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wav" ContentType="audio/wa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9" r:id="rId6"/>
    <p:sldId id="268" r:id="rId7"/>
    <p:sldId id="260" r:id="rId8"/>
    <p:sldId id="275" r:id="rId9"/>
    <p:sldId id="261" r:id="rId10"/>
    <p:sldId id="262" r:id="rId11"/>
    <p:sldId id="263" r:id="rId12"/>
    <p:sldId id="270" r:id="rId13"/>
    <p:sldId id="264" r:id="rId14"/>
    <p:sldId id="265" r:id="rId15"/>
    <p:sldId id="266" r:id="rId16"/>
    <p:sldId id="267" r:id="rId17"/>
    <p:sldId id="272" r:id="rId18"/>
    <p:sldId id="273" r:id="rId19"/>
    <p:sldId id="274" r:id="rId20"/>
    <p:sldId id="271" r:id="rId21"/>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0" d="100"/>
          <a:sy n="70" d="100"/>
        </p:scale>
        <p:origin x="-1386" y="-10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01.01.2021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01.01.2021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p>
            <a:fld id="{A23720DD-5B6D-40BF-8493-A6B52D484E6B}" type="datetimeFigureOut">
              <a:rPr lang="tr-TR" smtClean="0"/>
              <a:t>01.01.2021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Veri Yer Tutucusu"/>
          <p:cNvSpPr>
            <a:spLocks noGrp="1"/>
          </p:cNvSpPr>
          <p:nvPr>
            <p:ph type="dt" sz="half" idx="10"/>
          </p:nvPr>
        </p:nvSpPr>
        <p:spPr/>
        <p:txBody>
          <a:bodyPr/>
          <a:lstStyle/>
          <a:p>
            <a:fld id="{A23720DD-5B6D-40BF-8493-A6B52D484E6B}" type="datetimeFigureOut">
              <a:rPr lang="tr-TR" smtClean="0"/>
              <a:t>01.01.2021</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6 Veri Yer Tutucusu"/>
          <p:cNvSpPr>
            <a:spLocks noGrp="1"/>
          </p:cNvSpPr>
          <p:nvPr>
            <p:ph type="dt" sz="half" idx="10"/>
          </p:nvPr>
        </p:nvSpPr>
        <p:spPr/>
        <p:txBody>
          <a:bodyPr/>
          <a:lstStyle/>
          <a:p>
            <a:fld id="{A23720DD-5B6D-40BF-8493-A6B52D484E6B}" type="datetimeFigureOut">
              <a:rPr lang="tr-TR" smtClean="0"/>
              <a:t>01.01.2021</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Veri Yer Tutucusu"/>
          <p:cNvSpPr>
            <a:spLocks noGrp="1"/>
          </p:cNvSpPr>
          <p:nvPr>
            <p:ph type="dt" sz="half" idx="10"/>
          </p:nvPr>
        </p:nvSpPr>
        <p:spPr/>
        <p:txBody>
          <a:bodyPr/>
          <a:lstStyle/>
          <a:p>
            <a:fld id="{A23720DD-5B6D-40BF-8493-A6B52D484E6B}" type="datetimeFigureOut">
              <a:rPr lang="tr-TR" smtClean="0"/>
              <a:t>01.01.2021</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A23720DD-5B6D-40BF-8493-A6B52D484E6B}" type="datetimeFigureOut">
              <a:rPr lang="tr-TR" smtClean="0"/>
              <a:t>01.01.2021</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A23720DD-5B6D-40BF-8493-A6B52D484E6B}" type="datetimeFigureOut">
              <a:rPr lang="tr-TR" smtClean="0"/>
              <a:t>01.01.2021</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A23720DD-5B6D-40BF-8493-A6B52D484E6B}" type="datetimeFigureOut">
              <a:rPr lang="tr-TR" smtClean="0"/>
              <a:t>01.01.2021</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01.01.2021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01.01.2021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23720DD-5B6D-40BF-8493-A6B52D484E6B}" type="datetimeFigureOut">
              <a:rPr lang="tr-TR" smtClean="0"/>
              <a:t>01.01.2021</a:t>
            </a:fld>
            <a:endParaRPr lang="tr-T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302176B-0E47-46AC-8F43-DAB4B8A37D06}" type="slidenum">
              <a:rPr lang="tr-TR" smtClean="0"/>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wav"/><Relationship Id="rId1" Type="http://schemas.microsoft.com/office/2007/relationships/media" Target="../media/media1.wav"/><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wav"/><Relationship Id="rId1" Type="http://schemas.microsoft.com/office/2007/relationships/media" Target="../media/media2.wav"/><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wav"/><Relationship Id="rId1" Type="http://schemas.microsoft.com/office/2007/relationships/media" Target="../media/media3.wav"/><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wav"/><Relationship Id="rId1" Type="http://schemas.microsoft.com/office/2007/relationships/media" Target="../media/media4.wav"/><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wav"/><Relationship Id="rId1" Type="http://schemas.microsoft.com/office/2007/relationships/media" Target="../media/media5.wav"/><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wav"/><Relationship Id="rId1" Type="http://schemas.microsoft.com/office/2007/relationships/media" Target="../media/media6.wav"/><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wav"/><Relationship Id="rId1" Type="http://schemas.microsoft.com/office/2007/relationships/media" Target="../media/media7.wav"/><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wav"/><Relationship Id="rId1" Type="http://schemas.microsoft.com/office/2007/relationships/media" Target="../media/media8.wav"/><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wav"/><Relationship Id="rId1" Type="http://schemas.microsoft.com/office/2007/relationships/media" Target="../media/media9.wav"/><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wav"/><Relationship Id="rId1" Type="http://schemas.microsoft.com/office/2007/relationships/media" Target="../media/media10.wav"/><Relationship Id="rId5" Type="http://schemas.openxmlformats.org/officeDocument/2006/relationships/image" Target="../media/image1.png"/><Relationship Id="rId4" Type="http://schemas.openxmlformats.org/officeDocument/2006/relationships/image" Target="../media/image2.emf"/></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wav"/><Relationship Id="rId1" Type="http://schemas.microsoft.com/office/2007/relationships/media" Target="../media/media11.wav"/><Relationship Id="rId4" Type="http://schemas.openxmlformats.org/officeDocument/2006/relationships/image" Target="../media/image1.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2.wav"/><Relationship Id="rId1" Type="http://schemas.microsoft.com/office/2007/relationships/media" Target="../media/media12.wav"/><Relationship Id="rId4" Type="http://schemas.openxmlformats.org/officeDocument/2006/relationships/image" Target="../media/image1.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3.wav"/><Relationship Id="rId1" Type="http://schemas.microsoft.com/office/2007/relationships/media" Target="../media/media13.wav"/><Relationship Id="rId4" Type="http://schemas.openxmlformats.org/officeDocument/2006/relationships/image" Target="../media/image1.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4.wav"/><Relationship Id="rId1" Type="http://schemas.microsoft.com/office/2007/relationships/media" Target="../media/media14.wav"/><Relationship Id="rId4" Type="http://schemas.openxmlformats.org/officeDocument/2006/relationships/image" Target="../media/image1.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5.wav"/><Relationship Id="rId1" Type="http://schemas.microsoft.com/office/2007/relationships/media" Target="../media/media15.wav"/><Relationship Id="rId4" Type="http://schemas.openxmlformats.org/officeDocument/2006/relationships/image" Target="../media/image1.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6.wav"/><Relationship Id="rId1" Type="http://schemas.microsoft.com/office/2007/relationships/media" Target="../media/media16.wav"/><Relationship Id="rId4" Type="http://schemas.openxmlformats.org/officeDocument/2006/relationships/image" Target="../media/image1.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7.wav"/><Relationship Id="rId1" Type="http://schemas.microsoft.com/office/2007/relationships/media" Target="../media/media17.wav"/><Relationship Id="rId4" Type="http://schemas.openxmlformats.org/officeDocument/2006/relationships/image" Target="../media/image1.pn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8.wav"/><Relationship Id="rId1" Type="http://schemas.microsoft.com/office/2007/relationships/media" Target="../media/media18.wav"/><Relationship Id="rId4" Type="http://schemas.openxmlformats.org/officeDocument/2006/relationships/image" Target="../media/image1.pn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9.wav"/><Relationship Id="rId1" Type="http://schemas.microsoft.com/office/2007/relationships/media" Target="../media/media19.wav"/><Relationship Id="rId4" Type="http://schemas.openxmlformats.org/officeDocument/2006/relationships/image" Target="../media/image1.pn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0.wav"/><Relationship Id="rId1" Type="http://schemas.microsoft.com/office/2007/relationships/media" Target="../media/media20.wav"/><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p:cNvSpPr>
            <a:spLocks noGrp="1"/>
          </p:cNvSpPr>
          <p:nvPr>
            <p:ph type="subTitle" idx="1"/>
          </p:nvPr>
        </p:nvSpPr>
        <p:spPr>
          <a:xfrm>
            <a:off x="539552" y="620688"/>
            <a:ext cx="8064896" cy="5616624"/>
          </a:xfrm>
        </p:spPr>
        <p:txBody>
          <a:bodyPr>
            <a:normAutofit fontScale="70000" lnSpcReduction="20000"/>
          </a:bodyPr>
          <a:lstStyle/>
          <a:p>
            <a:r>
              <a:rPr lang="tr-TR" dirty="0" smtClean="0">
                <a:solidFill>
                  <a:srgbClr val="FF0000"/>
                </a:solidFill>
              </a:rPr>
              <a:t>KADIN GİRİŞİMCİLİĞİ</a:t>
            </a:r>
          </a:p>
          <a:p>
            <a:pPr algn="l"/>
            <a:r>
              <a:rPr lang="tr-TR" dirty="0" smtClean="0">
                <a:solidFill>
                  <a:srgbClr val="FF0000"/>
                </a:solidFill>
              </a:rPr>
              <a:t>Girişimci kimdir?</a:t>
            </a:r>
          </a:p>
          <a:p>
            <a:pPr algn="l"/>
            <a:r>
              <a:rPr lang="tr-TR" dirty="0" smtClean="0">
                <a:solidFill>
                  <a:schemeClr val="tx1"/>
                </a:solidFill>
              </a:rPr>
              <a:t>• </a:t>
            </a:r>
            <a:r>
              <a:rPr lang="tr-TR" dirty="0">
                <a:solidFill>
                  <a:schemeClr val="tx1"/>
                </a:solidFill>
              </a:rPr>
              <a:t>Bir işyeri kuran ve çalıştıran, </a:t>
            </a:r>
            <a:endParaRPr lang="tr-TR" dirty="0" smtClean="0">
              <a:solidFill>
                <a:schemeClr val="tx1"/>
              </a:solidFill>
            </a:endParaRPr>
          </a:p>
          <a:p>
            <a:pPr algn="l"/>
            <a:r>
              <a:rPr lang="tr-TR" dirty="0" smtClean="0">
                <a:solidFill>
                  <a:schemeClr val="tx1"/>
                </a:solidFill>
              </a:rPr>
              <a:t>• </a:t>
            </a:r>
            <a:r>
              <a:rPr lang="tr-TR" dirty="0">
                <a:solidFill>
                  <a:schemeClr val="tx1"/>
                </a:solidFill>
              </a:rPr>
              <a:t>Parasını, bilgisini ve zamanını harcamayı göze alan, </a:t>
            </a:r>
            <a:endParaRPr lang="tr-TR" dirty="0" smtClean="0">
              <a:solidFill>
                <a:schemeClr val="tx1"/>
              </a:solidFill>
            </a:endParaRPr>
          </a:p>
          <a:p>
            <a:pPr algn="l"/>
            <a:r>
              <a:rPr lang="tr-TR" dirty="0" smtClean="0">
                <a:solidFill>
                  <a:schemeClr val="tx1"/>
                </a:solidFill>
              </a:rPr>
              <a:t>• </a:t>
            </a:r>
            <a:r>
              <a:rPr lang="tr-TR" dirty="0">
                <a:solidFill>
                  <a:schemeClr val="tx1"/>
                </a:solidFill>
              </a:rPr>
              <a:t>İşin riskini üstlenen, </a:t>
            </a:r>
            <a:endParaRPr lang="tr-TR" dirty="0" smtClean="0">
              <a:solidFill>
                <a:schemeClr val="tx1"/>
              </a:solidFill>
            </a:endParaRPr>
          </a:p>
          <a:p>
            <a:pPr algn="l"/>
            <a:r>
              <a:rPr lang="tr-TR" dirty="0" smtClean="0">
                <a:solidFill>
                  <a:schemeClr val="tx1"/>
                </a:solidFill>
              </a:rPr>
              <a:t>• </a:t>
            </a:r>
            <a:r>
              <a:rPr lang="tr-TR" dirty="0">
                <a:solidFill>
                  <a:schemeClr val="tx1"/>
                </a:solidFill>
              </a:rPr>
              <a:t>Girişimcilik ruhuna sahip kişidir</a:t>
            </a:r>
            <a:r>
              <a:rPr lang="tr-TR" dirty="0" smtClean="0">
                <a:solidFill>
                  <a:schemeClr val="tx1"/>
                </a:solidFill>
              </a:rPr>
              <a:t>.</a:t>
            </a:r>
          </a:p>
          <a:p>
            <a:pPr algn="l"/>
            <a:endParaRPr lang="tr-TR" dirty="0" smtClean="0">
              <a:solidFill>
                <a:schemeClr val="tx1"/>
              </a:solidFill>
            </a:endParaRPr>
          </a:p>
          <a:p>
            <a:pPr algn="l"/>
            <a:r>
              <a:rPr lang="tr-TR" dirty="0" smtClean="0">
                <a:solidFill>
                  <a:srgbClr val="C00000"/>
                </a:solidFill>
              </a:rPr>
              <a:t>İnsanlar Neden Kendi Girişimlerini Kurarlar?</a:t>
            </a:r>
          </a:p>
          <a:p>
            <a:pPr algn="l"/>
            <a:r>
              <a:rPr lang="tr-TR" dirty="0">
                <a:solidFill>
                  <a:schemeClr val="tx1"/>
                </a:solidFill>
              </a:rPr>
              <a:t> • Bağımsız olarak çalışmak, </a:t>
            </a:r>
            <a:endParaRPr lang="tr-TR" dirty="0" smtClean="0">
              <a:solidFill>
                <a:schemeClr val="tx1"/>
              </a:solidFill>
            </a:endParaRPr>
          </a:p>
          <a:p>
            <a:pPr algn="l"/>
            <a:r>
              <a:rPr lang="tr-TR" dirty="0" smtClean="0">
                <a:solidFill>
                  <a:schemeClr val="tx1"/>
                </a:solidFill>
              </a:rPr>
              <a:t>• </a:t>
            </a:r>
            <a:r>
              <a:rPr lang="tr-TR" dirty="0">
                <a:solidFill>
                  <a:schemeClr val="tx1"/>
                </a:solidFill>
              </a:rPr>
              <a:t>Kendi kendilerinin patronu olmak, </a:t>
            </a:r>
            <a:endParaRPr lang="tr-TR" dirty="0" smtClean="0">
              <a:solidFill>
                <a:schemeClr val="tx1"/>
              </a:solidFill>
            </a:endParaRPr>
          </a:p>
          <a:p>
            <a:pPr algn="l"/>
            <a:r>
              <a:rPr lang="tr-TR" dirty="0" smtClean="0">
                <a:solidFill>
                  <a:schemeClr val="tx1"/>
                </a:solidFill>
              </a:rPr>
              <a:t>• </a:t>
            </a:r>
            <a:r>
              <a:rPr lang="tr-TR" dirty="0">
                <a:solidFill>
                  <a:schemeClr val="tx1"/>
                </a:solidFill>
              </a:rPr>
              <a:t>Kendi yaratıcılıklarını değerlendirmek, </a:t>
            </a:r>
            <a:endParaRPr lang="tr-TR" dirty="0" smtClean="0">
              <a:solidFill>
                <a:schemeClr val="tx1"/>
              </a:solidFill>
            </a:endParaRPr>
          </a:p>
          <a:p>
            <a:pPr algn="l"/>
            <a:r>
              <a:rPr lang="tr-TR" dirty="0" smtClean="0">
                <a:solidFill>
                  <a:schemeClr val="tx1"/>
                </a:solidFill>
              </a:rPr>
              <a:t>• </a:t>
            </a:r>
            <a:r>
              <a:rPr lang="tr-TR" dirty="0">
                <a:solidFill>
                  <a:schemeClr val="tx1"/>
                </a:solidFill>
              </a:rPr>
              <a:t>Kimseye hesap vermemek, </a:t>
            </a:r>
            <a:endParaRPr lang="tr-TR" dirty="0" smtClean="0">
              <a:solidFill>
                <a:schemeClr val="tx1"/>
              </a:solidFill>
            </a:endParaRPr>
          </a:p>
          <a:p>
            <a:pPr algn="l"/>
            <a:r>
              <a:rPr lang="tr-TR" dirty="0" smtClean="0">
                <a:solidFill>
                  <a:schemeClr val="tx1"/>
                </a:solidFill>
              </a:rPr>
              <a:t>• </a:t>
            </a:r>
            <a:r>
              <a:rPr lang="tr-TR" dirty="0">
                <a:solidFill>
                  <a:schemeClr val="tx1"/>
                </a:solidFill>
              </a:rPr>
              <a:t>Ücretli işyerinden daha fazla gelir elde etmek, </a:t>
            </a:r>
            <a:endParaRPr lang="tr-TR" dirty="0" smtClean="0">
              <a:solidFill>
                <a:schemeClr val="tx1"/>
              </a:solidFill>
            </a:endParaRPr>
          </a:p>
          <a:p>
            <a:pPr algn="l"/>
            <a:r>
              <a:rPr lang="tr-TR" dirty="0" smtClean="0">
                <a:solidFill>
                  <a:schemeClr val="tx1"/>
                </a:solidFill>
              </a:rPr>
              <a:t>• </a:t>
            </a:r>
            <a:r>
              <a:rPr lang="tr-TR" dirty="0">
                <a:solidFill>
                  <a:schemeClr val="tx1"/>
                </a:solidFill>
              </a:rPr>
              <a:t>Manevi tatmin, </a:t>
            </a:r>
            <a:endParaRPr lang="tr-TR" dirty="0" smtClean="0">
              <a:solidFill>
                <a:schemeClr val="tx1"/>
              </a:solidFill>
            </a:endParaRPr>
          </a:p>
          <a:p>
            <a:pPr algn="l"/>
            <a:r>
              <a:rPr lang="tr-TR" dirty="0" smtClean="0">
                <a:solidFill>
                  <a:schemeClr val="tx1"/>
                </a:solidFill>
              </a:rPr>
              <a:t>• </a:t>
            </a:r>
            <a:r>
              <a:rPr lang="tr-TR" dirty="0">
                <a:solidFill>
                  <a:schemeClr val="tx1"/>
                </a:solidFill>
              </a:rPr>
              <a:t>Bazı fırsatları </a:t>
            </a:r>
            <a:r>
              <a:rPr lang="tr-TR" dirty="0" smtClean="0">
                <a:solidFill>
                  <a:schemeClr val="tx1"/>
                </a:solidFill>
              </a:rPr>
              <a:t>değerlendirmek vb. sebeplerden dolayı kendi girişimlerini kurarlar.</a:t>
            </a:r>
            <a:endParaRPr lang="tr-TR" dirty="0">
              <a:solidFill>
                <a:schemeClr val="tx1"/>
              </a:solidFill>
            </a:endParaRPr>
          </a:p>
          <a:p>
            <a:pPr algn="l"/>
            <a:endParaRPr lang="tr-TR" dirty="0">
              <a:solidFill>
                <a:schemeClr val="tx1"/>
              </a:solidFill>
            </a:endParaRPr>
          </a:p>
          <a:p>
            <a:pPr algn="l"/>
            <a:endParaRPr lang="tr-TR" dirty="0">
              <a:solidFill>
                <a:schemeClr val="tx1"/>
              </a:solidFill>
            </a:endParaRPr>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2086101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6241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76672"/>
            <a:ext cx="8229600" cy="5976664"/>
          </a:xfrm>
        </p:spPr>
        <p:txBody>
          <a:bodyPr>
            <a:normAutofit fontScale="55000" lnSpcReduction="20000"/>
          </a:bodyPr>
          <a:lstStyle/>
          <a:p>
            <a:pPr marL="0" indent="0">
              <a:buNone/>
            </a:pPr>
            <a:r>
              <a:rPr lang="tr-TR" dirty="0" smtClean="0">
                <a:solidFill>
                  <a:srgbClr val="C00000"/>
                </a:solidFill>
              </a:rPr>
              <a:t>Girişimciliğin önemi;</a:t>
            </a:r>
          </a:p>
          <a:p>
            <a:pPr marL="0" indent="0">
              <a:buNone/>
            </a:pPr>
            <a:r>
              <a:rPr lang="tr-TR" dirty="0"/>
              <a:t>• Her Yeni Girişim Yeni Bir İş Ortamıdır. </a:t>
            </a:r>
            <a:endParaRPr lang="tr-TR" dirty="0" smtClean="0"/>
          </a:p>
          <a:p>
            <a:pPr marL="0" indent="0">
              <a:buNone/>
            </a:pPr>
            <a:r>
              <a:rPr lang="tr-TR" dirty="0" smtClean="0"/>
              <a:t>• </a:t>
            </a:r>
            <a:r>
              <a:rPr lang="tr-TR" dirty="0"/>
              <a:t>Her Yeni İş Ekonomiye Ek Bir Değer Katmaktadır. </a:t>
            </a:r>
            <a:endParaRPr lang="tr-TR" dirty="0" smtClean="0"/>
          </a:p>
          <a:p>
            <a:pPr marL="0" indent="0">
              <a:buNone/>
            </a:pPr>
            <a:r>
              <a:rPr lang="tr-TR" dirty="0" smtClean="0"/>
              <a:t>• </a:t>
            </a:r>
            <a:r>
              <a:rPr lang="tr-TR" dirty="0"/>
              <a:t>Bu Ek Değer Yetersiz İstihdam Sorununu Çözer </a:t>
            </a:r>
            <a:endParaRPr lang="tr-TR" dirty="0" smtClean="0"/>
          </a:p>
          <a:p>
            <a:pPr marL="0" indent="0">
              <a:buNone/>
            </a:pPr>
            <a:r>
              <a:rPr lang="tr-TR" dirty="0" smtClean="0"/>
              <a:t>• </a:t>
            </a:r>
            <a:r>
              <a:rPr lang="tr-TR" dirty="0"/>
              <a:t>Ülke Kaynaklarının / Potansiyelinin Değerlendirilmesi Anlamına Gelir. </a:t>
            </a:r>
            <a:endParaRPr lang="tr-TR" dirty="0" smtClean="0"/>
          </a:p>
          <a:p>
            <a:pPr marL="0" indent="0">
              <a:buNone/>
            </a:pPr>
            <a:r>
              <a:rPr lang="tr-TR" dirty="0" smtClean="0"/>
              <a:t>• </a:t>
            </a:r>
            <a:r>
              <a:rPr lang="tr-TR" dirty="0"/>
              <a:t>Ekonomik ve Sosyal Pek Çok Sorun Artan Girişimcilik Faaliyeti ile Çözülür</a:t>
            </a:r>
            <a:r>
              <a:rPr lang="tr-TR" dirty="0" smtClean="0"/>
              <a:t>.</a:t>
            </a:r>
          </a:p>
          <a:p>
            <a:pPr marL="0" indent="0">
              <a:buNone/>
            </a:pPr>
            <a:endParaRPr lang="tr-TR" dirty="0"/>
          </a:p>
          <a:p>
            <a:pPr marL="0" indent="0">
              <a:buNone/>
            </a:pPr>
            <a:r>
              <a:rPr lang="tr-TR" dirty="0">
                <a:solidFill>
                  <a:srgbClr val="C00000"/>
                </a:solidFill>
              </a:rPr>
              <a:t>Kadın girişimciliği</a:t>
            </a:r>
            <a:r>
              <a:rPr lang="tr-TR" dirty="0"/>
              <a:t>: Kadınlar tarafından kurulan Mikro ya da KOBİ şeklindeki işletmelerdir</a:t>
            </a:r>
            <a:r>
              <a:rPr lang="tr-TR" dirty="0" smtClean="0"/>
              <a:t>. </a:t>
            </a:r>
          </a:p>
          <a:p>
            <a:pPr marL="0" indent="0">
              <a:buNone/>
            </a:pPr>
            <a:r>
              <a:rPr lang="tr-TR" dirty="0" smtClean="0"/>
              <a:t>Girişimci kadın tanımı yapabilmek için sınırlandırmalar;</a:t>
            </a:r>
          </a:p>
          <a:p>
            <a:pPr marL="0" indent="0">
              <a:buNone/>
            </a:pPr>
            <a:r>
              <a:rPr lang="tr-TR" dirty="0" smtClean="0"/>
              <a:t>1-Ev içi ve dışı bir mekanda kendi adına kurduğu bir veya birkaç işyeri olan,</a:t>
            </a:r>
          </a:p>
          <a:p>
            <a:pPr marL="0" indent="0">
              <a:buNone/>
            </a:pPr>
            <a:r>
              <a:rPr lang="tr-TR" dirty="0" smtClean="0"/>
              <a:t>2-Bu işyerinde tek başına veya istihdam ettiği diğer kişilerle çalışan ve/veya işin sahibi olması sıfatıyla ortaklık kuran,</a:t>
            </a:r>
          </a:p>
          <a:p>
            <a:pPr marL="0" indent="0">
              <a:buNone/>
            </a:pPr>
            <a:r>
              <a:rPr lang="tr-TR" dirty="0" smtClean="0"/>
              <a:t>3-Herhangi bir mal veya hizmetin üretilmesiyle ilgili faaliyetleri yürüten , bu mal veya hizmetin dağıtım, pazarlama ve satışını yapan/yaptıran,</a:t>
            </a:r>
          </a:p>
          <a:p>
            <a:pPr marL="0" indent="0">
              <a:buNone/>
            </a:pPr>
            <a:r>
              <a:rPr lang="tr-TR" dirty="0" smtClean="0"/>
              <a:t>4-İşi ile ilgili olarak iletişime girmesi gereken kişi , örgüt, kurum ve kuruluşlarla kendi adına iletişim kuran,</a:t>
            </a:r>
          </a:p>
          <a:p>
            <a:pPr marL="0" indent="0">
              <a:buNone/>
            </a:pPr>
            <a:r>
              <a:rPr lang="tr-TR" dirty="0" smtClean="0"/>
              <a:t>5-İş sürecinin örgütlenmesi, mal ve hizmet üretiminin planlanması, işyerinin işletilmesi, kapatılması veya geliştirilmesi konusunda kendisi karar veren,</a:t>
            </a:r>
          </a:p>
          <a:p>
            <a:pPr marL="0" indent="0">
              <a:buNone/>
            </a:pPr>
            <a:r>
              <a:rPr lang="tr-TR" dirty="0" smtClean="0"/>
              <a:t>6-İşinden elde ettiği kazancın yatırım ve kullanım alanları üzerinde söz sahibi olan kadındır.</a:t>
            </a:r>
          </a:p>
          <a:p>
            <a:pPr marL="0" indent="0">
              <a:buNone/>
            </a:pPr>
            <a:endParaRPr lang="tr-TR" dirty="0"/>
          </a:p>
          <a:p>
            <a:pPr marL="0" indent="0">
              <a:buNone/>
            </a:pPr>
            <a:endParaRPr lang="tr-TR" dirty="0"/>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364588972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0267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76672"/>
            <a:ext cx="8229600" cy="5904656"/>
          </a:xfrm>
        </p:spPr>
        <p:txBody>
          <a:bodyPr>
            <a:normAutofit fontScale="55000" lnSpcReduction="20000"/>
          </a:bodyPr>
          <a:lstStyle/>
          <a:p>
            <a:pPr marL="0" indent="0">
              <a:buNone/>
            </a:pPr>
            <a:r>
              <a:rPr lang="tr-TR" dirty="0">
                <a:solidFill>
                  <a:srgbClr val="C00000"/>
                </a:solidFill>
              </a:rPr>
              <a:t>Kadın girişimciliğinin önemi;</a:t>
            </a:r>
          </a:p>
          <a:p>
            <a:pPr marL="0" indent="0">
              <a:buNone/>
            </a:pPr>
            <a:r>
              <a:rPr lang="tr-TR" dirty="0"/>
              <a:t>• Kadın Girişimciliği Kadın Erkek Eşitsizliğini Ortadan Kaldırır.</a:t>
            </a:r>
          </a:p>
          <a:p>
            <a:pPr marL="0" indent="0">
              <a:buNone/>
            </a:pPr>
            <a:r>
              <a:rPr lang="tr-TR" dirty="0"/>
              <a:t> • Kadının Ekonomik ve Sosyal Güçlenmesini Sağlar. </a:t>
            </a:r>
          </a:p>
          <a:p>
            <a:pPr marL="0" indent="0">
              <a:buNone/>
            </a:pPr>
            <a:r>
              <a:rPr lang="tr-TR" dirty="0"/>
              <a:t>• Kendisini ve Ailesini Yoksulluktan Kurtarır. </a:t>
            </a:r>
          </a:p>
          <a:p>
            <a:pPr marL="0" indent="0">
              <a:buNone/>
            </a:pPr>
            <a:r>
              <a:rPr lang="tr-TR" dirty="0"/>
              <a:t>• Ülke Kalkınmasına Hizmet Eder</a:t>
            </a:r>
            <a:r>
              <a:rPr lang="tr-TR" dirty="0" smtClean="0"/>
              <a:t>.</a:t>
            </a:r>
          </a:p>
          <a:p>
            <a:pPr marL="0" indent="0">
              <a:buNone/>
            </a:pPr>
            <a:endParaRPr lang="tr-TR" dirty="0"/>
          </a:p>
          <a:p>
            <a:pPr marL="0" indent="0">
              <a:buNone/>
            </a:pPr>
            <a:r>
              <a:rPr lang="tr-TR" dirty="0" smtClean="0">
                <a:solidFill>
                  <a:srgbClr val="C00000"/>
                </a:solidFill>
              </a:rPr>
              <a:t>Kadın Girişimciliğinin Yaygınlaşmasının Nedenleri</a:t>
            </a:r>
          </a:p>
          <a:p>
            <a:pPr marL="0" indent="0">
              <a:buNone/>
            </a:pPr>
            <a:r>
              <a:rPr lang="tr-TR" dirty="0"/>
              <a:t>	</a:t>
            </a:r>
            <a:r>
              <a:rPr lang="tr-TR" dirty="0" smtClean="0"/>
              <a:t>Kadınlarda işgücüne değişik şekillerde katılabilirler. Dünyada ve Türkiye’de kadınların belirli mesleklerde katılımları daha yoğundur. Bunlar;</a:t>
            </a:r>
          </a:p>
          <a:p>
            <a:pPr marL="0" indent="0">
              <a:buNone/>
            </a:pPr>
            <a:r>
              <a:rPr lang="tr-TR" dirty="0" smtClean="0"/>
              <a:t>*Hemşirelik,</a:t>
            </a:r>
          </a:p>
          <a:p>
            <a:pPr marL="0" indent="0">
              <a:buNone/>
            </a:pPr>
            <a:r>
              <a:rPr lang="tr-TR" dirty="0" smtClean="0"/>
              <a:t>*Öğretmenlik,</a:t>
            </a:r>
          </a:p>
          <a:p>
            <a:pPr marL="0" indent="0">
              <a:buNone/>
            </a:pPr>
            <a:r>
              <a:rPr lang="tr-TR" dirty="0" smtClean="0"/>
              <a:t>*Kütüphanecilik,</a:t>
            </a:r>
          </a:p>
          <a:p>
            <a:pPr marL="0" indent="0">
              <a:buNone/>
            </a:pPr>
            <a:r>
              <a:rPr lang="tr-TR" dirty="0" smtClean="0"/>
              <a:t>*Sekreterlik gibi. </a:t>
            </a:r>
          </a:p>
          <a:p>
            <a:pPr marL="0" indent="0">
              <a:buNone/>
            </a:pPr>
            <a:r>
              <a:rPr lang="tr-TR" dirty="0" smtClean="0"/>
              <a:t>Bunun yanında doktorluk, mühendislik, avukatlık ve yöneticilik gibi meslekler erkek egemen meslekler olarak kabul görmektedir. </a:t>
            </a:r>
          </a:p>
          <a:p>
            <a:pPr marL="0" indent="0">
              <a:buNone/>
            </a:pPr>
            <a:r>
              <a:rPr lang="tr-TR" dirty="0" smtClean="0"/>
              <a:t>*Kadınların bazı mesleklere girişi erkeklere oranla daha yenidir. (Yöneticilik)</a:t>
            </a:r>
          </a:p>
          <a:p>
            <a:pPr marL="0" indent="0">
              <a:buNone/>
            </a:pPr>
            <a:r>
              <a:rPr lang="tr-TR" dirty="0" smtClean="0"/>
              <a:t>*Son zamanlarda </a:t>
            </a:r>
            <a:r>
              <a:rPr lang="tr-TR" dirty="0" err="1" smtClean="0"/>
              <a:t>sosyo</a:t>
            </a:r>
            <a:r>
              <a:rPr lang="tr-TR" dirty="0" smtClean="0"/>
              <a:t>-ekonomik açıdan değişmeler olsa da Türkiye’de daha çok erkekler eğitim-öğretime katılmaktadırlar.</a:t>
            </a:r>
          </a:p>
          <a:p>
            <a:pPr marL="0" indent="0">
              <a:buNone/>
            </a:pPr>
            <a:r>
              <a:rPr lang="tr-TR" dirty="0" smtClean="0"/>
              <a:t>*Kadınlar günümüzde girişimcilik mesleğini daha çok tercih eder hale gelmişlerdir. Girişimci kadınların ekonomiye katkıları ve kadınların kurdukları işletmelerin artması nedeniyle konuya duyulan ilgi artmaktadır.</a:t>
            </a: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81958545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8952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332656"/>
            <a:ext cx="8229600" cy="6120680"/>
          </a:xfrm>
        </p:spPr>
        <p:txBody>
          <a:bodyPr>
            <a:normAutofit fontScale="70000" lnSpcReduction="20000"/>
          </a:bodyPr>
          <a:lstStyle/>
          <a:p>
            <a:pPr marL="0" indent="0">
              <a:buNone/>
            </a:pPr>
            <a:r>
              <a:rPr lang="tr-TR" dirty="0" smtClean="0">
                <a:solidFill>
                  <a:srgbClr val="C00000"/>
                </a:solidFill>
              </a:rPr>
              <a:t>Kadınlara ait girişimlerin giderek çoğalmasının nedenleri;</a:t>
            </a:r>
          </a:p>
          <a:p>
            <a:pPr marL="0" indent="0">
              <a:buNone/>
            </a:pPr>
            <a:r>
              <a:rPr lang="tr-TR" dirty="0" smtClean="0"/>
              <a:t>1-Sosyo-kültürel altyapıdaki değişim sonucu kadının çalışma hayatına girmesi ve öğretim düzeylerinin yükselmesi.</a:t>
            </a:r>
          </a:p>
          <a:p>
            <a:pPr marL="0" indent="0">
              <a:buNone/>
            </a:pPr>
            <a:r>
              <a:rPr lang="tr-TR" dirty="0" smtClean="0"/>
              <a:t>2-Orta yönetim kadrolarında bulunan kadınların çalıştıkları şirketlerde personel azaltma politikası izlemesi endişesi taşımaları ve bir gün işlerini kaybetme korkusu ve dolayısıyla kendi işyerlerinin patronu olmayı arzulamaları.</a:t>
            </a:r>
          </a:p>
          <a:p>
            <a:pPr marL="0" indent="0">
              <a:buNone/>
            </a:pPr>
            <a:r>
              <a:rPr lang="tr-TR" dirty="0" smtClean="0"/>
              <a:t>3-Başarılı kadın girişimcilerinin artması ile örnek alabilecekleri kimselerin çoğalması.</a:t>
            </a:r>
          </a:p>
          <a:p>
            <a:pPr marL="0" indent="0">
              <a:buNone/>
            </a:pPr>
            <a:r>
              <a:rPr lang="tr-TR" dirty="0" smtClean="0"/>
              <a:t>4-Birçok işletmede cam tavan olarak adlandırılan ve kadınların işletmelerde ancak belli bir yere kadar yükselebilecekleri düşüncesinin geçerli olması.</a:t>
            </a:r>
          </a:p>
          <a:p>
            <a:pPr marL="0" indent="0">
              <a:buNone/>
            </a:pPr>
            <a:endParaRPr lang="tr-TR" dirty="0"/>
          </a:p>
          <a:p>
            <a:pPr marL="0" indent="0">
              <a:buNone/>
            </a:pPr>
            <a:r>
              <a:rPr lang="tr-TR" dirty="0" smtClean="0">
                <a:solidFill>
                  <a:srgbClr val="C00000"/>
                </a:solidFill>
              </a:rPr>
              <a:t>Kadın girişimciler ve işletmeleriyle ilgili bazı güncel bilgiler</a:t>
            </a:r>
          </a:p>
          <a:p>
            <a:pPr marL="0" indent="0">
              <a:buNone/>
            </a:pPr>
            <a:r>
              <a:rPr lang="tr-TR" dirty="0" smtClean="0"/>
              <a:t>• </a:t>
            </a:r>
            <a:r>
              <a:rPr lang="tr-TR" dirty="0"/>
              <a:t>Hiçbir Ülkede Kadın Girişimci Sayısı Erkeklerden Fazla Değil (Gelişmiş Batı Toplumlarında Bile Kadınlar Toplam Girişimciliğin Ortalama % 30’unu Oluşturuyorlar</a:t>
            </a:r>
            <a:r>
              <a:rPr lang="tr-TR" dirty="0" smtClean="0"/>
              <a:t>).</a:t>
            </a:r>
          </a:p>
          <a:p>
            <a:pPr marL="0" indent="0">
              <a:buNone/>
            </a:pPr>
            <a:r>
              <a:rPr lang="tr-TR" dirty="0" smtClean="0"/>
              <a:t>• </a:t>
            </a:r>
            <a:r>
              <a:rPr lang="tr-TR" dirty="0"/>
              <a:t>Ortalama Olarak Erkeklerin Yarısı Kadarlar. </a:t>
            </a:r>
            <a:endParaRPr lang="tr-TR" dirty="0" smtClean="0"/>
          </a:p>
          <a:p>
            <a:pPr marL="0" indent="0">
              <a:buNone/>
            </a:pPr>
            <a:r>
              <a:rPr lang="tr-TR" dirty="0" smtClean="0"/>
              <a:t>• </a:t>
            </a:r>
            <a:r>
              <a:rPr lang="tr-TR" dirty="0"/>
              <a:t>Global Anlamda Kadın Girişimciliği Gelişiyor. Ancak Hala Yeterli Düzeyde </a:t>
            </a:r>
            <a:r>
              <a:rPr lang="tr-TR" dirty="0" smtClean="0"/>
              <a:t>Değil</a:t>
            </a:r>
          </a:p>
          <a:p>
            <a:pPr marL="0" indent="0">
              <a:buNone/>
            </a:pPr>
            <a:endParaRPr lang="tr-TR" dirty="0" smtClean="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278698476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8572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04664"/>
            <a:ext cx="8229600" cy="5976664"/>
          </a:xfrm>
        </p:spPr>
        <p:txBody>
          <a:bodyPr/>
          <a:lstStyle/>
          <a:p>
            <a:pPr marL="0" indent="0">
              <a:buNone/>
            </a:pPr>
            <a:r>
              <a:rPr lang="tr-TR" dirty="0">
                <a:solidFill>
                  <a:srgbClr val="002060"/>
                </a:solidFill>
              </a:rPr>
              <a:t>DÜNYA’DAKİ KADIN GİRİŞİMCİLİĞİ İLE İLGİLİ BAZI ÇARPICI </a:t>
            </a:r>
            <a:r>
              <a:rPr lang="tr-TR" dirty="0" smtClean="0">
                <a:solidFill>
                  <a:srgbClr val="002060"/>
                </a:solidFill>
              </a:rPr>
              <a:t>SONUÇLAR</a:t>
            </a:r>
          </a:p>
          <a:p>
            <a:pPr marL="0" indent="0">
              <a:buNone/>
            </a:pPr>
            <a:r>
              <a:rPr lang="tr-TR" dirty="0"/>
              <a:t>• Geliri Düşük Ülkelerde</a:t>
            </a:r>
            <a:r>
              <a:rPr lang="tr-TR" dirty="0" smtClean="0"/>
              <a:t>;</a:t>
            </a:r>
          </a:p>
          <a:p>
            <a:pPr marL="0" indent="0">
              <a:buNone/>
            </a:pPr>
            <a:r>
              <a:rPr lang="tr-TR" dirty="0" smtClean="0"/>
              <a:t>• </a:t>
            </a:r>
            <a:r>
              <a:rPr lang="tr-TR" dirty="0"/>
              <a:t>Nüfus Artışları, </a:t>
            </a:r>
            <a:endParaRPr lang="tr-TR" dirty="0" smtClean="0"/>
          </a:p>
          <a:p>
            <a:pPr marL="0" indent="0">
              <a:buNone/>
            </a:pPr>
            <a:r>
              <a:rPr lang="tr-TR" dirty="0" smtClean="0"/>
              <a:t>• </a:t>
            </a:r>
            <a:r>
              <a:rPr lang="tr-TR" dirty="0"/>
              <a:t>Kadının Okur – Yazar Olmaması, </a:t>
            </a:r>
            <a:endParaRPr lang="tr-TR" dirty="0" smtClean="0"/>
          </a:p>
          <a:p>
            <a:pPr marL="0" indent="0">
              <a:buNone/>
            </a:pPr>
            <a:r>
              <a:rPr lang="tr-TR" dirty="0" smtClean="0"/>
              <a:t>• </a:t>
            </a:r>
            <a:r>
              <a:rPr lang="tr-TR" dirty="0"/>
              <a:t>Eğitiminin Düşüklüğü Kadının Girişimciliğini Olumsuz Yönde Etkiliyor. (Dünya’da Okur – Yazar Olmayan 900 Milyon Kişinin 2/3’ü Kadın) </a:t>
            </a:r>
            <a:endParaRPr lang="tr-TR" dirty="0" smtClean="0"/>
          </a:p>
          <a:p>
            <a:pPr marL="0" indent="0">
              <a:buNone/>
            </a:pPr>
            <a:r>
              <a:rPr lang="tr-TR" dirty="0" smtClean="0"/>
              <a:t>• </a:t>
            </a:r>
            <a:r>
              <a:rPr lang="tr-TR" dirty="0"/>
              <a:t>Kadın Girişimciler Daha Az Sermaye ile Küçük İşletmeler Kuruyorlar. (Kadın Girişimciliğinde Cinsiyet Temelli Farklılıklar Var</a:t>
            </a:r>
            <a:r>
              <a:rPr lang="tr-TR" dirty="0" smtClean="0"/>
              <a:t>.)</a:t>
            </a:r>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342170371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4658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04664"/>
            <a:ext cx="8229600" cy="6048672"/>
          </a:xfrm>
        </p:spPr>
        <p:txBody>
          <a:bodyPr>
            <a:normAutofit fontScale="85000" lnSpcReduction="20000"/>
          </a:bodyPr>
          <a:lstStyle/>
          <a:p>
            <a:pPr marL="0" indent="0">
              <a:buNone/>
            </a:pPr>
            <a:r>
              <a:rPr lang="tr-TR" dirty="0"/>
              <a:t>*Kadınların sahip olduğu işletmelerin sayısı</a:t>
            </a:r>
          </a:p>
          <a:p>
            <a:pPr marL="0" indent="0">
              <a:buNone/>
            </a:pPr>
            <a:r>
              <a:rPr lang="tr-TR" dirty="0"/>
              <a:t>	Yapılan araştırmalar erkeklerin yüzde 45'inin, kadınların ise yüzde 40'ının girişimciliğe olumlu baktığını gösteriyor. Ama kadınlardaki bu potansiyel hayata yansımıyor. Ülkemizde hayli düşük olan kadın girişimci oranı yüzde 8 civarındadır. (kagider.org)</a:t>
            </a:r>
          </a:p>
          <a:p>
            <a:pPr marL="0" indent="0">
              <a:buNone/>
            </a:pPr>
            <a:r>
              <a:rPr lang="tr-TR" dirty="0"/>
              <a:t>	</a:t>
            </a:r>
            <a:r>
              <a:rPr lang="tr-TR" dirty="0" smtClean="0"/>
              <a:t>Hane halkı </a:t>
            </a:r>
            <a:r>
              <a:rPr lang="tr-TR" dirty="0"/>
              <a:t>işgücü araştırması sonuçlarına göre; 2018 yılında, Türkiye'de 15 ve daha yukarı yaştaki istihdam edilenlerin oranı %47,4 olup bu oran kadınlarda %29,4, erkeklerde ise %65,7 oldu.</a:t>
            </a:r>
          </a:p>
          <a:p>
            <a:pPr marL="0" indent="0">
              <a:buNone/>
            </a:pPr>
            <a:r>
              <a:rPr lang="tr-TR" dirty="0"/>
              <a:t>	Çalışma hayatında kalma süresi, bir kişinin hayatı boyunca işgücü piyasasında aktif olması beklenen yıl sayısı olarak tanımlanır. </a:t>
            </a:r>
            <a:r>
              <a:rPr lang="tr-TR" dirty="0" smtClean="0"/>
              <a:t>Hane halkı </a:t>
            </a:r>
            <a:r>
              <a:rPr lang="tr-TR" dirty="0"/>
              <a:t>işgücü araştırması sonuçlarına göre; çalışma hayatında kalma süresi, 2013 yılında 15 ve daha yukarı yaştaki kadınlarda 16,7 yıl, erkeklerde 37,7 yıl iken 2018 yılında çalışma hayatında kalma süresi kadınlarda 19,0 yıl, erkeklerde 39,3 yıl oldu.</a:t>
            </a:r>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12959225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9588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260648"/>
            <a:ext cx="8229600" cy="6192688"/>
          </a:xfrm>
        </p:spPr>
        <p:txBody>
          <a:bodyPr>
            <a:normAutofit fontScale="62500" lnSpcReduction="20000"/>
          </a:bodyPr>
          <a:lstStyle/>
          <a:p>
            <a:pPr marL="0" indent="0">
              <a:buNone/>
            </a:pPr>
            <a:r>
              <a:rPr lang="tr-TR" dirty="0" smtClean="0"/>
              <a:t>	</a:t>
            </a:r>
            <a:r>
              <a:rPr lang="tr-TR" sz="3600" dirty="0" smtClean="0"/>
              <a:t>Kazanç </a:t>
            </a:r>
            <a:r>
              <a:rPr lang="tr-TR" sz="3600" dirty="0"/>
              <a:t>Yapısı Araştırması, 2018 sonuçlarına göre; 2018 yılında yıllık ortalama brüt kazanç 49 bin 001 TL oldu. Bu değer, kadınlar için 46 bin 208 TL, erkekler için 50 bin 297 TL olarak tahmin edildi</a:t>
            </a:r>
            <a:r>
              <a:rPr lang="tr-TR" sz="3600" dirty="0" smtClean="0"/>
              <a:t>.</a:t>
            </a:r>
          </a:p>
          <a:p>
            <a:pPr marL="0" indent="0">
              <a:buNone/>
            </a:pPr>
            <a:r>
              <a:rPr lang="tr-TR" sz="3600" dirty="0"/>
              <a:t>	Cinsiyete dayalı ücret farkı, erkek ve kadın arasındaki ücret farkının erkek ücreti içindeki yüzdesi olarak tanımlanır. Bu gösterge, yıllık ortalama düzenli brüt ücret kullanılarak hesaplandı. Kazanç Yapısı Araştırması, 2018 sonuçlarına göre; cinsiyete dayalı ücret farkı toplamda ve tüm eğitim düzeylerinde erkek ücretinin lehine gerçekleşti. Cinsiyete dayalı ücret farkı toplamda %7,7 oldu. Bu fark, en fazla %28,8 ile meslek lisesi mezunu erkekler ve kadınlar arasında görülürken en az fark %14,3 ile lise mezunu erkekler ve kadınlar arasında oldu</a:t>
            </a:r>
            <a:r>
              <a:rPr lang="tr-TR" sz="3600" dirty="0" smtClean="0"/>
              <a:t>.</a:t>
            </a:r>
          </a:p>
          <a:p>
            <a:pPr marL="0" indent="0">
              <a:buNone/>
            </a:pPr>
            <a:r>
              <a:rPr lang="tr-TR" sz="3600" dirty="0"/>
              <a:t>	TÜİK Haziran 2020 verilerine göre aynı nüfusun işgücünde bulunanların sayısı 30 milyon 632 bin kişi iken, bu sayının 9 milyon 718 binini kadınlar, 20 milyon 914 binini ise erkekler oluşturuyor</a:t>
            </a:r>
            <a:r>
              <a:rPr lang="tr-TR" sz="3600" dirty="0" smtClean="0"/>
              <a:t>.</a:t>
            </a:r>
          </a:p>
          <a:p>
            <a:pPr marL="0" indent="0">
              <a:buNone/>
            </a:pPr>
            <a:r>
              <a:rPr lang="tr-TR" sz="3600" dirty="0" smtClean="0"/>
              <a:t>	Girişimcilikteki </a:t>
            </a:r>
            <a:r>
              <a:rPr lang="tr-TR" sz="3600" dirty="0"/>
              <a:t>tablo da çok farklı değil. Her 100 işverenin 91,3’ünü erkekler, 8,7’sini kadınlar oluşturuyor ve kadınlar çoğunlukla çok küçük, mikro işletmelerin patronu oluyor</a:t>
            </a:r>
            <a:r>
              <a:rPr lang="tr-TR" sz="3600" dirty="0" smtClean="0"/>
              <a:t>.</a:t>
            </a:r>
          </a:p>
          <a:p>
            <a:pPr marL="0" indent="0">
              <a:buNone/>
            </a:pPr>
            <a:endParaRPr lang="tr-TR" sz="3600"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305297707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2760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76672"/>
            <a:ext cx="8229600" cy="5904656"/>
          </a:xfrm>
        </p:spPr>
        <p:txBody>
          <a:bodyPr>
            <a:normAutofit fontScale="70000" lnSpcReduction="20000"/>
          </a:bodyPr>
          <a:lstStyle/>
          <a:p>
            <a:pPr marL="0" indent="0">
              <a:buNone/>
            </a:pPr>
            <a:r>
              <a:rPr lang="tr-TR" dirty="0">
                <a:solidFill>
                  <a:srgbClr val="FF0000"/>
                </a:solidFill>
              </a:rPr>
              <a:t>Kadınların sahip olduğu işletmelerin </a:t>
            </a:r>
            <a:r>
              <a:rPr lang="tr-TR" dirty="0" err="1">
                <a:solidFill>
                  <a:srgbClr val="FF0000"/>
                </a:solidFill>
              </a:rPr>
              <a:t>sektörel</a:t>
            </a:r>
            <a:r>
              <a:rPr lang="tr-TR" dirty="0">
                <a:solidFill>
                  <a:srgbClr val="FF0000"/>
                </a:solidFill>
              </a:rPr>
              <a:t> dağılımı ve büyüklüğü</a:t>
            </a:r>
          </a:p>
          <a:p>
            <a:pPr marL="0" indent="0">
              <a:buNone/>
            </a:pPr>
            <a:r>
              <a:rPr lang="tr-TR" dirty="0"/>
              <a:t>	Kadın girişimcilerin kurduğu şirketlerin %56’sı 1-5 çalışanlı şirket statüsündedir. Kadın girişimcilerin kurdukları şirkete %75 oranında sahip olduğu görülüyor ve kurulan her 3 şirketten 1’i hem Türkiye’de hem de yurtdışında faaliyet gösteriyor.</a:t>
            </a:r>
          </a:p>
          <a:p>
            <a:pPr marL="0" indent="0">
              <a:buNone/>
            </a:pPr>
            <a:r>
              <a:rPr lang="tr-TR" dirty="0"/>
              <a:t>	Kadın girişimcilerin, özellikle de cirosu 1 milyon TL üzeri işletmelerin en çok özel sektör ve yurtdışı özel sektör temsilcileriyle işbirliğine gittiğini belirtmesi kamunun bu konuda daha ön planda olması gerektiği gerçeğini bize göstermektedir. Bir diğer bulgu olan 3 büyük şehirdeki girişimcilerin yurtdışı ile daha yüksek oranda işbirliğine gitmesi diğer şehirlerde bu bağlantıları kurmak için girişimcilerin desteğe ihtiyacı olduğunu ortaya koymaktadır. </a:t>
            </a:r>
            <a:endParaRPr lang="tr-TR" dirty="0" smtClean="0"/>
          </a:p>
          <a:p>
            <a:pPr marL="0" indent="0">
              <a:buNone/>
            </a:pPr>
            <a:r>
              <a:rPr lang="tr-TR" dirty="0" smtClean="0"/>
              <a:t>	Araştırmaya </a:t>
            </a:r>
            <a:r>
              <a:rPr lang="tr-TR" dirty="0"/>
              <a:t>katılan kadın girişimcilerin kurdukları girişimler şirket kuruluş yıllarına göre incelendiğinde %26 oranında şirketin 16 yıl ve üzeri süredir faaliyet gösterdiği göze çarpmaktadır. Çalışma kapsamındaki girişimlerin %32’si ise yeni kurulan ve/veya erken aşama girişim statüsündedir. (kagider.org)</a:t>
            </a:r>
          </a:p>
          <a:p>
            <a:pPr marL="0" indent="0">
              <a:buNone/>
            </a:pPr>
            <a:endParaRPr lang="tr-TR" dirty="0"/>
          </a:p>
          <a:p>
            <a:pPr marL="0" indent="0">
              <a:buNone/>
            </a:pPr>
            <a:endParaRPr lang="tr-TR" dirty="0"/>
          </a:p>
        </p:txBody>
      </p:sp>
      <p:pic>
        <p:nvPicPr>
          <p:cNvPr id="4"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347182908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90510"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76672"/>
            <a:ext cx="8229600" cy="5976664"/>
          </a:xfrm>
        </p:spPr>
        <p:txBody>
          <a:bodyPr>
            <a:normAutofit fontScale="85000" lnSpcReduction="20000"/>
          </a:bodyPr>
          <a:lstStyle/>
          <a:p>
            <a:pPr marL="0" indent="0">
              <a:buNone/>
            </a:pPr>
            <a:r>
              <a:rPr lang="tr-TR" dirty="0" smtClean="0"/>
              <a:t>		[</a:t>
            </a:r>
            <a:r>
              <a:rPr lang="tr-TR" dirty="0"/>
              <a:t>Global Girişimcilik İzleme Raporu’na göre erken aşama bir </a:t>
            </a:r>
            <a:r>
              <a:rPr lang="tr-TR" dirty="0" smtClean="0"/>
              <a:t>girişim şirketin </a:t>
            </a:r>
            <a:r>
              <a:rPr lang="tr-TR" dirty="0"/>
              <a:t>aktif olarak başlangıç tarihini takiben şirket sahipliği </a:t>
            </a:r>
            <a:r>
              <a:rPr lang="tr-TR" dirty="0" smtClean="0"/>
              <a:t>ve yönetiminde </a:t>
            </a:r>
            <a:r>
              <a:rPr lang="tr-TR" dirty="0"/>
              <a:t>ilk 42 aylık süreci ifade etmektedir</a:t>
            </a:r>
            <a:r>
              <a:rPr lang="tr-TR" dirty="0" smtClean="0"/>
              <a:t>.]</a:t>
            </a:r>
          </a:p>
          <a:p>
            <a:pPr marL="0" indent="0">
              <a:buNone/>
            </a:pPr>
            <a:r>
              <a:rPr lang="tr-TR" dirty="0" smtClean="0"/>
              <a:t>	Araştırmaya </a:t>
            </a:r>
            <a:r>
              <a:rPr lang="tr-TR" dirty="0"/>
              <a:t>katılan kadın girişimcilerin kurdukları şirketlerin faaliyet alanları incelendiğinde, önde gelen </a:t>
            </a:r>
            <a:r>
              <a:rPr lang="tr-TR" dirty="0" smtClean="0"/>
              <a:t>sektörlerin toptan </a:t>
            </a:r>
            <a:r>
              <a:rPr lang="tr-TR" dirty="0"/>
              <a:t>ve perakende </a:t>
            </a:r>
            <a:r>
              <a:rPr lang="tr-TR" dirty="0">
                <a:solidFill>
                  <a:srgbClr val="002060"/>
                </a:solidFill>
              </a:rPr>
              <a:t>ticaret (%24) ve imalat (%20) </a:t>
            </a:r>
            <a:r>
              <a:rPr lang="tr-TR" dirty="0"/>
              <a:t>olduğu göze çarpmaktadır</a:t>
            </a:r>
            <a:r>
              <a:rPr lang="tr-TR" dirty="0" smtClean="0"/>
              <a:t>. Sonuçlar </a:t>
            </a:r>
            <a:r>
              <a:rPr lang="tr-TR" dirty="0"/>
              <a:t>Türkiye geneli TÜİK ekonomik faaliyet sınıflaması ile </a:t>
            </a:r>
            <a:r>
              <a:rPr lang="tr-TR" dirty="0" smtClean="0"/>
              <a:t>karşılaştırıldığında</a:t>
            </a:r>
            <a:r>
              <a:rPr lang="tr-TR" dirty="0"/>
              <a:t>; perakende ticaretin yine </a:t>
            </a:r>
            <a:r>
              <a:rPr lang="tr-TR" dirty="0" smtClean="0"/>
              <a:t>öncü sektör </a:t>
            </a:r>
            <a:r>
              <a:rPr lang="tr-TR" dirty="0"/>
              <a:t>olduğu ancak oran olarak daha yüksek gerçekleştiği, bunu takiben ulaştırma ve depolama sektörünün </a:t>
            </a:r>
            <a:r>
              <a:rPr lang="tr-TR" dirty="0" smtClean="0"/>
              <a:t>geldiği ve </a:t>
            </a:r>
            <a:r>
              <a:rPr lang="tr-TR" dirty="0"/>
              <a:t>imalatın görece daha düşük olduğu görülmektedir</a:t>
            </a:r>
            <a:r>
              <a:rPr lang="tr-TR" dirty="0" smtClean="0"/>
              <a:t>. Kadın </a:t>
            </a:r>
            <a:r>
              <a:rPr lang="tr-TR" dirty="0"/>
              <a:t>girişimciler ağırlıklı olarak; </a:t>
            </a:r>
            <a:r>
              <a:rPr lang="tr-TR" dirty="0">
                <a:solidFill>
                  <a:srgbClr val="002060"/>
                </a:solidFill>
              </a:rPr>
              <a:t>bilgi ve iletişim, bilimsel ve teknik faaliyetler, idari ve destek hizmet faaliyetleri </a:t>
            </a:r>
            <a:r>
              <a:rPr lang="tr-TR" dirty="0"/>
              <a:t>vb</a:t>
            </a:r>
            <a:r>
              <a:rPr lang="tr-TR" dirty="0" smtClean="0"/>
              <a:t>. hizmet </a:t>
            </a:r>
            <a:r>
              <a:rPr lang="tr-TR" dirty="0"/>
              <a:t>sektörünün alt kollarını tercih </a:t>
            </a:r>
            <a:r>
              <a:rPr lang="tr-TR" dirty="0" smtClean="0"/>
              <a:t>etmektedir.</a:t>
            </a:r>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13036316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6838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bwMode="auto">
          <a:xfrm>
            <a:off x="971600" y="610680"/>
            <a:ext cx="7416824" cy="51945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Metin kutusu 3"/>
          <p:cNvSpPr txBox="1"/>
          <p:nvPr/>
        </p:nvSpPr>
        <p:spPr>
          <a:xfrm>
            <a:off x="971600" y="5805264"/>
            <a:ext cx="7416824" cy="369332"/>
          </a:xfrm>
          <a:prstGeom prst="rect">
            <a:avLst/>
          </a:prstGeom>
          <a:noFill/>
        </p:spPr>
        <p:txBody>
          <a:bodyPr wrap="square" rtlCol="0">
            <a:spAutoFit/>
          </a:bodyPr>
          <a:lstStyle/>
          <a:p>
            <a:r>
              <a:rPr lang="tr-TR" dirty="0" err="1" smtClean="0"/>
              <a:t>Kaynak:kagider.org</a:t>
            </a: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267200" y="3124200"/>
            <a:ext cx="609600" cy="609600"/>
          </a:xfrm>
          <a:prstGeom prst="rect">
            <a:avLst/>
          </a:prstGeom>
        </p:spPr>
      </p:pic>
      <p:sp>
        <p:nvSpPr>
          <p:cNvPr id="3" name="Oval 2"/>
          <p:cNvSpPr/>
          <p:nvPr/>
        </p:nvSpPr>
        <p:spPr>
          <a:xfrm>
            <a:off x="5580112" y="2132856"/>
            <a:ext cx="504056" cy="288032"/>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414132834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7450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76672"/>
            <a:ext cx="8229600" cy="5976664"/>
          </a:xfrm>
        </p:spPr>
        <p:txBody>
          <a:bodyPr>
            <a:normAutofit fontScale="70000" lnSpcReduction="20000"/>
          </a:bodyPr>
          <a:lstStyle/>
          <a:p>
            <a:pPr marL="0" indent="0">
              <a:buNone/>
            </a:pPr>
            <a:r>
              <a:rPr lang="tr-TR" dirty="0" smtClean="0"/>
              <a:t>	Görüşülen </a:t>
            </a:r>
            <a:r>
              <a:rPr lang="tr-TR" dirty="0"/>
              <a:t>kadın girişimcilerin </a:t>
            </a:r>
            <a:r>
              <a:rPr lang="tr-TR" dirty="0" smtClean="0"/>
              <a:t>kurdukları şirketlerin </a:t>
            </a:r>
            <a:r>
              <a:rPr lang="tr-TR" dirty="0"/>
              <a:t>ciro dağılımı </a:t>
            </a:r>
            <a:r>
              <a:rPr lang="tr-TR" dirty="0" smtClean="0"/>
              <a:t>incelendiğinde yaklaşık </a:t>
            </a:r>
            <a:r>
              <a:rPr lang="tr-TR" dirty="0"/>
              <a:t>olarak her 10 girişimin </a:t>
            </a:r>
            <a:r>
              <a:rPr lang="tr-TR" dirty="0" smtClean="0"/>
              <a:t>4’ünün (%</a:t>
            </a:r>
            <a:r>
              <a:rPr lang="tr-TR" dirty="0"/>
              <a:t>25) 1 milyon TL üzeri ciro </a:t>
            </a:r>
            <a:r>
              <a:rPr lang="tr-TR" dirty="0" smtClean="0"/>
              <a:t>seviyesine sahip </a:t>
            </a:r>
            <a:r>
              <a:rPr lang="tr-TR" dirty="0"/>
              <a:t>olduğu görülmektedir.</a:t>
            </a:r>
          </a:p>
          <a:p>
            <a:pPr marL="0" indent="0">
              <a:buNone/>
            </a:pPr>
            <a:r>
              <a:rPr lang="tr-TR" dirty="0"/>
              <a:t>2018 yılında kurulan şirketler ile </a:t>
            </a:r>
            <a:r>
              <a:rPr lang="tr-TR" dirty="0" smtClean="0"/>
              <a:t>birlikte %</a:t>
            </a:r>
            <a:r>
              <a:rPr lang="tr-TR" dirty="0"/>
              <a:t>37 oranında girişim, ciro </a:t>
            </a:r>
            <a:r>
              <a:rPr lang="tr-TR" dirty="0" smtClean="0"/>
              <a:t>konusunda net </a:t>
            </a:r>
            <a:r>
              <a:rPr lang="tr-TR" dirty="0"/>
              <a:t>bir bilgi paylaşmamaktadır</a:t>
            </a:r>
            <a:r>
              <a:rPr lang="tr-TR" dirty="0" smtClean="0"/>
              <a:t>.</a:t>
            </a:r>
          </a:p>
          <a:p>
            <a:pPr marL="0" indent="0">
              <a:buNone/>
            </a:pPr>
            <a:endParaRPr lang="tr-TR" dirty="0"/>
          </a:p>
          <a:p>
            <a:pPr marL="0" indent="0">
              <a:buNone/>
            </a:pPr>
            <a:r>
              <a:rPr lang="tr-TR" dirty="0" smtClean="0">
                <a:solidFill>
                  <a:srgbClr val="C00000"/>
                </a:solidFill>
              </a:rPr>
              <a:t>Kadın Girişimcilerin Hareket Noktaları ve Karakteristik Özellikleri</a:t>
            </a:r>
          </a:p>
          <a:p>
            <a:pPr marL="0" indent="0">
              <a:buNone/>
            </a:pPr>
            <a:r>
              <a:rPr lang="tr-TR" dirty="0" smtClean="0">
                <a:solidFill>
                  <a:srgbClr val="002060"/>
                </a:solidFill>
              </a:rPr>
              <a:t>Girişimcilerin ortak özellikleri</a:t>
            </a:r>
          </a:p>
          <a:p>
            <a:pPr marL="0" indent="0">
              <a:buNone/>
            </a:pPr>
            <a:r>
              <a:rPr lang="tr-TR" dirty="0" smtClean="0"/>
              <a:t>*Başarma ihtiyacı</a:t>
            </a:r>
          </a:p>
          <a:p>
            <a:pPr marL="0" indent="0">
              <a:buNone/>
            </a:pPr>
            <a:r>
              <a:rPr lang="tr-TR" dirty="0" smtClean="0"/>
              <a:t>*Risk alabilme eğilimi</a:t>
            </a:r>
          </a:p>
          <a:p>
            <a:pPr marL="0" indent="0">
              <a:buNone/>
            </a:pPr>
            <a:r>
              <a:rPr lang="tr-TR" dirty="0" smtClean="0"/>
              <a:t>*Bağımsız olma arzusudur.</a:t>
            </a:r>
          </a:p>
          <a:p>
            <a:pPr marL="0" indent="0">
              <a:buNone/>
            </a:pPr>
            <a:r>
              <a:rPr lang="tr-TR" dirty="0" smtClean="0"/>
              <a:t>Ayrıca;</a:t>
            </a:r>
          </a:p>
          <a:p>
            <a:pPr marL="0" indent="0">
              <a:buNone/>
            </a:pPr>
            <a:r>
              <a:rPr lang="tr-TR" dirty="0" smtClean="0"/>
              <a:t>*Doğru karar alabilme</a:t>
            </a:r>
          </a:p>
          <a:p>
            <a:pPr marL="0" indent="0">
              <a:buNone/>
            </a:pPr>
            <a:r>
              <a:rPr lang="tr-TR" dirty="0" smtClean="0"/>
              <a:t>*Geleceği planlayabilme</a:t>
            </a:r>
          </a:p>
          <a:p>
            <a:pPr marL="0" indent="0">
              <a:buNone/>
            </a:pPr>
            <a:r>
              <a:rPr lang="tr-TR" dirty="0" smtClean="0"/>
              <a:t>*Zamanı iyi değerlendirebilme özellikleri de bulunmalıdır.</a:t>
            </a:r>
          </a:p>
          <a:p>
            <a:pPr marL="0" indent="0">
              <a:buNone/>
            </a:pPr>
            <a:r>
              <a:rPr lang="tr-TR" dirty="0" smtClean="0"/>
              <a:t>	</a:t>
            </a:r>
            <a:endParaRPr lang="tr-TR" dirty="0">
              <a:solidFill>
                <a:srgbClr val="002060"/>
              </a:solidFill>
            </a:endParaRPr>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48584419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5879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332656"/>
            <a:ext cx="8229600" cy="6120680"/>
          </a:xfrm>
        </p:spPr>
        <p:txBody>
          <a:bodyPr>
            <a:normAutofit fontScale="92500"/>
          </a:bodyPr>
          <a:lstStyle/>
          <a:p>
            <a:pPr marL="0" indent="0">
              <a:buNone/>
            </a:pPr>
            <a:r>
              <a:rPr lang="tr-TR" dirty="0" smtClean="0">
                <a:solidFill>
                  <a:srgbClr val="002060"/>
                </a:solidFill>
              </a:rPr>
              <a:t>Kadın girişimcilerde olması gereken özellikler;</a:t>
            </a:r>
          </a:p>
          <a:p>
            <a:pPr marL="0" indent="0">
              <a:buNone/>
            </a:pPr>
            <a:r>
              <a:rPr lang="tr-TR" dirty="0"/>
              <a:t>• Risk Almaya Yatkınlık “Girişim Risk İşidir. Kazanılabilir de Kaybedilebilir de” </a:t>
            </a:r>
            <a:endParaRPr lang="tr-TR" dirty="0" smtClean="0"/>
          </a:p>
          <a:p>
            <a:pPr marL="0" indent="0">
              <a:buNone/>
            </a:pPr>
            <a:r>
              <a:rPr lang="tr-TR" dirty="0" smtClean="0"/>
              <a:t>• </a:t>
            </a:r>
            <a:r>
              <a:rPr lang="tr-TR" dirty="0"/>
              <a:t>Yüksek Enerji Düzeyi “İşte, Evde, İçeride, Dışarıda Çok Yönlü Çalışma İhtiyacı</a:t>
            </a:r>
            <a:r>
              <a:rPr lang="tr-TR" dirty="0" smtClean="0"/>
              <a:t>”</a:t>
            </a:r>
            <a:endParaRPr lang="tr-TR" dirty="0"/>
          </a:p>
          <a:p>
            <a:pPr marL="0" indent="0">
              <a:buNone/>
            </a:pPr>
            <a:r>
              <a:rPr lang="tr-TR" dirty="0"/>
              <a:t>• Kişisel Motivasyon “Kendine Güven, Başarma İsteği, Azim” </a:t>
            </a:r>
            <a:endParaRPr lang="tr-TR" dirty="0" smtClean="0"/>
          </a:p>
          <a:p>
            <a:pPr marL="0" indent="0">
              <a:buNone/>
            </a:pPr>
            <a:r>
              <a:rPr lang="tr-TR" dirty="0" smtClean="0"/>
              <a:t>• </a:t>
            </a:r>
            <a:r>
              <a:rPr lang="tr-TR" dirty="0"/>
              <a:t>Finansal Yeterlilik “İşin Gerektirdiği Kadar” “Yetersizliğin de Finansman Nereden Bulunabilir? Öğrenme ve Bilme” </a:t>
            </a:r>
            <a:endParaRPr lang="tr-TR" dirty="0" smtClean="0"/>
          </a:p>
          <a:p>
            <a:pPr marL="0" indent="0">
              <a:buNone/>
            </a:pPr>
            <a:r>
              <a:rPr lang="tr-TR" dirty="0" smtClean="0"/>
              <a:t>• </a:t>
            </a:r>
            <a:r>
              <a:rPr lang="tr-TR" dirty="0"/>
              <a:t>Sosyal İlişkilerin Güçlü Olması “İnsan İlişkileri ve İletişim Becerisi” KADININ EN GÜÇLÜ OLDUĞU </a:t>
            </a:r>
            <a:r>
              <a:rPr lang="tr-TR" dirty="0" smtClean="0"/>
              <a:t>YÖN</a:t>
            </a:r>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81093857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5644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188640"/>
            <a:ext cx="8229600" cy="6408712"/>
          </a:xfrm>
        </p:spPr>
        <p:txBody>
          <a:bodyPr>
            <a:normAutofit fontScale="40000" lnSpcReduction="20000"/>
          </a:bodyPr>
          <a:lstStyle/>
          <a:p>
            <a:pPr marL="0" indent="0">
              <a:buNone/>
            </a:pPr>
            <a:r>
              <a:rPr lang="tr-TR" dirty="0" smtClean="0"/>
              <a:t>	</a:t>
            </a:r>
            <a:r>
              <a:rPr lang="tr-TR" sz="4300" dirty="0" smtClean="0"/>
              <a:t>Girişimcilik </a:t>
            </a:r>
            <a:r>
              <a:rPr lang="tr-TR" sz="4300" dirty="0"/>
              <a:t>denilince kadın girişimcilerin ilk aklına gelen unsur; metropollerde daha çok ‘’cesaret’’, metropol dışı illerde ise ‘’güçlü olmak’’, diğer bir deyişle ‘’tüm zorluklara göğüs germek’’ </a:t>
            </a:r>
            <a:r>
              <a:rPr lang="tr-TR" sz="4300" dirty="0" smtClean="0"/>
              <a:t>olarak karşımıza </a:t>
            </a:r>
            <a:r>
              <a:rPr lang="tr-TR" sz="4300" dirty="0"/>
              <a:t>çıkıyor.</a:t>
            </a:r>
          </a:p>
          <a:p>
            <a:pPr marL="0" indent="0">
              <a:buNone/>
            </a:pPr>
            <a:r>
              <a:rPr lang="tr-TR" sz="4300" dirty="0"/>
              <a:t>• Cesaret/cesur olmak (n:65) </a:t>
            </a:r>
          </a:p>
          <a:p>
            <a:pPr marL="0" indent="0">
              <a:buNone/>
            </a:pPr>
            <a:r>
              <a:rPr lang="tr-TR" sz="4300" dirty="0"/>
              <a:t>• Güçlü olmak/tüm zorluklara göğüs germek (n:49)</a:t>
            </a:r>
          </a:p>
          <a:p>
            <a:pPr marL="0" indent="0">
              <a:buNone/>
            </a:pPr>
            <a:r>
              <a:rPr lang="tr-TR" sz="4300" dirty="0"/>
              <a:t>• Bağımsızlık/özgürlük (n:40) </a:t>
            </a:r>
          </a:p>
          <a:p>
            <a:pPr marL="0" indent="0">
              <a:buNone/>
            </a:pPr>
            <a:r>
              <a:rPr lang="tr-TR" sz="4300" dirty="0"/>
              <a:t>• Başarmak (n:33) (</a:t>
            </a:r>
            <a:r>
              <a:rPr lang="tr-TR" sz="4300" dirty="0" err="1"/>
              <a:t>kaynak:kagider.org</a:t>
            </a:r>
            <a:r>
              <a:rPr lang="tr-TR" sz="4300" dirty="0"/>
              <a:t>)</a:t>
            </a:r>
          </a:p>
          <a:p>
            <a:pPr marL="0" indent="0">
              <a:buNone/>
            </a:pPr>
            <a:r>
              <a:rPr lang="tr-TR" sz="4300" dirty="0" smtClean="0"/>
              <a:t>	Kadın </a:t>
            </a:r>
            <a:r>
              <a:rPr lang="tr-TR" sz="4300" dirty="0"/>
              <a:t>girişimci olmak aynı zamanda mücadele etme ve zorluklarla savaşma olarak değerlendiriliyor. Dezavantaj olarak görülebiliyor, hayal kırıklıkları barındırıyor.</a:t>
            </a:r>
          </a:p>
          <a:p>
            <a:pPr marL="0" indent="0">
              <a:buNone/>
            </a:pPr>
            <a:r>
              <a:rPr lang="tr-TR" sz="4300" dirty="0"/>
              <a:t>• </a:t>
            </a:r>
            <a:r>
              <a:rPr lang="tr-TR" sz="4300" dirty="0" smtClean="0"/>
              <a:t>Mücadele etmek/savaşmak </a:t>
            </a:r>
            <a:r>
              <a:rPr lang="tr-TR" sz="4300" dirty="0"/>
              <a:t>(n:28)	</a:t>
            </a:r>
          </a:p>
          <a:p>
            <a:pPr marL="0" indent="0">
              <a:buNone/>
            </a:pPr>
            <a:r>
              <a:rPr lang="tr-TR" sz="4300" dirty="0"/>
              <a:t>• Zor/Zorluk (n:29)	</a:t>
            </a:r>
          </a:p>
          <a:p>
            <a:pPr marL="0" indent="0">
              <a:buNone/>
            </a:pPr>
            <a:r>
              <a:rPr lang="tr-TR" sz="4300" dirty="0"/>
              <a:t>• Dezavantaj (n:10)	</a:t>
            </a:r>
          </a:p>
          <a:p>
            <a:pPr marL="0" indent="0">
              <a:buNone/>
            </a:pPr>
            <a:r>
              <a:rPr lang="tr-TR" sz="4300" dirty="0"/>
              <a:t>• Ciddiye alınmamak (n:1)	</a:t>
            </a:r>
          </a:p>
          <a:p>
            <a:pPr marL="0" indent="0">
              <a:buNone/>
            </a:pPr>
            <a:r>
              <a:rPr lang="tr-TR" sz="4300" dirty="0"/>
              <a:t>• Hayal kırıklığı (n:2</a:t>
            </a:r>
            <a:r>
              <a:rPr lang="tr-TR" sz="4300" dirty="0" smtClean="0"/>
              <a:t>)</a:t>
            </a:r>
          </a:p>
          <a:p>
            <a:pPr marL="0" indent="0">
              <a:buNone/>
            </a:pPr>
            <a:endParaRPr lang="tr-TR" sz="4000" dirty="0"/>
          </a:p>
          <a:p>
            <a:pPr marL="0" indent="0">
              <a:buNone/>
            </a:pPr>
            <a:r>
              <a:rPr lang="tr-TR" sz="4000" dirty="0" smtClean="0"/>
              <a:t>	</a:t>
            </a:r>
            <a:r>
              <a:rPr lang="tr-TR" sz="4500" dirty="0" smtClean="0"/>
              <a:t>Araştırma </a:t>
            </a:r>
            <a:r>
              <a:rPr lang="tr-TR" sz="4500" dirty="0"/>
              <a:t>kapsamında, Türkiye’deki kadın girişimcilerin, girişimcilik hikayelerinin başlangıç </a:t>
            </a:r>
            <a:r>
              <a:rPr lang="tr-TR" sz="4500" dirty="0" smtClean="0"/>
              <a:t>aşamasına yönelik </a:t>
            </a:r>
            <a:r>
              <a:rPr lang="tr-TR" sz="4500" dirty="0"/>
              <a:t>“ihtiyaç” ve “fırsat” içeren ifadeler ile ilgili değerlendirmeleri alınmıştır</a:t>
            </a:r>
            <a:r>
              <a:rPr lang="tr-TR" sz="4500" dirty="0" smtClean="0"/>
              <a:t>. Kadın </a:t>
            </a:r>
            <a:r>
              <a:rPr lang="tr-TR" sz="4500" dirty="0"/>
              <a:t>girişimcilerin %74’ü girişimcilik hikayelerinin temelinde ‘’ilgili dönemde bir fırsat görmenin </a:t>
            </a:r>
            <a:r>
              <a:rPr lang="tr-TR" sz="4500" dirty="0" smtClean="0"/>
              <a:t>ve değerlendirmenin</a:t>
            </a:r>
            <a:r>
              <a:rPr lang="tr-TR" sz="4500" dirty="0"/>
              <a:t>’’ yer aldığı ifadesine katılmaktadır. Kadın girişimciler içinde evli olanların </a:t>
            </a:r>
            <a:r>
              <a:rPr lang="tr-TR" sz="4500" dirty="0" smtClean="0"/>
              <a:t>girişimcilik hikayesinin </a:t>
            </a:r>
            <a:r>
              <a:rPr lang="tr-TR" sz="4500" dirty="0"/>
              <a:t>başlangıç aşamasını bir fırsat olarak değerlendirme oranı bekarlara kıyasla daha yüksektir</a:t>
            </a:r>
            <a:r>
              <a:rPr lang="tr-TR" sz="4500" dirty="0" smtClean="0"/>
              <a:t>. Para </a:t>
            </a:r>
            <a:r>
              <a:rPr lang="tr-TR" sz="4500" dirty="0"/>
              <a:t>kazanma zorunluluğu ve bu ihtiyaçla bir girişim kurmanın tek çare olduğunu </a:t>
            </a:r>
            <a:r>
              <a:rPr lang="tr-TR" sz="4500" dirty="0" smtClean="0"/>
              <a:t>belirtenlerin ortalaması </a:t>
            </a:r>
            <a:r>
              <a:rPr lang="tr-TR" sz="4500" dirty="0"/>
              <a:t>ise “lise ve altı” eğitim düzeyinde ve “metropol dışındaki illerde” daha yüksektir. </a:t>
            </a:r>
          </a:p>
          <a:p>
            <a:pPr marL="0" indent="0">
              <a:buNone/>
            </a:pPr>
            <a:endParaRPr lang="tr-TR" sz="4000"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09917580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1181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04664"/>
            <a:ext cx="8229600" cy="6120680"/>
          </a:xfrm>
        </p:spPr>
        <p:txBody>
          <a:bodyPr>
            <a:normAutofit fontScale="62500" lnSpcReduction="20000"/>
          </a:bodyPr>
          <a:lstStyle/>
          <a:p>
            <a:pPr marL="0" indent="0">
              <a:buNone/>
            </a:pPr>
            <a:r>
              <a:rPr lang="tr-TR" dirty="0" err="1" smtClean="0">
                <a:solidFill>
                  <a:srgbClr val="C00000"/>
                </a:solidFill>
              </a:rPr>
              <a:t>Bowen</a:t>
            </a:r>
            <a:r>
              <a:rPr lang="tr-TR" dirty="0" smtClean="0">
                <a:solidFill>
                  <a:srgbClr val="C00000"/>
                </a:solidFill>
              </a:rPr>
              <a:t> ve </a:t>
            </a:r>
            <a:r>
              <a:rPr lang="tr-TR" dirty="0" err="1" smtClean="0">
                <a:solidFill>
                  <a:srgbClr val="C00000"/>
                </a:solidFill>
              </a:rPr>
              <a:t>Hisrich’e</a:t>
            </a:r>
            <a:r>
              <a:rPr lang="tr-TR" dirty="0" smtClean="0">
                <a:solidFill>
                  <a:srgbClr val="C00000"/>
                </a:solidFill>
              </a:rPr>
              <a:t> göre kadın girişimcilerin özellikleri;</a:t>
            </a:r>
          </a:p>
          <a:p>
            <a:pPr marL="0" indent="0">
              <a:buNone/>
            </a:pPr>
            <a:r>
              <a:rPr lang="tr-TR" dirty="0" smtClean="0"/>
              <a:t>*İşletme konusunda olmasa da genel olarak iyi bir eğitime sahip olduklarını,</a:t>
            </a:r>
          </a:p>
          <a:p>
            <a:pPr marL="0" indent="0">
              <a:buNone/>
            </a:pPr>
            <a:r>
              <a:rPr lang="tr-TR" dirty="0" smtClean="0"/>
              <a:t>*Kontrol alanlarının yüksek olduğunu,</a:t>
            </a:r>
          </a:p>
          <a:p>
            <a:pPr marL="0" indent="0">
              <a:buNone/>
            </a:pPr>
            <a:r>
              <a:rPr lang="tr-TR" dirty="0" smtClean="0"/>
              <a:t>*Diğer kadınlara göre daha erkeksi veya daha kararlı olduklarını,</a:t>
            </a:r>
          </a:p>
          <a:p>
            <a:pPr marL="0" indent="0">
              <a:buNone/>
            </a:pPr>
            <a:r>
              <a:rPr lang="tr-TR" dirty="0" smtClean="0"/>
              <a:t>*Büyük olasılıkla girişimci bir babaya sahip olduklarını,</a:t>
            </a:r>
          </a:p>
          <a:p>
            <a:pPr marL="0" indent="0">
              <a:buNone/>
            </a:pPr>
            <a:r>
              <a:rPr lang="tr-TR" dirty="0" smtClean="0"/>
              <a:t>*Büyük olasılıkla ailenin ilk veya tek çocuğu olduklarını,</a:t>
            </a:r>
          </a:p>
          <a:p>
            <a:pPr marL="0" indent="0">
              <a:buNone/>
            </a:pPr>
            <a:r>
              <a:rPr lang="tr-TR" dirty="0" smtClean="0"/>
              <a:t>*Erkek egemenliğinin olduğu alanlara daha az rağbet ettiklerini,</a:t>
            </a:r>
          </a:p>
          <a:p>
            <a:pPr marL="0" indent="0">
              <a:buNone/>
            </a:pPr>
            <a:r>
              <a:rPr lang="tr-TR" dirty="0" smtClean="0"/>
              <a:t>*Çoğunlukla evli olduklarını,</a:t>
            </a:r>
          </a:p>
          <a:p>
            <a:pPr marL="0" indent="0">
              <a:buNone/>
            </a:pPr>
            <a:r>
              <a:rPr lang="tr-TR" dirty="0" smtClean="0"/>
              <a:t>*Nadiren büyük bir işletmeye sahip olduklarını,</a:t>
            </a:r>
          </a:p>
          <a:p>
            <a:pPr marL="0" indent="0">
              <a:buNone/>
            </a:pPr>
            <a:r>
              <a:rPr lang="tr-TR" dirty="0" smtClean="0"/>
              <a:t>*İş konusunda eğitime ihtiyaç duyduklarını ortaya koymuşlardır.</a:t>
            </a:r>
          </a:p>
          <a:p>
            <a:pPr marL="0" indent="0">
              <a:buNone/>
            </a:pPr>
            <a:endParaRPr lang="tr-TR" dirty="0"/>
          </a:p>
          <a:p>
            <a:pPr marL="0" indent="0">
              <a:buNone/>
            </a:pPr>
            <a:r>
              <a:rPr lang="tr-TR" dirty="0" smtClean="0">
                <a:solidFill>
                  <a:srgbClr val="C00000"/>
                </a:solidFill>
              </a:rPr>
              <a:t>Kadın girişimcilerin başarı sırları</a:t>
            </a:r>
          </a:p>
          <a:p>
            <a:pPr marL="0" indent="0">
              <a:buNone/>
            </a:pPr>
            <a:r>
              <a:rPr lang="tr-TR" dirty="0" err="1" smtClean="0"/>
              <a:t>Hatlen’in</a:t>
            </a:r>
            <a:r>
              <a:rPr lang="tr-TR" dirty="0" smtClean="0"/>
              <a:t> yaptığı araştırmaya göre kadın girişimciler,</a:t>
            </a:r>
          </a:p>
          <a:p>
            <a:pPr marL="0" indent="0">
              <a:buNone/>
            </a:pPr>
            <a:r>
              <a:rPr lang="tr-TR" dirty="0" smtClean="0"/>
              <a:t>*Yönetim stillerinde nispeten demokratik ve </a:t>
            </a:r>
            <a:r>
              <a:rPr lang="tr-TR" dirty="0" err="1" smtClean="0"/>
              <a:t>humanistik</a:t>
            </a:r>
            <a:r>
              <a:rPr lang="tr-TR" dirty="0" smtClean="0"/>
              <a:t> olmaları,</a:t>
            </a:r>
          </a:p>
          <a:p>
            <a:pPr marL="0" indent="0">
              <a:buNone/>
            </a:pPr>
            <a:r>
              <a:rPr lang="tr-TR" dirty="0" smtClean="0"/>
              <a:t>*İnsan ilişkilerinde daha katılımcı olmaları,</a:t>
            </a:r>
          </a:p>
          <a:p>
            <a:pPr marL="0" indent="0">
              <a:buNone/>
            </a:pPr>
            <a:r>
              <a:rPr lang="tr-TR" dirty="0" smtClean="0"/>
              <a:t>*Bir girişimci olarak mücadeleci bir karaktere sahip olunması gerekliliğine karşın , dikkatli, risk alma konusunda ihtiyatlı, mantıklı, yaratıcı ve sezgilerine güvenli olmaları sebebiyle başarıya ulaşmaktadırlar.</a:t>
            </a: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8461033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8527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04664"/>
            <a:ext cx="8363272" cy="6048672"/>
          </a:xfrm>
        </p:spPr>
        <p:txBody>
          <a:bodyPr>
            <a:normAutofit fontScale="70000" lnSpcReduction="20000"/>
          </a:bodyPr>
          <a:lstStyle/>
          <a:p>
            <a:pPr marL="0" indent="0">
              <a:buNone/>
            </a:pPr>
            <a:r>
              <a:rPr lang="tr-TR" dirty="0" smtClean="0">
                <a:solidFill>
                  <a:srgbClr val="C00000"/>
                </a:solidFill>
              </a:rPr>
              <a:t>Kadın girişimciler için girişimcilik süreci</a:t>
            </a:r>
          </a:p>
          <a:p>
            <a:pPr marL="0" indent="0">
              <a:buNone/>
            </a:pPr>
            <a:r>
              <a:rPr lang="tr-TR" dirty="0" err="1" smtClean="0"/>
              <a:t>Hisrich’e</a:t>
            </a:r>
            <a:r>
              <a:rPr lang="tr-TR" dirty="0" smtClean="0"/>
              <a:t> göre;</a:t>
            </a:r>
          </a:p>
          <a:p>
            <a:pPr marL="0" indent="0">
              <a:buNone/>
            </a:pPr>
            <a:r>
              <a:rPr lang="tr-TR" dirty="0" smtClean="0"/>
              <a:t>1-Bir fırsatın fark edilmesi ve değerlendirilmesi,</a:t>
            </a:r>
          </a:p>
          <a:p>
            <a:pPr marL="0" indent="0">
              <a:buNone/>
            </a:pPr>
            <a:r>
              <a:rPr lang="tr-TR" dirty="0" smtClean="0"/>
              <a:t>2-İş planının hazırlanması,</a:t>
            </a:r>
          </a:p>
          <a:p>
            <a:pPr marL="0" indent="0">
              <a:buNone/>
            </a:pPr>
            <a:r>
              <a:rPr lang="tr-TR" dirty="0" smtClean="0"/>
              <a:t>3-Gerekli olan kaynakların belirlenmesi ve temin edilmesi,</a:t>
            </a:r>
          </a:p>
          <a:p>
            <a:pPr marL="0" indent="0">
              <a:buNone/>
            </a:pPr>
            <a:r>
              <a:rPr lang="tr-TR" dirty="0" smtClean="0"/>
              <a:t>4-Kurulan işletmenin yönetilmesi</a:t>
            </a:r>
          </a:p>
          <a:p>
            <a:pPr marL="0" indent="0">
              <a:buNone/>
            </a:pPr>
            <a:endParaRPr lang="tr-TR" dirty="0" smtClean="0"/>
          </a:p>
          <a:p>
            <a:pPr marL="0" indent="0">
              <a:buNone/>
            </a:pPr>
            <a:r>
              <a:rPr lang="tr-TR" dirty="0" smtClean="0">
                <a:solidFill>
                  <a:srgbClr val="C00000"/>
                </a:solidFill>
              </a:rPr>
              <a:t>Kadın girişimcilerin karşılaştığı problemler ve başa çıkma </a:t>
            </a:r>
            <a:r>
              <a:rPr lang="tr-TR" dirty="0" smtClean="0">
                <a:solidFill>
                  <a:srgbClr val="C00000"/>
                </a:solidFill>
              </a:rPr>
              <a:t>mekanizmaları</a:t>
            </a:r>
            <a:endParaRPr lang="tr-TR" dirty="0" smtClean="0">
              <a:solidFill>
                <a:srgbClr val="C00000"/>
              </a:solidFill>
            </a:endParaRPr>
          </a:p>
          <a:p>
            <a:pPr marL="0" indent="0">
              <a:buNone/>
            </a:pPr>
            <a:r>
              <a:rPr lang="tr-TR" dirty="0" smtClean="0">
                <a:solidFill>
                  <a:srgbClr val="002060"/>
                </a:solidFill>
              </a:rPr>
              <a:t>İş kurma aşamasındaki sorunlar</a:t>
            </a:r>
          </a:p>
          <a:p>
            <a:pPr marL="0" indent="0">
              <a:buNone/>
            </a:pPr>
            <a:r>
              <a:rPr lang="tr-TR" dirty="0" smtClean="0"/>
              <a:t>1-Sermaye temini</a:t>
            </a:r>
          </a:p>
          <a:p>
            <a:pPr marL="0" indent="0">
              <a:buNone/>
            </a:pPr>
            <a:r>
              <a:rPr lang="tr-TR" dirty="0" smtClean="0"/>
              <a:t>2-İşyeri arama, kiralama</a:t>
            </a:r>
          </a:p>
          <a:p>
            <a:pPr marL="0" indent="0">
              <a:buNone/>
            </a:pPr>
            <a:r>
              <a:rPr lang="tr-TR" dirty="0" smtClean="0"/>
              <a:t>3-Mal temini</a:t>
            </a:r>
          </a:p>
          <a:p>
            <a:pPr marL="0" indent="0">
              <a:buNone/>
            </a:pPr>
            <a:r>
              <a:rPr lang="tr-TR" dirty="0" smtClean="0"/>
              <a:t>4-Donanım, araç gereç temini</a:t>
            </a:r>
          </a:p>
          <a:p>
            <a:pPr marL="0" indent="0">
              <a:buNone/>
            </a:pPr>
            <a:r>
              <a:rPr lang="tr-TR" dirty="0" smtClean="0"/>
              <a:t>5-Resmi kuruluşlarla ilişkiler</a:t>
            </a:r>
          </a:p>
          <a:p>
            <a:pPr marL="0" indent="0">
              <a:buNone/>
            </a:pPr>
            <a:r>
              <a:rPr lang="tr-TR" dirty="0" smtClean="0"/>
              <a:t>6-Acemilik, yalnızlık ve işi organize edememe</a:t>
            </a:r>
          </a:p>
          <a:p>
            <a:pPr marL="0" indent="0">
              <a:buNone/>
            </a:pPr>
            <a:r>
              <a:rPr lang="tr-TR" dirty="0" smtClean="0"/>
              <a:t>7-Toplumun iş kadınına alışkın olmaması</a:t>
            </a:r>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85340674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54289"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548680"/>
            <a:ext cx="8229600" cy="5904656"/>
          </a:xfrm>
        </p:spPr>
        <p:txBody>
          <a:bodyPr>
            <a:normAutofit fontScale="70000" lnSpcReduction="20000"/>
          </a:bodyPr>
          <a:lstStyle/>
          <a:p>
            <a:pPr marL="0" indent="0">
              <a:buNone/>
            </a:pPr>
            <a:r>
              <a:rPr lang="tr-TR" dirty="0">
                <a:solidFill>
                  <a:srgbClr val="002060"/>
                </a:solidFill>
              </a:rPr>
              <a:t>İşyeri kurulduktan sonra sorunlar</a:t>
            </a:r>
          </a:p>
          <a:p>
            <a:pPr marL="0" indent="0">
              <a:buNone/>
            </a:pPr>
            <a:r>
              <a:rPr lang="tr-TR" dirty="0"/>
              <a:t>1-Acemilik, tecrübesizlik, müşteri ile iletişimi bilememe, işi yürütmede bilgisizlik</a:t>
            </a:r>
          </a:p>
          <a:p>
            <a:pPr marL="0" indent="0">
              <a:buNone/>
            </a:pPr>
            <a:r>
              <a:rPr lang="tr-TR" dirty="0"/>
              <a:t>2-Müşteri azlığı , parasızlık</a:t>
            </a:r>
          </a:p>
          <a:p>
            <a:pPr marL="0" indent="0">
              <a:buNone/>
            </a:pPr>
            <a:r>
              <a:rPr lang="tr-TR" dirty="0"/>
              <a:t>3-Yalnızlık, kadın olma, kendini kabul ettirme</a:t>
            </a:r>
          </a:p>
          <a:p>
            <a:pPr marL="0" indent="0">
              <a:buNone/>
            </a:pPr>
            <a:r>
              <a:rPr lang="tr-TR" dirty="0"/>
              <a:t>4-Para sorunu</a:t>
            </a:r>
          </a:p>
          <a:p>
            <a:pPr marL="0" indent="0">
              <a:buNone/>
            </a:pPr>
            <a:r>
              <a:rPr lang="tr-TR" dirty="0"/>
              <a:t>5-Personel temini</a:t>
            </a:r>
          </a:p>
          <a:p>
            <a:pPr marL="0" indent="0">
              <a:buNone/>
            </a:pPr>
            <a:r>
              <a:rPr lang="tr-TR" dirty="0"/>
              <a:t>6-Piyasada istikrarsızlık</a:t>
            </a:r>
          </a:p>
          <a:p>
            <a:pPr marL="0" indent="0">
              <a:buNone/>
            </a:pPr>
            <a:r>
              <a:rPr lang="tr-TR" dirty="0"/>
              <a:t>7-Ödemeler, senetler</a:t>
            </a:r>
          </a:p>
          <a:p>
            <a:pPr marL="0" indent="0">
              <a:buNone/>
            </a:pPr>
            <a:r>
              <a:rPr lang="tr-TR" dirty="0" smtClean="0">
                <a:solidFill>
                  <a:srgbClr val="002060"/>
                </a:solidFill>
              </a:rPr>
              <a:t>Mevcut sorunlar</a:t>
            </a:r>
          </a:p>
          <a:p>
            <a:pPr marL="0" indent="0">
              <a:buNone/>
            </a:pPr>
            <a:r>
              <a:rPr lang="tr-TR" dirty="0" smtClean="0"/>
              <a:t>1-Müşteri azlığı</a:t>
            </a:r>
          </a:p>
          <a:p>
            <a:pPr marL="0" indent="0">
              <a:buNone/>
            </a:pPr>
            <a:r>
              <a:rPr lang="tr-TR" dirty="0" smtClean="0"/>
              <a:t>2-Resmi kuruluşlar</a:t>
            </a:r>
          </a:p>
          <a:p>
            <a:pPr marL="0" indent="0">
              <a:buNone/>
            </a:pPr>
            <a:r>
              <a:rPr lang="tr-TR" dirty="0" smtClean="0"/>
              <a:t>3-Kalifiye eleman bulamama</a:t>
            </a:r>
          </a:p>
          <a:p>
            <a:pPr marL="0" indent="0">
              <a:buNone/>
            </a:pPr>
            <a:r>
              <a:rPr lang="tr-TR" dirty="0" smtClean="0"/>
              <a:t>4-Ucuz hammadde , mal temini</a:t>
            </a:r>
          </a:p>
          <a:p>
            <a:pPr marL="0" indent="0">
              <a:buNone/>
            </a:pPr>
            <a:r>
              <a:rPr lang="tr-TR" dirty="0" smtClean="0"/>
              <a:t>5-Kaliteli hammadde ve mal temini</a:t>
            </a:r>
          </a:p>
          <a:p>
            <a:pPr marL="0" indent="0">
              <a:buNone/>
            </a:pPr>
            <a:r>
              <a:rPr lang="tr-TR" dirty="0" smtClean="0"/>
              <a:t>6-Enflasyon</a:t>
            </a:r>
          </a:p>
          <a:p>
            <a:pPr marL="0" indent="0">
              <a:buNone/>
            </a:pPr>
            <a:endParaRPr lang="tr-TR" dirty="0"/>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38560909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49509"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04664"/>
            <a:ext cx="8229600" cy="5976664"/>
          </a:xfrm>
        </p:spPr>
        <p:txBody>
          <a:bodyPr>
            <a:normAutofit fontScale="55000" lnSpcReduction="20000"/>
          </a:bodyPr>
          <a:lstStyle/>
          <a:p>
            <a:pPr marL="0" indent="0">
              <a:buNone/>
            </a:pPr>
            <a:r>
              <a:rPr lang="tr-TR" dirty="0" smtClean="0">
                <a:solidFill>
                  <a:srgbClr val="C00000"/>
                </a:solidFill>
              </a:rPr>
              <a:t>KADIN GİRİŞİMCİLERİN KARŞILAŞTIĞI ENGELLER</a:t>
            </a:r>
          </a:p>
          <a:p>
            <a:pPr marL="0" indent="0">
              <a:buNone/>
            </a:pPr>
            <a:r>
              <a:rPr lang="tr-TR" dirty="0" smtClean="0">
                <a:solidFill>
                  <a:srgbClr val="002060"/>
                </a:solidFill>
              </a:rPr>
              <a:t>A-DAVRANIŞSAL ENGELLER </a:t>
            </a:r>
          </a:p>
          <a:p>
            <a:pPr marL="0" indent="0">
              <a:buNone/>
            </a:pPr>
            <a:r>
              <a:rPr lang="tr-TR" dirty="0" smtClean="0"/>
              <a:t>• Yetiştirilme Biçimi Nedeniyle </a:t>
            </a:r>
          </a:p>
          <a:p>
            <a:pPr marL="0" indent="0">
              <a:buNone/>
            </a:pPr>
            <a:r>
              <a:rPr lang="tr-TR" dirty="0" smtClean="0"/>
              <a:t>• Güven Eksikliği </a:t>
            </a:r>
          </a:p>
          <a:p>
            <a:pPr marL="0" indent="0">
              <a:buNone/>
            </a:pPr>
            <a:r>
              <a:rPr lang="tr-TR" dirty="0" smtClean="0"/>
              <a:t>• Utangaçlık </a:t>
            </a:r>
          </a:p>
          <a:p>
            <a:pPr marL="0" indent="0">
              <a:buNone/>
            </a:pPr>
            <a:r>
              <a:rPr lang="tr-TR" dirty="0" smtClean="0"/>
              <a:t>• Topluluk İçinde Rahat Olamama GÜVENSİZLİK SORUNU YAŞIYOR. </a:t>
            </a:r>
          </a:p>
          <a:p>
            <a:pPr marL="0" indent="0">
              <a:buNone/>
            </a:pPr>
            <a:r>
              <a:rPr lang="tr-TR" dirty="0" smtClean="0">
                <a:solidFill>
                  <a:srgbClr val="002060"/>
                </a:solidFill>
              </a:rPr>
              <a:t>B-ROL ENGELLERİ </a:t>
            </a:r>
          </a:p>
          <a:p>
            <a:pPr marL="0" indent="0">
              <a:buNone/>
            </a:pPr>
            <a:r>
              <a:rPr lang="tr-TR" dirty="0" smtClean="0"/>
              <a:t>• İş Kadınlığı </a:t>
            </a:r>
          </a:p>
          <a:p>
            <a:pPr marL="0" indent="0">
              <a:buNone/>
            </a:pPr>
            <a:r>
              <a:rPr lang="tr-TR" dirty="0" smtClean="0"/>
              <a:t>• Ev Kadınlığı</a:t>
            </a:r>
          </a:p>
          <a:p>
            <a:pPr marL="0" indent="0">
              <a:buNone/>
            </a:pPr>
            <a:r>
              <a:rPr lang="tr-TR" dirty="0" smtClean="0"/>
              <a:t> • Annelik Rolleri Nedeniyle ZAMAN KISITLILIĞI VERİMLİLİĞİNİ DÜŞÜRÜYOR.</a:t>
            </a:r>
          </a:p>
          <a:p>
            <a:pPr marL="0" indent="0">
              <a:buNone/>
            </a:pPr>
            <a:r>
              <a:rPr lang="tr-TR" dirty="0" smtClean="0">
                <a:solidFill>
                  <a:srgbClr val="002060"/>
                </a:solidFill>
              </a:rPr>
              <a:t>C-SOSYAL </a:t>
            </a:r>
            <a:r>
              <a:rPr lang="tr-TR" dirty="0">
                <a:solidFill>
                  <a:srgbClr val="002060"/>
                </a:solidFill>
              </a:rPr>
              <a:t>VE KÜLTÜREL ENGELLER </a:t>
            </a:r>
            <a:endParaRPr lang="tr-TR" dirty="0" smtClean="0">
              <a:solidFill>
                <a:srgbClr val="002060"/>
              </a:solidFill>
            </a:endParaRPr>
          </a:p>
          <a:p>
            <a:pPr marL="0" indent="0">
              <a:buNone/>
            </a:pPr>
            <a:r>
              <a:rPr lang="tr-TR" dirty="0" smtClean="0"/>
              <a:t>• </a:t>
            </a:r>
            <a:r>
              <a:rPr lang="tr-TR" dirty="0"/>
              <a:t>İş Yaşamında Kadınlara Olumsuz Davranışlar </a:t>
            </a:r>
            <a:endParaRPr lang="tr-TR" dirty="0" smtClean="0"/>
          </a:p>
          <a:p>
            <a:pPr marL="0" indent="0">
              <a:buNone/>
            </a:pPr>
            <a:r>
              <a:rPr lang="tr-TR" dirty="0" smtClean="0"/>
              <a:t>• </a:t>
            </a:r>
            <a:r>
              <a:rPr lang="tr-TR" dirty="0"/>
              <a:t>Kadının Yerinin Evi Olması Gerektiğine İlişkin İnançlar </a:t>
            </a:r>
            <a:endParaRPr lang="tr-TR" dirty="0" smtClean="0"/>
          </a:p>
          <a:p>
            <a:pPr marL="0" indent="0">
              <a:buNone/>
            </a:pPr>
            <a:r>
              <a:rPr lang="tr-TR" dirty="0" smtClean="0"/>
              <a:t>• </a:t>
            </a:r>
            <a:r>
              <a:rPr lang="tr-TR" dirty="0"/>
              <a:t>Yalnız Seyahat Yapamaması </a:t>
            </a:r>
            <a:endParaRPr lang="tr-TR" dirty="0" smtClean="0"/>
          </a:p>
          <a:p>
            <a:pPr marL="0" indent="0">
              <a:buNone/>
            </a:pPr>
            <a:r>
              <a:rPr lang="tr-TR" dirty="0" smtClean="0"/>
              <a:t>• </a:t>
            </a:r>
            <a:r>
              <a:rPr lang="tr-TR" dirty="0"/>
              <a:t>Gece Çalışmasına ve Toplantılara Katılmasına İzin Verilmemesi KADININ HAREKET ÖZGÜRLÜĞÜNÜ KISITLIYOR </a:t>
            </a:r>
            <a:endParaRPr lang="tr-TR" dirty="0" smtClean="0"/>
          </a:p>
          <a:p>
            <a:pPr marL="0" indent="0">
              <a:buNone/>
            </a:pPr>
            <a:r>
              <a:rPr lang="tr-TR" dirty="0" smtClean="0">
                <a:solidFill>
                  <a:srgbClr val="002060"/>
                </a:solidFill>
              </a:rPr>
              <a:t>D- </a:t>
            </a:r>
            <a:r>
              <a:rPr lang="tr-TR" dirty="0">
                <a:solidFill>
                  <a:srgbClr val="002060"/>
                </a:solidFill>
              </a:rPr>
              <a:t>KURUMSAL ENGELLER </a:t>
            </a:r>
            <a:endParaRPr lang="tr-TR" dirty="0" smtClean="0">
              <a:solidFill>
                <a:srgbClr val="002060"/>
              </a:solidFill>
            </a:endParaRPr>
          </a:p>
          <a:p>
            <a:pPr marL="0" indent="0">
              <a:buNone/>
            </a:pPr>
            <a:r>
              <a:rPr lang="tr-TR" dirty="0" smtClean="0"/>
              <a:t>• </a:t>
            </a:r>
            <a:r>
              <a:rPr lang="tr-TR" dirty="0"/>
              <a:t>Kadın Girişimciliği Konusundaki Örgütlenmenin Yetersizliği </a:t>
            </a:r>
            <a:endParaRPr lang="tr-TR" dirty="0" smtClean="0"/>
          </a:p>
          <a:p>
            <a:pPr marL="0" indent="0">
              <a:buNone/>
            </a:pPr>
            <a:r>
              <a:rPr lang="tr-TR" dirty="0" smtClean="0"/>
              <a:t>• </a:t>
            </a:r>
            <a:r>
              <a:rPr lang="tr-TR" dirty="0"/>
              <a:t>Çoğu Meslek Kuruluşlarının Erkek Egemen Yapıları KADINLAR FORMAL VE INFORMAL AĞLARIN DIŞINDA KALIYOR.</a:t>
            </a:r>
            <a:endParaRPr lang="tr-TR" dirty="0" smtClean="0"/>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30566705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7543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332656"/>
            <a:ext cx="8229600" cy="6120680"/>
          </a:xfrm>
        </p:spPr>
        <p:txBody>
          <a:bodyPr>
            <a:normAutofit fontScale="62500" lnSpcReduction="20000"/>
          </a:bodyPr>
          <a:lstStyle/>
          <a:p>
            <a:pPr marL="0" indent="0">
              <a:buNone/>
            </a:pPr>
            <a:r>
              <a:rPr lang="tr-TR" dirty="0" smtClean="0">
                <a:solidFill>
                  <a:srgbClr val="002060"/>
                </a:solidFill>
              </a:rPr>
              <a:t>E-EĞİTİMSEL </a:t>
            </a:r>
            <a:r>
              <a:rPr lang="tr-TR" dirty="0">
                <a:solidFill>
                  <a:srgbClr val="002060"/>
                </a:solidFill>
              </a:rPr>
              <a:t>ENGELLER </a:t>
            </a:r>
            <a:endParaRPr lang="tr-TR" dirty="0" smtClean="0">
              <a:solidFill>
                <a:srgbClr val="002060"/>
              </a:solidFill>
            </a:endParaRPr>
          </a:p>
          <a:p>
            <a:pPr marL="0" indent="0">
              <a:buNone/>
            </a:pPr>
            <a:r>
              <a:rPr lang="tr-TR" dirty="0" smtClean="0"/>
              <a:t>• </a:t>
            </a:r>
            <a:r>
              <a:rPr lang="tr-TR" dirty="0"/>
              <a:t>Erkeğe Göre Daha Düşük Eğitimli </a:t>
            </a:r>
            <a:endParaRPr lang="tr-TR" dirty="0" smtClean="0"/>
          </a:p>
          <a:p>
            <a:pPr marL="0" indent="0">
              <a:buNone/>
            </a:pPr>
            <a:r>
              <a:rPr lang="tr-TR" dirty="0" smtClean="0"/>
              <a:t>• </a:t>
            </a:r>
            <a:r>
              <a:rPr lang="tr-TR" dirty="0"/>
              <a:t>Kadına Biçilmiş Role Uygun Ön Yargılı Eğitim EĞİTİMSİZLİK KADIN GİRİŞİMCİLİĞİNİ AZALTIYOR. </a:t>
            </a:r>
            <a:endParaRPr lang="tr-TR" dirty="0" smtClean="0"/>
          </a:p>
          <a:p>
            <a:pPr marL="0" indent="0">
              <a:buNone/>
            </a:pPr>
            <a:r>
              <a:rPr lang="tr-TR" dirty="0" smtClean="0">
                <a:solidFill>
                  <a:srgbClr val="002060"/>
                </a:solidFill>
              </a:rPr>
              <a:t>F- </a:t>
            </a:r>
            <a:r>
              <a:rPr lang="tr-TR" dirty="0">
                <a:solidFill>
                  <a:srgbClr val="002060"/>
                </a:solidFill>
              </a:rPr>
              <a:t>MESLEKİ ENGELLER </a:t>
            </a:r>
            <a:endParaRPr lang="tr-TR" dirty="0" smtClean="0">
              <a:solidFill>
                <a:srgbClr val="002060"/>
              </a:solidFill>
            </a:endParaRPr>
          </a:p>
          <a:p>
            <a:pPr marL="0" indent="0">
              <a:buNone/>
            </a:pPr>
            <a:r>
              <a:rPr lang="tr-TR" dirty="0" smtClean="0"/>
              <a:t>• </a:t>
            </a:r>
            <a:r>
              <a:rPr lang="tr-TR" dirty="0"/>
              <a:t>Bazı Meslekler Kadına Uygunsuz Olarak Kabul Ediliyor.(İmalat, İnşaat, Makine gibi) </a:t>
            </a:r>
            <a:endParaRPr lang="tr-TR" dirty="0" smtClean="0"/>
          </a:p>
          <a:p>
            <a:pPr marL="0" indent="0">
              <a:buNone/>
            </a:pPr>
            <a:r>
              <a:rPr lang="tr-TR" dirty="0" smtClean="0"/>
              <a:t>• </a:t>
            </a:r>
            <a:r>
              <a:rPr lang="tr-TR" dirty="0"/>
              <a:t>Daha Çok Hizmet ve Perakende Ticaret Sektörünü Tercih Ediyorlar. </a:t>
            </a:r>
            <a:endParaRPr lang="tr-TR" dirty="0" smtClean="0"/>
          </a:p>
          <a:p>
            <a:pPr marL="0" indent="0">
              <a:buNone/>
            </a:pPr>
            <a:r>
              <a:rPr lang="tr-TR" dirty="0" smtClean="0"/>
              <a:t>• </a:t>
            </a:r>
            <a:r>
              <a:rPr lang="tr-TR" dirty="0"/>
              <a:t>Ya da Bildikleri İşi Yapıyorlar. KADININ FAALİYET ALANINI DARALTIYOR</a:t>
            </a:r>
            <a:r>
              <a:rPr lang="tr-TR" dirty="0" smtClean="0"/>
              <a:t>.</a:t>
            </a:r>
          </a:p>
          <a:p>
            <a:pPr marL="0" indent="0">
              <a:buNone/>
            </a:pPr>
            <a:r>
              <a:rPr lang="tr-TR" dirty="0" smtClean="0">
                <a:solidFill>
                  <a:srgbClr val="002060"/>
                </a:solidFill>
              </a:rPr>
              <a:t>G-ALT </a:t>
            </a:r>
            <a:r>
              <a:rPr lang="tr-TR" dirty="0">
                <a:solidFill>
                  <a:srgbClr val="002060"/>
                </a:solidFill>
              </a:rPr>
              <a:t>YAPI ENGELLERİ </a:t>
            </a:r>
            <a:endParaRPr lang="tr-TR" dirty="0" smtClean="0">
              <a:solidFill>
                <a:srgbClr val="002060"/>
              </a:solidFill>
            </a:endParaRPr>
          </a:p>
          <a:p>
            <a:pPr marL="0" indent="0">
              <a:buNone/>
            </a:pPr>
            <a:r>
              <a:rPr lang="tr-TR" dirty="0" smtClean="0"/>
              <a:t>• </a:t>
            </a:r>
            <a:r>
              <a:rPr lang="tr-TR" dirty="0"/>
              <a:t>Teknolojiye Erişim Güçlükleri </a:t>
            </a:r>
            <a:endParaRPr lang="tr-TR" dirty="0" smtClean="0"/>
          </a:p>
          <a:p>
            <a:pPr marL="0" indent="0">
              <a:buNone/>
            </a:pPr>
            <a:r>
              <a:rPr lang="tr-TR" dirty="0" smtClean="0"/>
              <a:t>• </a:t>
            </a:r>
            <a:r>
              <a:rPr lang="tr-TR" dirty="0"/>
              <a:t>Devlet Desteğinin Yetersizliği </a:t>
            </a:r>
            <a:endParaRPr lang="tr-TR" dirty="0" smtClean="0"/>
          </a:p>
          <a:p>
            <a:pPr marL="0" indent="0">
              <a:buNone/>
            </a:pPr>
            <a:r>
              <a:rPr lang="tr-TR" dirty="0" smtClean="0"/>
              <a:t>• </a:t>
            </a:r>
            <a:r>
              <a:rPr lang="tr-TR" dirty="0"/>
              <a:t>Bilgiye Erişim Güçlükleri </a:t>
            </a:r>
            <a:endParaRPr lang="tr-TR" dirty="0" smtClean="0"/>
          </a:p>
          <a:p>
            <a:pPr marL="0" indent="0">
              <a:buNone/>
            </a:pPr>
            <a:r>
              <a:rPr lang="tr-TR" dirty="0" smtClean="0">
                <a:solidFill>
                  <a:srgbClr val="002060"/>
                </a:solidFill>
              </a:rPr>
              <a:t>H-FİNANSAL </a:t>
            </a:r>
            <a:r>
              <a:rPr lang="tr-TR" dirty="0">
                <a:solidFill>
                  <a:srgbClr val="002060"/>
                </a:solidFill>
              </a:rPr>
              <a:t>ENGELLER </a:t>
            </a:r>
            <a:endParaRPr lang="tr-TR" dirty="0" smtClean="0">
              <a:solidFill>
                <a:srgbClr val="002060"/>
              </a:solidFill>
            </a:endParaRPr>
          </a:p>
          <a:p>
            <a:pPr marL="0" indent="0">
              <a:buNone/>
            </a:pPr>
            <a:r>
              <a:rPr lang="tr-TR" dirty="0" smtClean="0"/>
              <a:t>• </a:t>
            </a:r>
            <a:r>
              <a:rPr lang="tr-TR" dirty="0"/>
              <a:t>Ekonomik Güçsüzlük </a:t>
            </a:r>
            <a:endParaRPr lang="tr-TR" dirty="0" smtClean="0"/>
          </a:p>
          <a:p>
            <a:pPr marL="0" indent="0">
              <a:buNone/>
            </a:pPr>
            <a:r>
              <a:rPr lang="tr-TR" dirty="0" smtClean="0"/>
              <a:t>• </a:t>
            </a:r>
            <a:r>
              <a:rPr lang="tr-TR" dirty="0"/>
              <a:t>Kredi Alma Zorluğu (Kredilerin İpoteğe Dayalı Olması ve Kadının Gayri Menkul Sahipliğinin Düşüklüğü ) </a:t>
            </a:r>
            <a:endParaRPr lang="tr-TR" dirty="0" smtClean="0"/>
          </a:p>
          <a:p>
            <a:pPr marL="0" indent="0">
              <a:buNone/>
            </a:pPr>
            <a:r>
              <a:rPr lang="tr-TR" dirty="0" smtClean="0"/>
              <a:t>• </a:t>
            </a:r>
            <a:r>
              <a:rPr lang="tr-TR" dirty="0"/>
              <a:t>Kredi Faizlerinin Yüksek, Vadelerinin Düşük Olması </a:t>
            </a:r>
            <a:endParaRPr lang="tr-TR" dirty="0" smtClean="0"/>
          </a:p>
          <a:p>
            <a:pPr marL="0" indent="0">
              <a:buNone/>
            </a:pPr>
            <a:r>
              <a:rPr lang="tr-TR" dirty="0" smtClean="0"/>
              <a:t>• </a:t>
            </a:r>
            <a:r>
              <a:rPr lang="tr-TR" dirty="0"/>
              <a:t>Kredi Almak İçin Kefil Bulamamaları EN ÖNEMLİ ENGEL</a:t>
            </a:r>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79219127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6492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332656"/>
            <a:ext cx="8229600" cy="6192688"/>
          </a:xfrm>
        </p:spPr>
        <p:txBody>
          <a:bodyPr>
            <a:normAutofit fontScale="62500" lnSpcReduction="20000"/>
          </a:bodyPr>
          <a:lstStyle/>
          <a:p>
            <a:pPr marL="0" indent="0">
              <a:buNone/>
            </a:pPr>
            <a:r>
              <a:rPr lang="tr-TR" dirty="0">
                <a:solidFill>
                  <a:srgbClr val="002060"/>
                </a:solidFill>
              </a:rPr>
              <a:t>DEVLET </a:t>
            </a:r>
            <a:endParaRPr lang="tr-TR" dirty="0" smtClean="0">
              <a:solidFill>
                <a:srgbClr val="002060"/>
              </a:solidFill>
            </a:endParaRPr>
          </a:p>
          <a:p>
            <a:pPr marL="0" indent="0">
              <a:buNone/>
            </a:pPr>
            <a:r>
              <a:rPr lang="tr-TR" dirty="0" smtClean="0"/>
              <a:t>• </a:t>
            </a:r>
            <a:r>
              <a:rPr lang="tr-TR" dirty="0"/>
              <a:t>Kadınlarla İlgili Mevcut Düzenleyici ve Yasal Çerçevenin Geliştirilmesi, </a:t>
            </a:r>
            <a:endParaRPr lang="tr-TR" dirty="0" smtClean="0"/>
          </a:p>
          <a:p>
            <a:pPr marL="0" indent="0">
              <a:buNone/>
            </a:pPr>
            <a:r>
              <a:rPr lang="tr-TR" dirty="0" smtClean="0"/>
              <a:t>• </a:t>
            </a:r>
            <a:r>
              <a:rPr lang="tr-TR" dirty="0"/>
              <a:t>Kadının Aile ve İş Yaşamına Uyumu İçin Gerekli Alt Yapının Geliştirilmesi, </a:t>
            </a:r>
            <a:endParaRPr lang="tr-TR" dirty="0" smtClean="0"/>
          </a:p>
          <a:p>
            <a:pPr marL="0" indent="0">
              <a:buNone/>
            </a:pPr>
            <a:r>
              <a:rPr lang="tr-TR" dirty="0" smtClean="0"/>
              <a:t>• </a:t>
            </a:r>
            <a:r>
              <a:rPr lang="tr-TR" dirty="0"/>
              <a:t>Ekonomik Kalkınmada Kadının Rolüne Farkındalığın Teşvik Edilmesi, </a:t>
            </a:r>
            <a:endParaRPr lang="tr-TR" dirty="0" smtClean="0"/>
          </a:p>
          <a:p>
            <a:pPr marL="0" indent="0">
              <a:buNone/>
            </a:pPr>
            <a:r>
              <a:rPr lang="tr-TR" dirty="0" smtClean="0"/>
              <a:t>• </a:t>
            </a:r>
            <a:r>
              <a:rPr lang="tr-TR" dirty="0"/>
              <a:t>Kadına Yönelik Projelerin Finansal Olarak Desteklenmesi Gibi Birçok Kadına Özel Alanda Etkin Rol Üstlenmelidir</a:t>
            </a:r>
            <a:r>
              <a:rPr lang="tr-TR" dirty="0" smtClean="0"/>
              <a:t>.</a:t>
            </a:r>
          </a:p>
          <a:p>
            <a:pPr marL="0" indent="0">
              <a:buNone/>
            </a:pPr>
            <a:r>
              <a:rPr lang="tr-TR" dirty="0">
                <a:solidFill>
                  <a:srgbClr val="C00000"/>
                </a:solidFill>
              </a:rPr>
              <a:t>TÜRKİYE’DE KADININ GİRİŞİMCİLİĞİNİ DESTEKLEYEN BAŞLICA KURUM VE </a:t>
            </a:r>
            <a:r>
              <a:rPr lang="tr-TR" dirty="0" smtClean="0">
                <a:solidFill>
                  <a:srgbClr val="C00000"/>
                </a:solidFill>
              </a:rPr>
              <a:t>KURULUŞLAR</a:t>
            </a:r>
          </a:p>
          <a:p>
            <a:pPr>
              <a:buFont typeface="Arial" charset="0"/>
              <a:buChar char="•"/>
            </a:pPr>
            <a:r>
              <a:rPr lang="tr-TR" dirty="0" smtClean="0"/>
              <a:t>KADININ </a:t>
            </a:r>
            <a:r>
              <a:rPr lang="tr-TR" dirty="0"/>
              <a:t>STATÜSÜ VE SORUNLARI GENEL MÜDÜRLÜĞÜ (KSSGM ) </a:t>
            </a:r>
            <a:endParaRPr lang="tr-TR" dirty="0" smtClean="0"/>
          </a:p>
          <a:p>
            <a:pPr>
              <a:buFont typeface="Arial" charset="0"/>
              <a:buChar char="•"/>
            </a:pPr>
            <a:r>
              <a:rPr lang="tr-TR" dirty="0"/>
              <a:t> KÜÇÜK VE ORTA ÖLÇEKLİ SANAYİ GELİŞTİRME BAŞKANLIĞI (KOSGEB) </a:t>
            </a:r>
            <a:endParaRPr lang="tr-TR" dirty="0" smtClean="0"/>
          </a:p>
          <a:p>
            <a:pPr>
              <a:buFont typeface="Arial" charset="0"/>
              <a:buChar char="•"/>
            </a:pPr>
            <a:r>
              <a:rPr lang="tr-TR" dirty="0"/>
              <a:t>KEDV(Kadın Emeğini Değerlendirme Vakfı</a:t>
            </a:r>
            <a:r>
              <a:rPr lang="tr-TR" dirty="0" smtClean="0"/>
              <a:t>)</a:t>
            </a:r>
          </a:p>
          <a:p>
            <a:pPr>
              <a:buFont typeface="Arial" charset="0"/>
              <a:buChar char="•"/>
            </a:pPr>
            <a:r>
              <a:rPr lang="tr-TR" dirty="0"/>
              <a:t>KAGİDER(Kadın Girişimciler Derneği</a:t>
            </a:r>
            <a:r>
              <a:rPr lang="tr-TR" dirty="0" smtClean="0"/>
              <a:t>)</a:t>
            </a:r>
          </a:p>
          <a:p>
            <a:pPr>
              <a:buFont typeface="Arial" charset="0"/>
              <a:buChar char="•"/>
            </a:pPr>
            <a:r>
              <a:rPr lang="tr-TR" dirty="0"/>
              <a:t>TESK (Türkiye Esnaf ve Sanatkarlar Konfederasyonu </a:t>
            </a:r>
            <a:r>
              <a:rPr lang="tr-TR" dirty="0" smtClean="0"/>
              <a:t>)</a:t>
            </a:r>
          </a:p>
          <a:p>
            <a:pPr>
              <a:buFont typeface="Arial" charset="0"/>
              <a:buChar char="•"/>
            </a:pPr>
            <a:r>
              <a:rPr lang="tr-TR" dirty="0"/>
              <a:t>İŞGEM (İş Geliştirme Merkezleri) </a:t>
            </a:r>
            <a:endParaRPr lang="tr-TR" dirty="0" smtClean="0"/>
          </a:p>
          <a:p>
            <a:pPr>
              <a:buFont typeface="Arial" charset="0"/>
              <a:buChar char="•"/>
            </a:pPr>
            <a:r>
              <a:rPr lang="tr-TR" dirty="0"/>
              <a:t>ABİGEM( Avrupa Birliği İş Geliştirme Merkezleri) </a:t>
            </a:r>
            <a:endParaRPr lang="tr-TR" dirty="0" smtClean="0"/>
          </a:p>
          <a:p>
            <a:pPr>
              <a:buFont typeface="Arial" charset="0"/>
              <a:buChar char="•"/>
            </a:pPr>
            <a:r>
              <a:rPr lang="tr-TR" dirty="0"/>
              <a:t>GAP-GİDEM( Güney Doğu Anadolu Projesi Girişimci Destekleme Merkezi ) </a:t>
            </a:r>
            <a:endParaRPr lang="tr-TR" dirty="0" smtClean="0"/>
          </a:p>
          <a:p>
            <a:pPr>
              <a:buFont typeface="Arial" charset="0"/>
              <a:buChar char="•"/>
            </a:pPr>
            <a:r>
              <a:rPr lang="tr-TR" dirty="0"/>
              <a:t>Sosyal Yardımlaşma ve Dayanışma </a:t>
            </a:r>
            <a:r>
              <a:rPr lang="tr-TR" dirty="0" smtClean="0"/>
              <a:t>Vakfı</a:t>
            </a:r>
          </a:p>
          <a:p>
            <a:pPr>
              <a:buFont typeface="Arial" charset="0"/>
              <a:buChar char="•"/>
            </a:pPr>
            <a:r>
              <a:rPr lang="tr-TR"/>
              <a:t>Türkiye Odalar ve Borsalar Birliği (TOBB)</a:t>
            </a: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81011221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8352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04664"/>
            <a:ext cx="8229600" cy="5976664"/>
          </a:xfrm>
        </p:spPr>
        <p:txBody>
          <a:bodyPr/>
          <a:lstStyle/>
          <a:p>
            <a:pPr marL="0" indent="0">
              <a:buNone/>
            </a:pPr>
            <a:r>
              <a:rPr lang="tr-TR" dirty="0">
                <a:solidFill>
                  <a:srgbClr val="C00000"/>
                </a:solidFill>
              </a:rPr>
              <a:t>Kadın ve erkek girişimciler arasındaki farklar</a:t>
            </a:r>
          </a:p>
          <a:p>
            <a:pPr marL="0" indent="0">
              <a:buNone/>
            </a:pPr>
            <a:r>
              <a:rPr lang="tr-TR" dirty="0"/>
              <a:t>*İşe başlama</a:t>
            </a:r>
          </a:p>
          <a:p>
            <a:pPr marL="0" indent="0">
              <a:buNone/>
            </a:pPr>
            <a:r>
              <a:rPr lang="tr-TR" dirty="0"/>
              <a:t>*Hayal kırıklıkları</a:t>
            </a:r>
          </a:p>
          <a:p>
            <a:pPr marL="0" indent="0">
              <a:buNone/>
            </a:pPr>
            <a:r>
              <a:rPr lang="tr-TR" dirty="0"/>
              <a:t>*Mesleki yapılar</a:t>
            </a:r>
          </a:p>
          <a:p>
            <a:pPr marL="0" indent="0">
              <a:buNone/>
            </a:pPr>
            <a:r>
              <a:rPr lang="tr-TR" dirty="0"/>
              <a:t>*Kişilik</a:t>
            </a:r>
          </a:p>
          <a:p>
            <a:pPr marL="0" indent="0">
              <a:buNone/>
            </a:pPr>
            <a:r>
              <a:rPr lang="tr-TR" dirty="0"/>
              <a:t>*Demografik özellikler</a:t>
            </a:r>
          </a:p>
          <a:p>
            <a:pPr marL="0" indent="0">
              <a:buNone/>
            </a:pPr>
            <a:r>
              <a:rPr lang="tr-TR" dirty="0"/>
              <a:t>*Destek grupları</a:t>
            </a:r>
          </a:p>
          <a:p>
            <a:pPr marL="0" indent="0">
              <a:buNone/>
            </a:pPr>
            <a:r>
              <a:rPr lang="tr-TR" dirty="0"/>
              <a:t>*İş kolları</a:t>
            </a:r>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300856727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767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253</TotalTime>
  <Words>1240</Words>
  <Application>Microsoft Office PowerPoint</Application>
  <PresentationFormat>Ekran Gösterisi (4:3)</PresentationFormat>
  <Paragraphs>215</Paragraphs>
  <Slides>20</Slides>
  <Notes>0</Notes>
  <HiddenSlides>0</HiddenSlides>
  <MMClips>20</MMClips>
  <ScaleCrop>false</ScaleCrop>
  <HeadingPairs>
    <vt:vector size="4" baseType="variant">
      <vt:variant>
        <vt:lpstr>Tema</vt:lpstr>
      </vt:variant>
      <vt:variant>
        <vt:i4>1</vt:i4>
      </vt:variant>
      <vt:variant>
        <vt:lpstr>Slayt Başlıkları</vt:lpstr>
      </vt:variant>
      <vt:variant>
        <vt:i4>20</vt:i4>
      </vt:variant>
    </vt:vector>
  </HeadingPairs>
  <TitlesOfParts>
    <vt:vector size="21" baseType="lpstr">
      <vt:lpstr>Ofis Teması</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ASUS</dc:creator>
  <cp:lastModifiedBy>ASUS</cp:lastModifiedBy>
  <cp:revision>25</cp:revision>
  <dcterms:created xsi:type="dcterms:W3CDTF">2020-12-27T16:11:45Z</dcterms:created>
  <dcterms:modified xsi:type="dcterms:W3CDTF">2021-01-01T11:52:31Z</dcterms:modified>
</cp:coreProperties>
</file>