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89"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8" r:id="rId27"/>
    <p:sldId id="280" r:id="rId28"/>
    <p:sldId id="281" r:id="rId29"/>
    <p:sldId id="282" r:id="rId30"/>
    <p:sldId id="283" r:id="rId31"/>
    <p:sldId id="284" r:id="rId32"/>
    <p:sldId id="287" r:id="rId33"/>
    <p:sldId id="285" r:id="rId34"/>
    <p:sldId id="286" r:id="rId3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0AAC0F-9469-4F8E-BFE4-D3CE33FF304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tr-TR"/>
        </a:p>
      </dgm:t>
    </dgm:pt>
    <dgm:pt modelId="{3692A4CD-5C6C-4AB7-9961-31F5A25B93EA}">
      <dgm:prSet phldrT="[Metin]">
        <dgm:style>
          <a:lnRef idx="2">
            <a:schemeClr val="dk1"/>
          </a:lnRef>
          <a:fillRef idx="1">
            <a:schemeClr val="lt1"/>
          </a:fillRef>
          <a:effectRef idx="0">
            <a:schemeClr val="dk1"/>
          </a:effectRef>
          <a:fontRef idx="minor">
            <a:schemeClr val="dk1"/>
          </a:fontRef>
        </dgm:style>
      </dgm:prSet>
      <dgm:spPr/>
      <dgm:t>
        <a:bodyPr/>
        <a:lstStyle/>
        <a:p>
          <a:r>
            <a:rPr lang="tr-TR" dirty="0" smtClean="0"/>
            <a:t>ANA FİRMA</a:t>
          </a:r>
          <a:endParaRPr lang="tr-TR" dirty="0"/>
        </a:p>
      </dgm:t>
    </dgm:pt>
    <dgm:pt modelId="{795C1293-EB00-4721-85BA-C0A6B3FA9728}" type="parTrans" cxnId="{B1F6BB99-1E9B-4C61-91D2-24CD326936E1}">
      <dgm:prSet/>
      <dgm:spPr/>
      <dgm:t>
        <a:bodyPr/>
        <a:lstStyle/>
        <a:p>
          <a:endParaRPr lang="tr-TR"/>
        </a:p>
      </dgm:t>
    </dgm:pt>
    <dgm:pt modelId="{5448055B-DECE-4EE9-A82B-A24F87E9F249}" type="sibTrans" cxnId="{B1F6BB99-1E9B-4C61-91D2-24CD326936E1}">
      <dgm:prSet/>
      <dgm:spPr/>
      <dgm:t>
        <a:bodyPr/>
        <a:lstStyle/>
        <a:p>
          <a:endParaRPr lang="tr-TR"/>
        </a:p>
      </dgm:t>
    </dgm:pt>
    <dgm:pt modelId="{EF808D96-297F-4C76-A884-6DF017352133}">
      <dgm:prSet phldrT="[Metin]">
        <dgm:style>
          <a:lnRef idx="2">
            <a:schemeClr val="dk1"/>
          </a:lnRef>
          <a:fillRef idx="1">
            <a:schemeClr val="lt1"/>
          </a:fillRef>
          <a:effectRef idx="0">
            <a:schemeClr val="dk1"/>
          </a:effectRef>
          <a:fontRef idx="minor">
            <a:schemeClr val="dk1"/>
          </a:fontRef>
        </dgm:style>
      </dgm:prSet>
      <dgm:spPr/>
      <dgm:t>
        <a:bodyPr/>
        <a:lstStyle/>
        <a:p>
          <a:r>
            <a:rPr lang="tr-TR" dirty="0" smtClean="0"/>
            <a:t>BAŞLANGIÇ ÜCRETİ KARŞILIĞINDA</a:t>
          </a:r>
          <a:endParaRPr lang="tr-TR" dirty="0"/>
        </a:p>
      </dgm:t>
    </dgm:pt>
    <dgm:pt modelId="{46B543F9-EDC8-4038-B6F0-2E1B7F12E8A8}" type="parTrans" cxnId="{54F4A929-EFFE-4F8F-BA7D-232DF65CA7DC}">
      <dgm:prSet/>
      <dgm:spPr/>
      <dgm:t>
        <a:bodyPr/>
        <a:lstStyle/>
        <a:p>
          <a:endParaRPr lang="tr-TR"/>
        </a:p>
      </dgm:t>
    </dgm:pt>
    <dgm:pt modelId="{C81C3FFF-41FA-4BF3-8A88-0E0E2F694957}" type="sibTrans" cxnId="{54F4A929-EFFE-4F8F-BA7D-232DF65CA7DC}">
      <dgm:prSet/>
      <dgm:spPr/>
      <dgm:t>
        <a:bodyPr/>
        <a:lstStyle/>
        <a:p>
          <a:endParaRPr lang="tr-TR"/>
        </a:p>
      </dgm:t>
    </dgm:pt>
    <dgm:pt modelId="{3DBB8460-527C-42BB-80DE-58B95B27A1FB}">
      <dgm:prSet phldrT="[Metin]">
        <dgm:style>
          <a:lnRef idx="2">
            <a:schemeClr val="dk1"/>
          </a:lnRef>
          <a:fillRef idx="1">
            <a:schemeClr val="lt1"/>
          </a:fillRef>
          <a:effectRef idx="0">
            <a:schemeClr val="dk1"/>
          </a:effectRef>
          <a:fontRef idx="minor">
            <a:schemeClr val="dk1"/>
          </a:fontRef>
        </dgm:style>
      </dgm:prSet>
      <dgm:spPr/>
      <dgm:t>
        <a:bodyPr/>
        <a:lstStyle/>
        <a:p>
          <a:r>
            <a:rPr lang="tr-TR" dirty="0" smtClean="0"/>
            <a:t>ROYALTY KARŞILIĞINDA (</a:t>
          </a:r>
          <a:r>
            <a:rPr lang="tr-TR" dirty="0" err="1" smtClean="0"/>
            <a:t>Know</a:t>
          </a:r>
          <a:r>
            <a:rPr lang="tr-TR" dirty="0" smtClean="0"/>
            <a:t>-How)</a:t>
          </a:r>
          <a:endParaRPr lang="tr-TR" dirty="0"/>
        </a:p>
      </dgm:t>
    </dgm:pt>
    <dgm:pt modelId="{2C8EDE88-430B-4E91-BB3A-0BB66B58EA41}" type="parTrans" cxnId="{1DFDAE70-F476-47FE-B29C-F73B23D7E864}">
      <dgm:prSet/>
      <dgm:spPr/>
      <dgm:t>
        <a:bodyPr/>
        <a:lstStyle/>
        <a:p>
          <a:endParaRPr lang="tr-TR"/>
        </a:p>
      </dgm:t>
    </dgm:pt>
    <dgm:pt modelId="{4F17B927-24CF-422D-9D5F-49D5693842A8}" type="sibTrans" cxnId="{1DFDAE70-F476-47FE-B29C-F73B23D7E864}">
      <dgm:prSet/>
      <dgm:spPr/>
      <dgm:t>
        <a:bodyPr/>
        <a:lstStyle/>
        <a:p>
          <a:endParaRPr lang="tr-TR"/>
        </a:p>
      </dgm:t>
    </dgm:pt>
    <dgm:pt modelId="{5B070831-4FCE-4189-AE13-75B5C3FCD896}" type="pres">
      <dgm:prSet presAssocID="{B70AAC0F-9469-4F8E-BFE4-D3CE33FF304A}" presName="hierChild1" presStyleCnt="0">
        <dgm:presLayoutVars>
          <dgm:orgChart val="1"/>
          <dgm:chPref val="1"/>
          <dgm:dir/>
          <dgm:animOne val="branch"/>
          <dgm:animLvl val="lvl"/>
          <dgm:resizeHandles/>
        </dgm:presLayoutVars>
      </dgm:prSet>
      <dgm:spPr/>
      <dgm:t>
        <a:bodyPr/>
        <a:lstStyle/>
        <a:p>
          <a:endParaRPr lang="tr-TR"/>
        </a:p>
      </dgm:t>
    </dgm:pt>
    <dgm:pt modelId="{1E62E019-D4D2-4136-B1C7-E98FFE2A3C15}" type="pres">
      <dgm:prSet presAssocID="{3692A4CD-5C6C-4AB7-9961-31F5A25B93EA}" presName="hierRoot1" presStyleCnt="0">
        <dgm:presLayoutVars>
          <dgm:hierBranch val="init"/>
        </dgm:presLayoutVars>
      </dgm:prSet>
      <dgm:spPr/>
    </dgm:pt>
    <dgm:pt modelId="{C1BCC98D-634F-4327-86EB-C94B27EC3ADC}" type="pres">
      <dgm:prSet presAssocID="{3692A4CD-5C6C-4AB7-9961-31F5A25B93EA}" presName="rootComposite1" presStyleCnt="0"/>
      <dgm:spPr/>
    </dgm:pt>
    <dgm:pt modelId="{356F18EA-2547-4BC0-816F-F8D5B36BBA6D}" type="pres">
      <dgm:prSet presAssocID="{3692A4CD-5C6C-4AB7-9961-31F5A25B93EA}" presName="rootText1" presStyleLbl="node0" presStyleIdx="0" presStyleCnt="1" custScaleY="39623" custLinFactNeighborX="1974" custLinFactNeighborY="-51328">
        <dgm:presLayoutVars>
          <dgm:chPref val="3"/>
        </dgm:presLayoutVars>
      </dgm:prSet>
      <dgm:spPr/>
      <dgm:t>
        <a:bodyPr/>
        <a:lstStyle/>
        <a:p>
          <a:endParaRPr lang="tr-TR"/>
        </a:p>
      </dgm:t>
    </dgm:pt>
    <dgm:pt modelId="{3744E72F-F37C-43C3-9ED8-7CD868800C7D}" type="pres">
      <dgm:prSet presAssocID="{3692A4CD-5C6C-4AB7-9961-31F5A25B93EA}" presName="rootConnector1" presStyleLbl="node1" presStyleIdx="0" presStyleCnt="0"/>
      <dgm:spPr/>
      <dgm:t>
        <a:bodyPr/>
        <a:lstStyle/>
        <a:p>
          <a:endParaRPr lang="tr-TR"/>
        </a:p>
      </dgm:t>
    </dgm:pt>
    <dgm:pt modelId="{84756904-64AD-4F3E-AD40-2CCEFC4B3F99}" type="pres">
      <dgm:prSet presAssocID="{3692A4CD-5C6C-4AB7-9961-31F5A25B93EA}" presName="hierChild2" presStyleCnt="0"/>
      <dgm:spPr/>
    </dgm:pt>
    <dgm:pt modelId="{ACAD49C7-3DA7-46F0-BAC5-A44DD07593A8}" type="pres">
      <dgm:prSet presAssocID="{46B543F9-EDC8-4038-B6F0-2E1B7F12E8A8}" presName="Name37" presStyleLbl="parChTrans1D2" presStyleIdx="0" presStyleCnt="2"/>
      <dgm:spPr/>
      <dgm:t>
        <a:bodyPr/>
        <a:lstStyle/>
        <a:p>
          <a:endParaRPr lang="tr-TR"/>
        </a:p>
      </dgm:t>
    </dgm:pt>
    <dgm:pt modelId="{F16B76BC-F74C-4B50-9035-126F8A4467A6}" type="pres">
      <dgm:prSet presAssocID="{EF808D96-297F-4C76-A884-6DF017352133}" presName="hierRoot2" presStyleCnt="0">
        <dgm:presLayoutVars>
          <dgm:hierBranch val="init"/>
        </dgm:presLayoutVars>
      </dgm:prSet>
      <dgm:spPr/>
    </dgm:pt>
    <dgm:pt modelId="{FCA4D91F-7F35-499C-9283-DD3253F1CC93}" type="pres">
      <dgm:prSet presAssocID="{EF808D96-297F-4C76-A884-6DF017352133}" presName="rootComposite" presStyleCnt="0"/>
      <dgm:spPr/>
    </dgm:pt>
    <dgm:pt modelId="{480B0510-F5F2-44A3-B36E-6E70470F3114}" type="pres">
      <dgm:prSet presAssocID="{EF808D96-297F-4C76-A884-6DF017352133}" presName="rootText" presStyleLbl="node2" presStyleIdx="0" presStyleCnt="2" custScaleY="50037" custLinFactNeighborX="3895" custLinFactNeighborY="-77675">
        <dgm:presLayoutVars>
          <dgm:chPref val="3"/>
        </dgm:presLayoutVars>
      </dgm:prSet>
      <dgm:spPr/>
      <dgm:t>
        <a:bodyPr/>
        <a:lstStyle/>
        <a:p>
          <a:endParaRPr lang="tr-TR"/>
        </a:p>
      </dgm:t>
    </dgm:pt>
    <dgm:pt modelId="{0767775D-2636-4AE3-8FD1-EB3295184D6C}" type="pres">
      <dgm:prSet presAssocID="{EF808D96-297F-4C76-A884-6DF017352133}" presName="rootConnector" presStyleLbl="node2" presStyleIdx="0" presStyleCnt="2"/>
      <dgm:spPr/>
      <dgm:t>
        <a:bodyPr/>
        <a:lstStyle/>
        <a:p>
          <a:endParaRPr lang="tr-TR"/>
        </a:p>
      </dgm:t>
    </dgm:pt>
    <dgm:pt modelId="{3C894BC2-6C72-47CB-BD1A-751B77D55A80}" type="pres">
      <dgm:prSet presAssocID="{EF808D96-297F-4C76-A884-6DF017352133}" presName="hierChild4" presStyleCnt="0"/>
      <dgm:spPr/>
    </dgm:pt>
    <dgm:pt modelId="{329ED331-A041-431F-BA39-36B04D22737E}" type="pres">
      <dgm:prSet presAssocID="{EF808D96-297F-4C76-A884-6DF017352133}" presName="hierChild5" presStyleCnt="0"/>
      <dgm:spPr/>
    </dgm:pt>
    <dgm:pt modelId="{7884CD21-B97D-4928-924F-A2B1F8517CE5}" type="pres">
      <dgm:prSet presAssocID="{2C8EDE88-430B-4E91-BB3A-0BB66B58EA41}" presName="Name37" presStyleLbl="parChTrans1D2" presStyleIdx="1" presStyleCnt="2"/>
      <dgm:spPr/>
      <dgm:t>
        <a:bodyPr/>
        <a:lstStyle/>
        <a:p>
          <a:endParaRPr lang="tr-TR"/>
        </a:p>
      </dgm:t>
    </dgm:pt>
    <dgm:pt modelId="{5E01CA4C-ADB0-4B8B-B212-55CE51514BC5}" type="pres">
      <dgm:prSet presAssocID="{3DBB8460-527C-42BB-80DE-58B95B27A1FB}" presName="hierRoot2" presStyleCnt="0">
        <dgm:presLayoutVars>
          <dgm:hierBranch val="init"/>
        </dgm:presLayoutVars>
      </dgm:prSet>
      <dgm:spPr/>
    </dgm:pt>
    <dgm:pt modelId="{B85A7553-3A79-42D0-870E-6B8F8C0EAD6E}" type="pres">
      <dgm:prSet presAssocID="{3DBB8460-527C-42BB-80DE-58B95B27A1FB}" presName="rootComposite" presStyleCnt="0"/>
      <dgm:spPr/>
    </dgm:pt>
    <dgm:pt modelId="{A31AFFC9-440E-4C4F-9D13-24E5D43FED4D}" type="pres">
      <dgm:prSet presAssocID="{3DBB8460-527C-42BB-80DE-58B95B27A1FB}" presName="rootText" presStyleLbl="node2" presStyleIdx="1" presStyleCnt="2" custScaleY="50037" custLinFactNeighborX="-629" custLinFactNeighborY="-77675">
        <dgm:presLayoutVars>
          <dgm:chPref val="3"/>
        </dgm:presLayoutVars>
      </dgm:prSet>
      <dgm:spPr/>
      <dgm:t>
        <a:bodyPr/>
        <a:lstStyle/>
        <a:p>
          <a:endParaRPr lang="tr-TR"/>
        </a:p>
      </dgm:t>
    </dgm:pt>
    <dgm:pt modelId="{31EEB1D1-9097-4D3C-B5C3-C18FF415173C}" type="pres">
      <dgm:prSet presAssocID="{3DBB8460-527C-42BB-80DE-58B95B27A1FB}" presName="rootConnector" presStyleLbl="node2" presStyleIdx="1" presStyleCnt="2"/>
      <dgm:spPr/>
      <dgm:t>
        <a:bodyPr/>
        <a:lstStyle/>
        <a:p>
          <a:endParaRPr lang="tr-TR"/>
        </a:p>
      </dgm:t>
    </dgm:pt>
    <dgm:pt modelId="{27B78760-7AA3-40CF-8FB5-D8DE56B1C8A8}" type="pres">
      <dgm:prSet presAssocID="{3DBB8460-527C-42BB-80DE-58B95B27A1FB}" presName="hierChild4" presStyleCnt="0"/>
      <dgm:spPr/>
    </dgm:pt>
    <dgm:pt modelId="{136634A7-3C14-4E2E-BAF2-51291057B503}" type="pres">
      <dgm:prSet presAssocID="{3DBB8460-527C-42BB-80DE-58B95B27A1FB}" presName="hierChild5" presStyleCnt="0"/>
      <dgm:spPr/>
    </dgm:pt>
    <dgm:pt modelId="{5291FEFD-8868-4500-8B22-A27DB90D04A9}" type="pres">
      <dgm:prSet presAssocID="{3692A4CD-5C6C-4AB7-9961-31F5A25B93EA}" presName="hierChild3" presStyleCnt="0"/>
      <dgm:spPr/>
    </dgm:pt>
  </dgm:ptLst>
  <dgm:cxnLst>
    <dgm:cxn modelId="{31BCFF97-75BA-46B1-98D4-60C7FBDE7B33}" type="presOf" srcId="{46B543F9-EDC8-4038-B6F0-2E1B7F12E8A8}" destId="{ACAD49C7-3DA7-46F0-BAC5-A44DD07593A8}" srcOrd="0" destOrd="0" presId="urn:microsoft.com/office/officeart/2005/8/layout/orgChart1"/>
    <dgm:cxn modelId="{27D2335C-9763-4448-B0BC-A0ECB429C58D}" type="presOf" srcId="{3DBB8460-527C-42BB-80DE-58B95B27A1FB}" destId="{A31AFFC9-440E-4C4F-9D13-24E5D43FED4D}" srcOrd="0" destOrd="0" presId="urn:microsoft.com/office/officeart/2005/8/layout/orgChart1"/>
    <dgm:cxn modelId="{2542661A-F365-438B-80C6-BDCF6785AC1D}" type="presOf" srcId="{B70AAC0F-9469-4F8E-BFE4-D3CE33FF304A}" destId="{5B070831-4FCE-4189-AE13-75B5C3FCD896}" srcOrd="0" destOrd="0" presId="urn:microsoft.com/office/officeart/2005/8/layout/orgChart1"/>
    <dgm:cxn modelId="{682DE986-0AE6-4985-89B8-F445C5E71A35}" type="presOf" srcId="{3692A4CD-5C6C-4AB7-9961-31F5A25B93EA}" destId="{356F18EA-2547-4BC0-816F-F8D5B36BBA6D}" srcOrd="0" destOrd="0" presId="urn:microsoft.com/office/officeart/2005/8/layout/orgChart1"/>
    <dgm:cxn modelId="{54F4A929-EFFE-4F8F-BA7D-232DF65CA7DC}" srcId="{3692A4CD-5C6C-4AB7-9961-31F5A25B93EA}" destId="{EF808D96-297F-4C76-A884-6DF017352133}" srcOrd="0" destOrd="0" parTransId="{46B543F9-EDC8-4038-B6F0-2E1B7F12E8A8}" sibTransId="{C81C3FFF-41FA-4BF3-8A88-0E0E2F694957}"/>
    <dgm:cxn modelId="{ADCE3197-3653-4117-A850-752F15E95525}" type="presOf" srcId="{EF808D96-297F-4C76-A884-6DF017352133}" destId="{480B0510-F5F2-44A3-B36E-6E70470F3114}" srcOrd="0" destOrd="0" presId="urn:microsoft.com/office/officeart/2005/8/layout/orgChart1"/>
    <dgm:cxn modelId="{A71E7125-AC05-4FB6-AB20-D9C8615AD937}" type="presOf" srcId="{2C8EDE88-430B-4E91-BB3A-0BB66B58EA41}" destId="{7884CD21-B97D-4928-924F-A2B1F8517CE5}" srcOrd="0" destOrd="0" presId="urn:microsoft.com/office/officeart/2005/8/layout/orgChart1"/>
    <dgm:cxn modelId="{985C9887-09C1-4740-A64C-D746BA6A8212}" type="presOf" srcId="{3DBB8460-527C-42BB-80DE-58B95B27A1FB}" destId="{31EEB1D1-9097-4D3C-B5C3-C18FF415173C}" srcOrd="1" destOrd="0" presId="urn:microsoft.com/office/officeart/2005/8/layout/orgChart1"/>
    <dgm:cxn modelId="{DC2638E7-5213-4E0F-8736-91734462907E}" type="presOf" srcId="{3692A4CD-5C6C-4AB7-9961-31F5A25B93EA}" destId="{3744E72F-F37C-43C3-9ED8-7CD868800C7D}" srcOrd="1" destOrd="0" presId="urn:microsoft.com/office/officeart/2005/8/layout/orgChart1"/>
    <dgm:cxn modelId="{1DFDAE70-F476-47FE-B29C-F73B23D7E864}" srcId="{3692A4CD-5C6C-4AB7-9961-31F5A25B93EA}" destId="{3DBB8460-527C-42BB-80DE-58B95B27A1FB}" srcOrd="1" destOrd="0" parTransId="{2C8EDE88-430B-4E91-BB3A-0BB66B58EA41}" sibTransId="{4F17B927-24CF-422D-9D5F-49D5693842A8}"/>
    <dgm:cxn modelId="{B1F6BB99-1E9B-4C61-91D2-24CD326936E1}" srcId="{B70AAC0F-9469-4F8E-BFE4-D3CE33FF304A}" destId="{3692A4CD-5C6C-4AB7-9961-31F5A25B93EA}" srcOrd="0" destOrd="0" parTransId="{795C1293-EB00-4721-85BA-C0A6B3FA9728}" sibTransId="{5448055B-DECE-4EE9-A82B-A24F87E9F249}"/>
    <dgm:cxn modelId="{111A7E43-0C4E-40B1-8B24-3330B31C0B9D}" type="presOf" srcId="{EF808D96-297F-4C76-A884-6DF017352133}" destId="{0767775D-2636-4AE3-8FD1-EB3295184D6C}" srcOrd="1" destOrd="0" presId="urn:microsoft.com/office/officeart/2005/8/layout/orgChart1"/>
    <dgm:cxn modelId="{D7D46A7E-41DB-4017-BAB3-F86C9ACACC0F}" type="presParOf" srcId="{5B070831-4FCE-4189-AE13-75B5C3FCD896}" destId="{1E62E019-D4D2-4136-B1C7-E98FFE2A3C15}" srcOrd="0" destOrd="0" presId="urn:microsoft.com/office/officeart/2005/8/layout/orgChart1"/>
    <dgm:cxn modelId="{223C6B80-E209-495C-A400-6980455BCC60}" type="presParOf" srcId="{1E62E019-D4D2-4136-B1C7-E98FFE2A3C15}" destId="{C1BCC98D-634F-4327-86EB-C94B27EC3ADC}" srcOrd="0" destOrd="0" presId="urn:microsoft.com/office/officeart/2005/8/layout/orgChart1"/>
    <dgm:cxn modelId="{3EF3D430-D7BB-4E70-9C57-F80424A9ADFC}" type="presParOf" srcId="{C1BCC98D-634F-4327-86EB-C94B27EC3ADC}" destId="{356F18EA-2547-4BC0-816F-F8D5B36BBA6D}" srcOrd="0" destOrd="0" presId="urn:microsoft.com/office/officeart/2005/8/layout/orgChart1"/>
    <dgm:cxn modelId="{52AAE19D-6523-44A0-98A8-355C56BF157E}" type="presParOf" srcId="{C1BCC98D-634F-4327-86EB-C94B27EC3ADC}" destId="{3744E72F-F37C-43C3-9ED8-7CD868800C7D}" srcOrd="1" destOrd="0" presId="urn:microsoft.com/office/officeart/2005/8/layout/orgChart1"/>
    <dgm:cxn modelId="{75B12C2E-BDCE-460D-BC7C-FCAF2B6B9EFB}" type="presParOf" srcId="{1E62E019-D4D2-4136-B1C7-E98FFE2A3C15}" destId="{84756904-64AD-4F3E-AD40-2CCEFC4B3F99}" srcOrd="1" destOrd="0" presId="urn:microsoft.com/office/officeart/2005/8/layout/orgChart1"/>
    <dgm:cxn modelId="{AF39073E-0808-45D1-BCC8-AFC65A12D953}" type="presParOf" srcId="{84756904-64AD-4F3E-AD40-2CCEFC4B3F99}" destId="{ACAD49C7-3DA7-46F0-BAC5-A44DD07593A8}" srcOrd="0" destOrd="0" presId="urn:microsoft.com/office/officeart/2005/8/layout/orgChart1"/>
    <dgm:cxn modelId="{3A76E9E9-0F5E-4A56-A8F9-B75D9F8886CF}" type="presParOf" srcId="{84756904-64AD-4F3E-AD40-2CCEFC4B3F99}" destId="{F16B76BC-F74C-4B50-9035-126F8A4467A6}" srcOrd="1" destOrd="0" presId="urn:microsoft.com/office/officeart/2005/8/layout/orgChart1"/>
    <dgm:cxn modelId="{5C72C144-464C-4933-BE75-A84D9BD9669C}" type="presParOf" srcId="{F16B76BC-F74C-4B50-9035-126F8A4467A6}" destId="{FCA4D91F-7F35-499C-9283-DD3253F1CC93}" srcOrd="0" destOrd="0" presId="urn:microsoft.com/office/officeart/2005/8/layout/orgChart1"/>
    <dgm:cxn modelId="{DA120F98-D182-429B-8DE0-8BCCD95B88E2}" type="presParOf" srcId="{FCA4D91F-7F35-499C-9283-DD3253F1CC93}" destId="{480B0510-F5F2-44A3-B36E-6E70470F3114}" srcOrd="0" destOrd="0" presId="urn:microsoft.com/office/officeart/2005/8/layout/orgChart1"/>
    <dgm:cxn modelId="{EEB30B09-D090-4559-BB8F-D69866385223}" type="presParOf" srcId="{FCA4D91F-7F35-499C-9283-DD3253F1CC93}" destId="{0767775D-2636-4AE3-8FD1-EB3295184D6C}" srcOrd="1" destOrd="0" presId="urn:microsoft.com/office/officeart/2005/8/layout/orgChart1"/>
    <dgm:cxn modelId="{EDD64D47-A147-44D6-BB07-51E624A3D884}" type="presParOf" srcId="{F16B76BC-F74C-4B50-9035-126F8A4467A6}" destId="{3C894BC2-6C72-47CB-BD1A-751B77D55A80}" srcOrd="1" destOrd="0" presId="urn:microsoft.com/office/officeart/2005/8/layout/orgChart1"/>
    <dgm:cxn modelId="{B3FB5DE2-9D33-43BD-AA46-DF4599AED108}" type="presParOf" srcId="{F16B76BC-F74C-4B50-9035-126F8A4467A6}" destId="{329ED331-A041-431F-BA39-36B04D22737E}" srcOrd="2" destOrd="0" presId="urn:microsoft.com/office/officeart/2005/8/layout/orgChart1"/>
    <dgm:cxn modelId="{1E0C111E-D0D8-4AC5-841C-D55FEA4404EA}" type="presParOf" srcId="{84756904-64AD-4F3E-AD40-2CCEFC4B3F99}" destId="{7884CD21-B97D-4928-924F-A2B1F8517CE5}" srcOrd="2" destOrd="0" presId="urn:microsoft.com/office/officeart/2005/8/layout/orgChart1"/>
    <dgm:cxn modelId="{2123337C-E3F5-4AB8-BA0F-3B40EEA50A0B}" type="presParOf" srcId="{84756904-64AD-4F3E-AD40-2CCEFC4B3F99}" destId="{5E01CA4C-ADB0-4B8B-B212-55CE51514BC5}" srcOrd="3" destOrd="0" presId="urn:microsoft.com/office/officeart/2005/8/layout/orgChart1"/>
    <dgm:cxn modelId="{610BACA4-353D-4100-BBFD-85A4BC77780F}" type="presParOf" srcId="{5E01CA4C-ADB0-4B8B-B212-55CE51514BC5}" destId="{B85A7553-3A79-42D0-870E-6B8F8C0EAD6E}" srcOrd="0" destOrd="0" presId="urn:microsoft.com/office/officeart/2005/8/layout/orgChart1"/>
    <dgm:cxn modelId="{9F16FC09-CCC7-4600-B955-823C24E552E2}" type="presParOf" srcId="{B85A7553-3A79-42D0-870E-6B8F8C0EAD6E}" destId="{A31AFFC9-440E-4C4F-9D13-24E5D43FED4D}" srcOrd="0" destOrd="0" presId="urn:microsoft.com/office/officeart/2005/8/layout/orgChart1"/>
    <dgm:cxn modelId="{DD47D991-8E7D-4EDB-A5CE-CF16A164936C}" type="presParOf" srcId="{B85A7553-3A79-42D0-870E-6B8F8C0EAD6E}" destId="{31EEB1D1-9097-4D3C-B5C3-C18FF415173C}" srcOrd="1" destOrd="0" presId="urn:microsoft.com/office/officeart/2005/8/layout/orgChart1"/>
    <dgm:cxn modelId="{40102B67-920E-46D6-B479-DC8F5B446549}" type="presParOf" srcId="{5E01CA4C-ADB0-4B8B-B212-55CE51514BC5}" destId="{27B78760-7AA3-40CF-8FB5-D8DE56B1C8A8}" srcOrd="1" destOrd="0" presId="urn:microsoft.com/office/officeart/2005/8/layout/orgChart1"/>
    <dgm:cxn modelId="{75C1CD74-4EBE-4447-AA24-CC67B2A7D8CD}" type="presParOf" srcId="{5E01CA4C-ADB0-4B8B-B212-55CE51514BC5}" destId="{136634A7-3C14-4E2E-BAF2-51291057B503}" srcOrd="2" destOrd="0" presId="urn:microsoft.com/office/officeart/2005/8/layout/orgChart1"/>
    <dgm:cxn modelId="{E413FD66-6C66-45D7-98AE-D62C888FDE72}" type="presParOf" srcId="{1E62E019-D4D2-4136-B1C7-E98FFE2A3C15}" destId="{5291FEFD-8868-4500-8B22-A27DB90D04A9}"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84CD21-B97D-4928-924F-A2B1F8517CE5}">
      <dsp:nvSpPr>
        <dsp:cNvPr id="0" name=""/>
        <dsp:cNvSpPr/>
      </dsp:nvSpPr>
      <dsp:spPr>
        <a:xfrm>
          <a:off x="4104449" y="1250245"/>
          <a:ext cx="2111801" cy="285472"/>
        </a:xfrm>
        <a:custGeom>
          <a:avLst/>
          <a:gdLst/>
          <a:ahLst/>
          <a:cxnLst/>
          <a:rect l="0" t="0" r="0" b="0"/>
          <a:pathLst>
            <a:path>
              <a:moveTo>
                <a:pt x="0" y="0"/>
              </a:moveTo>
              <a:lnTo>
                <a:pt x="2111801" y="0"/>
              </a:lnTo>
              <a:lnTo>
                <a:pt x="2111801" y="28547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AD49C7-3DA7-46F0-BAC5-A44DD07593A8}">
      <dsp:nvSpPr>
        <dsp:cNvPr id="0" name=""/>
        <dsp:cNvSpPr/>
      </dsp:nvSpPr>
      <dsp:spPr>
        <a:xfrm>
          <a:off x="1967772" y="1250245"/>
          <a:ext cx="2136677" cy="285472"/>
        </a:xfrm>
        <a:custGeom>
          <a:avLst/>
          <a:gdLst/>
          <a:ahLst/>
          <a:cxnLst/>
          <a:rect l="0" t="0" r="0" b="0"/>
          <a:pathLst>
            <a:path>
              <a:moveTo>
                <a:pt x="2136677" y="0"/>
              </a:moveTo>
              <a:lnTo>
                <a:pt x="0" y="0"/>
              </a:lnTo>
              <a:lnTo>
                <a:pt x="0" y="28547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6F18EA-2547-4BC0-816F-F8D5B36BBA6D}">
      <dsp:nvSpPr>
        <dsp:cNvPr id="0" name=""/>
        <dsp:cNvSpPr/>
      </dsp:nvSpPr>
      <dsp:spPr>
        <a:xfrm>
          <a:off x="2280692" y="527618"/>
          <a:ext cx="3647514" cy="722627"/>
        </a:xfrm>
        <a:prstGeom prst="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tr-TR" sz="3000" kern="1200" dirty="0" smtClean="0"/>
            <a:t>ANA FİRMA</a:t>
          </a:r>
          <a:endParaRPr lang="tr-TR" sz="3000" kern="1200" dirty="0"/>
        </a:p>
      </dsp:txBody>
      <dsp:txXfrm>
        <a:off x="2280692" y="527618"/>
        <a:ext cx="3647514" cy="722627"/>
      </dsp:txXfrm>
    </dsp:sp>
    <dsp:sp modelId="{480B0510-F5F2-44A3-B36E-6E70470F3114}">
      <dsp:nvSpPr>
        <dsp:cNvPr id="0" name=""/>
        <dsp:cNvSpPr/>
      </dsp:nvSpPr>
      <dsp:spPr>
        <a:xfrm>
          <a:off x="144015" y="1535718"/>
          <a:ext cx="3647514" cy="912553"/>
        </a:xfrm>
        <a:prstGeom prst="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tr-TR" sz="3000" kern="1200" dirty="0" smtClean="0"/>
            <a:t>BAŞLANGIÇ ÜCRETİ KARŞILIĞINDA</a:t>
          </a:r>
          <a:endParaRPr lang="tr-TR" sz="3000" kern="1200" dirty="0"/>
        </a:p>
      </dsp:txBody>
      <dsp:txXfrm>
        <a:off x="144015" y="1535718"/>
        <a:ext cx="3647514" cy="912553"/>
      </dsp:txXfrm>
    </dsp:sp>
    <dsp:sp modelId="{A31AFFC9-440E-4C4F-9D13-24E5D43FED4D}">
      <dsp:nvSpPr>
        <dsp:cNvPr id="0" name=""/>
        <dsp:cNvSpPr/>
      </dsp:nvSpPr>
      <dsp:spPr>
        <a:xfrm>
          <a:off x="4392494" y="1535718"/>
          <a:ext cx="3647514" cy="912553"/>
        </a:xfrm>
        <a:prstGeom prst="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tr-TR" sz="3000" kern="1200" dirty="0" smtClean="0"/>
            <a:t>ROYALTY KARŞILIĞINDA (</a:t>
          </a:r>
          <a:r>
            <a:rPr lang="tr-TR" sz="3000" kern="1200" dirty="0" err="1" smtClean="0"/>
            <a:t>Know</a:t>
          </a:r>
          <a:r>
            <a:rPr lang="tr-TR" sz="3000" kern="1200" dirty="0" smtClean="0"/>
            <a:t>-How)</a:t>
          </a:r>
          <a:endParaRPr lang="tr-TR" sz="3000" kern="1200" dirty="0"/>
        </a:p>
      </dsp:txBody>
      <dsp:txXfrm>
        <a:off x="4392494" y="1535718"/>
        <a:ext cx="3647514" cy="91255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07D1A5-D64F-4D27-8689-B2D6CDE018AE}" type="datetimeFigureOut">
              <a:rPr lang="tr-TR" smtClean="0"/>
              <a:t>21.11.2020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1DC84F-7943-4D68-ADE3-60424C162A03}" type="slidenum">
              <a:rPr lang="tr-TR" smtClean="0"/>
              <a:t>‹#›</a:t>
            </a:fld>
            <a:endParaRPr lang="tr-TR"/>
          </a:p>
        </p:txBody>
      </p:sp>
    </p:spTree>
    <p:extLst>
      <p:ext uri="{BB962C8B-B14F-4D97-AF65-F5344CB8AC3E}">
        <p14:creationId xmlns:p14="http://schemas.microsoft.com/office/powerpoint/2010/main" val="1419034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A1DC84F-7943-4D68-ADE3-60424C162A03}" type="slidenum">
              <a:rPr lang="tr-TR" smtClean="0"/>
              <a:t>1</a:t>
            </a:fld>
            <a:endParaRPr lang="tr-TR"/>
          </a:p>
        </p:txBody>
      </p:sp>
    </p:spTree>
    <p:extLst>
      <p:ext uri="{BB962C8B-B14F-4D97-AF65-F5344CB8AC3E}">
        <p14:creationId xmlns:p14="http://schemas.microsoft.com/office/powerpoint/2010/main" val="1819922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21.11.2020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wav"/><Relationship Id="rId1" Type="http://schemas.microsoft.com/office/2007/relationships/media" Target="../media/media26.wav"/><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wav"/><Relationship Id="rId1" Type="http://schemas.microsoft.com/office/2007/relationships/media" Target="../media/media27.wav"/><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wav"/><Relationship Id="rId1" Type="http://schemas.microsoft.com/office/2007/relationships/media" Target="../media/media29.wav"/><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wav"/><Relationship Id="rId1" Type="http://schemas.microsoft.com/office/2007/relationships/media" Target="../media/media30.wav"/><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wav"/><Relationship Id="rId1" Type="http://schemas.microsoft.com/office/2007/relationships/media" Target="../media/media31.wav"/><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wav"/><Relationship Id="rId1" Type="http://schemas.microsoft.com/office/2007/relationships/media" Target="../media/media32.wav"/><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wav"/><Relationship Id="rId1" Type="http://schemas.microsoft.com/office/2007/relationships/media" Target="../media/media33.wav"/><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wav"/><Relationship Id="rId1" Type="http://schemas.microsoft.com/office/2007/relationships/media" Target="../media/media34.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79512" y="332656"/>
            <a:ext cx="8712968" cy="6264696"/>
          </a:xfrm>
        </p:spPr>
        <p:txBody>
          <a:bodyPr>
            <a:noAutofit/>
          </a:bodyPr>
          <a:lstStyle/>
          <a:p>
            <a:r>
              <a:rPr lang="tr-TR" sz="2400" dirty="0" smtClean="0">
                <a:solidFill>
                  <a:srgbClr val="FF0000"/>
                </a:solidFill>
              </a:rPr>
              <a:t>MEVCUT BİR İŞLETMEYİ SATIN ALMA</a:t>
            </a:r>
          </a:p>
          <a:p>
            <a:r>
              <a:rPr lang="tr-TR" sz="2400" dirty="0" smtClean="0">
                <a:solidFill>
                  <a:srgbClr val="FF0000"/>
                </a:solidFill>
              </a:rPr>
              <a:t>Mevcut Bir İşletmeyi Satın Almanın Avantajları</a:t>
            </a:r>
          </a:p>
          <a:p>
            <a:pPr algn="l"/>
            <a:r>
              <a:rPr lang="tr-TR" sz="2400" dirty="0" smtClean="0">
                <a:solidFill>
                  <a:schemeClr val="tx1"/>
                </a:solidFill>
              </a:rPr>
              <a:t>	Bir işyerini satın almak , yeni bir iş kurmaya göre daha avantajlıdır. Mevcut bir işletmeyi satın almak değerlendirmek , tahmin etmek ve pazar araştırması  açısından daha kolay olmaktadır.</a:t>
            </a:r>
          </a:p>
          <a:p>
            <a:pPr algn="l"/>
            <a:r>
              <a:rPr lang="tr-TR" sz="2400" dirty="0" smtClean="0">
                <a:solidFill>
                  <a:srgbClr val="C00000"/>
                </a:solidFill>
              </a:rPr>
              <a:t>Mevcut bir işletmeyi satın almadan önce incelenmesi gereken konular;</a:t>
            </a:r>
          </a:p>
          <a:p>
            <a:pPr algn="l"/>
            <a:r>
              <a:rPr lang="tr-TR" sz="2400" dirty="0" smtClean="0">
                <a:solidFill>
                  <a:schemeClr val="tx1"/>
                </a:solidFill>
              </a:rPr>
              <a:t>1-Girişimcinin kişisel tercihleri</a:t>
            </a:r>
          </a:p>
          <a:p>
            <a:pPr algn="l"/>
            <a:r>
              <a:rPr lang="tr-TR" sz="2400" dirty="0" smtClean="0">
                <a:solidFill>
                  <a:schemeClr val="tx1"/>
                </a:solidFill>
              </a:rPr>
              <a:t>2-Çeşitli fırsatları araştırmak</a:t>
            </a:r>
          </a:p>
          <a:p>
            <a:pPr algn="l"/>
            <a:r>
              <a:rPr lang="tr-TR" sz="2400" dirty="0" smtClean="0">
                <a:solidFill>
                  <a:schemeClr val="tx1"/>
                </a:solidFill>
              </a:rPr>
              <a:t>3-Seçilen işle ilgili değerlendirme</a:t>
            </a:r>
          </a:p>
          <a:p>
            <a:pPr algn="l"/>
            <a:r>
              <a:rPr lang="tr-TR" sz="2400" dirty="0" smtClean="0">
                <a:solidFill>
                  <a:schemeClr val="tx1"/>
                </a:solidFill>
              </a:rPr>
              <a:t>*İşletmenin satış ve kar durumu nedir?</a:t>
            </a:r>
          </a:p>
          <a:p>
            <a:pPr algn="l"/>
            <a:r>
              <a:rPr lang="tr-TR" sz="2400" dirty="0" smtClean="0">
                <a:solidFill>
                  <a:schemeClr val="tx1"/>
                </a:solidFill>
              </a:rPr>
              <a:t>*Vergiler ödenmiş midir?</a:t>
            </a:r>
          </a:p>
          <a:p>
            <a:pPr algn="l"/>
            <a:r>
              <a:rPr lang="tr-TR" sz="2400" dirty="0" smtClean="0">
                <a:solidFill>
                  <a:schemeClr val="tx1"/>
                </a:solidFill>
              </a:rPr>
              <a:t>*Stokların değeri nedir?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9717018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62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normAutofit fontScale="85000" lnSpcReduction="20000"/>
          </a:bodyPr>
          <a:lstStyle/>
          <a:p>
            <a:pPr marL="0" indent="0">
              <a:buNone/>
            </a:pPr>
            <a:r>
              <a:rPr lang="tr-TR" dirty="0"/>
              <a:t>*Stoklar satılabilecek durumda mıdır yoksa eskimiş midir?</a:t>
            </a:r>
          </a:p>
          <a:p>
            <a:pPr marL="0" indent="0">
              <a:buNone/>
            </a:pPr>
            <a:r>
              <a:rPr lang="tr-TR" dirty="0"/>
              <a:t>*Bu işletme neden satılmaktadır?</a:t>
            </a:r>
          </a:p>
          <a:p>
            <a:pPr marL="0" indent="0">
              <a:buNone/>
            </a:pPr>
            <a:r>
              <a:rPr lang="tr-TR" dirty="0"/>
              <a:t>*İşletmenin fiziki durumu nasıldır?</a:t>
            </a:r>
          </a:p>
          <a:p>
            <a:pPr marL="0" indent="0">
              <a:buNone/>
            </a:pPr>
            <a:r>
              <a:rPr lang="tr-TR" dirty="0"/>
              <a:t>*Personelin durumu</a:t>
            </a:r>
          </a:p>
          <a:p>
            <a:pPr marL="0" indent="0">
              <a:buNone/>
            </a:pPr>
            <a:r>
              <a:rPr lang="tr-TR" dirty="0"/>
              <a:t>*Rakiplerin sayısı nedir ve rakiplerin kuvveti nedir?</a:t>
            </a:r>
          </a:p>
          <a:p>
            <a:pPr marL="0" indent="0">
              <a:buNone/>
            </a:pPr>
            <a:r>
              <a:rPr lang="tr-TR" dirty="0"/>
              <a:t>*Satın almanın şartları</a:t>
            </a:r>
          </a:p>
          <a:p>
            <a:pPr marL="0" indent="0">
              <a:buNone/>
            </a:pPr>
            <a:r>
              <a:rPr lang="tr-TR" dirty="0"/>
              <a:t>*İşletmenin kredi durumu nedir, kredi verenler varsa şartları nedir?</a:t>
            </a:r>
          </a:p>
          <a:p>
            <a:pPr marL="0" indent="0">
              <a:buNone/>
            </a:pPr>
            <a:r>
              <a:rPr lang="tr-TR" dirty="0"/>
              <a:t>*Uyulması gereken yasal sorumluluklar nelerdir?</a:t>
            </a:r>
          </a:p>
          <a:p>
            <a:pPr marL="0" indent="0">
              <a:buNone/>
            </a:pPr>
            <a:r>
              <a:rPr lang="tr-TR" dirty="0"/>
              <a:t>*İşletme gelecekte nasıl bir yol izleyecektir?</a:t>
            </a:r>
          </a:p>
          <a:p>
            <a:pPr marL="0" indent="0">
              <a:buNone/>
            </a:pPr>
            <a:r>
              <a:rPr lang="tr-TR" dirty="0"/>
              <a:t>*İşletmeyi satın almak için ne kadar sermaye gereklidir?</a:t>
            </a:r>
          </a:p>
          <a:p>
            <a:pPr marL="0" indent="0">
              <a:buNone/>
            </a:pPr>
            <a:r>
              <a:rPr lang="tr-TR" dirty="0"/>
              <a:t>*İşletmenin rekabetini sınırlayıcı bir sözleşmesi var mıdır? Gibi soruların cevaplarının bulunması gerekir.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033605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23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904656"/>
          </a:xfrm>
        </p:spPr>
        <p:txBody>
          <a:bodyPr>
            <a:normAutofit fontScale="47500" lnSpcReduction="20000"/>
          </a:bodyPr>
          <a:lstStyle/>
          <a:p>
            <a:pPr marL="0" indent="0">
              <a:buNone/>
            </a:pPr>
            <a:r>
              <a:rPr lang="tr-TR" sz="4000" dirty="0" smtClean="0">
                <a:solidFill>
                  <a:srgbClr val="C00000"/>
                </a:solidFill>
              </a:rPr>
              <a:t> Mevcut Bir İşletmeyi Satın </a:t>
            </a:r>
            <a:r>
              <a:rPr lang="tr-TR" sz="4000" dirty="0">
                <a:solidFill>
                  <a:srgbClr val="C00000"/>
                </a:solidFill>
              </a:rPr>
              <a:t>Almanın Yararları;</a:t>
            </a:r>
          </a:p>
          <a:p>
            <a:pPr marL="0" indent="0">
              <a:buNone/>
            </a:pPr>
            <a:r>
              <a:rPr lang="tr-TR" sz="4000" dirty="0" smtClean="0"/>
              <a:t>1- </a:t>
            </a:r>
            <a:r>
              <a:rPr lang="tr-TR" sz="4000" dirty="0"/>
              <a:t>Öncelikle, satın alacak girişimci veya girişimci işletme, yeni iş kurarken</a:t>
            </a:r>
          </a:p>
          <a:p>
            <a:pPr marL="0" indent="0">
              <a:buNone/>
            </a:pPr>
            <a:r>
              <a:rPr lang="tr-TR" sz="4000" dirty="0"/>
              <a:t>yapacağı pazar araştırması, tahmin ve değerleme giderlerinden tasarruf edecek, satın </a:t>
            </a:r>
            <a:r>
              <a:rPr lang="tr-TR" sz="4000" dirty="0" smtClean="0"/>
              <a:t>alınan işletmenin </a:t>
            </a:r>
            <a:r>
              <a:rPr lang="tr-TR" sz="4000" dirty="0"/>
              <a:t>bu konudaki deneyim ve verilerinden yararlanacaktır.</a:t>
            </a:r>
          </a:p>
          <a:p>
            <a:pPr marL="0" indent="0">
              <a:buNone/>
            </a:pPr>
            <a:r>
              <a:rPr lang="tr-TR" sz="4000" dirty="0" smtClean="0"/>
              <a:t>2- </a:t>
            </a:r>
            <a:r>
              <a:rPr lang="tr-TR" sz="4000" dirty="0"/>
              <a:t>Satın alınacak olan işletme, riskli yıllarını geçirmiş ise, finansal durum tabloları</a:t>
            </a:r>
          </a:p>
          <a:p>
            <a:pPr marL="0" indent="0">
              <a:buNone/>
            </a:pPr>
            <a:r>
              <a:rPr lang="tr-TR" sz="4000" dirty="0"/>
              <a:t>mevcut olduğundan, satışları, birim maliyetleri, gelir ve giderleri konusunda bilgi </a:t>
            </a:r>
            <a:r>
              <a:rPr lang="tr-TR" sz="4000" dirty="0" smtClean="0"/>
              <a:t>sahibi olunacak</a:t>
            </a:r>
            <a:r>
              <a:rPr lang="tr-TR" sz="4000" dirty="0"/>
              <a:t>, gelecek ile ilgili öngörü ve kararlar daha kolay alınacaktır.</a:t>
            </a:r>
          </a:p>
          <a:p>
            <a:pPr marL="0" indent="0">
              <a:buNone/>
            </a:pPr>
            <a:r>
              <a:rPr lang="tr-TR" sz="4000" dirty="0" smtClean="0"/>
              <a:t>3- </a:t>
            </a:r>
            <a:r>
              <a:rPr lang="tr-TR" sz="4000" dirty="0"/>
              <a:t>Satın alınan işletmenin piyasada sahip olduğu üne, müşteri kitlesine ve</a:t>
            </a:r>
          </a:p>
          <a:p>
            <a:pPr marL="0" indent="0">
              <a:buNone/>
            </a:pPr>
            <a:r>
              <a:rPr lang="tr-TR" sz="4000" dirty="0"/>
              <a:t>deneyimli bir yönetim ve çalışan kadrosuna sahip olunacaktır.</a:t>
            </a:r>
          </a:p>
          <a:p>
            <a:pPr marL="0" indent="0">
              <a:buNone/>
            </a:pPr>
            <a:r>
              <a:rPr lang="tr-TR" sz="4000" dirty="0" smtClean="0"/>
              <a:t>4- </a:t>
            </a:r>
            <a:r>
              <a:rPr lang="tr-TR" sz="4000" dirty="0"/>
              <a:t>Satın alan ve alınan işletmelerin üst veya orta yönetimi, pazarlaması, dağıtım</a:t>
            </a:r>
          </a:p>
          <a:p>
            <a:pPr marL="0" indent="0">
              <a:buNone/>
            </a:pPr>
            <a:r>
              <a:rPr lang="tr-TR" sz="4000" dirty="0"/>
              <a:t>kanalları, üretim tesisleri, teknoloji birikimi ve finansal yapısı birlikte kullanılarak </a:t>
            </a:r>
            <a:r>
              <a:rPr lang="tr-TR" sz="4000" dirty="0" smtClean="0"/>
              <a:t>sinerji sağlanacak</a:t>
            </a:r>
            <a:r>
              <a:rPr lang="tr-TR" sz="4000" dirty="0"/>
              <a:t>, ölçek ekonomisinden yararlanılarak birim maliyetlerde tasarruf sağlanabilecektir.</a:t>
            </a:r>
          </a:p>
          <a:p>
            <a:pPr marL="0" indent="0">
              <a:buNone/>
            </a:pPr>
            <a:r>
              <a:rPr lang="tr-TR" sz="4000" dirty="0" smtClean="0"/>
              <a:t>5-Satın </a:t>
            </a:r>
            <a:r>
              <a:rPr lang="tr-TR" sz="4000" dirty="0"/>
              <a:t>alma sonucu işletmenin büyümesi piyasadaki gücünü ve ağırlığını</a:t>
            </a:r>
          </a:p>
          <a:p>
            <a:pPr marL="0" indent="0">
              <a:buNone/>
            </a:pPr>
            <a:r>
              <a:rPr lang="tr-TR" sz="4000" dirty="0"/>
              <a:t>arttırdığı gibi, genişleyen bir pazara hizmet götürmesi, daha önce girilmemiş yeni </a:t>
            </a:r>
            <a:r>
              <a:rPr lang="tr-TR" sz="4000" dirty="0" smtClean="0"/>
              <a:t>pazarlara girmesi</a:t>
            </a:r>
            <a:r>
              <a:rPr lang="tr-TR" sz="4000" dirty="0"/>
              <a:t>, mevcut ürün hattına yeni ürünler eklemesi, mevcut ürün hattı ile ilgili yeni </a:t>
            </a:r>
            <a:r>
              <a:rPr lang="tr-TR" sz="4000" dirty="0" smtClean="0"/>
              <a:t>ürünlerle çeşitlendirmeye </a:t>
            </a:r>
            <a:r>
              <a:rPr lang="tr-TR" sz="4000" dirty="0"/>
              <a:t>gitmesi kolaylaşacak, pazar payını artırma olanağı sağlanacaktır.</a:t>
            </a:r>
          </a:p>
          <a:p>
            <a:pPr marL="0" indent="0">
              <a:buNone/>
            </a:pPr>
            <a:endParaRPr lang="tr-TR" sz="350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036239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60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548680"/>
            <a:ext cx="8229600" cy="5976664"/>
          </a:xfrm>
        </p:spPr>
        <p:txBody>
          <a:bodyPr>
            <a:normAutofit fontScale="77500" lnSpcReduction="20000"/>
          </a:bodyPr>
          <a:lstStyle/>
          <a:p>
            <a:pPr marL="0" indent="0">
              <a:buNone/>
            </a:pPr>
            <a:r>
              <a:rPr lang="tr-TR" dirty="0"/>
              <a:t>5-Satın alma sonucu işletmenin büyümesi piyasadaki gücünü ve </a:t>
            </a:r>
            <a:r>
              <a:rPr lang="tr-TR" dirty="0" smtClean="0"/>
              <a:t>ağırlığını arttırdığı </a:t>
            </a:r>
            <a:r>
              <a:rPr lang="tr-TR" dirty="0"/>
              <a:t>gibi, genişleyen bir pazara hizmet götürmesi, daha önce girilmemiş yeni pazarlara girmesi, mevcut ürün hattına yeni ürünler eklemesi, mevcut ürün hattı ile ilgili yeni ürünlerle çeşitlendirmeye gitmesi kolaylaşacak, pazar payını artırma olanağı sağlanacaktır.</a:t>
            </a:r>
          </a:p>
          <a:p>
            <a:pPr marL="0" indent="0">
              <a:buNone/>
            </a:pPr>
            <a:r>
              <a:rPr lang="tr-TR" dirty="0" smtClean="0"/>
              <a:t>6- </a:t>
            </a:r>
            <a:r>
              <a:rPr lang="tr-TR" dirty="0"/>
              <a:t>Satın alma sonrasında, aynı piyasadaki işletmelerin organizasyonunda </a:t>
            </a:r>
            <a:r>
              <a:rPr lang="tr-TR" dirty="0" smtClean="0"/>
              <a:t>da önemli </a:t>
            </a:r>
            <a:r>
              <a:rPr lang="tr-TR" dirty="0"/>
              <a:t>tasarruflar sağlanabilecektir. Aynı fonksiyonları yapan bölümlerin </a:t>
            </a:r>
            <a:r>
              <a:rPr lang="tr-TR" dirty="0" smtClean="0"/>
              <a:t>birleştirilmesi sonucunda </a:t>
            </a:r>
            <a:r>
              <a:rPr lang="tr-TR" dirty="0"/>
              <a:t>önemli personel tasarrufu sağlanabileceği gibi, daha iyi bir teşvik sistemi </a:t>
            </a:r>
            <a:r>
              <a:rPr lang="tr-TR" dirty="0" smtClean="0"/>
              <a:t>ile personelin </a:t>
            </a:r>
            <a:r>
              <a:rPr lang="tr-TR" dirty="0"/>
              <a:t>yarışma ve yaratıcılık kapasitesi geliştirilebilmekte, yaratıcı fikirler daha geniş </a:t>
            </a:r>
            <a:r>
              <a:rPr lang="tr-TR" dirty="0" smtClean="0"/>
              <a:t>bir alanda </a:t>
            </a:r>
            <a:r>
              <a:rPr lang="tr-TR" dirty="0"/>
              <a:t>kullanılabilmektedir.</a:t>
            </a:r>
          </a:p>
          <a:p>
            <a:pPr marL="0" indent="0">
              <a:buNone/>
            </a:pPr>
            <a:r>
              <a:rPr lang="tr-TR" dirty="0" smtClean="0"/>
              <a:t>7- </a:t>
            </a:r>
            <a:r>
              <a:rPr lang="tr-TR" dirty="0"/>
              <a:t>Satın alma ile satın alınan işletmenin varsa marka, lisans ve patent hakları </a:t>
            </a:r>
            <a:r>
              <a:rPr lang="tr-TR" dirty="0" smtClean="0"/>
              <a:t>elde edilebilmektedir</a:t>
            </a:r>
            <a:r>
              <a:rPr lang="tr-TR" dirty="0"/>
              <a:t>.</a:t>
            </a:r>
          </a:p>
          <a:p>
            <a:pPr marL="0" indent="0">
              <a:buNone/>
            </a:pPr>
            <a:r>
              <a:rPr lang="tr-TR" dirty="0" smtClean="0"/>
              <a:t>	Bütün </a:t>
            </a:r>
            <a:r>
              <a:rPr lang="tr-TR" dirty="0"/>
              <a:t>bu avantajların yanında satın almalarda oluşabilecek bazı sakıncalar </a:t>
            </a:r>
            <a:r>
              <a:rPr lang="tr-TR" dirty="0" smtClean="0"/>
              <a:t>da bulunmaktadır.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760641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59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62500" lnSpcReduction="20000"/>
          </a:bodyPr>
          <a:lstStyle/>
          <a:p>
            <a:pPr marL="0" indent="0">
              <a:buNone/>
            </a:pPr>
            <a:r>
              <a:rPr lang="tr-TR" dirty="0">
                <a:solidFill>
                  <a:srgbClr val="C00000"/>
                </a:solidFill>
              </a:rPr>
              <a:t>Satın Almanın Sakıncaları;</a:t>
            </a:r>
          </a:p>
          <a:p>
            <a:pPr marL="0" indent="0">
              <a:buNone/>
            </a:pPr>
            <a:r>
              <a:rPr lang="tr-TR" dirty="0" smtClean="0"/>
              <a:t>1- </a:t>
            </a:r>
            <a:r>
              <a:rPr lang="tr-TR" dirty="0"/>
              <a:t>Satın alan işletme, satın alınanın yalnız mal varlıklarına, pazarına ve </a:t>
            </a:r>
            <a:r>
              <a:rPr lang="tr-TR" dirty="0" smtClean="0"/>
              <a:t>kazancına değil </a:t>
            </a:r>
            <a:r>
              <a:rPr lang="tr-TR" dirty="0"/>
              <a:t>aynı zamanda sorunlarına da ortak olacaktır.</a:t>
            </a:r>
          </a:p>
          <a:p>
            <a:pPr marL="0" indent="0">
              <a:buNone/>
            </a:pPr>
            <a:r>
              <a:rPr lang="tr-TR" dirty="0" smtClean="0"/>
              <a:t>2- </a:t>
            </a:r>
            <a:r>
              <a:rPr lang="tr-TR" dirty="0"/>
              <a:t>Satın alma öncesinde yapılan araştırmanın yetersiz olması hâlinde, satın </a:t>
            </a:r>
            <a:r>
              <a:rPr lang="tr-TR" dirty="0" smtClean="0"/>
              <a:t>alma ile </a:t>
            </a:r>
            <a:r>
              <a:rPr lang="tr-TR" dirty="0"/>
              <a:t>birlikte oluşması beklenen değer ortamı ve sinerji oluşmayabilir.</a:t>
            </a:r>
          </a:p>
          <a:p>
            <a:pPr marL="0" indent="0">
              <a:buNone/>
            </a:pPr>
            <a:r>
              <a:rPr lang="tr-TR" dirty="0" smtClean="0"/>
              <a:t>3- </a:t>
            </a:r>
            <a:r>
              <a:rPr lang="tr-TR" dirty="0"/>
              <a:t>Satın alınan işletmenin piyasadaki kötü imajı satın alan işletmeyi </a:t>
            </a:r>
            <a:r>
              <a:rPr lang="tr-TR" dirty="0" smtClean="0"/>
              <a:t>de etkileyebilir</a:t>
            </a:r>
            <a:r>
              <a:rPr lang="tr-TR" dirty="0"/>
              <a:t>.</a:t>
            </a:r>
          </a:p>
          <a:p>
            <a:pPr marL="0" indent="0">
              <a:buNone/>
            </a:pPr>
            <a:r>
              <a:rPr lang="tr-TR" dirty="0" smtClean="0"/>
              <a:t>4- </a:t>
            </a:r>
            <a:r>
              <a:rPr lang="tr-TR" dirty="0"/>
              <a:t>Satın alan işletmenin kültür yapısıyla satın alınan yerel şirketin kültür yapısı</a:t>
            </a:r>
          </a:p>
          <a:p>
            <a:pPr marL="0" indent="0">
              <a:buNone/>
            </a:pPr>
            <a:r>
              <a:rPr lang="tr-TR" dirty="0"/>
              <a:t>arasındaki farklılık iş ortamında yönetsel ve sosyal sorunlara yol açabilecektir.</a:t>
            </a:r>
          </a:p>
          <a:p>
            <a:pPr marL="0" indent="0">
              <a:buNone/>
            </a:pPr>
            <a:r>
              <a:rPr lang="tr-TR" dirty="0" smtClean="0"/>
              <a:t>5-Satın </a:t>
            </a:r>
            <a:r>
              <a:rPr lang="tr-TR" dirty="0"/>
              <a:t>alan işletmenin yönetim ve çalışan kadrosu, satın alınan işletmenin</a:t>
            </a:r>
          </a:p>
          <a:p>
            <a:pPr marL="0" indent="0">
              <a:buNone/>
            </a:pPr>
            <a:r>
              <a:rPr lang="tr-TR" dirty="0"/>
              <a:t>yönetim ve çalışan kadrolarına baskın gelebilecek ve bir hâkimiyet kurabilecektir. Her </a:t>
            </a:r>
            <a:r>
              <a:rPr lang="tr-TR" dirty="0" smtClean="0"/>
              <a:t>iki işletmenin </a:t>
            </a:r>
            <a:r>
              <a:rPr lang="tr-TR" dirty="0"/>
              <a:t>çıkar çatışması sorun yaratabilecektir.</a:t>
            </a:r>
          </a:p>
          <a:p>
            <a:pPr marL="0" indent="0">
              <a:buNone/>
            </a:pPr>
            <a:r>
              <a:rPr lang="tr-TR" dirty="0" smtClean="0"/>
              <a:t>6- </a:t>
            </a:r>
            <a:r>
              <a:rPr lang="tr-TR" dirty="0"/>
              <a:t>Satın alma işlemi sonrası beklenen sinerjiye, örgüt kültürleri, yönetim ve</a:t>
            </a:r>
          </a:p>
          <a:p>
            <a:pPr marL="0" indent="0">
              <a:buNone/>
            </a:pPr>
            <a:r>
              <a:rPr lang="tr-TR" dirty="0"/>
              <a:t>çalışanların davranışları nedeniyle ulaşılamayabilir.</a:t>
            </a:r>
          </a:p>
          <a:p>
            <a:pPr marL="0" indent="0">
              <a:buNone/>
            </a:pPr>
            <a:r>
              <a:rPr lang="tr-TR" dirty="0" smtClean="0"/>
              <a:t>7- </a:t>
            </a:r>
            <a:r>
              <a:rPr lang="tr-TR" dirty="0"/>
              <a:t>İşletme büyüdükçe kontrol güçleşebilir ve denetim sorunu oluşabilir.</a:t>
            </a:r>
          </a:p>
          <a:p>
            <a:pPr marL="0" indent="0">
              <a:buNone/>
            </a:pPr>
            <a:r>
              <a:rPr lang="tr-TR" dirty="0" smtClean="0"/>
              <a:t>8-Satın </a:t>
            </a:r>
            <a:r>
              <a:rPr lang="tr-TR" dirty="0"/>
              <a:t>alma sırasında verilen bazı sözler ve garantiler nedeniyle işletme</a:t>
            </a:r>
          </a:p>
          <a:p>
            <a:pPr marL="0" indent="0">
              <a:buNone/>
            </a:pPr>
            <a:r>
              <a:rPr lang="tr-TR" dirty="0"/>
              <a:t>taşıyamayacağı yüklerin altına girebilir.</a:t>
            </a:r>
          </a:p>
          <a:p>
            <a:pPr marL="0" indent="0">
              <a:buNone/>
            </a:pPr>
            <a:r>
              <a:rPr lang="tr-TR" dirty="0" smtClean="0"/>
              <a:t>9- </a:t>
            </a:r>
            <a:r>
              <a:rPr lang="tr-TR" dirty="0"/>
              <a:t>Satın alan işletmenin özellikle uluslararası bir işletme olması hâlinde girdiği</a:t>
            </a:r>
          </a:p>
          <a:p>
            <a:pPr marL="0" indent="0">
              <a:buNone/>
            </a:pPr>
            <a:r>
              <a:rPr lang="tr-TR" dirty="0"/>
              <a:t>ülkedeki yasal, politik, ekonomik, sosyokültürel, demografik, teknolojik ve uluslararası </a:t>
            </a:r>
            <a:r>
              <a:rPr lang="tr-TR" dirty="0" smtClean="0"/>
              <a:t>çevre koşullarını </a:t>
            </a:r>
            <a:r>
              <a:rPr lang="tr-TR" dirty="0"/>
              <a:t>iyi incelememiş ve araştırmamış olmasının yaratacağı sorunlar olabilecektir</a:t>
            </a:r>
            <a:r>
              <a:rPr lang="tr-TR" dirty="0" smtClean="0"/>
              <a:t>.</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789336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9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92500" lnSpcReduction="20000"/>
          </a:bodyPr>
          <a:lstStyle/>
          <a:p>
            <a:pPr marL="0" indent="0">
              <a:buNone/>
            </a:pPr>
            <a:r>
              <a:rPr lang="tr-TR" dirty="0" smtClean="0"/>
              <a:t>	İşte </a:t>
            </a:r>
            <a:r>
              <a:rPr lang="tr-TR" dirty="0"/>
              <a:t>tüm bu nedenlerle, satın alma durumunda olan bir girişimci veya </a:t>
            </a:r>
            <a:r>
              <a:rPr lang="tr-TR" dirty="0" smtClean="0"/>
              <a:t>girişimci işletmenin</a:t>
            </a:r>
            <a:r>
              <a:rPr lang="tr-TR" dirty="0"/>
              <a:t>, mevcut bir işletmeyi satın almadan </a:t>
            </a:r>
            <a:r>
              <a:rPr lang="tr-TR" dirty="0" smtClean="0"/>
              <a:t>önce </a:t>
            </a:r>
            <a:r>
              <a:rPr lang="tr-TR" dirty="0"/>
              <a:t>derinlemesine bir araştırma </a:t>
            </a:r>
            <a:r>
              <a:rPr lang="tr-TR" dirty="0" smtClean="0"/>
              <a:t>yapmasında yarar </a:t>
            </a:r>
            <a:r>
              <a:rPr lang="tr-TR" dirty="0"/>
              <a:t>vardır. Bu konuda satın almanın yarar ve sakıncalarını değerlendirmeli ve kararını </a:t>
            </a:r>
            <a:r>
              <a:rPr lang="tr-TR" dirty="0" smtClean="0"/>
              <a:t>ona göre </a:t>
            </a:r>
            <a:r>
              <a:rPr lang="tr-TR" dirty="0"/>
              <a:t>almalıdır. Özellikle yabancı ülkelerde ve bilinmeyen pazarlarda bu tür </a:t>
            </a:r>
            <a:r>
              <a:rPr lang="tr-TR" dirty="0" smtClean="0"/>
              <a:t>yatırımlar yapılırken </a:t>
            </a:r>
            <a:r>
              <a:rPr lang="tr-TR" dirty="0"/>
              <a:t>daha temkinli ve özenle araştırma yapılması, gerekiyorsa ülke </a:t>
            </a:r>
            <a:r>
              <a:rPr lang="tr-TR" dirty="0" smtClean="0"/>
              <a:t>yönetiminden garantiler </a:t>
            </a:r>
            <a:r>
              <a:rPr lang="tr-TR" dirty="0"/>
              <a:t>almak gerekebilir. </a:t>
            </a:r>
            <a:r>
              <a:rPr lang="tr-TR" dirty="0" smtClean="0"/>
              <a:t>	Uluslararası </a:t>
            </a:r>
            <a:r>
              <a:rPr lang="tr-TR" dirty="0"/>
              <a:t>yatırımlarda yatırım yapılacak ülkedeki yasal</a:t>
            </a:r>
            <a:r>
              <a:rPr lang="tr-TR" dirty="0" smtClean="0"/>
              <a:t>, politik </a:t>
            </a:r>
            <a:r>
              <a:rPr lang="tr-TR" dirty="0"/>
              <a:t>ve ekonomik koşullar yanı sıra ülkenin </a:t>
            </a:r>
            <a:r>
              <a:rPr lang="tr-TR" dirty="0" err="1" smtClean="0"/>
              <a:t>sosyo</a:t>
            </a:r>
            <a:r>
              <a:rPr lang="tr-TR" dirty="0" smtClean="0"/>
              <a:t>-kültürel </a:t>
            </a:r>
            <a:r>
              <a:rPr lang="tr-TR" dirty="0"/>
              <a:t>yapısı ve </a:t>
            </a:r>
            <a:r>
              <a:rPr lang="tr-TR" dirty="0" smtClean="0"/>
              <a:t>demografik alışkanlıkları </a:t>
            </a:r>
            <a:r>
              <a:rPr lang="tr-TR" dirty="0"/>
              <a:t>da girişimci tarafından dikkate alınmalıdır.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3084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80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760640"/>
          </a:xfrm>
        </p:spPr>
        <p:txBody>
          <a:bodyPr>
            <a:normAutofit fontScale="70000" lnSpcReduction="20000"/>
          </a:bodyPr>
          <a:lstStyle/>
          <a:p>
            <a:pPr marL="0" indent="0" algn="ctr">
              <a:buNone/>
            </a:pPr>
            <a:r>
              <a:rPr lang="tr-TR" dirty="0" smtClean="0">
                <a:solidFill>
                  <a:srgbClr val="C00000"/>
                </a:solidFill>
              </a:rPr>
              <a:t>FRANCHISING (İmtiyaz hakkı)</a:t>
            </a:r>
          </a:p>
          <a:p>
            <a:pPr marL="0" indent="0">
              <a:buNone/>
            </a:pPr>
            <a:r>
              <a:rPr lang="tr-TR" dirty="0" err="1">
                <a:solidFill>
                  <a:srgbClr val="C00000"/>
                </a:solidFill>
              </a:rPr>
              <a:t>Franchising</a:t>
            </a:r>
            <a:r>
              <a:rPr lang="tr-TR" dirty="0">
                <a:solidFill>
                  <a:srgbClr val="C00000"/>
                </a:solidFill>
              </a:rPr>
              <a:t> Tanımı ve </a:t>
            </a:r>
            <a:r>
              <a:rPr lang="tr-TR" dirty="0" smtClean="0">
                <a:solidFill>
                  <a:srgbClr val="C00000"/>
                </a:solidFill>
              </a:rPr>
              <a:t>Tarihçesi</a:t>
            </a:r>
          </a:p>
          <a:p>
            <a:pPr marL="0" indent="0">
              <a:buNone/>
            </a:pPr>
            <a:r>
              <a:rPr lang="tr-TR" dirty="0" smtClean="0"/>
              <a:t>	</a:t>
            </a:r>
            <a:r>
              <a:rPr lang="tr-TR" dirty="0" err="1" smtClean="0"/>
              <a:t>Franchise</a:t>
            </a:r>
            <a:r>
              <a:rPr lang="tr-TR" dirty="0" smtClean="0"/>
              <a:t> </a:t>
            </a:r>
            <a:r>
              <a:rPr lang="tr-TR" dirty="0"/>
              <a:t>veya </a:t>
            </a:r>
            <a:r>
              <a:rPr lang="tr-TR" dirty="0" err="1"/>
              <a:t>franchising</a:t>
            </a:r>
            <a:r>
              <a:rPr lang="tr-TR" dirty="0"/>
              <a:t>, bir işletmenin, bir bireye ya da başka bir işletmeye, </a:t>
            </a:r>
            <a:r>
              <a:rPr lang="tr-TR" dirty="0" smtClean="0"/>
              <a:t>bir ücret </a:t>
            </a:r>
            <a:r>
              <a:rPr lang="tr-TR" dirty="0"/>
              <a:t>karşılığında, belirlenmiş bir zaman sürecinde, özel bir coğrafi bölge dâhilinde </a:t>
            </a:r>
            <a:r>
              <a:rPr lang="tr-TR" dirty="0" smtClean="0"/>
              <a:t>ve kendilerine </a:t>
            </a:r>
            <a:r>
              <a:rPr lang="tr-TR" dirty="0"/>
              <a:t>önerildiği şekilde işleri yönetme hakkını veya imtiyazını vermesidir. </a:t>
            </a:r>
            <a:r>
              <a:rPr lang="tr-TR" dirty="0" smtClean="0"/>
              <a:t>Türkçede </a:t>
            </a:r>
            <a:r>
              <a:rPr lang="tr-TR" dirty="0" smtClean="0">
                <a:solidFill>
                  <a:srgbClr val="C00000"/>
                </a:solidFill>
              </a:rPr>
              <a:t>"</a:t>
            </a:r>
            <a:r>
              <a:rPr lang="tr-TR" dirty="0">
                <a:solidFill>
                  <a:srgbClr val="C00000"/>
                </a:solidFill>
              </a:rPr>
              <a:t>imtiyaz verme" </a:t>
            </a:r>
            <a:r>
              <a:rPr lang="tr-TR" dirty="0"/>
              <a:t>olarak kullanabileceğimiz, </a:t>
            </a:r>
            <a:r>
              <a:rPr lang="tr-TR" dirty="0">
                <a:solidFill>
                  <a:srgbClr val="C00000"/>
                </a:solidFill>
              </a:rPr>
              <a:t>“</a:t>
            </a:r>
            <a:r>
              <a:rPr lang="tr-TR" dirty="0" err="1">
                <a:solidFill>
                  <a:srgbClr val="C00000"/>
                </a:solidFill>
              </a:rPr>
              <a:t>franchise</a:t>
            </a:r>
            <a:r>
              <a:rPr lang="tr-TR" dirty="0">
                <a:solidFill>
                  <a:srgbClr val="C00000"/>
                </a:solidFill>
              </a:rPr>
              <a:t>” </a:t>
            </a:r>
            <a:r>
              <a:rPr lang="tr-TR" dirty="0"/>
              <a:t>kelimesi İngilizce bir kelimedir</a:t>
            </a:r>
            <a:r>
              <a:rPr lang="tr-TR" dirty="0" smtClean="0"/>
              <a:t>. Etimolojik </a:t>
            </a:r>
            <a:r>
              <a:rPr lang="tr-TR" dirty="0"/>
              <a:t>olarak, Fransızcada "giderini önceden ödemek, özgür kılmak ve </a:t>
            </a:r>
            <a:r>
              <a:rPr lang="tr-TR" dirty="0" smtClean="0"/>
              <a:t>başarmak« anlamına </a:t>
            </a:r>
            <a:r>
              <a:rPr lang="tr-TR" dirty="0"/>
              <a:t>gelen </a:t>
            </a:r>
            <a:r>
              <a:rPr lang="tr-TR" dirty="0">
                <a:solidFill>
                  <a:srgbClr val="C00000"/>
                </a:solidFill>
              </a:rPr>
              <a:t>"</a:t>
            </a:r>
            <a:r>
              <a:rPr lang="tr-TR" dirty="0" err="1">
                <a:solidFill>
                  <a:srgbClr val="C00000"/>
                </a:solidFill>
              </a:rPr>
              <a:t>affranchir</a:t>
            </a:r>
            <a:r>
              <a:rPr lang="tr-TR" dirty="0">
                <a:solidFill>
                  <a:srgbClr val="C00000"/>
                </a:solidFill>
              </a:rPr>
              <a:t>" </a:t>
            </a:r>
            <a:r>
              <a:rPr lang="tr-TR" dirty="0"/>
              <a:t>kelimesinden türetilmiş, Türk işletme literatürüne </a:t>
            </a:r>
            <a:r>
              <a:rPr lang="tr-TR" dirty="0" err="1">
                <a:solidFill>
                  <a:srgbClr val="C00000"/>
                </a:solidFill>
              </a:rPr>
              <a:t>franchise</a:t>
            </a:r>
            <a:r>
              <a:rPr lang="tr-TR" dirty="0"/>
              <a:t> </a:t>
            </a:r>
            <a:r>
              <a:rPr lang="tr-TR" dirty="0" smtClean="0"/>
              <a:t>ve </a:t>
            </a:r>
            <a:r>
              <a:rPr lang="tr-TR" dirty="0" err="1" smtClean="0">
                <a:solidFill>
                  <a:srgbClr val="C00000"/>
                </a:solidFill>
              </a:rPr>
              <a:t>franchising</a:t>
            </a:r>
            <a:r>
              <a:rPr lang="tr-TR" dirty="0" smtClean="0"/>
              <a:t> </a:t>
            </a:r>
            <a:r>
              <a:rPr lang="tr-TR" dirty="0"/>
              <a:t>olarak girmiştir.</a:t>
            </a:r>
          </a:p>
          <a:p>
            <a:pPr marL="0" indent="0">
              <a:buNone/>
            </a:pPr>
            <a:r>
              <a:rPr lang="tr-TR" dirty="0" smtClean="0"/>
              <a:t>	</a:t>
            </a:r>
            <a:r>
              <a:rPr lang="tr-TR" dirty="0" err="1" smtClean="0"/>
              <a:t>Franchising</a:t>
            </a:r>
            <a:r>
              <a:rPr lang="tr-TR" dirty="0" smtClean="0"/>
              <a:t> </a:t>
            </a:r>
            <a:r>
              <a:rPr lang="tr-TR" dirty="0"/>
              <a:t>bir ürün veya hizmetin imtiyaz hakkına sahip tarafın, belirli bir süre, </a:t>
            </a:r>
            <a:r>
              <a:rPr lang="tr-TR" dirty="0" smtClean="0"/>
              <a:t>şart ve </a:t>
            </a:r>
            <a:r>
              <a:rPr lang="tr-TR" dirty="0"/>
              <a:t>sınırlamalar dâhilinde işin yönetim ve organizasyonuna ilişkin bilgi ve </a:t>
            </a:r>
            <a:r>
              <a:rPr lang="tr-TR" dirty="0" smtClean="0"/>
              <a:t>destekleri sağlayarak</a:t>
            </a:r>
            <a:r>
              <a:rPr lang="tr-TR" dirty="0"/>
              <a:t>, imtiyaz hakkını ticari işler yürütmek üzere ikinci bir tarafa verdiği, uzun </a:t>
            </a:r>
            <a:r>
              <a:rPr lang="tr-TR" dirty="0" smtClean="0"/>
              <a:t>dönemli ve </a:t>
            </a:r>
            <a:r>
              <a:rPr lang="tr-TR" dirty="0"/>
              <a:t>sürekli bir iş ilişkisidir. </a:t>
            </a:r>
            <a:r>
              <a:rPr lang="tr-TR" dirty="0" err="1"/>
              <a:t>Franchising</a:t>
            </a:r>
            <a:r>
              <a:rPr lang="tr-TR" dirty="0"/>
              <a:t>, birbirinden bağımsız iki taraf arasında </a:t>
            </a:r>
            <a:r>
              <a:rPr lang="tr-TR" dirty="0" smtClean="0"/>
              <a:t>meydana getirilen </a:t>
            </a:r>
            <a:r>
              <a:rPr lang="tr-TR" dirty="0"/>
              <a:t>sözleşmeye dayalı bir ilişkidir. Şirket bu hakları verirken </a:t>
            </a:r>
            <a:r>
              <a:rPr lang="tr-TR" dirty="0" err="1">
                <a:solidFill>
                  <a:srgbClr val="C00000"/>
                </a:solidFill>
              </a:rPr>
              <a:t>franchisor</a:t>
            </a:r>
            <a:r>
              <a:rPr lang="tr-TR" dirty="0"/>
              <a:t> olarak, </a:t>
            </a:r>
            <a:r>
              <a:rPr lang="tr-TR" dirty="0" smtClean="0"/>
              <a:t>hakları alan </a:t>
            </a:r>
            <a:r>
              <a:rPr lang="tr-TR" dirty="0" err="1">
                <a:solidFill>
                  <a:srgbClr val="C00000"/>
                </a:solidFill>
              </a:rPr>
              <a:t>franchisee</a:t>
            </a:r>
            <a:r>
              <a:rPr lang="tr-TR" dirty="0"/>
              <a:t> olarak adlandırılır ve söz konusu hak </a:t>
            </a:r>
            <a:r>
              <a:rPr lang="tr-TR" dirty="0" err="1">
                <a:solidFill>
                  <a:srgbClr val="C00000"/>
                </a:solidFill>
              </a:rPr>
              <a:t>franchise</a:t>
            </a:r>
            <a:r>
              <a:rPr lang="tr-TR" dirty="0"/>
              <a:t> olarak tanımlanır. </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5638995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14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70000" lnSpcReduction="20000"/>
          </a:bodyPr>
          <a:lstStyle/>
          <a:p>
            <a:pPr marL="0" indent="0">
              <a:buNone/>
            </a:pPr>
            <a:r>
              <a:rPr lang="tr-TR" dirty="0" err="1">
                <a:solidFill>
                  <a:srgbClr val="C00000"/>
                </a:solidFill>
              </a:rPr>
              <a:t>Franchise</a:t>
            </a:r>
            <a:r>
              <a:rPr lang="tr-TR" dirty="0">
                <a:solidFill>
                  <a:srgbClr val="C00000"/>
                </a:solidFill>
              </a:rPr>
              <a:t> sistemi, </a:t>
            </a:r>
            <a:r>
              <a:rPr lang="tr-TR" dirty="0" err="1">
                <a:solidFill>
                  <a:srgbClr val="C00000"/>
                </a:solidFill>
              </a:rPr>
              <a:t>franchise</a:t>
            </a:r>
            <a:r>
              <a:rPr lang="tr-TR" dirty="0">
                <a:solidFill>
                  <a:srgbClr val="C00000"/>
                </a:solidFill>
              </a:rPr>
              <a:t> veren yani “</a:t>
            </a:r>
            <a:r>
              <a:rPr lang="tr-TR" dirty="0" err="1">
                <a:solidFill>
                  <a:srgbClr val="C00000"/>
                </a:solidFill>
              </a:rPr>
              <a:t>franchisor</a:t>
            </a:r>
            <a:r>
              <a:rPr lang="tr-TR" dirty="0">
                <a:solidFill>
                  <a:srgbClr val="C00000"/>
                </a:solidFill>
              </a:rPr>
              <a:t>”, </a:t>
            </a:r>
            <a:r>
              <a:rPr lang="tr-TR" dirty="0" err="1">
                <a:solidFill>
                  <a:srgbClr val="C00000"/>
                </a:solidFill>
              </a:rPr>
              <a:t>franchise</a:t>
            </a:r>
            <a:r>
              <a:rPr lang="tr-TR" dirty="0">
                <a:solidFill>
                  <a:srgbClr val="C00000"/>
                </a:solidFill>
              </a:rPr>
              <a:t> alan yani “</a:t>
            </a:r>
            <a:r>
              <a:rPr lang="tr-TR" dirty="0" err="1">
                <a:solidFill>
                  <a:srgbClr val="C00000"/>
                </a:solidFill>
              </a:rPr>
              <a:t>franchisee</a:t>
            </a:r>
            <a:r>
              <a:rPr lang="tr-TR" dirty="0" smtClean="0">
                <a:solidFill>
                  <a:srgbClr val="C00000"/>
                </a:solidFill>
              </a:rPr>
              <a:t>” ve </a:t>
            </a:r>
            <a:r>
              <a:rPr lang="tr-TR" dirty="0">
                <a:solidFill>
                  <a:srgbClr val="C00000"/>
                </a:solidFill>
              </a:rPr>
              <a:t>“</a:t>
            </a:r>
            <a:r>
              <a:rPr lang="tr-TR" dirty="0" err="1">
                <a:solidFill>
                  <a:srgbClr val="C00000"/>
                </a:solidFill>
              </a:rPr>
              <a:t>franchising</a:t>
            </a:r>
            <a:r>
              <a:rPr lang="tr-TR" dirty="0">
                <a:solidFill>
                  <a:srgbClr val="C00000"/>
                </a:solidFill>
              </a:rPr>
              <a:t> sözleşmesi” olmak üzere üç unsurdan </a:t>
            </a:r>
            <a:r>
              <a:rPr lang="tr-TR" dirty="0" smtClean="0">
                <a:solidFill>
                  <a:srgbClr val="C00000"/>
                </a:solidFill>
              </a:rPr>
              <a:t>oluşur;</a:t>
            </a:r>
          </a:p>
          <a:p>
            <a:pPr marL="0" indent="0">
              <a:buNone/>
            </a:pPr>
            <a:r>
              <a:rPr lang="tr-TR" dirty="0"/>
              <a:t>1-Franchisor, geliştirilmiş, eşi olmayan bir ürün, fikir, hizmet veya karışıma sahip </a:t>
            </a:r>
            <a:r>
              <a:rPr lang="tr-TR" dirty="0" smtClean="0"/>
              <a:t>olan ve </a:t>
            </a:r>
            <a:r>
              <a:rPr lang="tr-TR" dirty="0"/>
              <a:t>bunları bir patent (</a:t>
            </a:r>
            <a:r>
              <a:rPr lang="tr-TR" dirty="0" err="1"/>
              <a:t>copyright</a:t>
            </a:r>
            <a:r>
              <a:rPr lang="tr-TR" dirty="0"/>
              <a:t>) veya ticari marka ya da ticari isim altında korumaya alan</a:t>
            </a:r>
            <a:r>
              <a:rPr lang="tr-TR" dirty="0" smtClean="0"/>
              <a:t>, bunların </a:t>
            </a:r>
            <a:r>
              <a:rPr lang="tr-TR" dirty="0"/>
              <a:t>satış dağıtım veya işletme hakkını belirli bir bedel karşılığı veren işletmedir</a:t>
            </a:r>
            <a:r>
              <a:rPr lang="tr-TR" dirty="0" smtClean="0"/>
              <a:t>. </a:t>
            </a:r>
            <a:r>
              <a:rPr lang="tr-TR" dirty="0" err="1" smtClean="0"/>
              <a:t>Franchisor</a:t>
            </a:r>
            <a:r>
              <a:rPr lang="tr-TR" dirty="0" smtClean="0"/>
              <a:t> </a:t>
            </a:r>
            <a:r>
              <a:rPr lang="tr-TR" dirty="0"/>
              <a:t>genelde denenmiş, kalitesi kanıtlanmış bir marka veya isme sahiptir ve bir </a:t>
            </a:r>
            <a:r>
              <a:rPr lang="tr-TR" dirty="0" smtClean="0"/>
              <a:t>üretici ya </a:t>
            </a:r>
            <a:r>
              <a:rPr lang="tr-TR" dirty="0"/>
              <a:t>da toptancı olabileceği gibi bir hizmet işletmesi de olabilir. Daha geniş bir </a:t>
            </a:r>
            <a:r>
              <a:rPr lang="tr-TR" dirty="0" smtClean="0"/>
              <a:t>anlatımla </a:t>
            </a:r>
            <a:r>
              <a:rPr lang="tr-TR" dirty="0" err="1" smtClean="0"/>
              <a:t>franchisor</a:t>
            </a:r>
            <a:r>
              <a:rPr lang="tr-TR" dirty="0"/>
              <a:t>, bağımsız olarak çalışan kişi veya işletmelere ticari adını, markasını, </a:t>
            </a:r>
            <a:r>
              <a:rPr lang="tr-TR" dirty="0" smtClean="0"/>
              <a:t>pazarlama sistemini </a:t>
            </a:r>
            <a:r>
              <a:rPr lang="tr-TR" dirty="0"/>
              <a:t>ve üretimle ilgili teknik haklarını satan bir işletmedir. </a:t>
            </a:r>
            <a:r>
              <a:rPr lang="tr-TR" dirty="0" err="1"/>
              <a:t>Franchisor</a:t>
            </a:r>
            <a:r>
              <a:rPr lang="tr-TR" dirty="0"/>
              <a:t>, </a:t>
            </a:r>
            <a:r>
              <a:rPr lang="tr-TR" dirty="0" err="1" smtClean="0"/>
              <a:t>franchising</a:t>
            </a:r>
            <a:r>
              <a:rPr lang="tr-TR" dirty="0" smtClean="0"/>
              <a:t> sisteminin </a:t>
            </a:r>
            <a:r>
              <a:rPr lang="tr-TR" dirty="0"/>
              <a:t>kurucusu ve uzun vadeli koruyucusu olup piyasada tanınmış ve yerleşmiş bir </a:t>
            </a:r>
            <a:r>
              <a:rPr lang="tr-TR" dirty="0" smtClean="0"/>
              <a:t>ismin ya </a:t>
            </a:r>
            <a:r>
              <a:rPr lang="tr-TR" dirty="0"/>
              <a:t>da markanın işletme hakkını veren taraftır. </a:t>
            </a:r>
            <a:r>
              <a:rPr lang="tr-TR" dirty="0" err="1"/>
              <a:t>Franchise</a:t>
            </a:r>
            <a:r>
              <a:rPr lang="tr-TR" dirty="0"/>
              <a:t> veren, sistemi kuranın </a:t>
            </a:r>
            <a:r>
              <a:rPr lang="tr-TR" dirty="0" smtClean="0"/>
              <a:t>kendisi olabileceği </a:t>
            </a:r>
            <a:r>
              <a:rPr lang="tr-TR" dirty="0"/>
              <a:t>gibi, sadece </a:t>
            </a:r>
            <a:r>
              <a:rPr lang="tr-TR" dirty="0" err="1"/>
              <a:t>franchise</a:t>
            </a:r>
            <a:r>
              <a:rPr lang="tr-TR" dirty="0"/>
              <a:t> haklarını satma yetkisine sahip bir başkası da olabilir</a:t>
            </a:r>
            <a:r>
              <a:rPr lang="tr-TR" dirty="0" smtClean="0"/>
              <a:t>. </a:t>
            </a:r>
            <a:r>
              <a:rPr lang="tr-TR" dirty="0" err="1" smtClean="0"/>
              <a:t>Franchise</a:t>
            </a:r>
            <a:r>
              <a:rPr lang="tr-TR" dirty="0" smtClean="0"/>
              <a:t> </a:t>
            </a:r>
            <a:r>
              <a:rPr lang="tr-TR" dirty="0"/>
              <a:t>verenin aynı sistemle çalışan kendi işletmesi veya işletmeleri de olabilmektedir</a:t>
            </a:r>
            <a:r>
              <a:rPr lang="tr-TR" dirty="0" smtClean="0"/>
              <a:t>. </a:t>
            </a:r>
            <a:r>
              <a:rPr lang="tr-TR" dirty="0" err="1" smtClean="0"/>
              <a:t>Franchise</a:t>
            </a:r>
            <a:r>
              <a:rPr lang="tr-TR" dirty="0" smtClean="0"/>
              <a:t> </a:t>
            </a:r>
            <a:r>
              <a:rPr lang="tr-TR" dirty="0"/>
              <a:t>veren, sistemin gereği olan araştırma, eğitim, denetim, vb. gibi destekleri üstlenir</a:t>
            </a:r>
            <a:r>
              <a:rPr lang="tr-TR" dirty="0" smtClean="0"/>
              <a:t>. </a:t>
            </a:r>
            <a:r>
              <a:rPr lang="tr-TR" dirty="0" err="1" smtClean="0"/>
              <a:t>Franchisor</a:t>
            </a:r>
            <a:r>
              <a:rPr lang="tr-TR" dirty="0"/>
              <a:t>, kısaca </a:t>
            </a:r>
            <a:r>
              <a:rPr lang="tr-TR" dirty="0" err="1"/>
              <a:t>franchise</a:t>
            </a:r>
            <a:r>
              <a:rPr lang="tr-TR" dirty="0"/>
              <a:t> anlaşmasındaki üretici ve güçlü taraf olarak da tanımlanabilir.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625143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937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04656"/>
          </a:xfrm>
        </p:spPr>
        <p:txBody>
          <a:bodyPr>
            <a:normAutofit fontScale="92500" lnSpcReduction="10000"/>
          </a:bodyPr>
          <a:lstStyle/>
          <a:p>
            <a:pPr marL="0" indent="0">
              <a:buNone/>
            </a:pPr>
            <a:r>
              <a:rPr lang="tr-TR" dirty="0"/>
              <a:t>2-Franchise sisteminin ikinci unsuru olan </a:t>
            </a:r>
            <a:r>
              <a:rPr lang="tr-TR" dirty="0" err="1"/>
              <a:t>franchisee</a:t>
            </a:r>
            <a:r>
              <a:rPr lang="tr-TR" dirty="0"/>
              <a:t> ise </a:t>
            </a:r>
            <a:r>
              <a:rPr lang="tr-TR" dirty="0" err="1"/>
              <a:t>franchisor’un</a:t>
            </a:r>
            <a:r>
              <a:rPr lang="tr-TR" dirty="0"/>
              <a:t> ticari adını </a:t>
            </a:r>
            <a:r>
              <a:rPr lang="tr-TR" dirty="0" smtClean="0"/>
              <a:t>veya markasını</a:t>
            </a:r>
            <a:r>
              <a:rPr lang="tr-TR" dirty="0"/>
              <a:t>, </a:t>
            </a:r>
            <a:r>
              <a:rPr lang="tr-TR" dirty="0" err="1"/>
              <a:t>know</a:t>
            </a:r>
            <a:r>
              <a:rPr lang="tr-TR" dirty="0"/>
              <a:t>-how, iş görme ve teknik yöntemlerini, üretim ve satış sistemini ve </a:t>
            </a:r>
            <a:r>
              <a:rPr lang="tr-TR" dirty="0" smtClean="0"/>
              <a:t>diğer sınai </a:t>
            </a:r>
            <a:r>
              <a:rPr lang="tr-TR" dirty="0"/>
              <a:t>ve fikri mülkiyet haklarını, yapılan </a:t>
            </a:r>
            <a:r>
              <a:rPr lang="tr-TR" dirty="0" err="1"/>
              <a:t>franchising</a:t>
            </a:r>
            <a:r>
              <a:rPr lang="tr-TR" dirty="0"/>
              <a:t> sözleşmesinde belirtilen koşullar </a:t>
            </a:r>
            <a:r>
              <a:rPr lang="tr-TR" dirty="0" smtClean="0"/>
              <a:t>içinde ödeyerek </a:t>
            </a:r>
            <a:r>
              <a:rPr lang="tr-TR" dirty="0"/>
              <a:t>kullanan gerçek veya tüzel kişidir. </a:t>
            </a:r>
            <a:r>
              <a:rPr lang="tr-TR" dirty="0" err="1"/>
              <a:t>Franchise</a:t>
            </a:r>
            <a:r>
              <a:rPr lang="tr-TR" dirty="0"/>
              <a:t>, sistemin ve markanın belli bir </a:t>
            </a:r>
            <a:r>
              <a:rPr lang="tr-TR" dirty="0" smtClean="0"/>
              <a:t>satış hizmet </a:t>
            </a:r>
            <a:r>
              <a:rPr lang="tr-TR" dirty="0"/>
              <a:t>noktası ve/veya bölgesi için haklarını anlaşma ile alarak uygulayan bağımsız</a:t>
            </a:r>
          </a:p>
          <a:p>
            <a:pPr marL="0" indent="0">
              <a:buNone/>
            </a:pPr>
            <a:r>
              <a:rPr lang="tr-TR" dirty="0"/>
              <a:t>yatırımcılar olarak da tanımlanabilir. Özetle, </a:t>
            </a:r>
            <a:r>
              <a:rPr lang="tr-TR" dirty="0" err="1"/>
              <a:t>franchisee</a:t>
            </a:r>
            <a:r>
              <a:rPr lang="tr-TR" dirty="0"/>
              <a:t>, </a:t>
            </a:r>
            <a:r>
              <a:rPr lang="tr-TR" dirty="0" err="1"/>
              <a:t>franchisor’a</a:t>
            </a:r>
            <a:r>
              <a:rPr lang="tr-TR" dirty="0"/>
              <a:t> ait fikir ya da ürünün</a:t>
            </a:r>
          </a:p>
          <a:p>
            <a:pPr marL="0" indent="0">
              <a:buNone/>
            </a:pPr>
            <a:r>
              <a:rPr lang="tr-TR" dirty="0"/>
              <a:t>kullanma ya da işletme hakkını </a:t>
            </a:r>
            <a:r>
              <a:rPr lang="tr-TR" dirty="0" err="1"/>
              <a:t>franchise</a:t>
            </a:r>
            <a:r>
              <a:rPr lang="tr-TR" dirty="0"/>
              <a:t> sözleşmesine dayalı olarak alan işletmedir. </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154493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92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832648"/>
          </a:xfrm>
        </p:spPr>
        <p:txBody>
          <a:bodyPr>
            <a:normAutofit fontScale="70000" lnSpcReduction="20000"/>
          </a:bodyPr>
          <a:lstStyle/>
          <a:p>
            <a:pPr marL="0" indent="0">
              <a:buNone/>
            </a:pPr>
            <a:r>
              <a:rPr lang="tr-TR" dirty="0"/>
              <a:t>3-Franchise sisteminin üçüncü unsuru olan </a:t>
            </a:r>
            <a:r>
              <a:rPr lang="tr-TR" dirty="0" err="1"/>
              <a:t>franchise</a:t>
            </a:r>
            <a:r>
              <a:rPr lang="tr-TR" dirty="0"/>
              <a:t> sözleşmesi ise; </a:t>
            </a:r>
            <a:r>
              <a:rPr lang="tr-TR" dirty="0" err="1"/>
              <a:t>franchisee</a:t>
            </a:r>
            <a:r>
              <a:rPr lang="tr-TR" dirty="0"/>
              <a:t> </a:t>
            </a:r>
            <a:r>
              <a:rPr lang="tr-TR" dirty="0" smtClean="0"/>
              <a:t>ve </a:t>
            </a:r>
            <a:r>
              <a:rPr lang="tr-TR" dirty="0" err="1" smtClean="0"/>
              <a:t>franchisor</a:t>
            </a:r>
            <a:r>
              <a:rPr lang="tr-TR" dirty="0" smtClean="0"/>
              <a:t> </a:t>
            </a:r>
            <a:r>
              <a:rPr lang="tr-TR" dirty="0"/>
              <a:t>arasındaki mülkiyet haklarının kullanılmasına ilişkin koşulları, süresi ve </a:t>
            </a:r>
            <a:r>
              <a:rPr lang="tr-TR" dirty="0" smtClean="0"/>
              <a:t>kapsamı taraflarca </a:t>
            </a:r>
            <a:r>
              <a:rPr lang="tr-TR" dirty="0"/>
              <a:t>onaylanmış bir anlaşmadır. </a:t>
            </a:r>
            <a:r>
              <a:rPr lang="tr-TR" dirty="0" err="1"/>
              <a:t>Franchise</a:t>
            </a:r>
            <a:r>
              <a:rPr lang="tr-TR" dirty="0"/>
              <a:t> sözleşmesinde isim, marka veya </a:t>
            </a:r>
            <a:r>
              <a:rPr lang="tr-TR" dirty="0" smtClean="0"/>
              <a:t>sistemi kullanma </a:t>
            </a:r>
            <a:r>
              <a:rPr lang="tr-TR" dirty="0"/>
              <a:t>hakkı karşılığında ödenecek bir ücret “</a:t>
            </a:r>
            <a:r>
              <a:rPr lang="tr-TR" dirty="0" err="1"/>
              <a:t>franchisee</a:t>
            </a:r>
            <a:r>
              <a:rPr lang="tr-TR" dirty="0"/>
              <a:t> </a:t>
            </a:r>
            <a:r>
              <a:rPr lang="tr-TR" dirty="0" err="1"/>
              <a:t>fee</a:t>
            </a:r>
            <a:r>
              <a:rPr lang="tr-TR" dirty="0"/>
              <a:t>” yanı sıra yıllık ciro veya kârdan yüzde olarak ödenecek bir aidat da “</a:t>
            </a:r>
            <a:r>
              <a:rPr lang="tr-TR" dirty="0" err="1"/>
              <a:t>royalty”de</a:t>
            </a:r>
            <a:r>
              <a:rPr lang="tr-TR" dirty="0"/>
              <a:t> yer alır. </a:t>
            </a:r>
            <a:r>
              <a:rPr lang="tr-TR" dirty="0" err="1"/>
              <a:t>Franchising</a:t>
            </a:r>
            <a:r>
              <a:rPr lang="tr-TR" dirty="0"/>
              <a:t> sözleşmesi </a:t>
            </a:r>
            <a:r>
              <a:rPr lang="tr-TR" dirty="0" smtClean="0"/>
              <a:t>ile çalışan </a:t>
            </a:r>
            <a:r>
              <a:rPr lang="tr-TR" dirty="0"/>
              <a:t>50’den fazla iş </a:t>
            </a:r>
            <a:r>
              <a:rPr lang="tr-TR" dirty="0" smtClean="0"/>
              <a:t>alanı mevcuttur</a:t>
            </a:r>
            <a:r>
              <a:rPr lang="tr-TR" dirty="0"/>
              <a:t>. Bunlar arasında en yoğun olan iş alanları; </a:t>
            </a:r>
            <a:r>
              <a:rPr lang="tr-TR" dirty="0" err="1"/>
              <a:t>fast-food</a:t>
            </a:r>
            <a:r>
              <a:rPr lang="tr-TR" dirty="0" smtClean="0"/>
              <a:t>, otel </a:t>
            </a:r>
            <a:r>
              <a:rPr lang="tr-TR" dirty="0"/>
              <a:t>ve lokanta işletmeciliği, otomobil kiralama, satış ve servis </a:t>
            </a:r>
            <a:r>
              <a:rPr lang="tr-TR" dirty="0" err="1"/>
              <a:t>acentaları</a:t>
            </a:r>
            <a:r>
              <a:rPr lang="tr-TR" dirty="0"/>
              <a:t>, tekstil, giyim </a:t>
            </a:r>
            <a:r>
              <a:rPr lang="tr-TR" dirty="0" smtClean="0"/>
              <a:t>ve ayakkabı </a:t>
            </a:r>
            <a:r>
              <a:rPr lang="tr-TR" dirty="0"/>
              <a:t>mağazaları, bilgisayar, eğitim, kozmetik ürünleri, sağlık ürünleri, </a:t>
            </a:r>
            <a:r>
              <a:rPr lang="tr-TR" dirty="0" smtClean="0"/>
              <a:t>yiyecek-içecek satışı </a:t>
            </a:r>
            <a:r>
              <a:rPr lang="tr-TR" dirty="0"/>
              <a:t>yapan marketler, kuru temizleme, taşımacılık şirketleri, ev aletleri ve hırdavat, </a:t>
            </a:r>
            <a:r>
              <a:rPr lang="tr-TR" dirty="0" smtClean="0"/>
              <a:t>yapı dekorasyon</a:t>
            </a:r>
            <a:r>
              <a:rPr lang="tr-TR" dirty="0"/>
              <a:t>, temizlik şirketleri, iş araçları, vb. çok sayıda iş alanı bulunmaktadır. </a:t>
            </a:r>
            <a:r>
              <a:rPr lang="tr-TR" dirty="0" smtClean="0"/>
              <a:t>Özellikle hizmet </a:t>
            </a:r>
            <a:r>
              <a:rPr lang="tr-TR" dirty="0"/>
              <a:t>sektöründeki </a:t>
            </a:r>
            <a:r>
              <a:rPr lang="tr-TR" dirty="0" err="1"/>
              <a:t>franchise</a:t>
            </a:r>
            <a:r>
              <a:rPr lang="tr-TR" dirty="0"/>
              <a:t> uygulamaları hızla artmaktadır. Ülkemizde taraflar </a:t>
            </a:r>
            <a:r>
              <a:rPr lang="tr-TR" dirty="0" smtClean="0"/>
              <a:t>arasında </a:t>
            </a:r>
            <a:r>
              <a:rPr lang="tr-TR" dirty="0" err="1" smtClean="0"/>
              <a:t>franchise</a:t>
            </a:r>
            <a:r>
              <a:rPr lang="tr-TR" dirty="0" smtClean="0"/>
              <a:t> </a:t>
            </a:r>
            <a:r>
              <a:rPr lang="tr-TR" dirty="0"/>
              <a:t>sözleşmeleri, 1998 yılında Rekabet Kurulu tarafından çıkarılan ‘</a:t>
            </a:r>
            <a:r>
              <a:rPr lang="tr-TR" dirty="0" err="1" smtClean="0"/>
              <a:t>Franchise</a:t>
            </a:r>
            <a:r>
              <a:rPr lang="tr-TR" dirty="0" smtClean="0"/>
              <a:t> Anlaşmalarına </a:t>
            </a:r>
            <a:r>
              <a:rPr lang="tr-TR" dirty="0"/>
              <a:t>İlişkin Grup Muafiyeti Tebliği’ne dayanarak uygulanır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3121100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14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70000" lnSpcReduction="20000"/>
          </a:bodyPr>
          <a:lstStyle/>
          <a:p>
            <a:pPr marL="0" indent="0">
              <a:buNone/>
            </a:pPr>
            <a:r>
              <a:rPr lang="tr-TR" dirty="0" smtClean="0"/>
              <a:t>	</a:t>
            </a:r>
            <a:r>
              <a:rPr lang="tr-TR" dirty="0" smtClean="0">
                <a:solidFill>
                  <a:srgbClr val="C00000"/>
                </a:solidFill>
              </a:rPr>
              <a:t>TARİHÇESİ</a:t>
            </a:r>
          </a:p>
          <a:p>
            <a:pPr marL="0" indent="0">
              <a:buNone/>
            </a:pPr>
            <a:r>
              <a:rPr lang="tr-TR" dirty="0"/>
              <a:t>	</a:t>
            </a:r>
            <a:r>
              <a:rPr lang="tr-TR" dirty="0" err="1" smtClean="0"/>
              <a:t>Franchising</a:t>
            </a:r>
            <a:r>
              <a:rPr lang="tr-TR" dirty="0" smtClean="0"/>
              <a:t> </a:t>
            </a:r>
            <a:r>
              <a:rPr lang="tr-TR" dirty="0"/>
              <a:t>sisteminin tarihçesi eski Roma’da vergi toplayan kişilere </a:t>
            </a:r>
            <a:r>
              <a:rPr lang="tr-TR" dirty="0" smtClean="0"/>
              <a:t>kadar dayanmaktadır</a:t>
            </a:r>
            <a:r>
              <a:rPr lang="tr-TR" dirty="0"/>
              <a:t>. Modern anlamda ilk kez 1851 yılında </a:t>
            </a:r>
            <a:r>
              <a:rPr lang="tr-TR" dirty="0" err="1"/>
              <a:t>Singer&amp;Company</a:t>
            </a:r>
            <a:r>
              <a:rPr lang="tr-TR" dirty="0"/>
              <a:t> üretmekte </a:t>
            </a:r>
            <a:r>
              <a:rPr lang="tr-TR" dirty="0" smtClean="0"/>
              <a:t>olduğu dikiş </a:t>
            </a:r>
            <a:r>
              <a:rPr lang="tr-TR" dirty="0"/>
              <a:t>makinaları ve gereçlerini bir anlaşma kapsamında satma izini vermesiyle </a:t>
            </a:r>
            <a:r>
              <a:rPr lang="tr-TR" dirty="0" smtClean="0"/>
              <a:t>Amerika Birleşik </a:t>
            </a:r>
            <a:r>
              <a:rPr lang="tr-TR" dirty="0"/>
              <a:t>Devletlerinde kullanılmaya başlanmıştır. Daha sonraları 1898’da General </a:t>
            </a:r>
            <a:r>
              <a:rPr lang="tr-TR" dirty="0" err="1"/>
              <a:t>Motors</a:t>
            </a:r>
            <a:r>
              <a:rPr lang="tr-TR" dirty="0" smtClean="0"/>
              <a:t>, 1899’da </a:t>
            </a:r>
            <a:r>
              <a:rPr lang="tr-TR" dirty="0"/>
              <a:t>Coca-Cola ile </a:t>
            </a:r>
            <a:r>
              <a:rPr lang="tr-TR" dirty="0" err="1"/>
              <a:t>franchising</a:t>
            </a:r>
            <a:r>
              <a:rPr lang="tr-TR" dirty="0"/>
              <a:t> sistemi yaygınlaşmaya başlamıştır. 1925 yılında </a:t>
            </a:r>
            <a:r>
              <a:rPr lang="tr-TR" dirty="0" err="1" smtClean="0"/>
              <a:t>Howard</a:t>
            </a:r>
            <a:r>
              <a:rPr lang="tr-TR" dirty="0" smtClean="0"/>
              <a:t> Johnson</a:t>
            </a:r>
            <a:r>
              <a:rPr lang="tr-TR" dirty="0"/>
              <a:t>, 1940’da </a:t>
            </a:r>
            <a:r>
              <a:rPr lang="tr-TR" dirty="0" err="1"/>
              <a:t>Baskin-Robbins</a:t>
            </a:r>
            <a:r>
              <a:rPr lang="tr-TR" dirty="0"/>
              <a:t>, 1950’da Kentucky </a:t>
            </a:r>
            <a:r>
              <a:rPr lang="tr-TR" dirty="0" err="1"/>
              <a:t>Fried</a:t>
            </a:r>
            <a:r>
              <a:rPr lang="tr-TR" dirty="0"/>
              <a:t> </a:t>
            </a:r>
            <a:r>
              <a:rPr lang="tr-TR" dirty="0" err="1"/>
              <a:t>Chicken</a:t>
            </a:r>
            <a:r>
              <a:rPr lang="tr-TR" dirty="0"/>
              <a:t>, 1955’de </a:t>
            </a:r>
            <a:r>
              <a:rPr lang="tr-TR" dirty="0" smtClean="0"/>
              <a:t>ise </a:t>
            </a:r>
            <a:r>
              <a:rPr lang="tr-TR" dirty="0" err="1" smtClean="0"/>
              <a:t>McDonald’s</a:t>
            </a:r>
            <a:r>
              <a:rPr lang="tr-TR" dirty="0" smtClean="0"/>
              <a:t> </a:t>
            </a:r>
            <a:r>
              <a:rPr lang="tr-TR" dirty="0" err="1"/>
              <a:t>franchising</a:t>
            </a:r>
            <a:r>
              <a:rPr lang="tr-TR" dirty="0"/>
              <a:t> sistemi kullanarak büyümelerini hızlandırmıştır.</a:t>
            </a:r>
          </a:p>
          <a:p>
            <a:pPr marL="0" indent="0">
              <a:buNone/>
            </a:pPr>
            <a:r>
              <a:rPr lang="tr-TR" dirty="0" smtClean="0"/>
              <a:t>	1960’da </a:t>
            </a:r>
            <a:r>
              <a:rPr lang="tr-TR" dirty="0" err="1"/>
              <a:t>franchising</a:t>
            </a:r>
            <a:r>
              <a:rPr lang="tr-TR" dirty="0"/>
              <a:t> sektörünün ilk birliği olan IFA ‘Uluslararası </a:t>
            </a:r>
            <a:r>
              <a:rPr lang="tr-TR" dirty="0" err="1"/>
              <a:t>Franchise</a:t>
            </a:r>
            <a:r>
              <a:rPr lang="tr-TR" dirty="0"/>
              <a:t> Birliği</a:t>
            </a:r>
            <a:r>
              <a:rPr lang="tr-TR" dirty="0" smtClean="0"/>
              <a:t>’ (</a:t>
            </a:r>
            <a:r>
              <a:rPr lang="tr-TR" dirty="0"/>
              <a:t>International </a:t>
            </a:r>
            <a:r>
              <a:rPr lang="tr-TR" dirty="0" err="1"/>
              <a:t>Franchise</a:t>
            </a:r>
            <a:r>
              <a:rPr lang="tr-TR" dirty="0"/>
              <a:t> </a:t>
            </a:r>
            <a:r>
              <a:rPr lang="tr-TR" dirty="0" err="1"/>
              <a:t>Association</a:t>
            </a:r>
            <a:r>
              <a:rPr lang="tr-TR" dirty="0"/>
              <a:t>) kurulmuş, </a:t>
            </a:r>
            <a:r>
              <a:rPr lang="tr-TR" dirty="0" err="1"/>
              <a:t>franchising</a:t>
            </a:r>
            <a:r>
              <a:rPr lang="tr-TR" dirty="0"/>
              <a:t> 1970'li yıllarda Avrupa'da </a:t>
            </a:r>
            <a:r>
              <a:rPr lang="tr-TR" dirty="0" smtClean="0"/>
              <a:t>da hızla </a:t>
            </a:r>
            <a:r>
              <a:rPr lang="tr-TR" dirty="0"/>
              <a:t>yaygınlaşmıştır. Türkiye’de ise 1991’de </a:t>
            </a:r>
            <a:r>
              <a:rPr lang="tr-TR" dirty="0" err="1"/>
              <a:t>franchising</a:t>
            </a:r>
            <a:r>
              <a:rPr lang="tr-TR" dirty="0"/>
              <a:t> sisteminin doğru öğrenilmesini</a:t>
            </a:r>
            <a:r>
              <a:rPr lang="tr-TR" dirty="0" smtClean="0"/>
              <a:t>, yürütülmesini </a:t>
            </a:r>
            <a:r>
              <a:rPr lang="tr-TR" dirty="0"/>
              <a:t>ve sağlıklı bir şekilde gelişmesini sağlamak amacıyla Ulusal </a:t>
            </a:r>
            <a:r>
              <a:rPr lang="tr-TR" dirty="0" err="1" smtClean="0"/>
              <a:t>Franchising</a:t>
            </a:r>
            <a:r>
              <a:rPr lang="tr-TR" dirty="0" smtClean="0"/>
              <a:t> Derneği </a:t>
            </a:r>
            <a:r>
              <a:rPr lang="tr-TR" dirty="0"/>
              <a:t>(UFRAD) kurulmuştur. </a:t>
            </a:r>
            <a:r>
              <a:rPr lang="tr-TR" dirty="0" err="1"/>
              <a:t>Franchise</a:t>
            </a:r>
            <a:r>
              <a:rPr lang="tr-TR" dirty="0"/>
              <a:t> vererek Türkiye pazarına ilk giren firmalar</a:t>
            </a:r>
            <a:r>
              <a:rPr lang="tr-TR" dirty="0" smtClean="0"/>
              <a:t>; </a:t>
            </a:r>
            <a:r>
              <a:rPr lang="tr-TR" dirty="0" err="1" smtClean="0"/>
              <a:t>McDonald's</a:t>
            </a:r>
            <a:r>
              <a:rPr lang="tr-TR" dirty="0"/>
              <a:t>, Pizza-Hut, </a:t>
            </a:r>
            <a:r>
              <a:rPr lang="tr-TR" dirty="0" err="1"/>
              <a:t>Wendy's</a:t>
            </a:r>
            <a:r>
              <a:rPr lang="tr-TR" dirty="0"/>
              <a:t> ve Kentucky </a:t>
            </a:r>
            <a:r>
              <a:rPr lang="tr-TR" dirty="0" err="1"/>
              <a:t>Fried</a:t>
            </a:r>
            <a:r>
              <a:rPr lang="tr-TR" dirty="0"/>
              <a:t> </a:t>
            </a:r>
            <a:r>
              <a:rPr lang="tr-TR" dirty="0" err="1"/>
              <a:t>Chicken</a:t>
            </a:r>
            <a:r>
              <a:rPr lang="tr-TR" dirty="0"/>
              <a:t> gibi dünyaca ünlü </a:t>
            </a:r>
            <a:r>
              <a:rPr lang="tr-TR" dirty="0" err="1"/>
              <a:t>fast</a:t>
            </a:r>
            <a:r>
              <a:rPr lang="tr-TR" dirty="0"/>
              <a:t> </a:t>
            </a:r>
            <a:r>
              <a:rPr lang="tr-TR" dirty="0" err="1" smtClean="0"/>
              <a:t>food</a:t>
            </a:r>
            <a:r>
              <a:rPr lang="tr-TR" dirty="0" smtClean="0"/>
              <a:t> zincirleridir</a:t>
            </a:r>
            <a:r>
              <a:rPr lang="tr-TR" dirty="0"/>
              <a:t>. Ancak bu başarılı örneklerin yanında başarısız olup ülkemizden </a:t>
            </a:r>
            <a:r>
              <a:rPr lang="tr-TR" dirty="0" smtClean="0"/>
              <a:t>çıkan </a:t>
            </a:r>
            <a:r>
              <a:rPr lang="tr-TR" dirty="0" err="1" smtClean="0"/>
              <a:t>uluslarararası</a:t>
            </a:r>
            <a:r>
              <a:rPr lang="tr-TR" dirty="0" smtClean="0"/>
              <a:t> </a:t>
            </a:r>
            <a:r>
              <a:rPr lang="tr-TR" dirty="0"/>
              <a:t>firmalar da vardır.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6323463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66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47500" lnSpcReduction="20000"/>
          </a:bodyPr>
          <a:lstStyle/>
          <a:p>
            <a:pPr marL="0" indent="0" algn="ctr">
              <a:buNone/>
            </a:pPr>
            <a:r>
              <a:rPr lang="tr-TR" sz="4200" dirty="0"/>
              <a:t> </a:t>
            </a:r>
            <a:r>
              <a:rPr lang="tr-TR" sz="4200" dirty="0" err="1">
                <a:solidFill>
                  <a:srgbClr val="C00000"/>
                </a:solidFill>
              </a:rPr>
              <a:t>Franchising’in</a:t>
            </a:r>
            <a:r>
              <a:rPr lang="tr-TR" sz="4200" dirty="0">
                <a:solidFill>
                  <a:srgbClr val="C00000"/>
                </a:solidFill>
              </a:rPr>
              <a:t> </a:t>
            </a:r>
            <a:r>
              <a:rPr lang="tr-TR" sz="4200" dirty="0" smtClean="0">
                <a:solidFill>
                  <a:srgbClr val="C00000"/>
                </a:solidFill>
              </a:rPr>
              <a:t>Özellikleri</a:t>
            </a:r>
          </a:p>
          <a:p>
            <a:pPr marL="0" indent="0" algn="ctr">
              <a:buNone/>
            </a:pPr>
            <a:endParaRPr lang="tr-TR" dirty="0" smtClean="0">
              <a:solidFill>
                <a:srgbClr val="C00000"/>
              </a:solidFill>
            </a:endParaRPr>
          </a:p>
          <a:p>
            <a:pPr marL="0" indent="0">
              <a:buNone/>
            </a:pPr>
            <a:r>
              <a:rPr lang="tr-TR" sz="3800" dirty="0" smtClean="0"/>
              <a:t>1- </a:t>
            </a:r>
            <a:r>
              <a:rPr lang="tr-TR" sz="3800" dirty="0" err="1"/>
              <a:t>Franchising</a:t>
            </a:r>
            <a:r>
              <a:rPr lang="tr-TR" sz="3800" dirty="0"/>
              <a:t>, yasal ve finansal açıdan birbirinden bağımsız, en az iki </a:t>
            </a:r>
            <a:r>
              <a:rPr lang="tr-TR" sz="3800" dirty="0" smtClean="0"/>
              <a:t>taraf arasında </a:t>
            </a:r>
            <a:r>
              <a:rPr lang="tr-TR" sz="3800" dirty="0"/>
              <a:t>anlaşmayla yapılır ve taraflar arasında borç ilişkisi gibi sürekli bir ilişki kurulur.</a:t>
            </a:r>
          </a:p>
          <a:p>
            <a:pPr marL="0" indent="0">
              <a:buNone/>
            </a:pPr>
            <a:r>
              <a:rPr lang="tr-TR" sz="3800" dirty="0" smtClean="0"/>
              <a:t>2- </a:t>
            </a:r>
            <a:r>
              <a:rPr lang="tr-TR" sz="3800" dirty="0"/>
              <a:t>Sözleşmeye konu olan ürün veya hizmetin markası ve adı her yerde aynıdır.</a:t>
            </a:r>
          </a:p>
          <a:p>
            <a:pPr marL="0" indent="0">
              <a:buNone/>
            </a:pPr>
            <a:r>
              <a:rPr lang="tr-TR" sz="3800" dirty="0" smtClean="0"/>
              <a:t>3-Üretim </a:t>
            </a:r>
            <a:r>
              <a:rPr lang="tr-TR" sz="3800" dirty="0"/>
              <a:t>ile satış aynı imaj altında birleşir.</a:t>
            </a:r>
          </a:p>
          <a:p>
            <a:pPr marL="0" indent="0">
              <a:buNone/>
            </a:pPr>
            <a:r>
              <a:rPr lang="tr-TR" sz="3800" dirty="0" smtClean="0"/>
              <a:t>4- </a:t>
            </a:r>
            <a:r>
              <a:rPr lang="tr-TR" sz="3800" dirty="0" err="1"/>
              <a:t>Franchise</a:t>
            </a:r>
            <a:r>
              <a:rPr lang="tr-TR" sz="3800" dirty="0"/>
              <a:t> sözleşmesinin tarafları birbirinden bağımsızdır. Ancak </a:t>
            </a:r>
            <a:r>
              <a:rPr lang="tr-TR" sz="3800" dirty="0" err="1" smtClean="0"/>
              <a:t>franchise</a:t>
            </a:r>
            <a:r>
              <a:rPr lang="tr-TR" sz="3800" dirty="0" smtClean="0"/>
              <a:t> verenin</a:t>
            </a:r>
            <a:r>
              <a:rPr lang="tr-TR" sz="3800" dirty="0"/>
              <a:t>, </a:t>
            </a:r>
            <a:r>
              <a:rPr lang="tr-TR" sz="3800" dirty="0" err="1"/>
              <a:t>franchise</a:t>
            </a:r>
            <a:r>
              <a:rPr lang="tr-TR" sz="3800" dirty="0"/>
              <a:t> alıcısı üzerinde kontrol etkisinin olması bağımsızlığını bir miktar zedeler.</a:t>
            </a:r>
          </a:p>
          <a:p>
            <a:pPr marL="0" indent="0">
              <a:buNone/>
            </a:pPr>
            <a:r>
              <a:rPr lang="tr-TR" sz="3800" dirty="0" smtClean="0"/>
              <a:t>5- </a:t>
            </a:r>
            <a:r>
              <a:rPr lang="tr-TR" sz="3800" dirty="0"/>
              <a:t>Başlangıçta ve dönemsel olarak ödenmesi gereken bir ücret söz konusudur.</a:t>
            </a:r>
          </a:p>
          <a:p>
            <a:pPr marL="0" indent="0">
              <a:buNone/>
            </a:pPr>
            <a:r>
              <a:rPr lang="tr-TR" sz="3800" dirty="0" err="1"/>
              <a:t>Franchising</a:t>
            </a:r>
            <a:r>
              <a:rPr lang="tr-TR" sz="3800" dirty="0"/>
              <a:t> sistemi içinde </a:t>
            </a:r>
            <a:r>
              <a:rPr lang="tr-TR" sz="3800" dirty="0" err="1"/>
              <a:t>franchise</a:t>
            </a:r>
            <a:r>
              <a:rPr lang="tr-TR" sz="3800" dirty="0"/>
              <a:t> alan firma yani </a:t>
            </a:r>
            <a:r>
              <a:rPr lang="tr-TR" sz="3800" dirty="0" err="1"/>
              <a:t>franchisee</a:t>
            </a:r>
            <a:r>
              <a:rPr lang="tr-TR" sz="3800" dirty="0"/>
              <a:t>, veren taraf olan </a:t>
            </a:r>
            <a:r>
              <a:rPr lang="tr-TR" sz="3800" dirty="0" err="1" smtClean="0"/>
              <a:t>franchisor’a</a:t>
            </a:r>
            <a:r>
              <a:rPr lang="tr-TR" sz="3800" dirty="0" smtClean="0"/>
              <a:t> “</a:t>
            </a:r>
            <a:r>
              <a:rPr lang="tr-TR" sz="3800" dirty="0" err="1"/>
              <a:t>franchising</a:t>
            </a:r>
            <a:r>
              <a:rPr lang="tr-TR" sz="3800" dirty="0"/>
              <a:t> </a:t>
            </a:r>
            <a:r>
              <a:rPr lang="tr-TR" sz="3800" dirty="0" err="1"/>
              <a:t>fee</a:t>
            </a:r>
            <a:r>
              <a:rPr lang="tr-TR" sz="3800" dirty="0"/>
              <a:t>” ve “</a:t>
            </a:r>
            <a:r>
              <a:rPr lang="tr-TR" sz="3800" dirty="0" err="1"/>
              <a:t>royalty</a:t>
            </a:r>
            <a:r>
              <a:rPr lang="tr-TR" sz="3800" dirty="0"/>
              <a:t>” adı altında bir bedel öder. </a:t>
            </a:r>
            <a:endParaRPr lang="tr-TR" sz="3800" dirty="0" smtClean="0"/>
          </a:p>
          <a:p>
            <a:pPr marL="0" indent="0">
              <a:buNone/>
            </a:pPr>
            <a:r>
              <a:rPr lang="tr-TR" sz="3800" dirty="0" smtClean="0"/>
              <a:t>6- </a:t>
            </a:r>
            <a:r>
              <a:rPr lang="tr-TR" sz="3800" dirty="0" err="1"/>
              <a:t>Franchisee</a:t>
            </a:r>
            <a:r>
              <a:rPr lang="tr-TR" sz="3800" dirty="0"/>
              <a:t> </a:t>
            </a:r>
            <a:r>
              <a:rPr lang="tr-TR" sz="3800" dirty="0" err="1"/>
              <a:t>fee</a:t>
            </a:r>
            <a:r>
              <a:rPr lang="tr-TR" sz="3800" dirty="0"/>
              <a:t> yani giriş bedeli; </a:t>
            </a:r>
            <a:r>
              <a:rPr lang="tr-TR" sz="3800" dirty="0" err="1"/>
              <a:t>franchisee’nin</a:t>
            </a:r>
            <a:r>
              <a:rPr lang="tr-TR" sz="3800" dirty="0"/>
              <a:t>, isim, marka veya sistemi</a:t>
            </a:r>
          </a:p>
          <a:p>
            <a:pPr marL="0" indent="0">
              <a:buNone/>
            </a:pPr>
            <a:r>
              <a:rPr lang="tr-TR" sz="3800" dirty="0"/>
              <a:t>kullanma hakkı karşılığında </a:t>
            </a:r>
            <a:r>
              <a:rPr lang="tr-TR" sz="3800" dirty="0" err="1"/>
              <a:t>franchisor’a</a:t>
            </a:r>
            <a:r>
              <a:rPr lang="tr-TR" sz="3800" dirty="0"/>
              <a:t> ödediği başlangıç bedelidir. </a:t>
            </a:r>
            <a:r>
              <a:rPr lang="tr-TR" sz="3800" dirty="0" err="1"/>
              <a:t>Royalty</a:t>
            </a:r>
            <a:r>
              <a:rPr lang="tr-TR" sz="3800" dirty="0"/>
              <a:t> veya lisans</a:t>
            </a:r>
          </a:p>
          <a:p>
            <a:pPr marL="0" indent="0">
              <a:buNone/>
            </a:pPr>
            <a:r>
              <a:rPr lang="tr-TR" sz="3800" dirty="0"/>
              <a:t>bedeli ise yıllık ciro ve kârdan, antlaşmada belirlenen oranlarda yüzde olarak ödenen, </a:t>
            </a:r>
            <a:r>
              <a:rPr lang="tr-TR" sz="3800" dirty="0" smtClean="0"/>
              <a:t>bir lisans </a:t>
            </a:r>
            <a:r>
              <a:rPr lang="tr-TR" sz="3800" dirty="0"/>
              <a:t>veya ticari marka sahibinin sahip olduğu hakları bir başkasına devretmesi </a:t>
            </a:r>
            <a:r>
              <a:rPr lang="tr-TR" sz="3800" dirty="0" smtClean="0"/>
              <a:t>karşılığında aldığı </a:t>
            </a:r>
            <a:r>
              <a:rPr lang="tr-TR" sz="3800" dirty="0"/>
              <a:t>bedeldir.</a:t>
            </a:r>
          </a:p>
          <a:p>
            <a:pPr marL="0" indent="0">
              <a:buNone/>
            </a:pPr>
            <a:r>
              <a:rPr lang="tr-TR" sz="3800" dirty="0" smtClean="0"/>
              <a:t>7- </a:t>
            </a:r>
            <a:r>
              <a:rPr lang="tr-TR" sz="3800" dirty="0"/>
              <a:t>İlk </a:t>
            </a:r>
            <a:r>
              <a:rPr lang="tr-TR" sz="3800" dirty="0" err="1"/>
              <a:t>franchise</a:t>
            </a:r>
            <a:r>
              <a:rPr lang="tr-TR" sz="3800" dirty="0"/>
              <a:t> alan, başka firmalara da </a:t>
            </a:r>
            <a:r>
              <a:rPr lang="tr-TR" sz="3800" dirty="0" err="1"/>
              <a:t>franchise</a:t>
            </a:r>
            <a:r>
              <a:rPr lang="tr-TR" sz="3800" dirty="0"/>
              <a:t> verme hakkına sahip olabilir.</a:t>
            </a:r>
          </a:p>
          <a:p>
            <a:pPr marL="0" indent="0">
              <a:buNone/>
            </a:pPr>
            <a:r>
              <a:rPr lang="tr-TR" sz="3800" dirty="0" smtClean="0"/>
              <a:t>8-Franchising </a:t>
            </a:r>
            <a:r>
              <a:rPr lang="tr-TR" sz="3800" dirty="0"/>
              <a:t>sözleşmesinde her iki tarafa bazı haklar tanınmaktadır.</a:t>
            </a:r>
          </a:p>
          <a:p>
            <a:pPr marL="0" indent="0">
              <a:buNone/>
            </a:pPr>
            <a:r>
              <a:rPr lang="tr-TR" sz="3800" dirty="0" smtClean="0"/>
              <a:t>9-Franchising </a:t>
            </a:r>
            <a:r>
              <a:rPr lang="tr-TR" sz="3800" dirty="0"/>
              <a:t>sözleşmesi tek satıcılık, lisans sözleşmesi, </a:t>
            </a:r>
            <a:r>
              <a:rPr lang="tr-TR" sz="3800" dirty="0" err="1"/>
              <a:t>knowhow</a:t>
            </a:r>
            <a:r>
              <a:rPr lang="tr-TR" sz="3800" dirty="0"/>
              <a:t> </a:t>
            </a:r>
            <a:r>
              <a:rPr lang="tr-TR" sz="3800" dirty="0" smtClean="0"/>
              <a:t>gibi sözleşmelerin </a:t>
            </a:r>
            <a:r>
              <a:rPr lang="tr-TR" sz="3800" dirty="0"/>
              <a:t>unsurlarını bir araya getiren karma bir sözleşmedir.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656922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9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760640"/>
          </a:xfrm>
        </p:spPr>
        <p:txBody>
          <a:bodyPr/>
          <a:lstStyle/>
          <a:p>
            <a:pPr marL="0" indent="0" algn="ctr">
              <a:buNone/>
            </a:pPr>
            <a:r>
              <a:rPr lang="tr-TR" dirty="0" smtClean="0"/>
              <a:t>FRANCHISING İLİŞKİSİ</a:t>
            </a:r>
          </a:p>
          <a:p>
            <a:pPr marL="0" indent="0" algn="ctr">
              <a:buNone/>
            </a:pPr>
            <a:endParaRPr lang="tr-TR" dirty="0"/>
          </a:p>
        </p:txBody>
      </p:sp>
      <p:sp>
        <p:nvSpPr>
          <p:cNvPr id="4" name="Dikdörtgen 3"/>
          <p:cNvSpPr/>
          <p:nvPr/>
        </p:nvSpPr>
        <p:spPr>
          <a:xfrm>
            <a:off x="323528" y="2276872"/>
            <a:ext cx="2880320" cy="129614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dirty="0" smtClean="0"/>
              <a:t>ÜRÜN VEYA HİZMETİ VEREN </a:t>
            </a:r>
            <a:r>
              <a:rPr lang="tr-TR" dirty="0" smtClean="0"/>
              <a:t>TARAF</a:t>
            </a:r>
            <a:endParaRPr lang="tr-TR" dirty="0" smtClean="0"/>
          </a:p>
          <a:p>
            <a:pPr algn="ctr"/>
            <a:r>
              <a:rPr lang="tr-TR" b="1" dirty="0" smtClean="0"/>
              <a:t>FRANCHISOR</a:t>
            </a:r>
            <a:endParaRPr lang="tr-TR" b="1" dirty="0"/>
          </a:p>
        </p:txBody>
      </p:sp>
      <p:sp>
        <p:nvSpPr>
          <p:cNvPr id="5" name="Dikdörtgen 4"/>
          <p:cNvSpPr/>
          <p:nvPr/>
        </p:nvSpPr>
        <p:spPr>
          <a:xfrm>
            <a:off x="5652120" y="2276872"/>
            <a:ext cx="2664296" cy="129614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dirty="0" smtClean="0"/>
              <a:t>BELİRLİ BİR BÖLGEDE ALAN TARAF</a:t>
            </a:r>
          </a:p>
          <a:p>
            <a:pPr algn="ctr"/>
            <a:r>
              <a:rPr lang="tr-TR" b="1" dirty="0" smtClean="0"/>
              <a:t>FRANCHISEE</a:t>
            </a:r>
            <a:endParaRPr lang="tr-TR" b="1" dirty="0"/>
          </a:p>
        </p:txBody>
      </p:sp>
      <p:sp>
        <p:nvSpPr>
          <p:cNvPr id="6" name="Sağ Ok 5"/>
          <p:cNvSpPr/>
          <p:nvPr/>
        </p:nvSpPr>
        <p:spPr>
          <a:xfrm>
            <a:off x="3203848" y="2636912"/>
            <a:ext cx="2304256"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Sol Ok 6"/>
          <p:cNvSpPr/>
          <p:nvPr/>
        </p:nvSpPr>
        <p:spPr>
          <a:xfrm>
            <a:off x="3275856" y="3140968"/>
            <a:ext cx="2376264" cy="7200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Metin kutusu 7"/>
          <p:cNvSpPr txBox="1"/>
          <p:nvPr/>
        </p:nvSpPr>
        <p:spPr>
          <a:xfrm>
            <a:off x="3275856" y="1984484"/>
            <a:ext cx="2376264" cy="584775"/>
          </a:xfrm>
          <a:prstGeom prst="rect">
            <a:avLst/>
          </a:prstGeom>
          <a:noFill/>
        </p:spPr>
        <p:txBody>
          <a:bodyPr wrap="square" rtlCol="0">
            <a:spAutoFit/>
          </a:bodyPr>
          <a:lstStyle/>
          <a:p>
            <a:r>
              <a:rPr lang="tr-TR" sz="1600" dirty="0" smtClean="0"/>
              <a:t>İşletme sistemi, </a:t>
            </a:r>
            <a:r>
              <a:rPr lang="tr-TR" sz="1600" dirty="0" err="1" smtClean="0"/>
              <a:t>know</a:t>
            </a:r>
            <a:r>
              <a:rPr lang="tr-TR" sz="1600" dirty="0" smtClean="0"/>
              <a:t>-how,  iş yöntemleri, eğitim</a:t>
            </a:r>
            <a:endParaRPr lang="tr-TR" sz="1600" dirty="0"/>
          </a:p>
        </p:txBody>
      </p:sp>
      <p:sp>
        <p:nvSpPr>
          <p:cNvPr id="9" name="Metin kutusu 8"/>
          <p:cNvSpPr txBox="1"/>
          <p:nvPr/>
        </p:nvSpPr>
        <p:spPr>
          <a:xfrm>
            <a:off x="3419872" y="2708920"/>
            <a:ext cx="2088232" cy="369332"/>
          </a:xfrm>
          <a:prstGeom prst="rect">
            <a:avLst/>
          </a:prstGeom>
          <a:noFill/>
        </p:spPr>
        <p:txBody>
          <a:bodyPr wrap="square" rtlCol="0">
            <a:spAutoFit/>
          </a:bodyPr>
          <a:lstStyle/>
          <a:p>
            <a:pPr algn="ctr"/>
            <a:r>
              <a:rPr lang="tr-TR" dirty="0" smtClean="0"/>
              <a:t>Sözleşme</a:t>
            </a:r>
            <a:endParaRPr lang="tr-TR" dirty="0"/>
          </a:p>
        </p:txBody>
      </p:sp>
      <p:sp>
        <p:nvSpPr>
          <p:cNvPr id="10" name="Metin kutusu 9"/>
          <p:cNvSpPr txBox="1"/>
          <p:nvPr/>
        </p:nvSpPr>
        <p:spPr>
          <a:xfrm>
            <a:off x="3419872" y="3212976"/>
            <a:ext cx="2088232" cy="369332"/>
          </a:xfrm>
          <a:prstGeom prst="rect">
            <a:avLst/>
          </a:prstGeom>
          <a:noFill/>
        </p:spPr>
        <p:txBody>
          <a:bodyPr wrap="square" rtlCol="0">
            <a:spAutoFit/>
          </a:bodyPr>
          <a:lstStyle/>
          <a:p>
            <a:pPr algn="ctr"/>
            <a:r>
              <a:rPr lang="tr-TR" dirty="0" smtClean="0"/>
              <a:t>Bedel</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191966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3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lstStyle/>
          <a:p>
            <a:pPr marL="0" indent="0" algn="ctr">
              <a:buNone/>
            </a:pPr>
            <a:r>
              <a:rPr lang="tr-TR" sz="2000" dirty="0" smtClean="0"/>
              <a:t>FRANCHISEE VERENİN ALDIĞI ÜCRET KARŞILIĞI VERDİĞİ HİZMETLER</a:t>
            </a:r>
          </a:p>
          <a:p>
            <a:pPr marL="0" indent="0" algn="ctr">
              <a:buNone/>
            </a:pPr>
            <a:endParaRPr lang="tr-TR" dirty="0"/>
          </a:p>
        </p:txBody>
      </p:sp>
      <p:graphicFrame>
        <p:nvGraphicFramePr>
          <p:cNvPr id="4" name="Diyagram 3"/>
          <p:cNvGraphicFramePr/>
          <p:nvPr>
            <p:extLst>
              <p:ext uri="{D42A27DB-BD31-4B8C-83A1-F6EECF244321}">
                <p14:modId xmlns:p14="http://schemas.microsoft.com/office/powerpoint/2010/main" val="218313874"/>
              </p:ext>
            </p:extLst>
          </p:nvPr>
        </p:nvGraphicFramePr>
        <p:xfrm>
          <a:off x="467544" y="908720"/>
          <a:ext cx="8064896" cy="53285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Dikdörtgen 4"/>
          <p:cNvSpPr/>
          <p:nvPr/>
        </p:nvSpPr>
        <p:spPr>
          <a:xfrm>
            <a:off x="3491880" y="3867318"/>
            <a:ext cx="2160240" cy="6480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dirty="0" smtClean="0"/>
              <a:t>FRANCHISEE ALANA</a:t>
            </a:r>
            <a:endParaRPr lang="tr-TR" dirty="0"/>
          </a:p>
        </p:txBody>
      </p:sp>
      <p:sp>
        <p:nvSpPr>
          <p:cNvPr id="9" name="Aşağı Ok 8"/>
          <p:cNvSpPr/>
          <p:nvPr/>
        </p:nvSpPr>
        <p:spPr>
          <a:xfrm>
            <a:off x="5220072" y="3356992"/>
            <a:ext cx="45719"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Aşağı Ok 9"/>
          <p:cNvSpPr/>
          <p:nvPr/>
        </p:nvSpPr>
        <p:spPr>
          <a:xfrm>
            <a:off x="3923928" y="3356992"/>
            <a:ext cx="45719"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Dikdörtgen 10"/>
          <p:cNvSpPr/>
          <p:nvPr/>
        </p:nvSpPr>
        <p:spPr>
          <a:xfrm>
            <a:off x="683568" y="4941168"/>
            <a:ext cx="3528392" cy="129614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tr-TR" sz="1700" dirty="0" smtClean="0"/>
              <a:t>Ticari isim ve marka kullanma hakkı</a:t>
            </a:r>
          </a:p>
          <a:p>
            <a:r>
              <a:rPr lang="tr-TR" sz="1700" dirty="0" smtClean="0"/>
              <a:t>Yer seçiminde yardım</a:t>
            </a:r>
          </a:p>
          <a:p>
            <a:r>
              <a:rPr lang="tr-TR" sz="1700" dirty="0" smtClean="0"/>
              <a:t>Eğitim programları</a:t>
            </a:r>
          </a:p>
          <a:p>
            <a:r>
              <a:rPr lang="tr-TR" sz="1700" dirty="0" smtClean="0"/>
              <a:t>Mağaza dizaynı ve dekorasyonu</a:t>
            </a:r>
          </a:p>
          <a:p>
            <a:r>
              <a:rPr lang="tr-TR" sz="1700" dirty="0" smtClean="0"/>
              <a:t>Muhasebe sistemi sağlar.</a:t>
            </a:r>
            <a:endParaRPr lang="tr-TR" sz="1700" dirty="0"/>
          </a:p>
        </p:txBody>
      </p:sp>
      <p:sp>
        <p:nvSpPr>
          <p:cNvPr id="12" name="Dikdörtgen 11"/>
          <p:cNvSpPr/>
          <p:nvPr/>
        </p:nvSpPr>
        <p:spPr>
          <a:xfrm>
            <a:off x="5004048" y="4941168"/>
            <a:ext cx="3456384" cy="129614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tr-TR" sz="1700" dirty="0" smtClean="0"/>
              <a:t>Merkezi satın almalar, tedarik</a:t>
            </a:r>
          </a:p>
          <a:p>
            <a:r>
              <a:rPr lang="tr-TR" sz="1700" dirty="0" smtClean="0"/>
              <a:t>Stok kontrol</a:t>
            </a:r>
          </a:p>
          <a:p>
            <a:r>
              <a:rPr lang="tr-TR" sz="1700" dirty="0" smtClean="0"/>
              <a:t>Ulusal promosyon</a:t>
            </a:r>
          </a:p>
          <a:p>
            <a:r>
              <a:rPr lang="tr-TR" sz="1700" dirty="0" smtClean="0"/>
              <a:t>Yönetim danışmanlığı</a:t>
            </a:r>
            <a:endParaRPr lang="tr-TR" sz="1700" dirty="0"/>
          </a:p>
        </p:txBody>
      </p:sp>
      <p:sp>
        <p:nvSpPr>
          <p:cNvPr id="13" name="Aşağı Ok 12"/>
          <p:cNvSpPr/>
          <p:nvPr/>
        </p:nvSpPr>
        <p:spPr>
          <a:xfrm>
            <a:off x="5364088" y="4515390"/>
            <a:ext cx="288032" cy="2817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Aşağı Ok 13"/>
          <p:cNvSpPr/>
          <p:nvPr/>
        </p:nvSpPr>
        <p:spPr>
          <a:xfrm>
            <a:off x="3491880" y="4515390"/>
            <a:ext cx="288032" cy="2817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148336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43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normAutofit fontScale="77500" lnSpcReduction="20000"/>
          </a:bodyPr>
          <a:lstStyle/>
          <a:p>
            <a:pPr marL="0" indent="0" algn="ctr">
              <a:buNone/>
            </a:pPr>
            <a:r>
              <a:rPr lang="tr-TR" dirty="0" err="1">
                <a:solidFill>
                  <a:srgbClr val="C00000"/>
                </a:solidFill>
              </a:rPr>
              <a:t>Franchising</a:t>
            </a:r>
            <a:r>
              <a:rPr lang="tr-TR" dirty="0">
                <a:solidFill>
                  <a:srgbClr val="C00000"/>
                </a:solidFill>
              </a:rPr>
              <a:t> Türleri</a:t>
            </a:r>
          </a:p>
          <a:p>
            <a:pPr marL="0" indent="0">
              <a:buNone/>
            </a:pPr>
            <a:r>
              <a:rPr lang="tr-TR" dirty="0" smtClean="0"/>
              <a:t>	</a:t>
            </a:r>
            <a:r>
              <a:rPr lang="tr-TR" dirty="0" err="1" smtClean="0"/>
              <a:t>Franchising</a:t>
            </a:r>
            <a:r>
              <a:rPr lang="tr-TR" dirty="0" smtClean="0"/>
              <a:t> </a:t>
            </a:r>
            <a:r>
              <a:rPr lang="tr-TR" dirty="0"/>
              <a:t>taraflar arasında imzalanan bir sözleşme ile başlar. Bu </a:t>
            </a:r>
            <a:r>
              <a:rPr lang="tr-TR" dirty="0" smtClean="0"/>
              <a:t>sözleşmede tarafların </a:t>
            </a:r>
            <a:r>
              <a:rPr lang="tr-TR" dirty="0"/>
              <a:t>birbirlerine olan hak ve </a:t>
            </a:r>
            <a:r>
              <a:rPr lang="tr-TR" dirty="0" smtClean="0"/>
              <a:t>yükümlülükleri </a:t>
            </a:r>
            <a:r>
              <a:rPr lang="tr-TR" dirty="0"/>
              <a:t>belirlenmiştir. Bu hak ve </a:t>
            </a:r>
            <a:r>
              <a:rPr lang="tr-TR" dirty="0" smtClean="0"/>
              <a:t>yükümlülükler </a:t>
            </a:r>
            <a:r>
              <a:rPr lang="tr-TR" dirty="0" err="1" smtClean="0"/>
              <a:t>franchising</a:t>
            </a:r>
            <a:r>
              <a:rPr lang="tr-TR" dirty="0" smtClean="0"/>
              <a:t> </a:t>
            </a:r>
            <a:r>
              <a:rPr lang="tr-TR" dirty="0"/>
              <a:t>sözleşmesine taraf olan işletmelerin varlık ve kaynak unsurları ile </a:t>
            </a:r>
            <a:r>
              <a:rPr lang="tr-TR" dirty="0" smtClean="0"/>
              <a:t>faaliyet sonuçlarını </a:t>
            </a:r>
            <a:r>
              <a:rPr lang="tr-TR" dirty="0"/>
              <a:t>etkiler. </a:t>
            </a:r>
            <a:r>
              <a:rPr lang="tr-TR" dirty="0" err="1"/>
              <a:t>Franchising</a:t>
            </a:r>
            <a:r>
              <a:rPr lang="tr-TR" dirty="0"/>
              <a:t> sistemini uygulamaları açısından iki grupta </a:t>
            </a:r>
            <a:r>
              <a:rPr lang="tr-TR" dirty="0" smtClean="0"/>
              <a:t>incelemek mümkündür</a:t>
            </a:r>
            <a:r>
              <a:rPr lang="tr-TR" dirty="0"/>
              <a:t>. Bunlardan ilki; sistemin uygulandığı ülkeye göre ulusal ve </a:t>
            </a:r>
            <a:r>
              <a:rPr lang="tr-TR" dirty="0" smtClean="0"/>
              <a:t>uluslararası </a:t>
            </a:r>
            <a:r>
              <a:rPr lang="tr-TR" dirty="0" err="1" smtClean="0"/>
              <a:t>franchising'dir</a:t>
            </a:r>
            <a:r>
              <a:rPr lang="tr-TR" dirty="0"/>
              <a:t>. Sunulan fırsatlar açısından ise; ürün ve marka </a:t>
            </a:r>
            <a:r>
              <a:rPr lang="tr-TR" dirty="0" err="1"/>
              <a:t>franchising'i</a:t>
            </a:r>
            <a:r>
              <a:rPr lang="tr-TR" dirty="0"/>
              <a:t>, </a:t>
            </a:r>
            <a:r>
              <a:rPr lang="tr-TR" dirty="0" err="1"/>
              <a:t>master</a:t>
            </a:r>
            <a:r>
              <a:rPr lang="tr-TR" dirty="0"/>
              <a:t> </a:t>
            </a:r>
            <a:r>
              <a:rPr lang="tr-TR" dirty="0" err="1" smtClean="0"/>
              <a:t>franchise</a:t>
            </a:r>
            <a:r>
              <a:rPr lang="tr-TR" dirty="0" smtClean="0"/>
              <a:t> ve </a:t>
            </a:r>
            <a:r>
              <a:rPr lang="tr-TR" dirty="0"/>
              <a:t>işletme </a:t>
            </a:r>
            <a:r>
              <a:rPr lang="tr-TR" dirty="0" smtClean="0"/>
              <a:t>sistemi </a:t>
            </a:r>
            <a:r>
              <a:rPr lang="tr-TR" dirty="0" err="1"/>
              <a:t>franchising'i</a:t>
            </a:r>
            <a:r>
              <a:rPr lang="tr-TR" dirty="0"/>
              <a:t> şeklinde bir sınıflandırma yapabiliriz. </a:t>
            </a:r>
            <a:endParaRPr lang="tr-TR" dirty="0" smtClean="0"/>
          </a:p>
          <a:p>
            <a:pPr marL="0" indent="0">
              <a:buNone/>
            </a:pPr>
            <a:r>
              <a:rPr lang="tr-TR" dirty="0"/>
              <a:t>1. Ulusal ve Uluslararası </a:t>
            </a:r>
            <a:r>
              <a:rPr lang="tr-TR" dirty="0" err="1"/>
              <a:t>Franchising</a:t>
            </a:r>
            <a:endParaRPr lang="tr-TR" dirty="0"/>
          </a:p>
          <a:p>
            <a:pPr marL="0" indent="0">
              <a:buNone/>
            </a:pPr>
            <a:r>
              <a:rPr lang="tr-TR" dirty="0" err="1"/>
              <a:t>Franchising</a:t>
            </a:r>
            <a:r>
              <a:rPr lang="tr-TR" dirty="0"/>
              <a:t> sözleşmesi bir ülke sınırları içerisinde, şehirler ya da bölgeler </a:t>
            </a:r>
            <a:r>
              <a:rPr lang="tr-TR" dirty="0" smtClean="0"/>
              <a:t>arasında yapılıyorsa </a:t>
            </a:r>
            <a:r>
              <a:rPr lang="tr-TR" dirty="0"/>
              <a:t>buna “ulusal </a:t>
            </a:r>
            <a:r>
              <a:rPr lang="tr-TR" dirty="0" err="1"/>
              <a:t>franchising</a:t>
            </a:r>
            <a:r>
              <a:rPr lang="tr-TR" dirty="0"/>
              <a:t>”, iki ülke arasında yapılıyorsa “uluslararası </a:t>
            </a:r>
            <a:r>
              <a:rPr lang="tr-TR" dirty="0" err="1"/>
              <a:t>franchising</a:t>
            </a:r>
            <a:r>
              <a:rPr lang="tr-TR" dirty="0"/>
              <a:t>”</a:t>
            </a:r>
          </a:p>
          <a:p>
            <a:pPr marL="0" indent="0">
              <a:buNone/>
            </a:pPr>
            <a:r>
              <a:rPr lang="tr-TR" dirty="0"/>
              <a:t>den söz edilir.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115041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58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92688"/>
          </a:xfrm>
        </p:spPr>
        <p:txBody>
          <a:bodyPr>
            <a:normAutofit fontScale="62500" lnSpcReduction="20000"/>
          </a:bodyPr>
          <a:lstStyle/>
          <a:p>
            <a:pPr marL="0" indent="0">
              <a:buNone/>
            </a:pPr>
            <a:r>
              <a:rPr lang="tr-TR" dirty="0"/>
              <a:t>2. Ürün ve Marka </a:t>
            </a:r>
            <a:r>
              <a:rPr lang="tr-TR" dirty="0" err="1"/>
              <a:t>Franchising’i</a:t>
            </a:r>
            <a:endParaRPr lang="tr-TR" dirty="0"/>
          </a:p>
          <a:p>
            <a:pPr marL="0" indent="0">
              <a:buNone/>
            </a:pPr>
            <a:r>
              <a:rPr lang="tr-TR" dirty="0" smtClean="0"/>
              <a:t>	Sunulan </a:t>
            </a:r>
            <a:r>
              <a:rPr lang="tr-TR" dirty="0"/>
              <a:t>fırsatlar açısından </a:t>
            </a:r>
            <a:r>
              <a:rPr lang="tr-TR" dirty="0" err="1"/>
              <a:t>Franchising</a:t>
            </a:r>
            <a:r>
              <a:rPr lang="tr-TR" dirty="0"/>
              <a:t> türlerinden biri ürün ve marka </a:t>
            </a:r>
            <a:r>
              <a:rPr lang="tr-TR" dirty="0" err="1" smtClean="0"/>
              <a:t>franchising’idir</a:t>
            </a:r>
            <a:r>
              <a:rPr lang="tr-TR" dirty="0" smtClean="0"/>
              <a:t> ve </a:t>
            </a:r>
            <a:r>
              <a:rPr lang="tr-TR" dirty="0"/>
              <a:t>üretici ile satıcı arasında bağımsız bir satış ilişkisi şeklinde başlamıştır. Belli ürünleri </a:t>
            </a:r>
            <a:r>
              <a:rPr lang="tr-TR" dirty="0" smtClean="0"/>
              <a:t>satan perakendecilerin </a:t>
            </a:r>
            <a:r>
              <a:rPr lang="tr-TR" dirty="0"/>
              <a:t>tek hizmet markası ve işletme sistemi ile çalışmalarıdır. Ürünleri </a:t>
            </a:r>
            <a:r>
              <a:rPr lang="tr-TR" dirty="0" smtClean="0"/>
              <a:t>sağlayan üreticinin </a:t>
            </a:r>
            <a:r>
              <a:rPr lang="tr-TR" dirty="0"/>
              <a:t>kendisi olabileceği gibi birçok üreticiden mal alan toptancı da olabilir. </a:t>
            </a:r>
            <a:r>
              <a:rPr lang="tr-TR" dirty="0" smtClean="0"/>
              <a:t>Belirli ürünlerin </a:t>
            </a:r>
            <a:r>
              <a:rPr lang="tr-TR" dirty="0"/>
              <a:t>benzer görünümdeki bağımsız işletmelerde pazarlanması sonucu, üretici ile </a:t>
            </a:r>
            <a:r>
              <a:rPr lang="tr-TR" dirty="0" smtClean="0"/>
              <a:t>imaj birleşmesi </a:t>
            </a:r>
            <a:r>
              <a:rPr lang="tr-TR" dirty="0"/>
              <a:t>sağlanmaktadır. Bu tür </a:t>
            </a:r>
            <a:r>
              <a:rPr lang="tr-TR" dirty="0" err="1"/>
              <a:t>franchising'de</a:t>
            </a:r>
            <a:r>
              <a:rPr lang="tr-TR" dirty="0"/>
              <a:t> esas olan belirli bir marka ya da </a:t>
            </a:r>
            <a:r>
              <a:rPr lang="tr-TR" dirty="0" smtClean="0"/>
              <a:t>ticari </a:t>
            </a:r>
            <a:r>
              <a:rPr lang="tr-TR" dirty="0" err="1" smtClean="0"/>
              <a:t>ünvanın</a:t>
            </a:r>
            <a:r>
              <a:rPr lang="tr-TR" dirty="0" smtClean="0"/>
              <a:t> </a:t>
            </a:r>
            <a:r>
              <a:rPr lang="tr-TR" dirty="0"/>
              <a:t>kullanılmasıdır: </a:t>
            </a:r>
            <a:r>
              <a:rPr lang="tr-TR" dirty="0" err="1"/>
              <a:t>Franchise</a:t>
            </a:r>
            <a:r>
              <a:rPr lang="tr-TR" dirty="0"/>
              <a:t> alanın satış esnasında verdiği hizmet de önem taşır </a:t>
            </a:r>
            <a:r>
              <a:rPr lang="tr-TR" dirty="0" smtClean="0"/>
              <a:t>ama esas </a:t>
            </a:r>
            <a:r>
              <a:rPr lang="tr-TR" dirty="0"/>
              <a:t>olarak yapılan iş ürün satışıdır. Bu açıdan bayiliğe benzer bir uygulamadır, ancak </a:t>
            </a:r>
            <a:r>
              <a:rPr lang="tr-TR" dirty="0" smtClean="0"/>
              <a:t>disiplin ve </a:t>
            </a:r>
            <a:r>
              <a:rPr lang="tr-TR" dirty="0"/>
              <a:t>destek içerir. Mevcut bayilik sistemlerinin hızla </a:t>
            </a:r>
            <a:r>
              <a:rPr lang="tr-TR" dirty="0" err="1"/>
              <a:t>franchising’e</a:t>
            </a:r>
            <a:r>
              <a:rPr lang="tr-TR" dirty="0"/>
              <a:t> dönüştüğü görülmektedir</a:t>
            </a:r>
            <a:r>
              <a:rPr lang="tr-TR" dirty="0" smtClean="0"/>
              <a:t>. Benzin </a:t>
            </a:r>
            <a:r>
              <a:rPr lang="tr-TR" dirty="0"/>
              <a:t>istasyonları, meşrubat üreticileri, motorlu araç satıcıları, mobilyacılar</a:t>
            </a:r>
            <a:r>
              <a:rPr lang="tr-TR" dirty="0" smtClean="0"/>
              <a:t>, konfeksiyoncular </a:t>
            </a:r>
            <a:r>
              <a:rPr lang="tr-TR" dirty="0"/>
              <a:t>bu tür </a:t>
            </a:r>
            <a:r>
              <a:rPr lang="tr-TR" dirty="0" err="1"/>
              <a:t>franchising'in</a:t>
            </a:r>
            <a:r>
              <a:rPr lang="tr-TR" dirty="0"/>
              <a:t> en tipik örneklerini oluştururlar</a:t>
            </a:r>
            <a:r>
              <a:rPr lang="tr-TR" dirty="0" smtClean="0"/>
              <a:t>. “</a:t>
            </a:r>
            <a:r>
              <a:rPr lang="tr-TR" dirty="0"/>
              <a:t>Product </a:t>
            </a:r>
            <a:r>
              <a:rPr lang="tr-TR" dirty="0" err="1"/>
              <a:t>and</a:t>
            </a:r>
            <a:r>
              <a:rPr lang="tr-TR" dirty="0"/>
              <a:t> </a:t>
            </a:r>
            <a:r>
              <a:rPr lang="tr-TR" dirty="0" err="1"/>
              <a:t>tradename</a:t>
            </a:r>
            <a:r>
              <a:rPr lang="tr-TR" dirty="0"/>
              <a:t> </a:t>
            </a:r>
            <a:r>
              <a:rPr lang="tr-TR" dirty="0" err="1"/>
              <a:t>franchising</a:t>
            </a:r>
            <a:r>
              <a:rPr lang="tr-TR" dirty="0"/>
              <a:t>” olarak tanımlanan ürün ve marka </a:t>
            </a:r>
            <a:r>
              <a:rPr lang="tr-TR" dirty="0" err="1" smtClean="0"/>
              <a:t>franchising’ini</a:t>
            </a:r>
            <a:r>
              <a:rPr lang="tr-TR" dirty="0" smtClean="0"/>
              <a:t> özetleyecek </a:t>
            </a:r>
            <a:r>
              <a:rPr lang="tr-TR" dirty="0"/>
              <a:t>olursak</a:t>
            </a:r>
            <a:r>
              <a:rPr lang="tr-TR" dirty="0" smtClean="0"/>
              <a:t>; Satış </a:t>
            </a:r>
            <a:r>
              <a:rPr lang="tr-TR" dirty="0"/>
              <a:t>ilişkisi çerçevesinde satıcı firma kendini üretici firma ile </a:t>
            </a:r>
            <a:r>
              <a:rPr lang="tr-TR" dirty="0" smtClean="0"/>
              <a:t>özdeşleştirmeye çalışır</a:t>
            </a:r>
            <a:r>
              <a:rPr lang="tr-TR" dirty="0"/>
              <a:t>. </a:t>
            </a:r>
            <a:endParaRPr lang="tr-TR" dirty="0" smtClean="0"/>
          </a:p>
          <a:p>
            <a:pPr marL="0" indent="0">
              <a:buNone/>
            </a:pPr>
            <a:r>
              <a:rPr lang="tr-TR" dirty="0" smtClean="0"/>
              <a:t>	Esas </a:t>
            </a:r>
            <a:r>
              <a:rPr lang="tr-TR" dirty="0"/>
              <a:t>olarak belirli bir marka ya da ticari unvanın birlikte </a:t>
            </a:r>
            <a:r>
              <a:rPr lang="tr-TR" dirty="0" smtClean="0"/>
              <a:t>kullanılmasını içermektedir</a:t>
            </a:r>
            <a:r>
              <a:rPr lang="tr-TR" dirty="0"/>
              <a:t>.</a:t>
            </a:r>
          </a:p>
          <a:p>
            <a:pPr marL="0" indent="0">
              <a:buNone/>
            </a:pPr>
            <a:r>
              <a:rPr lang="tr-TR" dirty="0" smtClean="0"/>
              <a:t>*İmtiyazı </a:t>
            </a:r>
            <a:r>
              <a:rPr lang="tr-TR" dirty="0"/>
              <a:t>veren firma karşı taraf üzerinde yönetim dâhil, geniş ve sürekli bir</a:t>
            </a:r>
          </a:p>
          <a:p>
            <a:pPr marL="0" indent="0">
              <a:buNone/>
            </a:pPr>
            <a:r>
              <a:rPr lang="tr-TR" dirty="0"/>
              <a:t>denetim hakkına sahiptir.</a:t>
            </a:r>
          </a:p>
          <a:p>
            <a:pPr marL="0" indent="0">
              <a:buNone/>
            </a:pPr>
            <a:r>
              <a:rPr lang="tr-TR" dirty="0" smtClean="0"/>
              <a:t>*Bazı </a:t>
            </a:r>
            <a:r>
              <a:rPr lang="tr-TR" dirty="0"/>
              <a:t>ürünlerde, </a:t>
            </a:r>
            <a:r>
              <a:rPr lang="tr-TR" dirty="0" err="1"/>
              <a:t>franchise</a:t>
            </a:r>
            <a:r>
              <a:rPr lang="tr-TR" dirty="0"/>
              <a:t> alan kuruluş üretim sürecine de girebilmektedir. </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487798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9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04656"/>
          </a:xfrm>
        </p:spPr>
        <p:txBody>
          <a:bodyPr>
            <a:normAutofit fontScale="70000" lnSpcReduction="20000"/>
          </a:bodyPr>
          <a:lstStyle/>
          <a:p>
            <a:pPr marL="0" indent="0">
              <a:buNone/>
            </a:pPr>
            <a:r>
              <a:rPr lang="tr-TR" dirty="0"/>
              <a:t>3. Master </a:t>
            </a:r>
            <a:r>
              <a:rPr lang="tr-TR" dirty="0" err="1"/>
              <a:t>Franchise</a:t>
            </a:r>
            <a:endParaRPr lang="tr-TR" dirty="0"/>
          </a:p>
          <a:p>
            <a:pPr marL="0" indent="0">
              <a:buNone/>
            </a:pPr>
            <a:r>
              <a:rPr lang="tr-TR" dirty="0" smtClean="0"/>
              <a:t>	Ana </a:t>
            </a:r>
            <a:r>
              <a:rPr lang="tr-TR" dirty="0"/>
              <a:t>firma kendi ülkesinde veya yabancı bir ülkede bulunan bir girişimciyle “</a:t>
            </a:r>
            <a:r>
              <a:rPr lang="tr-TR" dirty="0" err="1" smtClean="0"/>
              <a:t>master</a:t>
            </a:r>
            <a:r>
              <a:rPr lang="tr-TR" dirty="0" smtClean="0"/>
              <a:t> </a:t>
            </a:r>
            <a:r>
              <a:rPr lang="tr-TR" dirty="0" err="1" smtClean="0"/>
              <a:t>franchise</a:t>
            </a:r>
            <a:r>
              <a:rPr lang="tr-TR" dirty="0"/>
              <a:t>” anlaşması yapar ve belirli bir bölgede kendi adına </a:t>
            </a:r>
            <a:r>
              <a:rPr lang="tr-TR" dirty="0" err="1"/>
              <a:t>franchise</a:t>
            </a:r>
            <a:r>
              <a:rPr lang="tr-TR" dirty="0"/>
              <a:t> verme </a:t>
            </a:r>
            <a:r>
              <a:rPr lang="tr-TR" dirty="0" smtClean="0"/>
              <a:t>hakkını girişimciye </a:t>
            </a:r>
            <a:r>
              <a:rPr lang="tr-TR" dirty="0"/>
              <a:t>devreder. Bu girişimciye “</a:t>
            </a:r>
            <a:r>
              <a:rPr lang="tr-TR" dirty="0" err="1"/>
              <a:t>master</a:t>
            </a:r>
            <a:r>
              <a:rPr lang="tr-TR" dirty="0"/>
              <a:t> </a:t>
            </a:r>
            <a:r>
              <a:rPr lang="tr-TR" dirty="0" err="1"/>
              <a:t>franchisee</a:t>
            </a:r>
            <a:r>
              <a:rPr lang="tr-TR" dirty="0"/>
              <a:t>” denir. </a:t>
            </a:r>
            <a:r>
              <a:rPr lang="tr-TR" dirty="0" err="1"/>
              <a:t>Franchisor’un</a:t>
            </a:r>
            <a:r>
              <a:rPr lang="tr-TR" dirty="0"/>
              <a:t> belirli </a:t>
            </a:r>
            <a:r>
              <a:rPr lang="tr-TR" dirty="0" smtClean="0"/>
              <a:t>bir bölgede </a:t>
            </a:r>
            <a:r>
              <a:rPr lang="tr-TR" dirty="0"/>
              <a:t>kendi adına </a:t>
            </a:r>
            <a:r>
              <a:rPr lang="tr-TR" dirty="0" err="1"/>
              <a:t>franchise</a:t>
            </a:r>
            <a:r>
              <a:rPr lang="tr-TR" dirty="0"/>
              <a:t> verme yetkisini </a:t>
            </a:r>
            <a:r>
              <a:rPr lang="tr-TR" dirty="0" err="1"/>
              <a:t>Franchisee’ye</a:t>
            </a:r>
            <a:r>
              <a:rPr lang="tr-TR" dirty="0"/>
              <a:t> vermesinin en büyük nedeni, </a:t>
            </a:r>
            <a:r>
              <a:rPr lang="tr-TR" dirty="0" smtClean="0"/>
              <a:t>o bölgenin </a:t>
            </a:r>
            <a:r>
              <a:rPr lang="tr-TR" dirty="0" err="1"/>
              <a:t>franchisee</a:t>
            </a:r>
            <a:r>
              <a:rPr lang="tr-TR" dirty="0"/>
              <a:t> tarafından iyi tanınıyor olmasıdır</a:t>
            </a:r>
            <a:r>
              <a:rPr lang="tr-TR" dirty="0" smtClean="0"/>
              <a:t>.</a:t>
            </a:r>
          </a:p>
          <a:p>
            <a:pPr marL="0" indent="0">
              <a:buNone/>
            </a:pPr>
            <a:endParaRPr lang="tr-TR" dirty="0" smtClean="0"/>
          </a:p>
          <a:p>
            <a:pPr marL="0" indent="0">
              <a:buNone/>
            </a:pPr>
            <a:r>
              <a:rPr lang="tr-TR" dirty="0" smtClean="0"/>
              <a:t>4</a:t>
            </a:r>
            <a:r>
              <a:rPr lang="tr-TR" dirty="0"/>
              <a:t>. İşletme Sistemi </a:t>
            </a:r>
            <a:r>
              <a:rPr lang="tr-TR" dirty="0" err="1"/>
              <a:t>Franchising’ı</a:t>
            </a:r>
            <a:endParaRPr lang="tr-TR" dirty="0"/>
          </a:p>
          <a:p>
            <a:pPr marL="0" indent="0">
              <a:buNone/>
            </a:pPr>
            <a:r>
              <a:rPr lang="tr-TR" dirty="0"/>
              <a:t>Burada </a:t>
            </a:r>
            <a:r>
              <a:rPr lang="tr-TR" dirty="0" err="1"/>
              <a:t>franchisee</a:t>
            </a:r>
            <a:r>
              <a:rPr lang="tr-TR" dirty="0"/>
              <a:t> ve </a:t>
            </a:r>
            <a:r>
              <a:rPr lang="tr-TR" dirty="0" err="1"/>
              <a:t>franchisor</a:t>
            </a:r>
            <a:r>
              <a:rPr lang="tr-TR" dirty="0"/>
              <a:t> arasında sadece ürün, servis ve marka alanında değil</a:t>
            </a:r>
            <a:r>
              <a:rPr lang="tr-TR" dirty="0" smtClean="0"/>
              <a:t>, işletme </a:t>
            </a:r>
            <a:r>
              <a:rPr lang="tr-TR" dirty="0"/>
              <a:t>sistemi içerisinde bir bütün olarak pazarlama ve üretimle ilgili tüm faaliyetleri </a:t>
            </a:r>
            <a:r>
              <a:rPr lang="tr-TR" dirty="0" smtClean="0"/>
              <a:t>içeren bir </a:t>
            </a:r>
            <a:r>
              <a:rPr lang="tr-TR" dirty="0"/>
              <a:t>işbirliği yapılmaktadır. Belirli hizmetleri sunan perakendecilerin, işletme </a:t>
            </a:r>
            <a:r>
              <a:rPr lang="tr-TR" dirty="0" smtClean="0"/>
              <a:t>sistemini başkalarına </a:t>
            </a:r>
            <a:r>
              <a:rPr lang="tr-TR" dirty="0"/>
              <a:t>öğrettiği, onları sürekli olarak denetlediği, desteklediği ve bunun karşılığında </a:t>
            </a:r>
            <a:r>
              <a:rPr lang="tr-TR" dirty="0" smtClean="0"/>
              <a:t>bir bedel </a:t>
            </a:r>
            <a:r>
              <a:rPr lang="tr-TR" dirty="0"/>
              <a:t>aldığı sistemdir. Son yıllarda ciddi bir büyüme gösteren bu tür </a:t>
            </a:r>
            <a:r>
              <a:rPr lang="tr-TR" dirty="0" err="1"/>
              <a:t>franchising</a:t>
            </a:r>
            <a:r>
              <a:rPr lang="tr-TR" dirty="0"/>
              <a:t> "akıl </a:t>
            </a:r>
            <a:r>
              <a:rPr lang="tr-TR" dirty="0" smtClean="0"/>
              <a:t>satmak« şeklinde </a:t>
            </a:r>
            <a:r>
              <a:rPr lang="tr-TR" dirty="0"/>
              <a:t>de tanımlanabilir. Örneğin; Otel ve restoranlar, perakende satış mağazaları, emlak</a:t>
            </a:r>
          </a:p>
          <a:p>
            <a:pPr marL="0" indent="0">
              <a:buNone/>
            </a:pPr>
            <a:r>
              <a:rPr lang="tr-TR" dirty="0"/>
              <a:t>kiralama ve danışmanlık hizmetleri veren birçok işletme </a:t>
            </a:r>
            <a:r>
              <a:rPr lang="tr-TR" dirty="0" err="1"/>
              <a:t>işletme</a:t>
            </a:r>
            <a:r>
              <a:rPr lang="tr-TR" dirty="0"/>
              <a:t> sistemi </a:t>
            </a:r>
            <a:r>
              <a:rPr lang="tr-TR" dirty="0" err="1" smtClean="0"/>
              <a:t>franchising’i</a:t>
            </a:r>
            <a:r>
              <a:rPr lang="tr-TR" dirty="0" smtClean="0"/>
              <a:t> içerisinde </a:t>
            </a:r>
            <a:r>
              <a:rPr lang="tr-TR" dirty="0"/>
              <a:t>yer almaktadır. </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31356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152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92500"/>
          </a:bodyPr>
          <a:lstStyle/>
          <a:p>
            <a:pPr marL="0" indent="0">
              <a:buNone/>
            </a:pPr>
            <a:r>
              <a:rPr lang="tr-TR" dirty="0"/>
              <a:t>İşletme Sistemi </a:t>
            </a:r>
            <a:r>
              <a:rPr lang="tr-TR" dirty="0" err="1"/>
              <a:t>Franchising'i</a:t>
            </a:r>
            <a:r>
              <a:rPr lang="tr-TR" dirty="0"/>
              <a:t> olarak tanımlanan “Business Format </a:t>
            </a:r>
            <a:r>
              <a:rPr lang="tr-TR" dirty="0" err="1"/>
              <a:t>Franchising</a:t>
            </a:r>
            <a:r>
              <a:rPr lang="tr-TR" dirty="0" smtClean="0"/>
              <a:t>” sözleşmesinde </a:t>
            </a:r>
            <a:r>
              <a:rPr lang="tr-TR" dirty="0"/>
              <a:t>yer alan dört temel unsur;</a:t>
            </a:r>
          </a:p>
          <a:p>
            <a:pPr marL="0" indent="0">
              <a:buNone/>
            </a:pPr>
            <a:r>
              <a:rPr lang="tr-TR" dirty="0" smtClean="0"/>
              <a:t>1- </a:t>
            </a:r>
            <a:r>
              <a:rPr lang="tr-TR" dirty="0" err="1"/>
              <a:t>Franchisor</a:t>
            </a:r>
            <a:r>
              <a:rPr lang="tr-TR" dirty="0"/>
              <a:t> sahip olduğu belirli bir ismin veya markanın kullanılması </a:t>
            </a:r>
            <a:r>
              <a:rPr lang="tr-TR" dirty="0" smtClean="0"/>
              <a:t>için </a:t>
            </a:r>
            <a:r>
              <a:rPr lang="tr-TR" dirty="0" err="1" smtClean="0"/>
              <a:t>franchisee’ye</a:t>
            </a:r>
            <a:r>
              <a:rPr lang="tr-TR" dirty="0" smtClean="0"/>
              <a:t> </a:t>
            </a:r>
            <a:r>
              <a:rPr lang="tr-TR" dirty="0"/>
              <a:t>izin verir.</a:t>
            </a:r>
          </a:p>
          <a:p>
            <a:pPr marL="0" indent="0">
              <a:buNone/>
            </a:pPr>
            <a:r>
              <a:rPr lang="tr-TR" dirty="0" smtClean="0"/>
              <a:t>2- </a:t>
            </a:r>
            <a:r>
              <a:rPr lang="tr-TR" dirty="0" err="1"/>
              <a:t>Franchisee</a:t>
            </a:r>
            <a:r>
              <a:rPr lang="tr-TR" dirty="0"/>
              <a:t> üzerinde, sözleşme süresince davam eden bir denetim </a:t>
            </a:r>
            <a:r>
              <a:rPr lang="tr-TR" dirty="0" smtClean="0"/>
              <a:t>söz konusudur</a:t>
            </a:r>
            <a:r>
              <a:rPr lang="tr-TR" dirty="0"/>
              <a:t>.</a:t>
            </a:r>
          </a:p>
          <a:p>
            <a:pPr marL="0" indent="0">
              <a:buNone/>
            </a:pPr>
            <a:r>
              <a:rPr lang="tr-TR" dirty="0" smtClean="0"/>
              <a:t>3- </a:t>
            </a:r>
            <a:r>
              <a:rPr lang="tr-TR" dirty="0"/>
              <a:t>Yine sözleşme boyunca </a:t>
            </a:r>
            <a:r>
              <a:rPr lang="tr-TR" dirty="0" err="1"/>
              <a:t>franchisor</a:t>
            </a:r>
            <a:r>
              <a:rPr lang="tr-TR" dirty="0"/>
              <a:t>, </a:t>
            </a:r>
            <a:r>
              <a:rPr lang="tr-TR" dirty="0" err="1"/>
              <a:t>franchisee'ye</a:t>
            </a:r>
            <a:r>
              <a:rPr lang="tr-TR" dirty="0"/>
              <a:t> belirli yardım ve </a:t>
            </a:r>
            <a:r>
              <a:rPr lang="tr-TR" dirty="0" smtClean="0"/>
              <a:t>hizmetlerde bulunur</a:t>
            </a:r>
            <a:r>
              <a:rPr lang="tr-TR" dirty="0"/>
              <a:t>.</a:t>
            </a:r>
          </a:p>
          <a:p>
            <a:pPr marL="0" indent="0">
              <a:buNone/>
            </a:pPr>
            <a:r>
              <a:rPr lang="tr-TR" dirty="0" smtClean="0"/>
              <a:t>4- </a:t>
            </a:r>
            <a:r>
              <a:rPr lang="tr-TR" dirty="0"/>
              <a:t>Bu imtiyaza karşılık bedelin ödeme şekli olan ‘</a:t>
            </a:r>
            <a:r>
              <a:rPr lang="tr-TR" dirty="0" err="1"/>
              <a:t>Royalty’nin</a:t>
            </a:r>
            <a:r>
              <a:rPr lang="tr-TR" dirty="0"/>
              <a:t> miktarı </a:t>
            </a:r>
            <a:r>
              <a:rPr lang="tr-TR" dirty="0" smtClean="0"/>
              <a:t>periyodik ödemeler </a:t>
            </a:r>
            <a:r>
              <a:rPr lang="tr-TR" dirty="0"/>
              <a:t>şeklinde belirlenir.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720585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74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120680"/>
          </a:xfrm>
        </p:spPr>
        <p:txBody>
          <a:bodyPr/>
          <a:lstStyle/>
          <a:p>
            <a:pPr marL="0" indent="0">
              <a:buNone/>
            </a:pPr>
            <a:r>
              <a:rPr lang="tr-TR" sz="2400" dirty="0" smtClean="0">
                <a:solidFill>
                  <a:srgbClr val="C00000"/>
                </a:solidFill>
              </a:rPr>
              <a:t>FRANCHISING ÇEŞİTLERİ (Bir başka değerlendirme)</a:t>
            </a:r>
          </a:p>
          <a:p>
            <a:pPr marL="0" indent="0">
              <a:buNone/>
            </a:pPr>
            <a:endParaRPr lang="tr-TR" dirty="0"/>
          </a:p>
        </p:txBody>
      </p:sp>
      <p:sp>
        <p:nvSpPr>
          <p:cNvPr id="7" name="Dikdörtgen 6"/>
          <p:cNvSpPr/>
          <p:nvPr/>
        </p:nvSpPr>
        <p:spPr>
          <a:xfrm>
            <a:off x="488347" y="872716"/>
            <a:ext cx="3528392" cy="50405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dirty="0" smtClean="0"/>
              <a:t>İMALATÇI-PERAKENDECİ</a:t>
            </a:r>
            <a:endParaRPr lang="tr-TR" dirty="0"/>
          </a:p>
        </p:txBody>
      </p:sp>
      <p:sp>
        <p:nvSpPr>
          <p:cNvPr id="8" name="Dikdörtgen 7"/>
          <p:cNvSpPr/>
          <p:nvPr/>
        </p:nvSpPr>
        <p:spPr>
          <a:xfrm>
            <a:off x="488347" y="1772816"/>
            <a:ext cx="3528392" cy="5760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dirty="0" smtClean="0"/>
              <a:t>İMALATÇI-TOPTANCI</a:t>
            </a:r>
            <a:endParaRPr lang="tr-TR" dirty="0"/>
          </a:p>
        </p:txBody>
      </p:sp>
      <p:sp>
        <p:nvSpPr>
          <p:cNvPr id="9" name="Dikdörtgen 8"/>
          <p:cNvSpPr/>
          <p:nvPr/>
        </p:nvSpPr>
        <p:spPr>
          <a:xfrm>
            <a:off x="453389" y="2773291"/>
            <a:ext cx="3528392" cy="64807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tr-TR" dirty="0" smtClean="0"/>
              <a:t>TOPTANCI-PERAKENDECİ</a:t>
            </a:r>
            <a:endParaRPr lang="tr-TR" dirty="0"/>
          </a:p>
        </p:txBody>
      </p:sp>
      <p:sp>
        <p:nvSpPr>
          <p:cNvPr id="10" name="Dikdörtgen 9"/>
          <p:cNvSpPr/>
          <p:nvPr/>
        </p:nvSpPr>
        <p:spPr>
          <a:xfrm>
            <a:off x="467544" y="4293096"/>
            <a:ext cx="3528392" cy="936104"/>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tr-TR" dirty="0" smtClean="0"/>
              <a:t>MARKA ADI FRANCHISE SİSTEMİ</a:t>
            </a:r>
          </a:p>
          <a:p>
            <a:pPr algn="ctr"/>
            <a:r>
              <a:rPr lang="tr-TR" dirty="0" smtClean="0"/>
              <a:t>TİCARİ İSME DAYALI LİSANSÖR-</a:t>
            </a:r>
          </a:p>
          <a:p>
            <a:pPr algn="ctr"/>
            <a:r>
              <a:rPr lang="tr-TR" dirty="0" smtClean="0"/>
              <a:t>PERAKENDECİ SİSTEMLERİ</a:t>
            </a:r>
            <a:endParaRPr lang="tr-TR" dirty="0"/>
          </a:p>
        </p:txBody>
      </p:sp>
      <p:sp>
        <p:nvSpPr>
          <p:cNvPr id="11" name="Dikdörtgen 10"/>
          <p:cNvSpPr/>
          <p:nvPr/>
        </p:nvSpPr>
        <p:spPr>
          <a:xfrm>
            <a:off x="4788024" y="698324"/>
            <a:ext cx="3960440" cy="86409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tr-TR" sz="1400" dirty="0" smtClean="0"/>
              <a:t>OTOMOBİL VE KAMYON SATICILARI</a:t>
            </a:r>
          </a:p>
          <a:p>
            <a:r>
              <a:rPr lang="tr-TR" sz="1400" dirty="0" smtClean="0"/>
              <a:t>(TOFAŞ, FORD)</a:t>
            </a:r>
          </a:p>
          <a:p>
            <a:r>
              <a:rPr lang="tr-TR" sz="1400" dirty="0" smtClean="0"/>
              <a:t>AKARYAKIT İSTASYONLARI</a:t>
            </a:r>
          </a:p>
          <a:p>
            <a:r>
              <a:rPr lang="tr-TR" sz="1400" dirty="0" smtClean="0"/>
              <a:t>(SHELL, MOBİL)</a:t>
            </a:r>
            <a:endParaRPr lang="tr-TR" sz="1400" dirty="0"/>
          </a:p>
        </p:txBody>
      </p:sp>
      <p:sp>
        <p:nvSpPr>
          <p:cNvPr id="12" name="Dikdörtgen 11"/>
          <p:cNvSpPr/>
          <p:nvPr/>
        </p:nvSpPr>
        <p:spPr>
          <a:xfrm>
            <a:off x="4788024" y="1774281"/>
            <a:ext cx="3960440" cy="5760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tr-TR" dirty="0" smtClean="0"/>
              <a:t>ALKOLSÜZ İÇECEK ŞİŞELEMECİLERİ</a:t>
            </a:r>
          </a:p>
          <a:p>
            <a:r>
              <a:rPr lang="tr-TR" dirty="0" smtClean="0"/>
              <a:t>(COCA COLA, PEPSİ COLA)</a:t>
            </a:r>
            <a:endParaRPr lang="tr-TR" dirty="0"/>
          </a:p>
        </p:txBody>
      </p:sp>
      <p:sp>
        <p:nvSpPr>
          <p:cNvPr id="13" name="Dikdörtgen 12"/>
          <p:cNvSpPr/>
          <p:nvPr/>
        </p:nvSpPr>
        <p:spPr>
          <a:xfrm>
            <a:off x="4788024" y="2492896"/>
            <a:ext cx="3960440" cy="7920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tr-TR" sz="1400" dirty="0" smtClean="0"/>
              <a:t>TOPTANCININ DESTEKLEDİĞİ GÖNÜLLÜ ZİNCİRLER</a:t>
            </a:r>
          </a:p>
          <a:p>
            <a:r>
              <a:rPr lang="tr-TR" sz="1400" dirty="0" smtClean="0"/>
              <a:t>(OTOMOBİL LASTİK FİRMALARI)</a:t>
            </a:r>
            <a:endParaRPr lang="tr-TR" sz="1400" dirty="0"/>
          </a:p>
        </p:txBody>
      </p:sp>
      <p:sp>
        <p:nvSpPr>
          <p:cNvPr id="14" name="Dikdörtgen 13"/>
          <p:cNvSpPr/>
          <p:nvPr/>
        </p:nvSpPr>
        <p:spPr>
          <a:xfrm>
            <a:off x="4788024" y="3537012"/>
            <a:ext cx="3946917" cy="36004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tr-TR" dirty="0" smtClean="0"/>
              <a:t>PERAKENDECİ KOOPERATİFLERİ</a:t>
            </a:r>
            <a:endParaRPr lang="tr-TR" dirty="0"/>
          </a:p>
        </p:txBody>
      </p:sp>
      <p:sp>
        <p:nvSpPr>
          <p:cNvPr id="15" name="Dikdörtgen 14"/>
          <p:cNvSpPr/>
          <p:nvPr/>
        </p:nvSpPr>
        <p:spPr>
          <a:xfrm>
            <a:off x="4788024" y="4077072"/>
            <a:ext cx="3946917" cy="43204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tr-TR" dirty="0" smtClean="0"/>
              <a:t>İŞLETME SİSTEMİ FRANCHISING</a:t>
            </a:r>
            <a:endParaRPr lang="tr-TR" dirty="0"/>
          </a:p>
        </p:txBody>
      </p:sp>
      <p:sp>
        <p:nvSpPr>
          <p:cNvPr id="16" name="Dikdörtgen 15"/>
          <p:cNvSpPr/>
          <p:nvPr/>
        </p:nvSpPr>
        <p:spPr>
          <a:xfrm>
            <a:off x="4788024" y="4869160"/>
            <a:ext cx="3960440" cy="172819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r>
              <a:rPr lang="tr-TR" sz="1400" dirty="0" smtClean="0"/>
              <a:t>OTOMOBİL KİRALAMA</a:t>
            </a:r>
          </a:p>
          <a:p>
            <a:r>
              <a:rPr lang="tr-TR" sz="1400" dirty="0" smtClean="0"/>
              <a:t>(Hertz, </a:t>
            </a:r>
            <a:r>
              <a:rPr lang="tr-TR" sz="1400" dirty="0" err="1" smtClean="0"/>
              <a:t>Avis</a:t>
            </a:r>
            <a:r>
              <a:rPr lang="tr-TR" sz="1400" dirty="0" smtClean="0"/>
              <a:t>)</a:t>
            </a:r>
          </a:p>
          <a:p>
            <a:r>
              <a:rPr lang="tr-TR" sz="1400" dirty="0" smtClean="0"/>
              <a:t>OTELLER-MOTELLER</a:t>
            </a:r>
          </a:p>
          <a:p>
            <a:r>
              <a:rPr lang="tr-TR" sz="1400" dirty="0" smtClean="0"/>
              <a:t>(Holiday </a:t>
            </a:r>
            <a:r>
              <a:rPr lang="tr-TR" sz="1400" dirty="0" err="1" smtClean="0"/>
              <a:t>inn</a:t>
            </a:r>
            <a:r>
              <a:rPr lang="tr-TR" sz="1400" dirty="0" smtClean="0"/>
              <a:t>, Sheraton)</a:t>
            </a:r>
          </a:p>
          <a:p>
            <a:r>
              <a:rPr lang="tr-TR" sz="1400" dirty="0" smtClean="0"/>
              <a:t>FAST FOOD RESTORANLAR</a:t>
            </a:r>
          </a:p>
          <a:p>
            <a:r>
              <a:rPr lang="tr-TR" sz="1400" dirty="0" smtClean="0"/>
              <a:t>(</a:t>
            </a:r>
            <a:r>
              <a:rPr lang="tr-TR" sz="1400" dirty="0" err="1" smtClean="0"/>
              <a:t>McDonald’s</a:t>
            </a:r>
            <a:r>
              <a:rPr lang="tr-TR" sz="1400" dirty="0" smtClean="0"/>
              <a:t>, Kentucky </a:t>
            </a:r>
            <a:r>
              <a:rPr lang="tr-TR" sz="1400" dirty="0" err="1" smtClean="0"/>
              <a:t>Fried</a:t>
            </a:r>
            <a:r>
              <a:rPr lang="tr-TR" sz="1400" dirty="0" smtClean="0"/>
              <a:t> </a:t>
            </a:r>
            <a:r>
              <a:rPr lang="tr-TR" sz="1400" dirty="0" err="1" smtClean="0"/>
              <a:t>Chicken</a:t>
            </a:r>
            <a:r>
              <a:rPr lang="tr-TR" sz="1400" dirty="0" smtClean="0"/>
              <a:t>)</a:t>
            </a:r>
          </a:p>
          <a:p>
            <a:r>
              <a:rPr lang="tr-TR" sz="1400" dirty="0" smtClean="0"/>
              <a:t>KURU TEMİZLEME, EMLAKÇILAR</a:t>
            </a:r>
          </a:p>
          <a:p>
            <a:r>
              <a:rPr lang="tr-TR" sz="1400" dirty="0" smtClean="0"/>
              <a:t>(</a:t>
            </a:r>
            <a:r>
              <a:rPr lang="tr-TR" sz="1400" dirty="0" err="1" smtClean="0"/>
              <a:t>Remaks</a:t>
            </a:r>
            <a:r>
              <a:rPr lang="tr-TR" sz="1400" dirty="0" smtClean="0"/>
              <a:t>)</a:t>
            </a:r>
            <a:endParaRPr lang="tr-TR" sz="1400" dirty="0"/>
          </a:p>
        </p:txBody>
      </p:sp>
      <p:sp>
        <p:nvSpPr>
          <p:cNvPr id="17" name="Sağ Ok 16"/>
          <p:cNvSpPr/>
          <p:nvPr/>
        </p:nvSpPr>
        <p:spPr>
          <a:xfrm>
            <a:off x="4016739" y="1124744"/>
            <a:ext cx="627269"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Sağ Ok 17"/>
          <p:cNvSpPr/>
          <p:nvPr/>
        </p:nvSpPr>
        <p:spPr>
          <a:xfrm>
            <a:off x="4016739" y="2060848"/>
            <a:ext cx="627269"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Sağ Ok 18"/>
          <p:cNvSpPr/>
          <p:nvPr/>
        </p:nvSpPr>
        <p:spPr>
          <a:xfrm>
            <a:off x="3981781" y="2888940"/>
            <a:ext cx="662227"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Sağ Ok 19"/>
          <p:cNvSpPr/>
          <p:nvPr/>
        </p:nvSpPr>
        <p:spPr>
          <a:xfrm rot="1996693">
            <a:off x="3927251" y="3368649"/>
            <a:ext cx="806243"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Sağ Ok 20"/>
          <p:cNvSpPr/>
          <p:nvPr/>
        </p:nvSpPr>
        <p:spPr>
          <a:xfrm rot="20593668">
            <a:off x="3981781" y="4509120"/>
            <a:ext cx="698151"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Yukarı Aşağı Ok 21"/>
          <p:cNvSpPr/>
          <p:nvPr/>
        </p:nvSpPr>
        <p:spPr>
          <a:xfrm>
            <a:off x="6588224" y="4557856"/>
            <a:ext cx="180020" cy="22916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194792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95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70000" lnSpcReduction="20000"/>
          </a:bodyPr>
          <a:lstStyle/>
          <a:p>
            <a:pPr marL="0" indent="0">
              <a:buNone/>
            </a:pPr>
            <a:r>
              <a:rPr lang="tr-TR" dirty="0" err="1">
                <a:solidFill>
                  <a:srgbClr val="C00000"/>
                </a:solidFill>
              </a:rPr>
              <a:t>Franchise</a:t>
            </a:r>
            <a:r>
              <a:rPr lang="tr-TR" dirty="0">
                <a:solidFill>
                  <a:srgbClr val="C00000"/>
                </a:solidFill>
              </a:rPr>
              <a:t> Almak İsteyenlerin Sorgulaması Gereken </a:t>
            </a:r>
            <a:r>
              <a:rPr lang="tr-TR" dirty="0" smtClean="0">
                <a:solidFill>
                  <a:srgbClr val="C00000"/>
                </a:solidFill>
              </a:rPr>
              <a:t>Konular;</a:t>
            </a:r>
            <a:endParaRPr lang="tr-TR" dirty="0">
              <a:solidFill>
                <a:srgbClr val="C00000"/>
              </a:solidFill>
            </a:endParaRPr>
          </a:p>
          <a:p>
            <a:pPr marL="0" indent="0">
              <a:buNone/>
            </a:pPr>
            <a:r>
              <a:rPr lang="tr-TR" dirty="0" err="1"/>
              <a:t>Franchise</a:t>
            </a:r>
            <a:r>
              <a:rPr lang="tr-TR" dirty="0"/>
              <a:t> almak isteyen işletmelerin sözleşme öncesinde sorgulaması </a:t>
            </a:r>
            <a:r>
              <a:rPr lang="tr-TR" dirty="0" smtClean="0"/>
              <a:t>gereken konuları </a:t>
            </a:r>
            <a:r>
              <a:rPr lang="tr-TR" dirty="0"/>
              <a:t>ürün veya hizmet ile ilgili konular, fiyat ve maliyet ile ilgili konular, yer seçimi </a:t>
            </a:r>
            <a:r>
              <a:rPr lang="tr-TR" dirty="0" smtClean="0"/>
              <a:t>ile ilgili </a:t>
            </a:r>
            <a:r>
              <a:rPr lang="tr-TR" dirty="0"/>
              <a:t>konular ve kontrol ve destekleme ile ilgili konular olarak dört ana başlıkta </a:t>
            </a:r>
            <a:r>
              <a:rPr lang="tr-TR" dirty="0" smtClean="0"/>
              <a:t>incelemekte yarar </a:t>
            </a:r>
            <a:r>
              <a:rPr lang="tr-TR" dirty="0"/>
              <a:t>vardır</a:t>
            </a:r>
            <a:r>
              <a:rPr lang="tr-TR" dirty="0" smtClean="0"/>
              <a:t>.</a:t>
            </a:r>
          </a:p>
          <a:p>
            <a:pPr marL="0" indent="0">
              <a:buNone/>
            </a:pPr>
            <a:r>
              <a:rPr lang="tr-TR" dirty="0"/>
              <a:t>1. Ürün veya Hizmet ile İlgili Konular</a:t>
            </a:r>
          </a:p>
          <a:p>
            <a:pPr marL="0" indent="0">
              <a:buNone/>
            </a:pPr>
            <a:r>
              <a:rPr lang="tr-TR" dirty="0" smtClean="0"/>
              <a:t>	</a:t>
            </a:r>
            <a:r>
              <a:rPr lang="tr-TR" dirty="0" err="1" smtClean="0"/>
              <a:t>Franchisee’nin</a:t>
            </a:r>
            <a:r>
              <a:rPr lang="tr-TR" dirty="0" smtClean="0"/>
              <a:t> </a:t>
            </a:r>
            <a:r>
              <a:rPr lang="tr-TR" dirty="0"/>
              <a:t>sözleşme öncesinde imtiyazını almak istediği ürün veya hizmet </a:t>
            </a:r>
            <a:r>
              <a:rPr lang="tr-TR" dirty="0" smtClean="0"/>
              <a:t>ile ilgili </a:t>
            </a:r>
            <a:r>
              <a:rPr lang="tr-TR" dirty="0"/>
              <a:t>yerel talebi incelemesi, bu talebin geçici olup olmadığını araştırması alacağı ürün </a:t>
            </a:r>
            <a:r>
              <a:rPr lang="tr-TR" dirty="0" smtClean="0"/>
              <a:t>veya hizmetin </a:t>
            </a:r>
            <a:r>
              <a:rPr lang="tr-TR" dirty="0"/>
              <a:t>kalitesini araştırmalıdır. Ürün ve hizmetin markasının ne derecede tanındığı, </a:t>
            </a:r>
            <a:r>
              <a:rPr lang="tr-TR" dirty="0" smtClean="0"/>
              <a:t>aranılan bir </a:t>
            </a:r>
            <a:r>
              <a:rPr lang="tr-TR" dirty="0"/>
              <a:t>ürün olup olmadığı, kolay taklit edilip edilemeyeceği, marka, model ve tip </a:t>
            </a:r>
            <a:r>
              <a:rPr lang="tr-TR" dirty="0" smtClean="0"/>
              <a:t>patentlerinin olup </a:t>
            </a:r>
            <a:r>
              <a:rPr lang="tr-TR" dirty="0"/>
              <a:t>olmadığını değerlendirmelidir. Özellikle mal ya da hizmetin kolay taklit edilebilir </a:t>
            </a:r>
            <a:r>
              <a:rPr lang="tr-TR" dirty="0" smtClean="0"/>
              <a:t>olması ve </a:t>
            </a:r>
            <a:r>
              <a:rPr lang="tr-TR" dirty="0"/>
              <a:t>o yörede veya ülkede patent korumalarının ne derecede izlendiği, koruma ile ilgili </a:t>
            </a:r>
            <a:r>
              <a:rPr lang="tr-TR" dirty="0" smtClean="0"/>
              <a:t>yasal yükümlülükleri </a:t>
            </a:r>
            <a:r>
              <a:rPr lang="tr-TR" dirty="0"/>
              <a:t>önemlidir. Bir diğer önemli husus ise ürünün veya hizmetin rekabet gücüdür</a:t>
            </a:r>
            <a:r>
              <a:rPr lang="tr-TR" dirty="0" smtClean="0"/>
              <a:t>. Bu </a:t>
            </a:r>
            <a:r>
              <a:rPr lang="tr-TR" dirty="0"/>
              <a:t>açıdan sektördeki rakiplerin durumu, rakiplerin fiyatları, satış ve tanıtım etkinlikleri </a:t>
            </a:r>
            <a:r>
              <a:rPr lang="tr-TR" dirty="0" smtClean="0"/>
              <a:t>ve yerel </a:t>
            </a:r>
            <a:r>
              <a:rPr lang="tr-TR" dirty="0"/>
              <a:t>kültüre uyum sağlayıp sağlayamayacağı da önemlidir.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06332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07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70000" lnSpcReduction="20000"/>
          </a:bodyPr>
          <a:lstStyle/>
          <a:p>
            <a:pPr marL="0" indent="0">
              <a:buNone/>
            </a:pPr>
            <a:r>
              <a:rPr lang="tr-TR" dirty="0"/>
              <a:t>2. Fiyat ve Maliyetler ile İlgili Konular</a:t>
            </a:r>
          </a:p>
          <a:p>
            <a:pPr marL="0" indent="0">
              <a:buNone/>
            </a:pPr>
            <a:r>
              <a:rPr lang="tr-TR" dirty="0" smtClean="0"/>
              <a:t>	</a:t>
            </a:r>
            <a:r>
              <a:rPr lang="tr-TR" dirty="0" err="1" smtClean="0"/>
              <a:t>Franchisee’nin</a:t>
            </a:r>
            <a:r>
              <a:rPr lang="tr-TR" dirty="0" smtClean="0"/>
              <a:t> </a:t>
            </a:r>
            <a:r>
              <a:rPr lang="tr-TR" dirty="0"/>
              <a:t>imtiyaz hakkını alacağı ürün veya hizmetin varsa piyasadaki fiyatı</a:t>
            </a:r>
            <a:r>
              <a:rPr lang="tr-TR" dirty="0" smtClean="0"/>
              <a:t>, üretim </a:t>
            </a:r>
            <a:r>
              <a:rPr lang="tr-TR" dirty="0"/>
              <a:t>maliyeti, rakiplerin olası fiyat indirimleri veya damping uygulamaları, üretim, satış</a:t>
            </a:r>
            <a:r>
              <a:rPr lang="tr-TR" dirty="0" smtClean="0"/>
              <a:t>, tanıtım </a:t>
            </a:r>
            <a:r>
              <a:rPr lang="tr-TR" dirty="0"/>
              <a:t>giderlerinin maliyete etkisini araştırmalıdır. Bu arada yatırımın toplam </a:t>
            </a:r>
            <a:r>
              <a:rPr lang="tr-TR" dirty="0" smtClean="0"/>
              <a:t>maliyetinin ürün </a:t>
            </a:r>
            <a:r>
              <a:rPr lang="tr-TR" dirty="0"/>
              <a:t>veya hizmet üzerindeki etkisinin ne olacağını, kira, dekorasyon, </a:t>
            </a:r>
            <a:r>
              <a:rPr lang="tr-TR" dirty="0" smtClean="0"/>
              <a:t>makina-donanım giderlerinin </a:t>
            </a:r>
            <a:r>
              <a:rPr lang="tr-TR" dirty="0"/>
              <a:t>maliyet üzerindeki etkilerini, </a:t>
            </a:r>
            <a:r>
              <a:rPr lang="tr-TR" dirty="0" err="1"/>
              <a:t>franchise</a:t>
            </a:r>
            <a:r>
              <a:rPr lang="tr-TR" dirty="0"/>
              <a:t> sözleşme ve </a:t>
            </a:r>
            <a:r>
              <a:rPr lang="tr-TR" dirty="0" err="1"/>
              <a:t>royalty</a:t>
            </a:r>
            <a:r>
              <a:rPr lang="tr-TR" dirty="0"/>
              <a:t> giderlerini </a:t>
            </a:r>
            <a:r>
              <a:rPr lang="tr-TR" dirty="0" smtClean="0"/>
              <a:t>ne derecede </a:t>
            </a:r>
            <a:r>
              <a:rPr lang="tr-TR" dirty="0"/>
              <a:t>ve ne sürede karşılayabileceğini, başlangıç ücretinin ne olacağını, ürün ya </a:t>
            </a:r>
            <a:r>
              <a:rPr lang="tr-TR" dirty="0" smtClean="0"/>
              <a:t>da hizmetin </a:t>
            </a:r>
            <a:r>
              <a:rPr lang="tr-TR" dirty="0"/>
              <a:t>bu fiyatla piyasada </a:t>
            </a:r>
            <a:r>
              <a:rPr lang="tr-TR" dirty="0" err="1"/>
              <a:t>satılabilirliğini</a:t>
            </a:r>
            <a:r>
              <a:rPr lang="tr-TR" dirty="0"/>
              <a:t>, yapılması gereken reklam ve </a:t>
            </a:r>
            <a:r>
              <a:rPr lang="tr-TR" dirty="0" smtClean="0"/>
              <a:t>tanıtım harcamalarının </a:t>
            </a:r>
            <a:r>
              <a:rPr lang="tr-TR" dirty="0"/>
              <a:t>miktarını, varsa görünmeyen (gizli) giderlerin ne olabileceğini </a:t>
            </a:r>
            <a:r>
              <a:rPr lang="tr-TR" dirty="0" smtClean="0"/>
              <a:t>de hesaplamalıdır</a:t>
            </a:r>
            <a:r>
              <a:rPr lang="tr-TR" dirty="0"/>
              <a:t>. Öte yandan uzun vadede </a:t>
            </a:r>
            <a:r>
              <a:rPr lang="tr-TR" dirty="0" err="1"/>
              <a:t>franchisor’dan</a:t>
            </a:r>
            <a:r>
              <a:rPr lang="tr-TR" dirty="0"/>
              <a:t> tedarik etmek zorunda </a:t>
            </a:r>
            <a:r>
              <a:rPr lang="tr-TR" dirty="0" smtClean="0"/>
              <a:t>olduğu donanımın </a:t>
            </a:r>
            <a:r>
              <a:rPr lang="tr-TR" dirty="0"/>
              <a:t>ve ürünlerin piyasa fiyatının üstünde olup olmadığını, sürekli ödeme </a:t>
            </a:r>
            <a:r>
              <a:rPr lang="tr-TR" dirty="0" smtClean="0"/>
              <a:t>durumunda olduğu </a:t>
            </a:r>
            <a:r>
              <a:rPr lang="tr-TR" dirty="0"/>
              <a:t>giderleri de maliyetini belirlerken dikkate almak zorundadır. Tüm bu giderlerin </a:t>
            </a:r>
            <a:r>
              <a:rPr lang="tr-TR" dirty="0" smtClean="0"/>
              <a:t>ürün veya </a:t>
            </a:r>
            <a:r>
              <a:rPr lang="tr-TR" dirty="0"/>
              <a:t>hizmetin kârlılığı üzerindeki etkisi, satış ve pazarlama stratejileri ve taktikleri </a:t>
            </a:r>
            <a:r>
              <a:rPr lang="tr-TR" dirty="0" smtClean="0"/>
              <a:t>konusunda da </a:t>
            </a:r>
            <a:r>
              <a:rPr lang="tr-TR" dirty="0"/>
              <a:t>ciddi bir araştırma yapması gerekecektir.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940175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47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normAutofit fontScale="85000" lnSpcReduction="20000"/>
          </a:bodyPr>
          <a:lstStyle/>
          <a:p>
            <a:pPr marL="0" indent="0">
              <a:buNone/>
            </a:pPr>
            <a:r>
              <a:rPr lang="tr-TR" dirty="0"/>
              <a:t>3. Yer Seçimi ile İlgili Konular</a:t>
            </a:r>
          </a:p>
          <a:p>
            <a:pPr marL="0" indent="0">
              <a:buNone/>
            </a:pPr>
            <a:r>
              <a:rPr lang="tr-TR" dirty="0" smtClean="0"/>
              <a:t>	</a:t>
            </a:r>
            <a:r>
              <a:rPr lang="tr-TR" dirty="0" err="1" smtClean="0"/>
              <a:t>Franchisee’nin</a:t>
            </a:r>
            <a:r>
              <a:rPr lang="tr-TR" dirty="0" smtClean="0"/>
              <a:t> </a:t>
            </a:r>
            <a:r>
              <a:rPr lang="tr-TR" dirty="0"/>
              <a:t>karar verirken değerlendireceği bir konu da yatırımı yapacağı </a:t>
            </a:r>
            <a:r>
              <a:rPr lang="tr-TR" dirty="0" smtClean="0"/>
              <a:t>yerin seçimidir</a:t>
            </a:r>
            <a:r>
              <a:rPr lang="tr-TR" dirty="0"/>
              <a:t>. Kuruluş yeri olarak düşünülen bölgenin neresinde olması gerektiğini, yer </a:t>
            </a:r>
            <a:r>
              <a:rPr lang="tr-TR" dirty="0" smtClean="0"/>
              <a:t>seçiminde </a:t>
            </a:r>
            <a:r>
              <a:rPr lang="tr-TR" dirty="0" err="1" smtClean="0"/>
              <a:t>franchisor’un</a:t>
            </a:r>
            <a:r>
              <a:rPr lang="tr-TR" dirty="0" smtClean="0"/>
              <a:t> </a:t>
            </a:r>
            <a:r>
              <a:rPr lang="tr-TR" dirty="0"/>
              <a:t>etkisi olup olmadığını, bu konuda bir fizibilite gerekip gerekmediğini, </a:t>
            </a:r>
            <a:r>
              <a:rPr lang="tr-TR" dirty="0" smtClean="0"/>
              <a:t>yatırım yeri </a:t>
            </a:r>
            <a:r>
              <a:rPr lang="tr-TR" dirty="0"/>
              <a:t>veya yerlerinin yeterli olup olmadığını, gelişme olanaklarını, personel, nüfus yapısı</a:t>
            </a:r>
            <a:r>
              <a:rPr lang="tr-TR" dirty="0" smtClean="0"/>
              <a:t>, ulaşım</a:t>
            </a:r>
            <a:r>
              <a:rPr lang="tr-TR" dirty="0"/>
              <a:t>, trafik, müşteri ulaşılabilirliği, rakiplerin konumu ve pazarın gelişim trendini </a:t>
            </a:r>
            <a:r>
              <a:rPr lang="tr-TR" dirty="0" smtClean="0"/>
              <a:t>de dikkate </a:t>
            </a:r>
            <a:r>
              <a:rPr lang="tr-TR" dirty="0"/>
              <a:t>alarak karar vermelidir. Bu arada yatırım yapılan bölgede veya sektörde </a:t>
            </a:r>
            <a:r>
              <a:rPr lang="tr-TR" dirty="0" err="1"/>
              <a:t>franchisee’yi</a:t>
            </a:r>
            <a:endParaRPr lang="tr-TR" dirty="0"/>
          </a:p>
          <a:p>
            <a:pPr marL="0" indent="0">
              <a:buNone/>
            </a:pPr>
            <a:r>
              <a:rPr lang="tr-TR" dirty="0"/>
              <a:t>koruyan yasal sınırlamalar ve kısıtlamalar var mıdır? </a:t>
            </a:r>
            <a:r>
              <a:rPr lang="tr-TR" dirty="0" smtClean="0"/>
              <a:t>Rakipler </a:t>
            </a:r>
            <a:r>
              <a:rPr lang="tr-TR" dirty="0"/>
              <a:t>kimlerdir? Onların </a:t>
            </a:r>
            <a:r>
              <a:rPr lang="tr-TR" dirty="0" smtClean="0"/>
              <a:t>yerleşim durumları </a:t>
            </a:r>
            <a:r>
              <a:rPr lang="tr-TR" dirty="0"/>
              <a:t>gibi konuları da araştırmalıdır. Bu konulardaki kararlar </a:t>
            </a:r>
            <a:r>
              <a:rPr lang="tr-TR" dirty="0" err="1"/>
              <a:t>franchise’ın</a:t>
            </a:r>
            <a:r>
              <a:rPr lang="tr-TR" dirty="0"/>
              <a:t> bölgesel, </a:t>
            </a:r>
            <a:r>
              <a:rPr lang="tr-TR" dirty="0" smtClean="0"/>
              <a:t>ulusal veya </a:t>
            </a:r>
            <a:r>
              <a:rPr lang="tr-TR" dirty="0"/>
              <a:t>uluslararası olmasına göre farklılaşabilecektir.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9384993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23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77500" lnSpcReduction="20000"/>
          </a:bodyPr>
          <a:lstStyle/>
          <a:p>
            <a:pPr marL="0" indent="0">
              <a:buNone/>
            </a:pPr>
            <a:r>
              <a:rPr lang="tr-TR" dirty="0"/>
              <a:t>4. Kontrol ve Destekleme ile İlgili Konular</a:t>
            </a:r>
          </a:p>
          <a:p>
            <a:pPr marL="0" indent="0">
              <a:buNone/>
            </a:pPr>
            <a:r>
              <a:rPr lang="tr-TR" dirty="0" smtClean="0"/>
              <a:t>	</a:t>
            </a:r>
            <a:r>
              <a:rPr lang="tr-TR" dirty="0" err="1" smtClean="0"/>
              <a:t>Franchisee’nin</a:t>
            </a:r>
            <a:r>
              <a:rPr lang="tr-TR" dirty="0" smtClean="0"/>
              <a:t> </a:t>
            </a:r>
            <a:r>
              <a:rPr lang="tr-TR" dirty="0"/>
              <a:t>son olarak </a:t>
            </a:r>
            <a:r>
              <a:rPr lang="tr-TR" dirty="0" err="1"/>
              <a:t>franchisor’un</a:t>
            </a:r>
            <a:r>
              <a:rPr lang="tr-TR" dirty="0"/>
              <a:t> yatırım yaparken, bölge ve yer seçmede</a:t>
            </a:r>
            <a:r>
              <a:rPr lang="tr-TR" dirty="0" smtClean="0"/>
              <a:t>, makina-teçhizat </a:t>
            </a:r>
            <a:r>
              <a:rPr lang="tr-TR" dirty="0"/>
              <a:t>tedariki ve işyeri dekorasyonunda, malzeme satın alımında, fiyatlandırma</a:t>
            </a:r>
            <a:r>
              <a:rPr lang="tr-TR" dirty="0" smtClean="0"/>
              <a:t>, personel </a:t>
            </a:r>
            <a:r>
              <a:rPr lang="tr-TR" dirty="0"/>
              <a:t>seçimi ve eğitiminde, stok miktarları ve üretim kalitesi üzerindeki kontrolünü, </a:t>
            </a:r>
            <a:r>
              <a:rPr lang="tr-TR" dirty="0" smtClean="0"/>
              <a:t>varsa desteklerini </a:t>
            </a:r>
            <a:r>
              <a:rPr lang="tr-TR" dirty="0"/>
              <a:t>veya sınırlamalarını dikkate alması gerekmektedir. Özellikle </a:t>
            </a:r>
            <a:r>
              <a:rPr lang="tr-TR" dirty="0" err="1" smtClean="0"/>
              <a:t>franchisor’un</a:t>
            </a:r>
            <a:r>
              <a:rPr lang="tr-TR" dirty="0" smtClean="0"/>
              <a:t> satılacak </a:t>
            </a:r>
            <a:r>
              <a:rPr lang="tr-TR" dirty="0"/>
              <a:t>ürünlerin sınırlandırılması, malzemenin tümünün belirli bir yerden alınması ve </a:t>
            </a:r>
            <a:r>
              <a:rPr lang="tr-TR" dirty="0" smtClean="0"/>
              <a:t>farklı ürünler </a:t>
            </a:r>
            <a:r>
              <a:rPr lang="tr-TR" dirty="0"/>
              <a:t>satmama konularında kontrolü önemlidir. Bu arada </a:t>
            </a:r>
            <a:r>
              <a:rPr lang="tr-TR" dirty="0" err="1"/>
              <a:t>franchisor’ın</a:t>
            </a:r>
            <a:r>
              <a:rPr lang="tr-TR" dirty="0"/>
              <a:t> bölgede tek satıcılık hakkı verip vermediğini, </a:t>
            </a:r>
            <a:r>
              <a:rPr lang="tr-TR" dirty="0" err="1"/>
              <a:t>franchise</a:t>
            </a:r>
            <a:r>
              <a:rPr lang="tr-TR" dirty="0"/>
              <a:t> verdiği diğer yatırımcıların olup olmadığını, varsa </a:t>
            </a:r>
            <a:r>
              <a:rPr lang="tr-TR" dirty="0" smtClean="0"/>
              <a:t>kimlerle birlikte </a:t>
            </a:r>
            <a:r>
              <a:rPr lang="tr-TR" dirty="0"/>
              <a:t>çalışacağını, kaç yıldır </a:t>
            </a:r>
            <a:r>
              <a:rPr lang="tr-TR" dirty="0" err="1"/>
              <a:t>franchise</a:t>
            </a:r>
            <a:r>
              <a:rPr lang="tr-TR" dirty="0"/>
              <a:t> verdiğini, bugüne kadar aynı bölgede kaç </a:t>
            </a:r>
            <a:r>
              <a:rPr lang="tr-TR" dirty="0" smtClean="0"/>
              <a:t>girişimciye </a:t>
            </a:r>
            <a:r>
              <a:rPr lang="tr-TR" dirty="0" err="1" smtClean="0"/>
              <a:t>franchise</a:t>
            </a:r>
            <a:r>
              <a:rPr lang="tr-TR" dirty="0" smtClean="0"/>
              <a:t> </a:t>
            </a:r>
            <a:r>
              <a:rPr lang="tr-TR" dirty="0"/>
              <a:t>verdiğini, daha önce verilen </a:t>
            </a:r>
            <a:r>
              <a:rPr lang="tr-TR" dirty="0" err="1"/>
              <a:t>frachisee’lerin</a:t>
            </a:r>
            <a:r>
              <a:rPr lang="tr-TR" dirty="0"/>
              <a:t> başarı durumlarını </a:t>
            </a:r>
            <a:r>
              <a:rPr lang="tr-TR" dirty="0" smtClean="0"/>
              <a:t>nedenleriyle öğrenmek </a:t>
            </a:r>
            <a:r>
              <a:rPr lang="tr-TR" dirty="0"/>
              <a:t>durumundadır. </a:t>
            </a:r>
            <a:r>
              <a:rPr lang="tr-TR" dirty="0" err="1"/>
              <a:t>Franchisor’un</a:t>
            </a:r>
            <a:r>
              <a:rPr lang="tr-TR" dirty="0"/>
              <a:t> üretim, satış, reklam, personel eğitimi, tanıtım </a:t>
            </a:r>
            <a:r>
              <a:rPr lang="tr-TR" dirty="0" smtClean="0"/>
              <a:t>ve leasing </a:t>
            </a:r>
            <a:r>
              <a:rPr lang="tr-TR" dirty="0"/>
              <a:t>gibi finansal alanlardaki </a:t>
            </a:r>
            <a:r>
              <a:rPr lang="tr-TR" dirty="0" smtClean="0"/>
              <a:t>desteği </a:t>
            </a:r>
            <a:r>
              <a:rPr lang="tr-TR" dirty="0"/>
              <a:t>kararı etkileyecek konular arasındadır.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33035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20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85000" lnSpcReduction="20000"/>
          </a:bodyPr>
          <a:lstStyle/>
          <a:p>
            <a:pPr marL="0" indent="0" algn="ctr">
              <a:buNone/>
            </a:pPr>
            <a:r>
              <a:rPr lang="tr-TR" dirty="0" err="1">
                <a:solidFill>
                  <a:srgbClr val="C00000"/>
                </a:solidFill>
              </a:rPr>
              <a:t>Franchise</a:t>
            </a:r>
            <a:r>
              <a:rPr lang="tr-TR" dirty="0">
                <a:solidFill>
                  <a:srgbClr val="C00000"/>
                </a:solidFill>
              </a:rPr>
              <a:t> Sözleşmesi ve Unsurları</a:t>
            </a:r>
          </a:p>
          <a:p>
            <a:pPr marL="0" indent="0">
              <a:buNone/>
            </a:pPr>
            <a:r>
              <a:rPr lang="tr-TR" dirty="0" smtClean="0"/>
              <a:t>	</a:t>
            </a:r>
            <a:r>
              <a:rPr lang="tr-TR" dirty="0" err="1" smtClean="0"/>
              <a:t>Franchise</a:t>
            </a:r>
            <a:r>
              <a:rPr lang="tr-TR" dirty="0" smtClean="0"/>
              <a:t> </a:t>
            </a:r>
            <a:r>
              <a:rPr lang="tr-TR" dirty="0"/>
              <a:t>sözleşmeleri, Türk hukukunda, kanun ile açıkça tanımlanmamış bir “</a:t>
            </a:r>
            <a:r>
              <a:rPr lang="tr-TR" dirty="0" err="1" smtClean="0"/>
              <a:t>sui</a:t>
            </a:r>
            <a:r>
              <a:rPr lang="tr-TR" dirty="0" smtClean="0"/>
              <a:t> </a:t>
            </a:r>
            <a:r>
              <a:rPr lang="tr-TR" dirty="0" err="1" smtClean="0"/>
              <a:t>generis</a:t>
            </a:r>
            <a:r>
              <a:rPr lang="tr-TR" dirty="0"/>
              <a:t>” sözleşme olarak, alım satım sözleşmeleri, acentelik sözleşmeleri, </a:t>
            </a:r>
            <a:r>
              <a:rPr lang="tr-TR" dirty="0" smtClean="0"/>
              <a:t>hizmet sözleşmeleri</a:t>
            </a:r>
            <a:r>
              <a:rPr lang="tr-TR" dirty="0"/>
              <a:t>, vekalet sözleşmeleri gibi bir çok tanımlanmış sözleşmenin </a:t>
            </a:r>
            <a:r>
              <a:rPr lang="tr-TR" dirty="0" smtClean="0"/>
              <a:t>özelliklerini barındırır</a:t>
            </a:r>
            <a:r>
              <a:rPr lang="tr-TR" dirty="0"/>
              <a:t>. Türk </a:t>
            </a:r>
            <a:r>
              <a:rPr lang="tr-TR" dirty="0" err="1"/>
              <a:t>franchise</a:t>
            </a:r>
            <a:r>
              <a:rPr lang="tr-TR" dirty="0"/>
              <a:t> sözleşmeleri bakımından Borçlar Kanunu ve Türk Ticaret </a:t>
            </a:r>
            <a:r>
              <a:rPr lang="tr-TR" dirty="0" smtClean="0"/>
              <a:t>Kanunu kapsamında </a:t>
            </a:r>
            <a:r>
              <a:rPr lang="tr-TR" dirty="0"/>
              <a:t>bu sözleşmelere özgü hükümler yorum yolu ile uygulama alanı bulur </a:t>
            </a:r>
            <a:r>
              <a:rPr lang="tr-TR" dirty="0" smtClean="0"/>
              <a:t>ve sözleşmelere </a:t>
            </a:r>
            <a:r>
              <a:rPr lang="tr-TR" dirty="0"/>
              <a:t>uygulanan genel kurallar uyarınca değerlendirilir</a:t>
            </a:r>
            <a:r>
              <a:rPr lang="tr-TR" dirty="0" smtClean="0"/>
              <a:t>. </a:t>
            </a:r>
            <a:r>
              <a:rPr lang="tr-TR" dirty="0" err="1" smtClean="0"/>
              <a:t>Franchise</a:t>
            </a:r>
            <a:r>
              <a:rPr lang="tr-TR" dirty="0" smtClean="0"/>
              <a:t> </a:t>
            </a:r>
            <a:r>
              <a:rPr lang="tr-TR" dirty="0"/>
              <a:t>sözleşmesi “bir ürün veya hizmetin imtiyaz hakkına sahip </a:t>
            </a:r>
            <a:r>
              <a:rPr lang="tr-TR" dirty="0" err="1" smtClean="0"/>
              <a:t>Franchisor’ın</a:t>
            </a:r>
            <a:r>
              <a:rPr lang="tr-TR" dirty="0" smtClean="0"/>
              <a:t> belirli </a:t>
            </a:r>
            <a:r>
              <a:rPr lang="tr-TR" dirty="0"/>
              <a:t>bir süre koşullar ve sınırlamalar içinde işin yönetim ve organizasyonuna ilişkin bilgi </a:t>
            </a:r>
            <a:r>
              <a:rPr lang="tr-TR" dirty="0" smtClean="0"/>
              <a:t>ve destek </a:t>
            </a:r>
            <a:r>
              <a:rPr lang="tr-TR" dirty="0"/>
              <a:t>sağlamak suretiyle imtiyaz hakkına konu ticari işleri yürütmek üzere </a:t>
            </a:r>
            <a:r>
              <a:rPr lang="tr-TR" dirty="0" err="1" smtClean="0"/>
              <a:t>Franchisee’ye</a:t>
            </a:r>
            <a:r>
              <a:rPr lang="tr-TR" dirty="0" smtClean="0"/>
              <a:t> verdiği </a:t>
            </a:r>
            <a:r>
              <a:rPr lang="tr-TR" dirty="0"/>
              <a:t>imtiyazdan doğan uzun dönemli ve sürekli bir iş ilişkileri bütünü olup, </a:t>
            </a:r>
            <a:r>
              <a:rPr lang="tr-TR" dirty="0" smtClean="0"/>
              <a:t>birbirinden bağımsız </a:t>
            </a:r>
            <a:r>
              <a:rPr lang="tr-TR" dirty="0"/>
              <a:t>iki taraf arasında yapılan bir sözleşmedir. </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126634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1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77500" lnSpcReduction="20000"/>
          </a:bodyPr>
          <a:lstStyle/>
          <a:p>
            <a:pPr marL="0" indent="0">
              <a:buNone/>
            </a:pPr>
            <a:r>
              <a:rPr lang="tr-TR" dirty="0" err="1">
                <a:solidFill>
                  <a:srgbClr val="C00000"/>
                </a:solidFill>
              </a:rPr>
              <a:t>Franchise</a:t>
            </a:r>
            <a:r>
              <a:rPr lang="tr-TR" dirty="0">
                <a:solidFill>
                  <a:srgbClr val="C00000"/>
                </a:solidFill>
              </a:rPr>
              <a:t> sözleşmelerinin ana unsurları;</a:t>
            </a:r>
          </a:p>
          <a:p>
            <a:pPr marL="0" indent="0">
              <a:buNone/>
            </a:pPr>
            <a:r>
              <a:rPr lang="tr-TR" dirty="0" smtClean="0"/>
              <a:t>* </a:t>
            </a:r>
            <a:r>
              <a:rPr lang="tr-TR" dirty="0" err="1"/>
              <a:t>Franchisee’nin</a:t>
            </a:r>
            <a:r>
              <a:rPr lang="tr-TR" dirty="0"/>
              <a:t> </a:t>
            </a:r>
            <a:r>
              <a:rPr lang="tr-TR" dirty="0" err="1"/>
              <a:t>franchisor’a</a:t>
            </a:r>
            <a:r>
              <a:rPr lang="tr-TR" dirty="0"/>
              <a:t> karşı bağımsızlığı veya </a:t>
            </a:r>
            <a:r>
              <a:rPr lang="tr-TR" dirty="0" err="1"/>
              <a:t>franchisee’nin</a:t>
            </a:r>
            <a:r>
              <a:rPr lang="tr-TR" dirty="0"/>
              <a:t> kendi </a:t>
            </a:r>
            <a:r>
              <a:rPr lang="tr-TR" dirty="0" smtClean="0"/>
              <a:t>adına ve </a:t>
            </a:r>
            <a:r>
              <a:rPr lang="tr-TR" dirty="0"/>
              <a:t>hesabına, bağımsız olarak hareket edebilme imkânı,</a:t>
            </a:r>
          </a:p>
          <a:p>
            <a:pPr marL="0" indent="0">
              <a:buNone/>
            </a:pPr>
            <a:r>
              <a:rPr lang="tr-TR" dirty="0" smtClean="0"/>
              <a:t>* </a:t>
            </a:r>
            <a:r>
              <a:rPr lang="tr-TR" dirty="0"/>
              <a:t>İlgili işletme sistemi için </a:t>
            </a:r>
            <a:r>
              <a:rPr lang="tr-TR" dirty="0" err="1"/>
              <a:t>know</a:t>
            </a:r>
            <a:r>
              <a:rPr lang="tr-TR" dirty="0"/>
              <a:t>-how ve marka kullanımı ve ürün ve </a:t>
            </a:r>
            <a:r>
              <a:rPr lang="tr-TR" dirty="0" smtClean="0"/>
              <a:t>hizmetlerin yeknesaklığı</a:t>
            </a:r>
            <a:r>
              <a:rPr lang="tr-TR" dirty="0"/>
              <a:t>,</a:t>
            </a:r>
          </a:p>
          <a:p>
            <a:pPr marL="0" indent="0">
              <a:buNone/>
            </a:pPr>
            <a:r>
              <a:rPr lang="tr-TR" dirty="0" smtClean="0"/>
              <a:t>* </a:t>
            </a:r>
            <a:r>
              <a:rPr lang="tr-TR" dirty="0"/>
              <a:t>Marka ve logonun işle ilgili malzemeler üzerinde standart bir </a:t>
            </a:r>
            <a:r>
              <a:rPr lang="tr-TR" dirty="0" smtClean="0"/>
              <a:t>biçimde kullanımı</a:t>
            </a:r>
            <a:r>
              <a:rPr lang="tr-TR" dirty="0"/>
              <a:t>,</a:t>
            </a:r>
          </a:p>
          <a:p>
            <a:pPr marL="0" indent="0">
              <a:buNone/>
            </a:pPr>
            <a:r>
              <a:rPr lang="tr-TR" dirty="0" smtClean="0"/>
              <a:t>* </a:t>
            </a:r>
            <a:r>
              <a:rPr lang="tr-TR" dirty="0" err="1"/>
              <a:t>Royalty</a:t>
            </a:r>
            <a:r>
              <a:rPr lang="tr-TR" dirty="0"/>
              <a:t> ücreti ödenmesi,</a:t>
            </a:r>
          </a:p>
          <a:p>
            <a:pPr marL="0" indent="0">
              <a:buNone/>
            </a:pPr>
            <a:r>
              <a:rPr lang="tr-TR" dirty="0" smtClean="0"/>
              <a:t>* </a:t>
            </a:r>
            <a:r>
              <a:rPr lang="tr-TR" dirty="0" err="1"/>
              <a:t>Franchisee’nin</a:t>
            </a:r>
            <a:r>
              <a:rPr lang="tr-TR" dirty="0"/>
              <a:t> satış ağını genişletmesi ve satışı artırması ve</a:t>
            </a:r>
          </a:p>
          <a:p>
            <a:pPr marL="0" indent="0">
              <a:buNone/>
            </a:pPr>
            <a:r>
              <a:rPr lang="tr-TR" dirty="0" smtClean="0"/>
              <a:t>* </a:t>
            </a:r>
            <a:r>
              <a:rPr lang="tr-TR" dirty="0"/>
              <a:t>Süreklilik olarak sıralanabilir.</a:t>
            </a:r>
          </a:p>
          <a:p>
            <a:pPr marL="0" indent="0">
              <a:buNone/>
            </a:pPr>
            <a:r>
              <a:rPr lang="tr-TR" dirty="0" err="1" smtClean="0">
                <a:solidFill>
                  <a:srgbClr val="C00000"/>
                </a:solidFill>
              </a:rPr>
              <a:t>Franchise</a:t>
            </a:r>
            <a:r>
              <a:rPr lang="tr-TR" dirty="0" smtClean="0">
                <a:solidFill>
                  <a:srgbClr val="C00000"/>
                </a:solidFill>
              </a:rPr>
              <a:t> </a:t>
            </a:r>
            <a:r>
              <a:rPr lang="tr-TR" dirty="0">
                <a:solidFill>
                  <a:srgbClr val="C00000"/>
                </a:solidFill>
              </a:rPr>
              <a:t>sözleşmelerinin ana başlıkları ise;</a:t>
            </a:r>
          </a:p>
          <a:p>
            <a:pPr marL="0" indent="0">
              <a:buNone/>
            </a:pPr>
            <a:r>
              <a:rPr lang="tr-TR" dirty="0" smtClean="0"/>
              <a:t>*</a:t>
            </a:r>
            <a:r>
              <a:rPr lang="tr-TR" dirty="0" err="1" smtClean="0"/>
              <a:t>Franchisor'a</a:t>
            </a:r>
            <a:r>
              <a:rPr lang="tr-TR" dirty="0" smtClean="0"/>
              <a:t> </a:t>
            </a:r>
            <a:r>
              <a:rPr lang="tr-TR" dirty="0"/>
              <a:t>tanınan haklar,</a:t>
            </a:r>
          </a:p>
          <a:p>
            <a:pPr marL="0" indent="0">
              <a:buNone/>
            </a:pPr>
            <a:r>
              <a:rPr lang="tr-TR" dirty="0" smtClean="0"/>
              <a:t>* </a:t>
            </a:r>
            <a:r>
              <a:rPr lang="tr-TR" dirty="0" err="1"/>
              <a:t>Franchisee'ye</a:t>
            </a:r>
            <a:r>
              <a:rPr lang="tr-TR" dirty="0"/>
              <a:t> tanınan haklar,</a:t>
            </a:r>
          </a:p>
          <a:p>
            <a:pPr marL="0" indent="0">
              <a:buNone/>
            </a:pPr>
            <a:r>
              <a:rPr lang="tr-TR" dirty="0" smtClean="0"/>
              <a:t>* </a:t>
            </a:r>
            <a:r>
              <a:rPr lang="tr-TR" dirty="0" err="1"/>
              <a:t>Franchisee'ye</a:t>
            </a:r>
            <a:r>
              <a:rPr lang="tr-TR" dirty="0"/>
              <a:t> sunulacak olan mal ve hizmetler,</a:t>
            </a:r>
          </a:p>
          <a:p>
            <a:pPr marL="0" indent="0">
              <a:buNone/>
            </a:pPr>
            <a:r>
              <a:rPr lang="tr-TR" dirty="0" smtClean="0"/>
              <a:t>• </a:t>
            </a:r>
            <a:r>
              <a:rPr lang="tr-TR" dirty="0" err="1"/>
              <a:t>Franchisor'un</a:t>
            </a:r>
            <a:r>
              <a:rPr lang="tr-TR" dirty="0"/>
              <a:t> yükümlülükleri</a:t>
            </a:r>
            <a:r>
              <a:rPr lang="tr-TR" dirty="0" smtClean="0"/>
              <a:t>,</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432795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5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721499"/>
          </a:xfrm>
        </p:spPr>
        <p:txBody>
          <a:bodyPr>
            <a:normAutofit fontScale="77500" lnSpcReduction="20000"/>
          </a:bodyPr>
          <a:lstStyle/>
          <a:p>
            <a:pPr marL="0" indent="0">
              <a:buNone/>
            </a:pPr>
            <a:r>
              <a:rPr lang="tr-TR" dirty="0"/>
              <a:t>• </a:t>
            </a:r>
            <a:r>
              <a:rPr lang="tr-TR" dirty="0" err="1"/>
              <a:t>Franchisee'nin</a:t>
            </a:r>
            <a:r>
              <a:rPr lang="tr-TR" dirty="0"/>
              <a:t> yükümlülükleri,</a:t>
            </a:r>
          </a:p>
          <a:p>
            <a:pPr marL="0" indent="0">
              <a:buNone/>
            </a:pPr>
            <a:r>
              <a:rPr lang="tr-TR" dirty="0"/>
              <a:t>• </a:t>
            </a:r>
            <a:r>
              <a:rPr lang="tr-TR" dirty="0" err="1"/>
              <a:t>Franchisee'nin</a:t>
            </a:r>
            <a:r>
              <a:rPr lang="tr-TR" dirty="0"/>
              <a:t> yapacağı ödemelerin şartları,</a:t>
            </a:r>
          </a:p>
          <a:p>
            <a:pPr marL="0" indent="0">
              <a:buNone/>
            </a:pPr>
            <a:r>
              <a:rPr lang="tr-TR" dirty="0"/>
              <a:t>• </a:t>
            </a:r>
            <a:r>
              <a:rPr lang="tr-TR" dirty="0" err="1"/>
              <a:t>Franchisee'nin</a:t>
            </a:r>
            <a:r>
              <a:rPr lang="tr-TR" dirty="0"/>
              <a:t> ilk yatırımını amorti edebilecek bir anlaşma süresi,</a:t>
            </a:r>
          </a:p>
          <a:p>
            <a:pPr marL="0" indent="0">
              <a:buNone/>
            </a:pPr>
            <a:r>
              <a:rPr lang="tr-TR" dirty="0"/>
              <a:t>• Antlaşmanın yenilenme şartları,</a:t>
            </a:r>
          </a:p>
          <a:p>
            <a:pPr marL="0" indent="0">
              <a:buNone/>
            </a:pPr>
            <a:r>
              <a:rPr lang="tr-TR" dirty="0"/>
              <a:t>• </a:t>
            </a:r>
            <a:r>
              <a:rPr lang="tr-TR" dirty="0" err="1"/>
              <a:t>Franchisee'nin</a:t>
            </a:r>
            <a:r>
              <a:rPr lang="tr-TR" dirty="0"/>
              <a:t> </a:t>
            </a:r>
            <a:r>
              <a:rPr lang="tr-TR" dirty="0" err="1"/>
              <a:t>franchise</a:t>
            </a:r>
            <a:r>
              <a:rPr lang="tr-TR" dirty="0"/>
              <a:t> işini devir ve satışına hak tanıyan koşullar ve </a:t>
            </a:r>
            <a:r>
              <a:rPr lang="tr-TR" dirty="0" err="1"/>
              <a:t>Franchisor'ın</a:t>
            </a:r>
            <a:r>
              <a:rPr lang="tr-TR" dirty="0"/>
              <a:t> olası ilk alım hakkı,</a:t>
            </a:r>
          </a:p>
          <a:p>
            <a:pPr marL="0" indent="0">
              <a:buNone/>
            </a:pPr>
            <a:r>
              <a:rPr lang="tr-TR" dirty="0"/>
              <a:t>• </a:t>
            </a:r>
            <a:r>
              <a:rPr lang="tr-TR" dirty="0" err="1"/>
              <a:t>Franchisee'nin</a:t>
            </a:r>
            <a:r>
              <a:rPr lang="tr-TR" dirty="0"/>
              <a:t> </a:t>
            </a:r>
            <a:r>
              <a:rPr lang="tr-TR" dirty="0" err="1"/>
              <a:t>franchisor'un</a:t>
            </a:r>
            <a:r>
              <a:rPr lang="tr-TR" dirty="0"/>
              <a:t> ayırt edici işaret, ticari ad, ticari marka, hizmet markası, dükkan tabelaları, logo ve diğer ayırt edici belirtilerini kullanma koşulları,</a:t>
            </a:r>
          </a:p>
          <a:p>
            <a:pPr marL="0" indent="0">
              <a:buNone/>
            </a:pPr>
            <a:r>
              <a:rPr lang="tr-TR" dirty="0"/>
              <a:t>• </a:t>
            </a:r>
            <a:r>
              <a:rPr lang="tr-TR" dirty="0" err="1"/>
              <a:t>Franchisor'un</a:t>
            </a:r>
            <a:r>
              <a:rPr lang="tr-TR" dirty="0"/>
              <a:t> </a:t>
            </a:r>
            <a:r>
              <a:rPr lang="tr-TR" dirty="0" err="1"/>
              <a:t>franchise</a:t>
            </a:r>
            <a:r>
              <a:rPr lang="tr-TR" dirty="0"/>
              <a:t> sistemini yeni ve değişen yöntemlere uyarlama hakkı,</a:t>
            </a:r>
          </a:p>
          <a:p>
            <a:pPr marL="0" indent="0">
              <a:buNone/>
            </a:pPr>
            <a:r>
              <a:rPr lang="tr-TR" dirty="0"/>
              <a:t>• Sözleşmenin sonlanma koşulları,</a:t>
            </a:r>
          </a:p>
          <a:p>
            <a:pPr marL="0" indent="0">
              <a:buNone/>
            </a:pPr>
            <a:r>
              <a:rPr lang="tr-TR" dirty="0"/>
              <a:t>• Sözleşmenin sonlanması hâlinde </a:t>
            </a:r>
            <a:r>
              <a:rPr lang="tr-TR" dirty="0" err="1"/>
              <a:t>franchisor'a</a:t>
            </a:r>
            <a:r>
              <a:rPr lang="tr-TR" dirty="0"/>
              <a:t> veya göstereceği kişilere maddi ve gayri maddi unsurları teslim koşulları olarak sıralanabilir.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9344879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56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0000" lnSpcReduction="20000"/>
          </a:bodyPr>
          <a:lstStyle/>
          <a:p>
            <a:pPr marL="0" indent="0">
              <a:buNone/>
            </a:pPr>
            <a:r>
              <a:rPr lang="tr-TR" dirty="0" err="1">
                <a:solidFill>
                  <a:srgbClr val="C00000"/>
                </a:solidFill>
              </a:rPr>
              <a:t>Franchise</a:t>
            </a:r>
            <a:r>
              <a:rPr lang="tr-TR" dirty="0">
                <a:solidFill>
                  <a:srgbClr val="C00000"/>
                </a:solidFill>
              </a:rPr>
              <a:t> sözleşmesi gereği;</a:t>
            </a:r>
          </a:p>
          <a:p>
            <a:pPr marL="0" indent="0">
              <a:buNone/>
            </a:pPr>
            <a:r>
              <a:rPr lang="tr-TR" dirty="0" smtClean="0"/>
              <a:t>	</a:t>
            </a:r>
            <a:r>
              <a:rPr lang="tr-TR" dirty="0" err="1" smtClean="0"/>
              <a:t>Franchisor</a:t>
            </a:r>
            <a:r>
              <a:rPr lang="tr-TR" dirty="0" smtClean="0"/>
              <a:t> </a:t>
            </a:r>
            <a:r>
              <a:rPr lang="tr-TR" dirty="0"/>
              <a:t>bir iş sistemini </a:t>
            </a:r>
            <a:r>
              <a:rPr lang="tr-TR" dirty="0" err="1"/>
              <a:t>franchise</a:t>
            </a:r>
            <a:r>
              <a:rPr lang="tr-TR" dirty="0"/>
              <a:t> zinciri hâline getirmeden önce, makul bir </a:t>
            </a:r>
            <a:r>
              <a:rPr lang="tr-TR" dirty="0" smtClean="0"/>
              <a:t>süre boyunca </a:t>
            </a:r>
            <a:r>
              <a:rPr lang="tr-TR" dirty="0"/>
              <a:t>ve en azından bir örnek işletmede başarıyla yürütmelidir. Zincirin isim, marka </a:t>
            </a:r>
            <a:r>
              <a:rPr lang="tr-TR" dirty="0" smtClean="0"/>
              <a:t>ve diğer </a:t>
            </a:r>
            <a:r>
              <a:rPr lang="tr-TR" dirty="0"/>
              <a:t>ayırt edici özelliklerin sahibi olmalı veya yasal olarak kullanım hakkına sahip olmalıdır</a:t>
            </a:r>
            <a:r>
              <a:rPr lang="tr-TR" dirty="0" smtClean="0"/>
              <a:t>. Anlaşma </a:t>
            </a:r>
            <a:r>
              <a:rPr lang="tr-TR" dirty="0"/>
              <a:t>süresince bireysel </a:t>
            </a:r>
            <a:r>
              <a:rPr lang="tr-TR" dirty="0" err="1"/>
              <a:t>franchisee'ye</a:t>
            </a:r>
            <a:r>
              <a:rPr lang="tr-TR" dirty="0"/>
              <a:t> başlangıçtaki eğitimi ve sürekli ticari veya </a:t>
            </a:r>
            <a:r>
              <a:rPr lang="tr-TR" dirty="0" smtClean="0"/>
              <a:t>teknik desteği </a:t>
            </a:r>
            <a:r>
              <a:rPr lang="tr-TR" dirty="0"/>
              <a:t>vermelidir</a:t>
            </a:r>
            <a:r>
              <a:rPr lang="tr-TR" dirty="0" smtClean="0"/>
              <a:t>.</a:t>
            </a:r>
          </a:p>
          <a:p>
            <a:pPr marL="0" indent="0">
              <a:buNone/>
            </a:pPr>
            <a:r>
              <a:rPr lang="tr-TR" dirty="0"/>
              <a:t>	</a:t>
            </a:r>
            <a:r>
              <a:rPr lang="tr-TR" dirty="0" smtClean="0"/>
              <a:t> </a:t>
            </a:r>
            <a:r>
              <a:rPr lang="tr-TR" dirty="0" err="1" smtClean="0"/>
              <a:t>Franchisee</a:t>
            </a:r>
            <a:r>
              <a:rPr lang="tr-TR" dirty="0" smtClean="0"/>
              <a:t> </a:t>
            </a:r>
            <a:r>
              <a:rPr lang="tr-TR" dirty="0"/>
              <a:t>ise; </a:t>
            </a:r>
            <a:r>
              <a:rPr lang="tr-TR" dirty="0" err="1"/>
              <a:t>franchise</a:t>
            </a:r>
            <a:r>
              <a:rPr lang="tr-TR" dirty="0"/>
              <a:t> işletmesinin gelişmesi ve </a:t>
            </a:r>
            <a:r>
              <a:rPr lang="tr-TR" dirty="0" err="1"/>
              <a:t>franchise</a:t>
            </a:r>
            <a:r>
              <a:rPr lang="tr-TR" dirty="0"/>
              <a:t> sisteminin ortak </a:t>
            </a:r>
            <a:r>
              <a:rPr lang="tr-TR" dirty="0" smtClean="0"/>
              <a:t>kimliği ve </a:t>
            </a:r>
            <a:r>
              <a:rPr lang="tr-TR" dirty="0"/>
              <a:t>saygınlığının korunması için azami gayreti göstermelidir. </a:t>
            </a:r>
            <a:r>
              <a:rPr lang="tr-TR" dirty="0" err="1"/>
              <a:t>Franchisor'ın</a:t>
            </a:r>
            <a:r>
              <a:rPr lang="tr-TR" dirty="0"/>
              <a:t> yönetimi için</a:t>
            </a:r>
            <a:r>
              <a:rPr lang="tr-TR" dirty="0" smtClean="0"/>
              <a:t>, </a:t>
            </a:r>
            <a:r>
              <a:rPr lang="tr-TR" dirty="0" err="1" smtClean="0"/>
              <a:t>franchisee</a:t>
            </a:r>
            <a:r>
              <a:rPr lang="tr-TR" dirty="0" smtClean="0"/>
              <a:t> </a:t>
            </a:r>
            <a:r>
              <a:rPr lang="tr-TR" dirty="0"/>
              <a:t>finansal performansının ve mali durumunun belirlenmesini kolaylaştıracak </a:t>
            </a:r>
            <a:r>
              <a:rPr lang="tr-TR" dirty="0" smtClean="0"/>
              <a:t>işletme bilgilerini </a:t>
            </a:r>
            <a:r>
              <a:rPr lang="tr-TR" dirty="0"/>
              <a:t>vermelidir. </a:t>
            </a:r>
            <a:r>
              <a:rPr lang="tr-TR" dirty="0" err="1"/>
              <a:t>Franchisor'ın</a:t>
            </a:r>
            <a:r>
              <a:rPr lang="tr-TR" dirty="0"/>
              <a:t> talebi üzerine </a:t>
            </a:r>
            <a:r>
              <a:rPr lang="tr-TR" dirty="0" err="1"/>
              <a:t>franchisor'ın</a:t>
            </a:r>
            <a:r>
              <a:rPr lang="tr-TR" dirty="0"/>
              <a:t> ve/veya </a:t>
            </a:r>
            <a:r>
              <a:rPr lang="tr-TR" dirty="0" smtClean="0"/>
              <a:t>temsilcinin </a:t>
            </a:r>
            <a:r>
              <a:rPr lang="tr-TR" dirty="0" err="1" smtClean="0"/>
              <a:t>franchisee'nin</a:t>
            </a:r>
            <a:r>
              <a:rPr lang="tr-TR" dirty="0" smtClean="0"/>
              <a:t> </a:t>
            </a:r>
            <a:r>
              <a:rPr lang="tr-TR" dirty="0"/>
              <a:t>finansal kayıtlarını veya defterlerini makul bir zaman aralığında </a:t>
            </a:r>
            <a:r>
              <a:rPr lang="tr-TR" dirty="0" smtClean="0"/>
              <a:t>incelemesine izin </a:t>
            </a:r>
            <a:r>
              <a:rPr lang="tr-TR" dirty="0"/>
              <a:t>vermelidir</a:t>
            </a:r>
            <a:r>
              <a:rPr lang="tr-TR" dirty="0" smtClean="0"/>
              <a:t>. </a:t>
            </a:r>
          </a:p>
          <a:p>
            <a:pPr marL="0" indent="0">
              <a:buNone/>
            </a:pPr>
            <a:r>
              <a:rPr lang="tr-TR" dirty="0" smtClean="0"/>
              <a:t>	Tarafların </a:t>
            </a:r>
            <a:r>
              <a:rPr lang="tr-TR" dirty="0"/>
              <a:t>ortak yükümlülükleri gelince; taraflar birbirleriyle ilişkilerinde </a:t>
            </a:r>
            <a:r>
              <a:rPr lang="tr-TR" dirty="0" smtClean="0"/>
              <a:t>dürüst davranmalıdır</a:t>
            </a:r>
            <a:r>
              <a:rPr lang="tr-TR" dirty="0"/>
              <a:t>. </a:t>
            </a:r>
            <a:r>
              <a:rPr lang="tr-TR" dirty="0" err="1"/>
              <a:t>Franchisor</a:t>
            </a:r>
            <a:r>
              <a:rPr lang="tr-TR" dirty="0"/>
              <a:t> anlaşmanın her ihlalinde, bireysel </a:t>
            </a:r>
            <a:r>
              <a:rPr lang="tr-TR" dirty="0" err="1"/>
              <a:t>franchisee'sini</a:t>
            </a:r>
            <a:r>
              <a:rPr lang="tr-TR" dirty="0"/>
              <a:t> yazılı </a:t>
            </a:r>
            <a:r>
              <a:rPr lang="tr-TR" dirty="0" smtClean="0"/>
              <a:t>olarak uyarmalı </a:t>
            </a:r>
            <a:r>
              <a:rPr lang="tr-TR" dirty="0"/>
              <a:t>ve kusurun giderilmesi için makul süre tanımalıdır. Taraflar şikâyet, sorun </a:t>
            </a:r>
            <a:r>
              <a:rPr lang="tr-TR" dirty="0" smtClean="0"/>
              <a:t>ve anlaşmazlıklarını </a:t>
            </a:r>
            <a:r>
              <a:rPr lang="tr-TR" dirty="0"/>
              <a:t>samimi ve iyi niyetle, dürüst ve makul bir biçimde, doğrudan temas </a:t>
            </a:r>
            <a:r>
              <a:rPr lang="tr-TR" dirty="0" smtClean="0"/>
              <a:t>ve müzakere </a:t>
            </a:r>
            <a:r>
              <a:rPr lang="tr-TR" dirty="0"/>
              <a:t>ile çözmelidir.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9380325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72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92500" lnSpcReduction="20000"/>
          </a:bodyPr>
          <a:lstStyle/>
          <a:p>
            <a:pPr marL="0" indent="0">
              <a:buNone/>
            </a:pPr>
            <a:r>
              <a:rPr lang="tr-TR" dirty="0" smtClean="0"/>
              <a:t>	</a:t>
            </a:r>
            <a:r>
              <a:rPr lang="tr-TR" dirty="0" err="1" smtClean="0"/>
              <a:t>Franchise</a:t>
            </a:r>
            <a:r>
              <a:rPr lang="tr-TR" dirty="0" smtClean="0"/>
              <a:t> </a:t>
            </a:r>
            <a:r>
              <a:rPr lang="tr-TR" dirty="0"/>
              <a:t>sözleşmeleri </a:t>
            </a:r>
            <a:r>
              <a:rPr lang="tr-TR" dirty="0">
                <a:solidFill>
                  <a:srgbClr val="C00000"/>
                </a:solidFill>
              </a:rPr>
              <a:t>belirli süreli </a:t>
            </a:r>
            <a:r>
              <a:rPr lang="tr-TR" dirty="0"/>
              <a:t>veya </a:t>
            </a:r>
            <a:r>
              <a:rPr lang="tr-TR" dirty="0">
                <a:solidFill>
                  <a:srgbClr val="C00000"/>
                </a:solidFill>
              </a:rPr>
              <a:t>belirsiz süreli </a:t>
            </a:r>
            <a:r>
              <a:rPr lang="tr-TR" dirty="0"/>
              <a:t>olarak düzenlenebilir. </a:t>
            </a:r>
            <a:endParaRPr lang="tr-TR" dirty="0" smtClean="0"/>
          </a:p>
          <a:p>
            <a:pPr marL="0" indent="0">
              <a:buNone/>
            </a:pPr>
            <a:r>
              <a:rPr lang="tr-TR" dirty="0"/>
              <a:t>	</a:t>
            </a:r>
            <a:r>
              <a:rPr lang="tr-TR" dirty="0" smtClean="0">
                <a:solidFill>
                  <a:srgbClr val="C00000"/>
                </a:solidFill>
              </a:rPr>
              <a:t>Belirsiz süreli </a:t>
            </a:r>
            <a:r>
              <a:rPr lang="tr-TR" dirty="0"/>
              <a:t>bir </a:t>
            </a:r>
            <a:r>
              <a:rPr lang="tr-TR" dirty="0" err="1"/>
              <a:t>franchise</a:t>
            </a:r>
            <a:r>
              <a:rPr lang="tr-TR" dirty="0"/>
              <a:t> sözleşmesinde, sözleşme ya makul bir süre verilmek sureti ile fesih </a:t>
            </a:r>
            <a:r>
              <a:rPr lang="tr-TR" dirty="0" smtClean="0"/>
              <a:t>ihbarı ile </a:t>
            </a:r>
            <a:r>
              <a:rPr lang="tr-TR" dirty="0"/>
              <a:t>veya </a:t>
            </a:r>
            <a:r>
              <a:rPr lang="tr-TR" dirty="0" err="1"/>
              <a:t>franchisee’nin</a:t>
            </a:r>
            <a:r>
              <a:rPr lang="tr-TR" dirty="0"/>
              <a:t> sözleşmeye aykırılığa rağmen bu aykırılığı makul bir sürede </a:t>
            </a:r>
            <a:r>
              <a:rPr lang="tr-TR" dirty="0" smtClean="0"/>
              <a:t>telafi etmemesi </a:t>
            </a:r>
            <a:r>
              <a:rPr lang="tr-TR" dirty="0"/>
              <a:t>gibi haklı sebeplerin varlığı hâlinde feshedilebilir</a:t>
            </a:r>
            <a:r>
              <a:rPr lang="tr-TR" dirty="0" smtClean="0"/>
              <a:t>.</a:t>
            </a:r>
          </a:p>
          <a:p>
            <a:pPr marL="0" indent="0">
              <a:buNone/>
            </a:pPr>
            <a:r>
              <a:rPr lang="tr-TR" dirty="0"/>
              <a:t>	</a:t>
            </a:r>
            <a:r>
              <a:rPr lang="tr-TR" dirty="0">
                <a:solidFill>
                  <a:srgbClr val="C00000"/>
                </a:solidFill>
              </a:rPr>
              <a:t>Belirli süreli </a:t>
            </a:r>
            <a:r>
              <a:rPr lang="tr-TR" dirty="0" err="1"/>
              <a:t>franchise</a:t>
            </a:r>
            <a:r>
              <a:rPr lang="tr-TR" dirty="0"/>
              <a:t> sözleşmesi, taraflar kendiliğinden yenileme hususunda özel bir</a:t>
            </a:r>
          </a:p>
          <a:p>
            <a:pPr marL="0" indent="0">
              <a:buNone/>
            </a:pPr>
            <a:r>
              <a:rPr lang="tr-TR" dirty="0"/>
              <a:t>düzenleme öngörmediği sürece, sözleşme süresinin sonunda sona erer. Ancak her durumda</a:t>
            </a:r>
            <a:r>
              <a:rPr lang="tr-TR" dirty="0" smtClean="0"/>
              <a:t>, taraflar </a:t>
            </a:r>
            <a:r>
              <a:rPr lang="tr-TR" dirty="0"/>
              <a:t>sözleşmenin feshine ilişkin olarak “haklı sebeplerin varlığına” dayanabilirler. </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093454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63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85000" lnSpcReduction="10000"/>
          </a:bodyPr>
          <a:lstStyle/>
          <a:p>
            <a:pPr marL="0" indent="0" algn="ctr">
              <a:buNone/>
            </a:pPr>
            <a:r>
              <a:rPr lang="tr-TR" dirty="0" err="1">
                <a:solidFill>
                  <a:srgbClr val="C00000"/>
                </a:solidFill>
              </a:rPr>
              <a:t>Franchising</a:t>
            </a:r>
            <a:r>
              <a:rPr lang="tr-TR" dirty="0">
                <a:solidFill>
                  <a:srgbClr val="C00000"/>
                </a:solidFill>
              </a:rPr>
              <a:t> Sisteminin Yarar ve </a:t>
            </a:r>
            <a:r>
              <a:rPr lang="tr-TR" dirty="0" smtClean="0">
                <a:solidFill>
                  <a:srgbClr val="C00000"/>
                </a:solidFill>
              </a:rPr>
              <a:t>Sakıncaları</a:t>
            </a:r>
          </a:p>
          <a:p>
            <a:pPr marL="0" indent="0">
              <a:buNone/>
            </a:pPr>
            <a:r>
              <a:rPr lang="tr-TR" dirty="0" err="1">
                <a:solidFill>
                  <a:srgbClr val="C00000"/>
                </a:solidFill>
              </a:rPr>
              <a:t>Franchising</a:t>
            </a:r>
            <a:r>
              <a:rPr lang="tr-TR" dirty="0">
                <a:solidFill>
                  <a:srgbClr val="C00000"/>
                </a:solidFill>
              </a:rPr>
              <a:t> sisteminin </a:t>
            </a:r>
            <a:r>
              <a:rPr lang="tr-TR" dirty="0" err="1">
                <a:solidFill>
                  <a:srgbClr val="C00000"/>
                </a:solidFill>
              </a:rPr>
              <a:t>franchisor</a:t>
            </a:r>
            <a:r>
              <a:rPr lang="tr-TR" dirty="0">
                <a:solidFill>
                  <a:srgbClr val="C00000"/>
                </a:solidFill>
              </a:rPr>
              <a:t> açısından yararları; </a:t>
            </a:r>
            <a:r>
              <a:rPr lang="tr-TR" dirty="0" err="1"/>
              <a:t>franchisee</a:t>
            </a:r>
            <a:r>
              <a:rPr lang="tr-TR" dirty="0"/>
              <a:t> sözleşme </a:t>
            </a:r>
            <a:r>
              <a:rPr lang="tr-TR" dirty="0" smtClean="0"/>
              <a:t>gereği </a:t>
            </a:r>
            <a:r>
              <a:rPr lang="tr-TR" dirty="0" err="1" smtClean="0"/>
              <a:t>franchisor’a</a:t>
            </a:r>
            <a:r>
              <a:rPr lang="tr-TR" dirty="0" smtClean="0"/>
              <a:t> </a:t>
            </a:r>
            <a:r>
              <a:rPr lang="tr-TR" dirty="0"/>
              <a:t>bir giriş ödentisi yanı sıra, yıllık bir </a:t>
            </a:r>
            <a:r>
              <a:rPr lang="tr-TR" dirty="0" err="1"/>
              <a:t>royalty</a:t>
            </a:r>
            <a:r>
              <a:rPr lang="tr-TR" dirty="0"/>
              <a:t> de ödeyecektir. </a:t>
            </a:r>
            <a:r>
              <a:rPr lang="tr-TR" dirty="0" err="1"/>
              <a:t>Franchisor</a:t>
            </a:r>
            <a:r>
              <a:rPr lang="tr-TR" dirty="0"/>
              <a:t> her </a:t>
            </a:r>
            <a:r>
              <a:rPr lang="tr-TR" dirty="0" smtClean="0"/>
              <a:t>hangi bir </a:t>
            </a:r>
            <a:r>
              <a:rPr lang="tr-TR" dirty="0"/>
              <a:t>ödeme veya yatırım yapmadan gelir ve </a:t>
            </a:r>
            <a:r>
              <a:rPr lang="tr-TR" dirty="0" smtClean="0"/>
              <a:t>karlarını arttıracaktır</a:t>
            </a:r>
            <a:r>
              <a:rPr lang="tr-TR" dirty="0"/>
              <a:t>. Böylelikle en az </a:t>
            </a:r>
            <a:r>
              <a:rPr lang="tr-TR" dirty="0" smtClean="0"/>
              <a:t>maliyetle büyüme </a:t>
            </a:r>
            <a:r>
              <a:rPr lang="tr-TR" dirty="0"/>
              <a:t>ve gelişme sağlayacak, büyüme ve iş hacminin artması sonucu verimlilik ve </a:t>
            </a:r>
            <a:r>
              <a:rPr lang="tr-TR" dirty="0" smtClean="0"/>
              <a:t>kârlılığı artacaktır</a:t>
            </a:r>
            <a:r>
              <a:rPr lang="tr-TR" dirty="0"/>
              <a:t>. Mal ve hizmetlerin daha fazla satılması </a:t>
            </a:r>
            <a:r>
              <a:rPr lang="tr-TR" dirty="0" err="1"/>
              <a:t>franchisor'ın</a:t>
            </a:r>
            <a:r>
              <a:rPr lang="tr-TR" dirty="0"/>
              <a:t> finansal kuruluşlardan kredi</a:t>
            </a:r>
          </a:p>
          <a:p>
            <a:pPr marL="0" indent="0">
              <a:buNone/>
            </a:pPr>
            <a:r>
              <a:rPr lang="tr-TR" dirty="0"/>
              <a:t>bulma imkânını arttıracaktır. Daha hızlı ve etkin bir dağıtım söz konusu olacak, </a:t>
            </a:r>
            <a:r>
              <a:rPr lang="tr-TR" dirty="0" smtClean="0"/>
              <a:t>dağıtım sistemi </a:t>
            </a:r>
            <a:r>
              <a:rPr lang="tr-TR" dirty="0"/>
              <a:t>kolaylıkla kontrol edilebilecektir. </a:t>
            </a:r>
            <a:r>
              <a:rPr lang="tr-TR" dirty="0" err="1"/>
              <a:t>Franchisee’den</a:t>
            </a:r>
            <a:r>
              <a:rPr lang="tr-TR" dirty="0"/>
              <a:t> pazar ile ilgili hızlı ve sürekli </a:t>
            </a:r>
            <a:r>
              <a:rPr lang="tr-TR" dirty="0" smtClean="0"/>
              <a:t>bilgi akışı </a:t>
            </a:r>
            <a:r>
              <a:rPr lang="tr-TR" dirty="0"/>
              <a:t>sağlanacak, tüm bu yararlar yanı sıra </a:t>
            </a:r>
            <a:r>
              <a:rPr lang="tr-TR" dirty="0" err="1"/>
              <a:t>Franchisor</a:t>
            </a:r>
            <a:r>
              <a:rPr lang="tr-TR" dirty="0"/>
              <a:t> bir risk yüklenmeyecektir. </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198292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44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04656"/>
          </a:xfrm>
        </p:spPr>
        <p:txBody>
          <a:bodyPr>
            <a:normAutofit fontScale="92500"/>
          </a:bodyPr>
          <a:lstStyle/>
          <a:p>
            <a:pPr marL="0" indent="0">
              <a:buNone/>
            </a:pPr>
            <a:r>
              <a:rPr lang="tr-TR" dirty="0" err="1">
                <a:solidFill>
                  <a:srgbClr val="C00000"/>
                </a:solidFill>
              </a:rPr>
              <a:t>Franchising</a:t>
            </a:r>
            <a:r>
              <a:rPr lang="tr-TR" dirty="0">
                <a:solidFill>
                  <a:srgbClr val="C00000"/>
                </a:solidFill>
              </a:rPr>
              <a:t> sisteminin </a:t>
            </a:r>
            <a:r>
              <a:rPr lang="tr-TR" dirty="0" err="1">
                <a:solidFill>
                  <a:srgbClr val="C00000"/>
                </a:solidFill>
              </a:rPr>
              <a:t>Franchisor</a:t>
            </a:r>
            <a:r>
              <a:rPr lang="tr-TR" dirty="0">
                <a:solidFill>
                  <a:srgbClr val="C00000"/>
                </a:solidFill>
              </a:rPr>
              <a:t> açısından sakıncaları ise;</a:t>
            </a:r>
            <a:r>
              <a:rPr lang="tr-TR" dirty="0"/>
              <a:t> </a:t>
            </a:r>
            <a:endParaRPr lang="tr-TR" dirty="0" smtClean="0"/>
          </a:p>
          <a:p>
            <a:pPr marL="0" indent="0">
              <a:buNone/>
            </a:pPr>
            <a:r>
              <a:rPr lang="tr-TR" dirty="0" err="1" smtClean="0"/>
              <a:t>franchise</a:t>
            </a:r>
            <a:r>
              <a:rPr lang="tr-TR" dirty="0" smtClean="0"/>
              <a:t> </a:t>
            </a:r>
            <a:r>
              <a:rPr lang="tr-TR" dirty="0"/>
              <a:t>sistemine </a:t>
            </a:r>
            <a:r>
              <a:rPr lang="tr-TR" dirty="0" smtClean="0"/>
              <a:t>giriş aidatlarının </a:t>
            </a:r>
            <a:r>
              <a:rPr lang="tr-TR" dirty="0"/>
              <a:t>ve/veya </a:t>
            </a:r>
            <a:r>
              <a:rPr lang="tr-TR" dirty="0" err="1"/>
              <a:t>Franchisee</a:t>
            </a:r>
            <a:r>
              <a:rPr lang="tr-TR" dirty="0"/>
              <a:t> işletmelere sağlanan donanım, mal ve hizmet </a:t>
            </a:r>
            <a:r>
              <a:rPr lang="tr-TR" dirty="0" smtClean="0"/>
              <a:t>bedellerini tahsilinde </a:t>
            </a:r>
            <a:r>
              <a:rPr lang="tr-TR" dirty="0"/>
              <a:t>güçlükle karşılaşılması hâlinde bir risk söz konusu olacaktır. </a:t>
            </a:r>
            <a:r>
              <a:rPr lang="tr-TR" dirty="0" err="1" smtClean="0"/>
              <a:t>Franchisee’nin</a:t>
            </a:r>
            <a:r>
              <a:rPr lang="tr-TR" dirty="0" smtClean="0"/>
              <a:t> sistemin </a:t>
            </a:r>
            <a:r>
              <a:rPr lang="tr-TR" dirty="0"/>
              <a:t>sağlayacağı yararları tek taraflı olarak, </a:t>
            </a:r>
            <a:r>
              <a:rPr lang="tr-TR" dirty="0" err="1" smtClean="0"/>
              <a:t>franchisor’dan</a:t>
            </a:r>
            <a:r>
              <a:rPr lang="tr-TR" dirty="0" smtClean="0"/>
              <a:t> </a:t>
            </a:r>
            <a:r>
              <a:rPr lang="tr-TR" dirty="0"/>
              <a:t>beklemeleri, iş </a:t>
            </a:r>
            <a:r>
              <a:rPr lang="tr-TR" dirty="0" smtClean="0"/>
              <a:t>birliği anlayışını </a:t>
            </a:r>
            <a:r>
              <a:rPr lang="tr-TR" dirty="0"/>
              <a:t>zedeleyebilmektedir. Son olarak, başarılı ve kalitesi kanıtlanmış bir marka </a:t>
            </a:r>
            <a:r>
              <a:rPr lang="tr-TR" dirty="0" smtClean="0"/>
              <a:t>veya isim </a:t>
            </a:r>
            <a:r>
              <a:rPr lang="tr-TR" dirty="0" err="1"/>
              <a:t>franchisee'nin</a:t>
            </a:r>
            <a:r>
              <a:rPr lang="tr-TR" dirty="0"/>
              <a:t> hatalı faaliyetleri sonucu zarar görebilir. Bunun önlenebilmesi için sıkı bir  denetim gerekecektir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198392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23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832648"/>
          </a:xfrm>
        </p:spPr>
        <p:txBody>
          <a:bodyPr>
            <a:normAutofit fontScale="70000" lnSpcReduction="20000"/>
          </a:bodyPr>
          <a:lstStyle/>
          <a:p>
            <a:pPr marL="0" indent="0">
              <a:buNone/>
            </a:pPr>
            <a:r>
              <a:rPr lang="tr-TR" sz="3600" dirty="0" err="1">
                <a:solidFill>
                  <a:srgbClr val="C00000"/>
                </a:solidFill>
              </a:rPr>
              <a:t>Franchising</a:t>
            </a:r>
            <a:r>
              <a:rPr lang="tr-TR" sz="3600" dirty="0">
                <a:solidFill>
                  <a:srgbClr val="C00000"/>
                </a:solidFill>
              </a:rPr>
              <a:t> sisteminin </a:t>
            </a:r>
            <a:r>
              <a:rPr lang="tr-TR" sz="3600" dirty="0" err="1">
                <a:solidFill>
                  <a:srgbClr val="C00000"/>
                </a:solidFill>
              </a:rPr>
              <a:t>franchisee</a:t>
            </a:r>
            <a:r>
              <a:rPr lang="tr-TR" sz="3600" dirty="0">
                <a:solidFill>
                  <a:srgbClr val="C00000"/>
                </a:solidFill>
              </a:rPr>
              <a:t> açısından yararlarına gelince; </a:t>
            </a:r>
            <a:endParaRPr lang="tr-TR" sz="3600" dirty="0" smtClean="0">
              <a:solidFill>
                <a:srgbClr val="C00000"/>
              </a:solidFill>
            </a:endParaRPr>
          </a:p>
          <a:p>
            <a:pPr marL="0" indent="0">
              <a:buNone/>
            </a:pPr>
            <a:r>
              <a:rPr lang="tr-TR" sz="3600" dirty="0" err="1" smtClean="0"/>
              <a:t>franchisee</a:t>
            </a:r>
            <a:r>
              <a:rPr lang="tr-TR" sz="3600" dirty="0" smtClean="0"/>
              <a:t> daha önce </a:t>
            </a:r>
            <a:r>
              <a:rPr lang="tr-TR" sz="3600" dirty="0"/>
              <a:t>denenmiş, başarısı kanıtlanmış ve tanınmış bir marka ile birlikte, işletme sistemleri</a:t>
            </a:r>
            <a:r>
              <a:rPr lang="tr-TR" sz="3600" dirty="0" smtClean="0"/>
              <a:t>, teknikleri </a:t>
            </a:r>
            <a:r>
              <a:rPr lang="tr-TR" sz="3600" dirty="0"/>
              <a:t>ve süreçleri kullanacak, marka ile birlikte Ulusal veya Uluslararası standartlara </a:t>
            </a:r>
            <a:r>
              <a:rPr lang="tr-TR" sz="3600" dirty="0" smtClean="0"/>
              <a:t>ve kaliteye </a:t>
            </a:r>
            <a:r>
              <a:rPr lang="tr-TR" sz="3600" dirty="0"/>
              <a:t>sahip olacaktır. Tanınmış bir markanın sağladığı sürekli müşteri ve iş yapma </a:t>
            </a:r>
            <a:r>
              <a:rPr lang="tr-TR" sz="3600" dirty="0" smtClean="0"/>
              <a:t>imkânı ile </a:t>
            </a:r>
            <a:r>
              <a:rPr lang="tr-TR" sz="3600" dirty="0"/>
              <a:t>gelir ve kazancı artacaktır. </a:t>
            </a:r>
            <a:r>
              <a:rPr lang="tr-TR" sz="3600" dirty="0" err="1"/>
              <a:t>Franchisor</a:t>
            </a:r>
            <a:r>
              <a:rPr lang="tr-TR" sz="3600" dirty="0"/>
              <a:t> </a:t>
            </a:r>
            <a:r>
              <a:rPr lang="tr-TR" sz="3600" dirty="0" err="1"/>
              <a:t>franchisee'ye</a:t>
            </a:r>
            <a:r>
              <a:rPr lang="tr-TR" sz="3600" dirty="0"/>
              <a:t> eğitim hizmeti ve uzman </a:t>
            </a:r>
            <a:r>
              <a:rPr lang="tr-TR" sz="3600" dirty="0" smtClean="0"/>
              <a:t>personel desteği </a:t>
            </a:r>
            <a:r>
              <a:rPr lang="tr-TR" sz="3600" dirty="0"/>
              <a:t>sağlayacaktır. Kaliteli personel bulma, işe alma ve yetiştirme </a:t>
            </a:r>
            <a:r>
              <a:rPr lang="tr-TR" sz="3600" dirty="0" smtClean="0"/>
              <a:t>konularında </a:t>
            </a:r>
            <a:r>
              <a:rPr lang="tr-TR" sz="3600" dirty="0" err="1" smtClean="0"/>
              <a:t>franchisor’un</a:t>
            </a:r>
            <a:r>
              <a:rPr lang="tr-TR" sz="3600" dirty="0" smtClean="0"/>
              <a:t> </a:t>
            </a:r>
            <a:r>
              <a:rPr lang="tr-TR" sz="3600" dirty="0"/>
              <a:t>tekniklerinden yararlanılacaktır. Mali, ticari ve idari konularda alınan destekle</a:t>
            </a:r>
            <a:r>
              <a:rPr lang="tr-TR" sz="3600" dirty="0" smtClean="0"/>
              <a:t>, teknik </a:t>
            </a:r>
            <a:r>
              <a:rPr lang="tr-TR" sz="3600" dirty="0"/>
              <a:t>işlevlere ağırlık verilip başarı şansı arttırılacaktır. </a:t>
            </a:r>
            <a:r>
              <a:rPr lang="tr-TR" sz="3600" dirty="0" err="1"/>
              <a:t>Franchisor</a:t>
            </a:r>
            <a:r>
              <a:rPr lang="tr-TR" sz="3600" dirty="0"/>
              <a:t> ile ortak hareket </a:t>
            </a:r>
            <a:r>
              <a:rPr lang="tr-TR" sz="3600" dirty="0" smtClean="0"/>
              <a:t>edilerek küçük </a:t>
            </a:r>
            <a:r>
              <a:rPr lang="tr-TR" sz="3600" dirty="0"/>
              <a:t>işletmelerin karşılaşacakları risk ve işletmecilik sorunları minimize edilecektir</a:t>
            </a:r>
            <a:r>
              <a:rPr lang="tr-TR" sz="3600" dirty="0" smtClean="0"/>
              <a:t>. </a:t>
            </a:r>
            <a:r>
              <a:rPr lang="tr-TR" sz="3600" dirty="0" err="1" smtClean="0"/>
              <a:t>Franchisor’une</a:t>
            </a:r>
            <a:r>
              <a:rPr lang="tr-TR" sz="3600" dirty="0" smtClean="0"/>
              <a:t> </a:t>
            </a:r>
            <a:r>
              <a:rPr lang="tr-TR" sz="3600" dirty="0"/>
              <a:t>mali ve hukuk danışmanlarından ve sürekli olarak yaptığı araştırma </a:t>
            </a:r>
            <a:r>
              <a:rPr lang="tr-TR" sz="3600" dirty="0" smtClean="0"/>
              <a:t>ve geliştirme </a:t>
            </a:r>
            <a:r>
              <a:rPr lang="tr-TR" sz="3600" dirty="0"/>
              <a:t>çabalarından yararlanılacaktır. </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0313188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29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normAutofit fontScale="92500" lnSpcReduction="20000"/>
          </a:bodyPr>
          <a:lstStyle/>
          <a:p>
            <a:pPr marL="0" indent="0">
              <a:buNone/>
            </a:pPr>
            <a:r>
              <a:rPr lang="tr-TR" dirty="0" smtClean="0"/>
              <a:t>	</a:t>
            </a:r>
            <a:r>
              <a:rPr lang="tr-TR" dirty="0" err="1" smtClean="0"/>
              <a:t>Franchisee</a:t>
            </a:r>
            <a:r>
              <a:rPr lang="tr-TR" dirty="0" smtClean="0"/>
              <a:t> </a:t>
            </a:r>
            <a:r>
              <a:rPr lang="tr-TR" dirty="0"/>
              <a:t>işletmenin kuruluş aşamasında ve kuruluş yerinin seçiminde bilimsel tekniklerin kullanılması ve kuruluş aşamasında leasing vb. finansal kaynaklardan destek alınması mümkün olmaktadır. </a:t>
            </a:r>
            <a:r>
              <a:rPr lang="tr-TR" dirty="0" err="1"/>
              <a:t>Franchising</a:t>
            </a:r>
            <a:r>
              <a:rPr lang="tr-TR" dirty="0"/>
              <a:t> sistemi, böylelikle girişimcinin yalnızlığını ortadan kaldırarak, kendi işini kurmanın getirdiği riskleri azaltmaktadır. </a:t>
            </a:r>
            <a:r>
              <a:rPr lang="tr-TR" dirty="0" err="1"/>
              <a:t>Franchisor'a</a:t>
            </a:r>
            <a:r>
              <a:rPr lang="tr-TR" dirty="0"/>
              <a:t> yapılan ödemeler, başlangıçta, yeni bir işin ön yatırımından daha fazla olmasına rağmen, denenmemiş bir iş için yapılacak hata bedellerinin toplamından azdır. Bu arada, reklam ve tanıtma giderlerinden tasarruf sağlanacak, işletme için standart yönetim, muhasebe, satış ve stok </a:t>
            </a:r>
            <a:r>
              <a:rPr lang="tr-TR" dirty="0" smtClean="0"/>
              <a:t>yöntemlerini </a:t>
            </a:r>
            <a:r>
              <a:rPr lang="tr-TR" dirty="0"/>
              <a:t>kullanılacak, denetim kolaylaşacaktır.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996442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09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85000" lnSpcReduction="20000"/>
          </a:bodyPr>
          <a:lstStyle/>
          <a:p>
            <a:pPr marL="0" indent="0">
              <a:buNone/>
            </a:pPr>
            <a:r>
              <a:rPr lang="tr-TR" dirty="0" err="1">
                <a:solidFill>
                  <a:srgbClr val="C00000"/>
                </a:solidFill>
              </a:rPr>
              <a:t>Franchising</a:t>
            </a:r>
            <a:r>
              <a:rPr lang="tr-TR" dirty="0">
                <a:solidFill>
                  <a:srgbClr val="C00000"/>
                </a:solidFill>
              </a:rPr>
              <a:t> sisteminin </a:t>
            </a:r>
            <a:r>
              <a:rPr lang="tr-TR" dirty="0" err="1">
                <a:solidFill>
                  <a:srgbClr val="C00000"/>
                </a:solidFill>
              </a:rPr>
              <a:t>franchisee</a:t>
            </a:r>
            <a:r>
              <a:rPr lang="tr-TR" dirty="0">
                <a:solidFill>
                  <a:srgbClr val="C00000"/>
                </a:solidFill>
              </a:rPr>
              <a:t> açısından sakıncaları ise</a:t>
            </a:r>
            <a:r>
              <a:rPr lang="tr-TR" dirty="0" smtClean="0">
                <a:solidFill>
                  <a:srgbClr val="C00000"/>
                </a:solidFill>
              </a:rPr>
              <a:t>;</a:t>
            </a:r>
          </a:p>
          <a:p>
            <a:pPr marL="0" indent="0">
              <a:buNone/>
            </a:pPr>
            <a:r>
              <a:rPr lang="tr-TR" dirty="0" smtClean="0">
                <a:solidFill>
                  <a:srgbClr val="C00000"/>
                </a:solidFill>
              </a:rPr>
              <a:t> </a:t>
            </a:r>
            <a:r>
              <a:rPr lang="tr-TR" dirty="0" err="1"/>
              <a:t>franchisor'ın</a:t>
            </a:r>
            <a:r>
              <a:rPr lang="tr-TR" dirty="0"/>
              <a:t> koyduğu </a:t>
            </a:r>
            <a:r>
              <a:rPr lang="tr-TR" dirty="0" smtClean="0"/>
              <a:t>bir takım </a:t>
            </a:r>
            <a:r>
              <a:rPr lang="tr-TR" dirty="0"/>
              <a:t>kurallara ve kısıtlamalara uyma zorunluluğu nedeniyle </a:t>
            </a:r>
            <a:r>
              <a:rPr lang="tr-TR" dirty="0" err="1"/>
              <a:t>franchisee’nin</a:t>
            </a:r>
            <a:r>
              <a:rPr lang="tr-TR" dirty="0"/>
              <a:t> girişimciliği ve</a:t>
            </a:r>
          </a:p>
          <a:p>
            <a:pPr marL="0" indent="0">
              <a:buNone/>
            </a:pPr>
            <a:r>
              <a:rPr lang="tr-TR" dirty="0"/>
              <a:t>yaratıcılığını sınırlanmaktadır. Sözleşme aşamasında yeterli araştırma yapılmadığında, </a:t>
            </a:r>
            <a:r>
              <a:rPr lang="tr-TR" dirty="0" smtClean="0"/>
              <a:t>kârın önemli </a:t>
            </a:r>
            <a:r>
              <a:rPr lang="tr-TR" dirty="0"/>
              <a:t>bir kısmı </a:t>
            </a:r>
            <a:r>
              <a:rPr lang="tr-TR" dirty="0" err="1"/>
              <a:t>franchisor'a</a:t>
            </a:r>
            <a:r>
              <a:rPr lang="tr-TR" dirty="0"/>
              <a:t> gitmektedir</a:t>
            </a:r>
            <a:r>
              <a:rPr lang="tr-TR" dirty="0" smtClean="0"/>
              <a:t>. </a:t>
            </a:r>
          </a:p>
          <a:p>
            <a:pPr marL="0" indent="0">
              <a:buNone/>
            </a:pPr>
            <a:r>
              <a:rPr lang="tr-TR" dirty="0"/>
              <a:t>	</a:t>
            </a:r>
            <a:r>
              <a:rPr lang="tr-TR" dirty="0" smtClean="0"/>
              <a:t>Sözleşme </a:t>
            </a:r>
            <a:r>
              <a:rPr lang="tr-TR" dirty="0"/>
              <a:t>konusu ürün ya da hizmetin yaygın kullanımı, giriş aidatlarını yükseltmekte</a:t>
            </a:r>
            <a:r>
              <a:rPr lang="tr-TR" dirty="0" smtClean="0"/>
              <a:t>, </a:t>
            </a:r>
            <a:r>
              <a:rPr lang="tr-TR" dirty="0" err="1" smtClean="0"/>
              <a:t>franchisor'dan</a:t>
            </a:r>
            <a:r>
              <a:rPr lang="tr-TR" dirty="0" smtClean="0"/>
              <a:t> </a:t>
            </a:r>
            <a:r>
              <a:rPr lang="tr-TR" dirty="0"/>
              <a:t>alınması zorunlu bazı ürünlerin piyasadan daha ucuza alınması mümkün </a:t>
            </a:r>
            <a:r>
              <a:rPr lang="tr-TR" dirty="0" smtClean="0"/>
              <a:t>iken daha </a:t>
            </a:r>
            <a:r>
              <a:rPr lang="tr-TR" dirty="0"/>
              <a:t>yüksek bir bedel ödenmektedir. </a:t>
            </a:r>
            <a:r>
              <a:rPr lang="tr-TR" dirty="0" err="1"/>
              <a:t>Franchise</a:t>
            </a:r>
            <a:r>
              <a:rPr lang="tr-TR" dirty="0"/>
              <a:t> sözleşmesinde boşlukların olması </a:t>
            </a:r>
            <a:r>
              <a:rPr lang="tr-TR" dirty="0" smtClean="0"/>
              <a:t>durumunda sistem </a:t>
            </a:r>
            <a:r>
              <a:rPr lang="tr-TR" dirty="0" err="1"/>
              <a:t>franchisor</a:t>
            </a:r>
            <a:r>
              <a:rPr lang="tr-TR" dirty="0"/>
              <a:t> lehine çalışabilmektedir. </a:t>
            </a:r>
            <a:r>
              <a:rPr lang="tr-TR" dirty="0" err="1"/>
              <a:t>Franchisor'un</a:t>
            </a:r>
            <a:r>
              <a:rPr lang="tr-TR" dirty="0"/>
              <a:t> </a:t>
            </a:r>
            <a:r>
              <a:rPr lang="tr-TR" dirty="0" err="1"/>
              <a:t>franchisee'ye</a:t>
            </a:r>
            <a:r>
              <a:rPr lang="tr-TR" dirty="0"/>
              <a:t> güvensizliği, </a:t>
            </a:r>
            <a:r>
              <a:rPr lang="tr-TR" dirty="0" smtClean="0"/>
              <a:t>sözleşme ile </a:t>
            </a:r>
            <a:r>
              <a:rPr lang="tr-TR" dirty="0"/>
              <a:t>sağlanan hak ve imkânların sınırlı tutulmasına neden olmakta ve bu durumda taraflar</a:t>
            </a:r>
          </a:p>
          <a:p>
            <a:pPr marL="0" indent="0">
              <a:buNone/>
            </a:pPr>
            <a:r>
              <a:rPr lang="tr-TR" dirty="0"/>
              <a:t>arasında sürtüşmeler doğmaktadır.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111272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80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760640"/>
          </a:xfrm>
        </p:spPr>
        <p:txBody>
          <a:bodyPr>
            <a:normAutofit fontScale="77500" lnSpcReduction="20000"/>
          </a:bodyPr>
          <a:lstStyle/>
          <a:p>
            <a:pPr marL="0" indent="0">
              <a:buNone/>
            </a:pPr>
            <a:r>
              <a:rPr lang="tr-TR" dirty="0" smtClean="0"/>
              <a:t>	Ülkemizde </a:t>
            </a:r>
            <a:r>
              <a:rPr lang="tr-TR" dirty="0"/>
              <a:t>ilk </a:t>
            </a:r>
            <a:r>
              <a:rPr lang="tr-TR" dirty="0" err="1"/>
              <a:t>franchising</a:t>
            </a:r>
            <a:r>
              <a:rPr lang="tr-TR" dirty="0"/>
              <a:t> deneyimi 1986 yılında </a:t>
            </a:r>
            <a:r>
              <a:rPr lang="tr-TR" dirty="0" err="1"/>
              <a:t>Mcdonalds</a:t>
            </a:r>
            <a:r>
              <a:rPr lang="tr-TR" dirty="0"/>
              <a:t> ile başlamış ve çok </a:t>
            </a:r>
            <a:r>
              <a:rPr lang="tr-TR" dirty="0" smtClean="0"/>
              <a:t>kısa süre </a:t>
            </a:r>
            <a:r>
              <a:rPr lang="tr-TR" dirty="0"/>
              <a:t>içinde birçok uluslararası işletme farklı dünya markaları ile Türkiye’de </a:t>
            </a:r>
            <a:r>
              <a:rPr lang="tr-TR" dirty="0" err="1" smtClean="0"/>
              <a:t>franchising’i</a:t>
            </a:r>
            <a:r>
              <a:rPr lang="tr-TR" dirty="0" smtClean="0"/>
              <a:t> denemişlerdir</a:t>
            </a:r>
            <a:r>
              <a:rPr lang="tr-TR" dirty="0"/>
              <a:t>. Bunlardan bazıları global işletmeler olmalarına rağmen başarısız olmuşlardır.</a:t>
            </a:r>
          </a:p>
          <a:p>
            <a:pPr marL="0" indent="0">
              <a:buNone/>
            </a:pPr>
            <a:r>
              <a:rPr lang="tr-TR" dirty="0" smtClean="0"/>
              <a:t>	Bölgesel </a:t>
            </a:r>
            <a:r>
              <a:rPr lang="tr-TR" dirty="0"/>
              <a:t>koşullar, tüketici alışkanlıkları ve tüketicilerin ekonomik durumları yeteri </a:t>
            </a:r>
            <a:r>
              <a:rPr lang="tr-TR" dirty="0" smtClean="0"/>
              <a:t>düzeyde araştırılmadığından</a:t>
            </a:r>
            <a:r>
              <a:rPr lang="tr-TR" dirty="0"/>
              <a:t>, </a:t>
            </a:r>
            <a:r>
              <a:rPr lang="tr-TR" dirty="0" err="1"/>
              <a:t>franchisee’lerin</a:t>
            </a:r>
            <a:r>
              <a:rPr lang="tr-TR" dirty="0"/>
              <a:t> konusunda uzman olmayan kişilere veya </a:t>
            </a:r>
            <a:r>
              <a:rPr lang="tr-TR" dirty="0" smtClean="0"/>
              <a:t>işletmelere verilmesinden</a:t>
            </a:r>
            <a:r>
              <a:rPr lang="tr-TR" dirty="0"/>
              <a:t>, öngörülen ciro rakamlarına ulaşılamamış, ikame ürün ve hizmetlerin </a:t>
            </a:r>
            <a:r>
              <a:rPr lang="tr-TR" dirty="0" smtClean="0"/>
              <a:t>rekabeti ve </a:t>
            </a:r>
            <a:r>
              <a:rPr lang="tr-TR" dirty="0"/>
              <a:t>çok ucuz olması nedeniyle başarıya ulaşamamışlardır. Ancak bu durum günümüzde </a:t>
            </a:r>
            <a:r>
              <a:rPr lang="tr-TR" dirty="0" smtClean="0"/>
              <a:t>hem yerli </a:t>
            </a:r>
            <a:r>
              <a:rPr lang="tr-TR" dirty="0" err="1"/>
              <a:t>franchisee’lerin</a:t>
            </a:r>
            <a:r>
              <a:rPr lang="tr-TR" dirty="0"/>
              <a:t> artması hem de uluslararası işletmelerin Türkiye pazarını önemli ölçüde</a:t>
            </a:r>
          </a:p>
          <a:p>
            <a:pPr marL="0" indent="0">
              <a:buNone/>
            </a:pPr>
            <a:r>
              <a:rPr lang="tr-TR" dirty="0"/>
              <a:t>tanımalarıyla düzelmiştir. Günümüzde </a:t>
            </a:r>
            <a:r>
              <a:rPr lang="tr-TR" dirty="0" err="1"/>
              <a:t>franchise</a:t>
            </a:r>
            <a:r>
              <a:rPr lang="tr-TR" dirty="0"/>
              <a:t> almak için gerekli koşulların sağlanması </a:t>
            </a:r>
            <a:r>
              <a:rPr lang="tr-TR" dirty="0" smtClean="0"/>
              <a:t>iş başarısını </a:t>
            </a:r>
            <a:r>
              <a:rPr lang="tr-TR" dirty="0"/>
              <a:t>neredeyse otomatik olarak getirmektedir.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965080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95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287</TotalTime>
  <Words>2183</Words>
  <Application>Microsoft Office PowerPoint</Application>
  <PresentationFormat>Ekran Gösterisi (4:3)</PresentationFormat>
  <Paragraphs>207</Paragraphs>
  <Slides>34</Slides>
  <Notes>1</Notes>
  <HiddenSlides>0</HiddenSlides>
  <MMClips>34</MMClips>
  <ScaleCrop>false</ScaleCrop>
  <HeadingPairs>
    <vt:vector size="4" baseType="variant">
      <vt:variant>
        <vt:lpstr>Tema</vt:lpstr>
      </vt:variant>
      <vt:variant>
        <vt:i4>1</vt:i4>
      </vt:variant>
      <vt:variant>
        <vt:lpstr>Slayt Başlıkları</vt:lpstr>
      </vt:variant>
      <vt:variant>
        <vt:i4>34</vt:i4>
      </vt:variant>
    </vt:vector>
  </HeadingPairs>
  <TitlesOfParts>
    <vt:vector size="35"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42</cp:revision>
  <dcterms:created xsi:type="dcterms:W3CDTF">2020-11-18T14:31:05Z</dcterms:created>
  <dcterms:modified xsi:type="dcterms:W3CDTF">2020-11-21T16:45:58Z</dcterms:modified>
</cp:coreProperties>
</file>