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6" r:id="rId1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78D9AE-13DF-4AB2-BEBB-B8316DCEDA29}" type="datetimeFigureOut">
              <a:rPr lang="tr-TR" smtClean="0"/>
              <a:t>04.10.2020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6EC603-A096-441B-ACED-72DAD58D006A}" type="slidenum">
              <a:rPr lang="tr-TR" smtClean="0"/>
              <a:t>‹#›</a:t>
            </a:fld>
            <a:endParaRPr lang="tr-TR"/>
          </a:p>
        </p:txBody>
      </p:sp>
    </p:spTree>
    <p:extLst>
      <p:ext uri="{BB962C8B-B14F-4D97-AF65-F5344CB8AC3E}">
        <p14:creationId xmlns:p14="http://schemas.microsoft.com/office/powerpoint/2010/main" val="3594661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96EC603-A096-441B-ACED-72DAD58D006A}" type="slidenum">
              <a:rPr lang="tr-TR" smtClean="0"/>
              <a:t>5</a:t>
            </a:fld>
            <a:endParaRPr lang="tr-TR"/>
          </a:p>
        </p:txBody>
      </p:sp>
    </p:spTree>
    <p:extLst>
      <p:ext uri="{BB962C8B-B14F-4D97-AF65-F5344CB8AC3E}">
        <p14:creationId xmlns:p14="http://schemas.microsoft.com/office/powerpoint/2010/main" val="1618464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1E326B4F-52EB-4677-B264-9C3719F116A1}" type="datetimeFigureOut">
              <a:rPr lang="tr-TR" smtClean="0"/>
              <a:t>04.10.2020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2925812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E326B4F-52EB-4677-B264-9C3719F116A1}" type="datetimeFigureOut">
              <a:rPr lang="tr-TR" smtClean="0"/>
              <a:t>04.10.2020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406985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E326B4F-52EB-4677-B264-9C3719F116A1}" type="datetimeFigureOut">
              <a:rPr lang="tr-TR" smtClean="0"/>
              <a:t>04.10.2020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25294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E326B4F-52EB-4677-B264-9C3719F116A1}" type="datetimeFigureOut">
              <a:rPr lang="tr-TR" smtClean="0"/>
              <a:t>04.10.2020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1509547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E326B4F-52EB-4677-B264-9C3719F116A1}" type="datetimeFigureOut">
              <a:rPr lang="tr-TR" smtClean="0"/>
              <a:t>04.10.2020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42800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E326B4F-52EB-4677-B264-9C3719F116A1}" type="datetimeFigureOut">
              <a:rPr lang="tr-TR" smtClean="0"/>
              <a:t>04.10.2020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161432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E326B4F-52EB-4677-B264-9C3719F116A1}" type="datetimeFigureOut">
              <a:rPr lang="tr-TR" smtClean="0"/>
              <a:t>04.10.2020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1088711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E326B4F-52EB-4677-B264-9C3719F116A1}" type="datetimeFigureOut">
              <a:rPr lang="tr-TR" smtClean="0"/>
              <a:t>04.10.2020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88119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E326B4F-52EB-4677-B264-9C3719F116A1}" type="datetimeFigureOut">
              <a:rPr lang="tr-TR" smtClean="0"/>
              <a:t>04.10.2020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541998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E326B4F-52EB-4677-B264-9C3719F116A1}" type="datetimeFigureOut">
              <a:rPr lang="tr-TR" smtClean="0"/>
              <a:t>04.10.2020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2639529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E326B4F-52EB-4677-B264-9C3719F116A1}" type="datetimeFigureOut">
              <a:rPr lang="tr-TR" smtClean="0"/>
              <a:t>04.10.2020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E6115FD-0E85-49A0-A14C-9FB4E8E0F1D6}" type="slidenum">
              <a:rPr lang="tr-TR" smtClean="0"/>
              <a:t>‹#›</a:t>
            </a:fld>
            <a:endParaRPr lang="tr-TR"/>
          </a:p>
        </p:txBody>
      </p:sp>
    </p:spTree>
    <p:extLst>
      <p:ext uri="{BB962C8B-B14F-4D97-AF65-F5344CB8AC3E}">
        <p14:creationId xmlns:p14="http://schemas.microsoft.com/office/powerpoint/2010/main" val="2035116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26B4F-52EB-4677-B264-9C3719F116A1}" type="datetimeFigureOut">
              <a:rPr lang="tr-TR" smtClean="0"/>
              <a:t>04.10.2020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6115FD-0E85-49A0-A14C-9FB4E8E0F1D6}" type="slidenum">
              <a:rPr lang="tr-TR" smtClean="0"/>
              <a:t>‹#›</a:t>
            </a:fld>
            <a:endParaRPr lang="tr-TR"/>
          </a:p>
        </p:txBody>
      </p:sp>
    </p:spTree>
    <p:extLst>
      <p:ext uri="{BB962C8B-B14F-4D97-AF65-F5344CB8AC3E}">
        <p14:creationId xmlns:p14="http://schemas.microsoft.com/office/powerpoint/2010/main" val="15854203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1.png"/><Relationship Id="rId4" Type="http://schemas.openxmlformats.org/officeDocument/2006/relationships/hyperlink" Target="https://sozluk.gov.tr/"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1.png"/><Relationship Id="rId4" Type="http://schemas.openxmlformats.org/officeDocument/2006/relationships/hyperlink" Target="https://sozluk.gov.tr/"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484785"/>
            <a:ext cx="7772400" cy="2115666"/>
          </a:xfrm>
        </p:spPr>
        <p:txBody>
          <a:bodyPr/>
          <a:lstStyle/>
          <a:p>
            <a:r>
              <a:rPr lang="tr-TR" dirty="0" smtClean="0">
                <a:solidFill>
                  <a:srgbClr val="FF0000"/>
                </a:solidFill>
                <a:latin typeface="+mn-lt"/>
              </a:rPr>
              <a:t>GİRİŞİMCİLİK VE YENİLİKÇİLİK</a:t>
            </a:r>
            <a:endParaRPr lang="tr-TR" dirty="0">
              <a:solidFill>
                <a:srgbClr val="FF0000"/>
              </a:solidFill>
              <a:latin typeface="+mn-lt"/>
            </a:endParaRPr>
          </a:p>
        </p:txBody>
      </p:sp>
      <p:sp>
        <p:nvSpPr>
          <p:cNvPr id="3" name="Alt Başlık 2"/>
          <p:cNvSpPr>
            <a:spLocks noGrp="1"/>
          </p:cNvSpPr>
          <p:nvPr>
            <p:ph type="subTitle" idx="1"/>
          </p:nvPr>
        </p:nvSpPr>
        <p:spPr/>
        <p:txBody>
          <a:bodyPr/>
          <a:lstStyle/>
          <a:p>
            <a:r>
              <a:rPr lang="tr-TR" dirty="0" smtClean="0">
                <a:solidFill>
                  <a:schemeClr val="tx1"/>
                </a:solidFill>
              </a:rPr>
              <a:t>Hazırlayan</a:t>
            </a:r>
          </a:p>
          <a:p>
            <a:r>
              <a:rPr lang="tr-TR" dirty="0" err="1" smtClean="0">
                <a:solidFill>
                  <a:schemeClr val="tx1"/>
                </a:solidFill>
              </a:rPr>
              <a:t>S.Ali</a:t>
            </a:r>
            <a:r>
              <a:rPr lang="tr-TR" dirty="0" smtClean="0">
                <a:solidFill>
                  <a:schemeClr val="tx1"/>
                </a:solidFill>
              </a:rPr>
              <a:t> ÇELİK</a:t>
            </a:r>
            <a:endParaRPr lang="tr-TR" dirty="0">
              <a:solidFill>
                <a:schemeClr val="tx1"/>
              </a:solidFill>
            </a:endParaRPr>
          </a:p>
        </p:txBody>
      </p:sp>
    </p:spTree>
    <p:extLst>
      <p:ext uri="{BB962C8B-B14F-4D97-AF65-F5344CB8AC3E}">
        <p14:creationId xmlns:p14="http://schemas.microsoft.com/office/powerpoint/2010/main" val="1340763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l"/>
            <a:r>
              <a:rPr lang="tr-TR" sz="3200" dirty="0" smtClean="0"/>
              <a:t>*Temel kavramlar</a:t>
            </a:r>
            <a:br>
              <a:rPr lang="tr-TR" sz="3200" dirty="0" smtClean="0"/>
            </a:br>
            <a:r>
              <a:rPr lang="tr-TR" sz="3200" dirty="0" smtClean="0"/>
              <a:t>*Girişimcilik ve girişimci kavramları</a:t>
            </a:r>
            <a:endParaRPr lang="tr-TR" sz="3200" dirty="0"/>
          </a:p>
        </p:txBody>
      </p:sp>
      <p:sp>
        <p:nvSpPr>
          <p:cNvPr id="3" name="İçerik Yer Tutucusu 2"/>
          <p:cNvSpPr>
            <a:spLocks noGrp="1"/>
          </p:cNvSpPr>
          <p:nvPr>
            <p:ph idx="1"/>
          </p:nvPr>
        </p:nvSpPr>
        <p:spPr>
          <a:xfrm>
            <a:off x="251520" y="1484784"/>
            <a:ext cx="8640960" cy="4896543"/>
          </a:xfrm>
        </p:spPr>
        <p:txBody>
          <a:bodyPr>
            <a:normAutofit fontScale="92500" lnSpcReduction="10000"/>
          </a:bodyPr>
          <a:lstStyle/>
          <a:p>
            <a:r>
              <a:rPr lang="tr-TR" u="sng" dirty="0" smtClean="0">
                <a:solidFill>
                  <a:srgbClr val="C00000"/>
                </a:solidFill>
              </a:rPr>
              <a:t>Gereksinme (ihtiyaç):</a:t>
            </a:r>
            <a:r>
              <a:rPr lang="tr-TR" dirty="0" smtClean="0"/>
              <a:t>İnsan organizmasının eksikliğini hissettiği her şeye ihtiyaç denir. İhtiyaçlar karşılandığında insanı mutlu eder, karşılanmadığında ise mutsuz edebileceği gibi temel ihtiyaçlar giderilmediğinde insan organizması bir süre sonra sonlanabilir. Ekonomik yaşamın ve ekonomik çabaların çıkış noktasını insan gereksinmeleri ve istekleri oluşturur.</a:t>
            </a:r>
          </a:p>
          <a:p>
            <a:pPr marL="0" indent="0">
              <a:buNone/>
            </a:pPr>
            <a:r>
              <a:rPr lang="tr-TR" u="sng" dirty="0" smtClean="0">
                <a:solidFill>
                  <a:srgbClr val="C00000"/>
                </a:solidFill>
              </a:rPr>
              <a:t> Temelde İhtiyaçları;</a:t>
            </a:r>
          </a:p>
          <a:p>
            <a:pPr marL="0" indent="0">
              <a:buNone/>
            </a:pPr>
            <a:r>
              <a:rPr lang="tr-TR" dirty="0" smtClean="0"/>
              <a:t>1-Temel İhtiyaçlar</a:t>
            </a:r>
          </a:p>
          <a:p>
            <a:pPr marL="0" indent="0">
              <a:buNone/>
            </a:pPr>
            <a:r>
              <a:rPr lang="tr-TR" dirty="0" smtClean="0"/>
              <a:t>2-Sosyal ihtiyaçlar şeklinde ayırabiliriz.</a:t>
            </a:r>
          </a:p>
          <a:p>
            <a:pPr marL="0" indent="0">
              <a:buNone/>
            </a:pPr>
            <a:endParaRPr lang="tr-TR" u="sng" dirty="0">
              <a:solidFill>
                <a:srgbClr val="C00000"/>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60189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8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lnSpcReduction="10000"/>
          </a:bodyPr>
          <a:lstStyle/>
          <a:p>
            <a:pPr marL="0" lvl="0" indent="0">
              <a:buNone/>
            </a:pPr>
            <a:r>
              <a:rPr lang="tr-TR" sz="2000" u="sng" dirty="0" smtClean="0">
                <a:solidFill>
                  <a:srgbClr val="C00000"/>
                </a:solidFill>
              </a:rPr>
              <a:t>Abraham </a:t>
            </a:r>
            <a:r>
              <a:rPr lang="tr-TR" sz="2000" u="sng" dirty="0" err="1" smtClean="0">
                <a:solidFill>
                  <a:srgbClr val="C00000"/>
                </a:solidFill>
              </a:rPr>
              <a:t>Maslow’un</a:t>
            </a:r>
            <a:r>
              <a:rPr lang="tr-TR" sz="2000" u="sng" dirty="0" smtClean="0">
                <a:solidFill>
                  <a:srgbClr val="C00000"/>
                </a:solidFill>
              </a:rPr>
              <a:t> İhtiyaçlar Hiyerarşisi</a:t>
            </a:r>
          </a:p>
          <a:p>
            <a:pPr lvl="0">
              <a:buFont typeface="+mj-lt"/>
              <a:buAutoNum type="arabicPeriod"/>
            </a:pPr>
            <a:r>
              <a:rPr lang="tr-TR" sz="2000" u="sng" dirty="0" smtClean="0"/>
              <a:t>Fizyolojik gereksinimler </a:t>
            </a:r>
            <a:r>
              <a:rPr lang="tr-TR" sz="2000" dirty="0" smtClean="0"/>
              <a:t>(nefes alma, besin, yemek, su, cinsellik, uyku, sağlıklı metabolizma, boşaltım)</a:t>
            </a:r>
          </a:p>
          <a:p>
            <a:pPr lvl="0">
              <a:buFont typeface="+mj-lt"/>
              <a:buAutoNum type="arabicPeriod"/>
            </a:pPr>
            <a:r>
              <a:rPr lang="tr-TR" sz="2000" u="sng" dirty="0" smtClean="0"/>
              <a:t>Güvenlik gereksinimi </a:t>
            </a:r>
            <a:r>
              <a:rPr lang="tr-TR" sz="2000" dirty="0" smtClean="0"/>
              <a:t>(beden, iş, kaynak, ahlak, aile, sağlık ve mülkiyet güvenliği)</a:t>
            </a:r>
          </a:p>
          <a:p>
            <a:pPr lvl="0">
              <a:buFont typeface="+mj-lt"/>
              <a:buAutoNum type="arabicPeriod"/>
            </a:pPr>
            <a:r>
              <a:rPr lang="tr-TR" sz="2000" u="sng" dirty="0" smtClean="0"/>
              <a:t>Ait olma, sevgi, sevecenlik gereksinimi </a:t>
            </a:r>
            <a:r>
              <a:rPr lang="tr-TR" sz="2000" dirty="0" smtClean="0"/>
              <a:t>(arkadaşlık, aile, cinsel mahremiyet)</a:t>
            </a:r>
          </a:p>
          <a:p>
            <a:pPr lvl="0">
              <a:buFont typeface="+mj-lt"/>
              <a:buAutoNum type="arabicPeriod"/>
            </a:pPr>
            <a:r>
              <a:rPr lang="tr-TR" sz="2000" u="sng" dirty="0" smtClean="0"/>
              <a:t>Saygınlık ,prestij ,itibar gereksinimi </a:t>
            </a:r>
            <a:r>
              <a:rPr lang="tr-TR" sz="2000" dirty="0" smtClean="0"/>
              <a:t>(özsaygı, özgüven, başarı, başkalarına saygı duymak, başkaları tarafından saygı duyulmak)</a:t>
            </a:r>
          </a:p>
          <a:p>
            <a:pPr lvl="0">
              <a:buFont typeface="+mj-lt"/>
              <a:buAutoNum type="arabicPeriod"/>
            </a:pPr>
            <a:r>
              <a:rPr lang="tr-TR" sz="2000" u="sng" dirty="0" smtClean="0"/>
              <a:t>Kendini gerçekleştirme gereksinimi </a:t>
            </a:r>
            <a:r>
              <a:rPr lang="tr-TR" sz="2000" dirty="0" smtClean="0"/>
              <a:t>(erdemli, yaratıcı, içten, problem çözücü, önyargısız ve hakikatleri kabul eder olmak)</a:t>
            </a:r>
          </a:p>
          <a:p>
            <a:pPr marL="0" lvl="0" indent="0">
              <a:buNone/>
            </a:pPr>
            <a:r>
              <a:rPr lang="tr-TR" sz="2000" dirty="0" smtClean="0"/>
              <a:t>Görüldüğü üzere ilk iki maddedeki gereksinimler temel diğerleri ise sosyal ihtiyaçlardır.</a:t>
            </a:r>
          </a:p>
          <a:p>
            <a:pPr marL="0" indent="0">
              <a:buNone/>
            </a:pPr>
            <a:r>
              <a:rPr lang="tr-TR" sz="2400" u="sng" dirty="0" err="1" smtClean="0">
                <a:solidFill>
                  <a:srgbClr val="C00000"/>
                </a:solidFill>
              </a:rPr>
              <a:t>Ekonomi:</a:t>
            </a:r>
            <a:r>
              <a:rPr lang="tr-TR" sz="2400" b="0" i="0" dirty="0" err="1" smtClean="0">
                <a:solidFill>
                  <a:srgbClr val="000000"/>
                </a:solidFill>
                <a:effectLst/>
              </a:rPr>
              <a:t>İnsanların</a:t>
            </a:r>
            <a:r>
              <a:rPr lang="tr-TR" sz="2400" b="0" i="0" dirty="0" smtClean="0">
                <a:solidFill>
                  <a:srgbClr val="000000"/>
                </a:solidFill>
                <a:effectLst/>
              </a:rPr>
              <a:t> yaşayabilmek için üretme, ürettiklerini bölüşme biçimlerinin ve bu faaliyetlerden doğan ilişkilerin bütünü ve bu bütünü inceleyen bilim dalıdır(</a:t>
            </a:r>
            <a:r>
              <a:rPr lang="tr-TR" sz="2400" b="0" i="0" dirty="0" smtClean="0">
                <a:solidFill>
                  <a:srgbClr val="000000"/>
                </a:solidFill>
                <a:effectLst/>
                <a:hlinkClick r:id="rId4"/>
              </a:rPr>
              <a:t>https://sozluk.gov.tr/</a:t>
            </a:r>
            <a:r>
              <a:rPr lang="tr-TR" sz="2400" b="0" i="0" dirty="0" smtClean="0">
                <a:solidFill>
                  <a:srgbClr val="000000"/>
                </a:solidFill>
                <a:effectLst/>
              </a:rPr>
              <a:t>).</a:t>
            </a:r>
          </a:p>
          <a:p>
            <a:pPr marL="0" indent="0">
              <a:buNone/>
            </a:pPr>
            <a:endParaRPr lang="tr-TR" sz="2400" b="0" i="0" dirty="0" smtClean="0">
              <a:solidFill>
                <a:srgbClr val="000000"/>
              </a:solidFill>
              <a:effectLst/>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25202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0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80728"/>
            <a:ext cx="8229600" cy="5145435"/>
          </a:xfrm>
        </p:spPr>
        <p:txBody>
          <a:bodyPr>
            <a:normAutofit fontScale="70000" lnSpcReduction="20000"/>
          </a:bodyPr>
          <a:lstStyle/>
          <a:p>
            <a:pPr marL="0" indent="0">
              <a:buNone/>
            </a:pPr>
            <a:r>
              <a:rPr lang="tr-TR" b="0" i="0" dirty="0" smtClean="0">
                <a:solidFill>
                  <a:srgbClr val="444444"/>
                </a:solidFill>
                <a:effectLst/>
                <a:latin typeface="Open Sans"/>
              </a:rPr>
              <a:t>Gereksinme ve istekleri karşılamak için gerekli olan mal ve hizmetleri elde etme amacıyla girişilen çabalar </a:t>
            </a:r>
            <a:r>
              <a:rPr lang="tr-TR" b="0" i="0" dirty="0" smtClean="0">
                <a:solidFill>
                  <a:srgbClr val="C00000"/>
                </a:solidFill>
                <a:effectLst/>
                <a:latin typeface="Open Sans"/>
              </a:rPr>
              <a:t>EKONOMİK DİDİNMELER</a:t>
            </a:r>
            <a:r>
              <a:rPr lang="tr-TR" b="0" i="0" dirty="0" smtClean="0">
                <a:solidFill>
                  <a:srgbClr val="444444"/>
                </a:solidFill>
                <a:effectLst/>
                <a:latin typeface="Open Sans"/>
              </a:rPr>
              <a:t> adını alır.</a:t>
            </a:r>
          </a:p>
          <a:p>
            <a:pPr marL="0" indent="0">
              <a:buNone/>
            </a:pPr>
            <a:r>
              <a:rPr lang="tr-TR" b="0" i="0" dirty="0" smtClean="0">
                <a:solidFill>
                  <a:srgbClr val="444444"/>
                </a:solidFill>
                <a:effectLst/>
                <a:latin typeface="Open Sans"/>
              </a:rPr>
              <a:t>Mal ve hizmetlerin gereksinme ve istekleri karşılama özelliğine </a:t>
            </a:r>
            <a:r>
              <a:rPr lang="tr-TR" b="0" i="0" u="sng" dirty="0" smtClean="0">
                <a:solidFill>
                  <a:srgbClr val="C00000"/>
                </a:solidFill>
                <a:effectLst/>
                <a:latin typeface="Open Sans"/>
              </a:rPr>
              <a:t>Yarar (Fayda) </a:t>
            </a:r>
            <a:r>
              <a:rPr lang="tr-TR" b="0" i="0" dirty="0" smtClean="0">
                <a:solidFill>
                  <a:srgbClr val="444444"/>
                </a:solidFill>
                <a:effectLst/>
                <a:latin typeface="Open Sans"/>
              </a:rPr>
              <a:t>denir. Gereksinmeleri giderme derecesine göre farklı değerlerde olur. </a:t>
            </a:r>
            <a:r>
              <a:rPr lang="tr-TR" b="0" i="0" u="sng" dirty="0" smtClean="0">
                <a:solidFill>
                  <a:srgbClr val="C00000"/>
                </a:solidFill>
                <a:effectLst/>
                <a:latin typeface="Open Sans"/>
              </a:rPr>
              <a:t>Değer</a:t>
            </a:r>
            <a:r>
              <a:rPr lang="tr-TR" b="0" i="0" u="sng" dirty="0" smtClean="0">
                <a:effectLst/>
                <a:latin typeface="Open Sans"/>
              </a:rPr>
              <a:t>, </a:t>
            </a:r>
            <a:r>
              <a:rPr lang="tr-TR" b="0" i="0" dirty="0" smtClean="0">
                <a:solidFill>
                  <a:srgbClr val="000000"/>
                </a:solidFill>
                <a:effectLst/>
                <a:latin typeface="Helvetica Neue"/>
              </a:rPr>
              <a:t>Bir şeyin para ile ölçülebilen karşılığı, bedel, kıymet, paha, </a:t>
            </a:r>
            <a:r>
              <a:rPr lang="tr-TR" b="0" i="0" dirty="0" err="1" smtClean="0">
                <a:solidFill>
                  <a:srgbClr val="000000"/>
                </a:solidFill>
                <a:effectLst/>
                <a:latin typeface="Helvetica Neue"/>
              </a:rPr>
              <a:t>valör</a:t>
            </a:r>
            <a:r>
              <a:rPr lang="tr-TR" b="0" i="0" dirty="0" smtClean="0">
                <a:solidFill>
                  <a:srgbClr val="000000"/>
                </a:solidFill>
                <a:effectLst/>
                <a:latin typeface="Helvetica Neue"/>
              </a:rPr>
              <a:t> </a:t>
            </a:r>
            <a:r>
              <a:rPr lang="tr-TR" b="0" i="0" dirty="0" smtClean="0">
                <a:effectLst/>
                <a:latin typeface="Helvetica Neue"/>
              </a:rPr>
              <a:t>(</a:t>
            </a:r>
            <a:r>
              <a:rPr lang="tr-TR" dirty="0" smtClean="0">
                <a:hlinkClick r:id="rId4"/>
              </a:rPr>
              <a:t>https://sozluk.gov.tr/</a:t>
            </a:r>
            <a:r>
              <a:rPr lang="tr-TR" dirty="0" smtClean="0"/>
              <a:t>).</a:t>
            </a:r>
          </a:p>
          <a:p>
            <a:pPr marL="0" indent="0">
              <a:buNone/>
            </a:pPr>
            <a:r>
              <a:rPr lang="tr-TR" b="0" i="0" u="sng" dirty="0" err="1" smtClean="0">
                <a:solidFill>
                  <a:srgbClr val="C00000"/>
                </a:solidFill>
                <a:effectLst/>
                <a:latin typeface="Open Sans"/>
              </a:rPr>
              <a:t>ÜRETİM:</a:t>
            </a:r>
            <a:r>
              <a:rPr lang="tr-TR" b="0" i="0" dirty="0" err="1" smtClean="0">
                <a:effectLst/>
                <a:latin typeface="Open Sans"/>
              </a:rPr>
              <a:t>İnsan</a:t>
            </a:r>
            <a:r>
              <a:rPr lang="tr-TR" b="0" i="0" dirty="0" smtClean="0">
                <a:effectLst/>
                <a:latin typeface="Open Sans"/>
              </a:rPr>
              <a:t> istek ve ihtiyaçlarını karşılayacak faydalı ve ekonomik mal ve hizmetleri ortaya çıkarmaya denir.</a:t>
            </a:r>
          </a:p>
          <a:p>
            <a:pPr marL="0" indent="0">
              <a:buNone/>
            </a:pPr>
            <a:r>
              <a:rPr lang="tr-TR" dirty="0" smtClean="0">
                <a:latin typeface="Open Sans"/>
              </a:rPr>
              <a:t>Somut olanlarına </a:t>
            </a:r>
            <a:r>
              <a:rPr lang="tr-TR" dirty="0" smtClean="0">
                <a:solidFill>
                  <a:srgbClr val="C00000"/>
                </a:solidFill>
                <a:latin typeface="Open Sans"/>
              </a:rPr>
              <a:t>mal</a:t>
            </a:r>
            <a:r>
              <a:rPr lang="tr-TR" dirty="0" smtClean="0">
                <a:latin typeface="Open Sans"/>
              </a:rPr>
              <a:t>, soyut olanlarına ise </a:t>
            </a:r>
            <a:r>
              <a:rPr lang="tr-TR" dirty="0" smtClean="0">
                <a:solidFill>
                  <a:srgbClr val="C00000"/>
                </a:solidFill>
                <a:latin typeface="Open Sans"/>
              </a:rPr>
              <a:t>hizmet </a:t>
            </a:r>
            <a:r>
              <a:rPr lang="tr-TR" dirty="0" smtClean="0">
                <a:latin typeface="Open Sans"/>
              </a:rPr>
              <a:t>adı verilir.</a:t>
            </a:r>
          </a:p>
          <a:p>
            <a:pPr marL="0" indent="0">
              <a:buNone/>
            </a:pPr>
            <a:r>
              <a:rPr lang="tr-TR" u="sng" dirty="0" smtClean="0">
                <a:solidFill>
                  <a:srgbClr val="C00000"/>
                </a:solidFill>
                <a:latin typeface="Open Sans"/>
              </a:rPr>
              <a:t>Üretimle;</a:t>
            </a:r>
          </a:p>
          <a:p>
            <a:pPr marL="0" indent="0">
              <a:buNone/>
            </a:pPr>
            <a:r>
              <a:rPr lang="tr-TR" dirty="0" smtClean="0">
                <a:latin typeface="Open Sans"/>
              </a:rPr>
              <a:t>1-Zaman,</a:t>
            </a:r>
          </a:p>
          <a:p>
            <a:pPr marL="0" indent="0">
              <a:buNone/>
            </a:pPr>
            <a:r>
              <a:rPr lang="tr-TR" dirty="0" smtClean="0">
                <a:latin typeface="Open Sans"/>
              </a:rPr>
              <a:t>2-Yer,</a:t>
            </a:r>
          </a:p>
          <a:p>
            <a:pPr marL="0" indent="0">
              <a:buNone/>
            </a:pPr>
            <a:r>
              <a:rPr lang="tr-TR" dirty="0" smtClean="0">
                <a:latin typeface="Open Sans"/>
              </a:rPr>
              <a:t>3-Şekil,</a:t>
            </a:r>
          </a:p>
          <a:p>
            <a:pPr marL="0" indent="0">
              <a:buNone/>
            </a:pPr>
            <a:r>
              <a:rPr lang="tr-TR" dirty="0" smtClean="0">
                <a:latin typeface="Open Sans"/>
              </a:rPr>
              <a:t>4-Mülkiyet faydası sağlanır.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459096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404664"/>
            <a:ext cx="8229600" cy="5760640"/>
          </a:xfrm>
        </p:spPr>
        <p:txBody>
          <a:bodyPr>
            <a:normAutofit fontScale="92500" lnSpcReduction="20000"/>
          </a:bodyPr>
          <a:lstStyle/>
          <a:p>
            <a:pPr marL="0" indent="0">
              <a:buNone/>
            </a:pPr>
            <a:r>
              <a:rPr lang="tr-TR" u="sng" dirty="0" smtClean="0">
                <a:solidFill>
                  <a:srgbClr val="C00000"/>
                </a:solidFill>
              </a:rPr>
              <a:t>Üretim faktörleri ve karşılıkları;</a:t>
            </a:r>
          </a:p>
          <a:p>
            <a:pPr marL="0" indent="0">
              <a:buNone/>
            </a:pPr>
            <a:r>
              <a:rPr lang="tr-TR" dirty="0" smtClean="0"/>
              <a:t>1-Emek (iş gücü)-Ücret</a:t>
            </a:r>
          </a:p>
          <a:p>
            <a:pPr marL="0" indent="0">
              <a:buNone/>
            </a:pPr>
            <a:r>
              <a:rPr lang="tr-TR" dirty="0" smtClean="0"/>
              <a:t>2-Doğa (doğal kaynaklar ve toprak)-Rant (getirim)</a:t>
            </a:r>
          </a:p>
          <a:p>
            <a:pPr marL="0" indent="0">
              <a:buNone/>
            </a:pPr>
            <a:r>
              <a:rPr lang="tr-TR" dirty="0" smtClean="0"/>
              <a:t>3-Sermaye (Kapital)-Faiz</a:t>
            </a:r>
          </a:p>
          <a:p>
            <a:pPr marL="0" indent="0">
              <a:buNone/>
            </a:pPr>
            <a:r>
              <a:rPr lang="tr-TR" dirty="0" smtClean="0"/>
              <a:t>4-Girişimci (Müteşebbis)-Kar</a:t>
            </a:r>
          </a:p>
          <a:p>
            <a:pPr marL="0" indent="0">
              <a:buNone/>
            </a:pPr>
            <a:r>
              <a:rPr lang="tr-TR" dirty="0" smtClean="0"/>
              <a:t>	Bazı kaynaklarda teknoloji de üretim faktörü olarak değerlendirilmiştir. Yine işletme bilimciler doğanın sermaye içerisinde olduğunu kabul ederek yönetim ve organizasyonu üretim faktörü olarak kabul etmişlerdir.</a:t>
            </a:r>
          </a:p>
          <a:p>
            <a:pPr marL="0" indent="0">
              <a:buNone/>
            </a:pPr>
            <a:r>
              <a:rPr lang="tr-TR" dirty="0" smtClean="0"/>
              <a:t>	4M:Machine, </a:t>
            </a:r>
            <a:r>
              <a:rPr lang="tr-TR" dirty="0" err="1" smtClean="0"/>
              <a:t>Method,Material</a:t>
            </a:r>
            <a:r>
              <a:rPr lang="tr-TR" dirty="0" smtClean="0"/>
              <a:t>, </a:t>
            </a:r>
            <a:r>
              <a:rPr lang="tr-TR" dirty="0" err="1" smtClean="0"/>
              <a:t>Manpower</a:t>
            </a:r>
            <a:r>
              <a:rPr lang="tr-TR" dirty="0" smtClean="0"/>
              <a:t>, sonradan 2M daha eklenmiştir; </a:t>
            </a:r>
            <a:r>
              <a:rPr lang="tr-TR" dirty="0" err="1" smtClean="0"/>
              <a:t>Milieu</a:t>
            </a:r>
            <a:r>
              <a:rPr lang="tr-TR" dirty="0" smtClean="0"/>
              <a:t>, </a:t>
            </a:r>
            <a:r>
              <a:rPr lang="tr-TR" dirty="0" err="1" smtClean="0"/>
              <a:t>Measurement</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990006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9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r>
              <a:rPr lang="tr-TR" dirty="0" smtClean="0">
                <a:solidFill>
                  <a:srgbClr val="C00000"/>
                </a:solidFill>
              </a:rPr>
              <a:t>Girişimciliğin Tarihsel Gelişimi</a:t>
            </a:r>
            <a:endParaRPr lang="tr-TR" dirty="0">
              <a:solidFill>
                <a:srgbClr val="C00000"/>
              </a:solidFill>
            </a:endParaRPr>
          </a:p>
        </p:txBody>
      </p:sp>
      <p:sp>
        <p:nvSpPr>
          <p:cNvPr id="3" name="İçerik Yer Tutucusu 2"/>
          <p:cNvSpPr>
            <a:spLocks noGrp="1"/>
          </p:cNvSpPr>
          <p:nvPr>
            <p:ph idx="1"/>
          </p:nvPr>
        </p:nvSpPr>
        <p:spPr>
          <a:xfrm>
            <a:off x="457200" y="1268760"/>
            <a:ext cx="8229600" cy="4857403"/>
          </a:xfrm>
        </p:spPr>
        <p:txBody>
          <a:bodyPr>
            <a:normAutofit fontScale="47500" lnSpcReduction="20000"/>
          </a:bodyPr>
          <a:lstStyle/>
          <a:p>
            <a:pPr marL="0" indent="0">
              <a:buNone/>
            </a:pPr>
            <a:r>
              <a:rPr lang="tr-TR" sz="3400" u="sng" dirty="0" smtClean="0"/>
              <a:t>A-Klasik Yaklaşımlar</a:t>
            </a:r>
          </a:p>
          <a:p>
            <a:pPr marL="0" indent="0">
              <a:buNone/>
            </a:pPr>
            <a:r>
              <a:rPr lang="tr-TR" sz="3400" dirty="0" smtClean="0"/>
              <a:t>	Sanayi toplumundan bilgi toplumuna </a:t>
            </a:r>
            <a:r>
              <a:rPr lang="tr-TR" sz="3400" dirty="0" smtClean="0"/>
              <a:t>geçişle birlikte </a:t>
            </a:r>
            <a:r>
              <a:rPr lang="tr-TR" sz="3400" dirty="0" smtClean="0"/>
              <a:t>daha büyük önem kazanan girişimcilik kavramı birçok teorisyenin tanımlamaya çalıştığı kavram olmuştur.</a:t>
            </a:r>
          </a:p>
          <a:p>
            <a:pPr marL="0" indent="0">
              <a:buNone/>
            </a:pPr>
            <a:r>
              <a:rPr lang="tr-TR" sz="3400" dirty="0" smtClean="0"/>
              <a:t>Ekonomi teorisinde girişimcilikle ilgili dört temel yaklaşım vardır;</a:t>
            </a:r>
          </a:p>
          <a:p>
            <a:pPr marL="0" indent="0">
              <a:buNone/>
            </a:pPr>
            <a:r>
              <a:rPr lang="tr-TR" sz="3400" dirty="0" smtClean="0"/>
              <a:t>1-Gelir dağılımı</a:t>
            </a:r>
          </a:p>
          <a:p>
            <a:pPr marL="0" indent="0">
              <a:buNone/>
            </a:pPr>
            <a:r>
              <a:rPr lang="tr-TR" sz="3400" dirty="0" smtClean="0"/>
              <a:t>2-Tam rekabete dayalı piyasa süreçleri</a:t>
            </a:r>
          </a:p>
          <a:p>
            <a:pPr marL="0" indent="0">
              <a:buNone/>
            </a:pPr>
            <a:r>
              <a:rPr lang="tr-TR" sz="3400" dirty="0" smtClean="0"/>
              <a:t>3-Yenilikçi girişimci</a:t>
            </a:r>
          </a:p>
          <a:p>
            <a:pPr marL="0" indent="0">
              <a:buNone/>
            </a:pPr>
            <a:r>
              <a:rPr lang="tr-TR" sz="3400" dirty="0" smtClean="0"/>
              <a:t>4-Karar verici</a:t>
            </a:r>
          </a:p>
          <a:p>
            <a:pPr marL="0" indent="0">
              <a:buNone/>
            </a:pPr>
            <a:r>
              <a:rPr lang="tr-TR" sz="3400" dirty="0" smtClean="0"/>
              <a:t>	17.yy’da girişimci , bir hizmeti sunmak ya da taahhüt edilmiş malı üretmek üzere hükümetle (devletle) sözleşme yapan kimseydi. Sözleşmede fiyat sabit olduğundan kar veya zarar girişimciye aitti. Bu dönemde John </a:t>
            </a:r>
            <a:r>
              <a:rPr lang="tr-TR" sz="3400" dirty="0" err="1" smtClean="0"/>
              <a:t>Law</a:t>
            </a:r>
            <a:r>
              <a:rPr lang="tr-TR" sz="3400" dirty="0" smtClean="0"/>
              <a:t>, banka kurma izni almış bir girişimciydi.</a:t>
            </a:r>
          </a:p>
          <a:p>
            <a:pPr marL="0" indent="0">
              <a:buNone/>
            </a:pPr>
            <a:endParaRPr lang="tr-TR" sz="3400" b="1" dirty="0" smtClean="0"/>
          </a:p>
          <a:p>
            <a:pPr marL="0" indent="0">
              <a:buNone/>
            </a:pPr>
            <a:r>
              <a:rPr lang="tr-TR" sz="3400" b="1" dirty="0" smtClean="0"/>
              <a:t>Richard </a:t>
            </a:r>
            <a:r>
              <a:rPr lang="tr-TR" sz="3400" b="1" dirty="0" err="1" smtClean="0"/>
              <a:t>Cantillon</a:t>
            </a:r>
            <a:endParaRPr lang="tr-TR" sz="3400" b="1" dirty="0" smtClean="0"/>
          </a:p>
          <a:p>
            <a:pPr marL="0" indent="0">
              <a:buNone/>
            </a:pPr>
            <a:r>
              <a:rPr lang="tr-TR" sz="3400" dirty="0" smtClean="0"/>
              <a:t>Girişimciyi </a:t>
            </a:r>
            <a:r>
              <a:rPr lang="tr-TR" sz="3400" dirty="0"/>
              <a:t>şöyle tanımlar;» Belli bir fiyattan bir malı alarak belirsiz bir fiyattan satış yapan kişidir. Bu nedenle kaynakları ele geçirip kullanarak sürekli girişim riskini üzerine alan </a:t>
            </a:r>
            <a:r>
              <a:rPr lang="tr-TR" sz="3400" dirty="0" smtClean="0"/>
              <a:t>kişidir».</a:t>
            </a:r>
          </a:p>
          <a:p>
            <a:pPr marL="0" indent="0">
              <a:buNone/>
            </a:pPr>
            <a:r>
              <a:rPr lang="tr-TR" sz="3400" dirty="0" err="1" smtClean="0"/>
              <a:t>Cantillon</a:t>
            </a:r>
            <a:r>
              <a:rPr lang="tr-TR" sz="3400" dirty="0" smtClean="0"/>
              <a:t> ekonomik </a:t>
            </a:r>
            <a:r>
              <a:rPr lang="tr-TR" sz="3400" dirty="0" smtClean="0"/>
              <a:t>anlamda </a:t>
            </a:r>
            <a:r>
              <a:rPr lang="tr-TR" sz="3400" dirty="0" smtClean="0"/>
              <a:t>3 öğeden bahseder;</a:t>
            </a:r>
          </a:p>
          <a:p>
            <a:pPr marL="0" indent="0">
              <a:buNone/>
            </a:pPr>
            <a:r>
              <a:rPr lang="tr-TR" sz="3400" dirty="0" smtClean="0"/>
              <a:t>1-Arazi sahipleri (sermaye sahipleri)</a:t>
            </a:r>
          </a:p>
          <a:p>
            <a:pPr marL="0" indent="0">
              <a:buNone/>
            </a:pPr>
            <a:r>
              <a:rPr lang="tr-TR" sz="3400" dirty="0" smtClean="0"/>
              <a:t>2-Girişimciler</a:t>
            </a:r>
          </a:p>
          <a:p>
            <a:pPr marL="0" indent="0">
              <a:buNone/>
            </a:pPr>
            <a:r>
              <a:rPr lang="tr-TR" sz="3400" dirty="0" smtClean="0"/>
              <a:t>3-Ücretle çalışanlar (işçiler</a:t>
            </a:r>
          </a:p>
          <a:p>
            <a:pPr marL="0" indent="0">
              <a:buNone/>
            </a:pPr>
            <a:endParaRPr lang="tr-TR" dirty="0" smtClean="0"/>
          </a:p>
          <a:p>
            <a:pPr marL="0" indent="0">
              <a:buNone/>
            </a:pPr>
            <a:endParaRPr lang="tr-TR" u="sng"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699925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9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normAutofit fontScale="55000" lnSpcReduction="20000"/>
          </a:bodyPr>
          <a:lstStyle/>
          <a:p>
            <a:pPr marL="0" indent="0">
              <a:buNone/>
            </a:pPr>
            <a:r>
              <a:rPr lang="tr-TR" b="1" dirty="0" err="1" smtClean="0"/>
              <a:t>J.Baptiste</a:t>
            </a:r>
            <a:r>
              <a:rPr lang="tr-TR" b="1" dirty="0" smtClean="0"/>
              <a:t> Say</a:t>
            </a:r>
          </a:p>
          <a:p>
            <a:pPr marL="0" indent="0">
              <a:buNone/>
            </a:pPr>
            <a:r>
              <a:rPr lang="tr-TR" dirty="0" smtClean="0"/>
              <a:t>	Avrupa da ekonomi alanında ilk profesörlerden birisi olup kendi işletmesini de yöneten kişidir. </a:t>
            </a:r>
            <a:r>
              <a:rPr lang="tr-TR" dirty="0" err="1" smtClean="0"/>
              <a:t>Say’e</a:t>
            </a:r>
            <a:r>
              <a:rPr lang="tr-TR" dirty="0" smtClean="0"/>
              <a:t> göre girişimci , firma içinde koordinatör, lider ve yönetici rolünü üstlenen kişidir.</a:t>
            </a:r>
          </a:p>
          <a:p>
            <a:pPr marL="0" indent="0">
              <a:buNone/>
            </a:pPr>
            <a:r>
              <a:rPr lang="tr-TR" dirty="0" smtClean="0"/>
              <a:t>	Girişimci </a:t>
            </a:r>
            <a:r>
              <a:rPr lang="tr-TR" dirty="0"/>
              <a:t>«Düşük verimlilik olan bir kaynağı yüksek verimliliğe çeviren kişidir</a:t>
            </a:r>
            <a:r>
              <a:rPr lang="tr-TR" dirty="0" smtClean="0"/>
              <a:t>».</a:t>
            </a:r>
          </a:p>
          <a:p>
            <a:pPr marL="0" indent="0">
              <a:buNone/>
            </a:pPr>
            <a:endParaRPr lang="tr-TR" b="1" dirty="0" smtClean="0"/>
          </a:p>
          <a:p>
            <a:pPr marL="0" indent="0">
              <a:buNone/>
            </a:pPr>
            <a:r>
              <a:rPr lang="tr-TR" b="1" dirty="0" err="1" smtClean="0"/>
              <a:t>Alfred</a:t>
            </a:r>
            <a:r>
              <a:rPr lang="tr-TR" b="1" dirty="0" smtClean="0"/>
              <a:t> Marshall</a:t>
            </a:r>
          </a:p>
          <a:p>
            <a:pPr marL="0" indent="0">
              <a:buNone/>
            </a:pPr>
            <a:r>
              <a:rPr lang="tr-TR" dirty="0"/>
              <a:t>	</a:t>
            </a:r>
            <a:r>
              <a:rPr lang="tr-TR" dirty="0" smtClean="0"/>
              <a:t>Marshall’a göre girişimci firma içerisindeki bütün sorumluluğu ve kontrol etme eylemini üstlenen kişi olacaktır. Girişimcinin görevi mal ve hizmet üretmek ,yenilikler ve yöntemler sunmaktır.</a:t>
            </a:r>
          </a:p>
          <a:p>
            <a:pPr marL="0" indent="0">
              <a:buNone/>
            </a:pPr>
            <a:r>
              <a:rPr lang="tr-TR" dirty="0"/>
              <a:t>«Girişimsel  süreç evrimsel  bir gelişmedir. Girişimci bu evrimden sorumlu kişidir.»</a:t>
            </a:r>
          </a:p>
          <a:p>
            <a:pPr marL="0" indent="0">
              <a:buNone/>
            </a:pPr>
            <a:endParaRPr lang="tr-TR" dirty="0" smtClean="0"/>
          </a:p>
          <a:p>
            <a:pPr marL="0" indent="0">
              <a:buNone/>
            </a:pPr>
            <a:r>
              <a:rPr lang="tr-TR" b="1" dirty="0" smtClean="0"/>
              <a:t>Adam Smith</a:t>
            </a:r>
          </a:p>
          <a:p>
            <a:pPr marL="0" indent="0">
              <a:buNone/>
            </a:pPr>
            <a:r>
              <a:rPr lang="tr-TR" dirty="0" smtClean="0"/>
              <a:t>	Girişimci tanımı</a:t>
            </a:r>
            <a:r>
              <a:rPr lang="tr-TR" dirty="0"/>
              <a:t>: « Potansiyel mal ve hizmetleri sunmak amaçlı ticari bir örgüt oluşturan, kısacası talebi arza dönüştüren ekonomik bir etmendir</a:t>
            </a:r>
            <a:r>
              <a:rPr lang="tr-TR" dirty="0" smtClean="0"/>
              <a:t>».</a:t>
            </a:r>
          </a:p>
          <a:p>
            <a:pPr marL="0" indent="0">
              <a:buNone/>
            </a:pPr>
            <a:endParaRPr lang="tr-TR" dirty="0"/>
          </a:p>
          <a:p>
            <a:pPr marL="0" indent="0">
              <a:buNone/>
            </a:pPr>
            <a:r>
              <a:rPr lang="tr-TR" b="1" dirty="0"/>
              <a:t>John </a:t>
            </a:r>
            <a:r>
              <a:rPr lang="tr-TR" b="1" dirty="0" err="1"/>
              <a:t>Stuart</a:t>
            </a:r>
            <a:r>
              <a:rPr lang="tr-TR" b="1" dirty="0"/>
              <a:t> </a:t>
            </a:r>
            <a:r>
              <a:rPr lang="tr-TR" b="1" dirty="0" err="1" smtClean="0"/>
              <a:t>Mill</a:t>
            </a:r>
            <a:endParaRPr lang="tr-TR" b="1" dirty="0" smtClean="0"/>
          </a:p>
          <a:p>
            <a:pPr marL="0" indent="0">
              <a:buNone/>
            </a:pPr>
            <a:r>
              <a:rPr lang="tr-TR" dirty="0" smtClean="0"/>
              <a:t>	Girişimciyi şöyle tanımlar, «Özeli </a:t>
            </a:r>
            <a:r>
              <a:rPr lang="tr-TR" dirty="0"/>
              <a:t>girişimlerin ana tetikleyicisidir. Üretimin dördüncü </a:t>
            </a:r>
            <a:r>
              <a:rPr lang="tr-TR" dirty="0" smtClean="0"/>
              <a:t>faktörüdür».</a:t>
            </a:r>
            <a:endParaRPr lang="tr-TR" dirty="0"/>
          </a:p>
          <a:p>
            <a:pPr marL="0" indent="0">
              <a:buNone/>
            </a:pPr>
            <a:endParaRPr lang="tr-TR" dirty="0"/>
          </a:p>
          <a:p>
            <a:pPr marL="0" indent="0">
              <a:buNone/>
            </a:pPr>
            <a:endParaRPr lang="tr-TR" dirty="0" smtClean="0"/>
          </a:p>
          <a:p>
            <a:pPr marL="0" indent="0">
              <a:buNone/>
            </a:pPr>
            <a:endParaRPr lang="tr-TR" b="1"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040499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55000" lnSpcReduction="20000"/>
          </a:bodyPr>
          <a:lstStyle/>
          <a:p>
            <a:pPr marL="0" indent="0">
              <a:buNone/>
            </a:pPr>
            <a:r>
              <a:rPr lang="tr-TR" b="1" dirty="0"/>
              <a:t>Thomas C. </a:t>
            </a:r>
            <a:r>
              <a:rPr lang="tr-TR" b="1" dirty="0" err="1" smtClean="0"/>
              <a:t>Coachran</a:t>
            </a:r>
            <a:endParaRPr lang="tr-TR" b="1" dirty="0" smtClean="0"/>
          </a:p>
          <a:p>
            <a:pPr marL="0" indent="0">
              <a:buNone/>
            </a:pPr>
            <a:r>
              <a:rPr lang="tr-TR" dirty="0"/>
              <a:t>Girişimciliğin Amerika’da daha hızlı bir biçimde gelişmesine neden olan üç tür değişim:</a:t>
            </a:r>
          </a:p>
          <a:p>
            <a:pPr marL="0" indent="0">
              <a:buNone/>
            </a:pPr>
            <a:r>
              <a:rPr lang="tr-TR" dirty="0"/>
              <a:t>1. Hızlı </a:t>
            </a:r>
            <a:r>
              <a:rPr lang="tr-TR" dirty="0" smtClean="0"/>
              <a:t>Sanayileşme</a:t>
            </a:r>
            <a:endParaRPr lang="tr-TR" dirty="0"/>
          </a:p>
          <a:p>
            <a:pPr marL="0" indent="0">
              <a:buNone/>
            </a:pPr>
            <a:r>
              <a:rPr lang="tr-TR" dirty="0"/>
              <a:t>2. Profesyonel Yönetimin Önem </a:t>
            </a:r>
            <a:r>
              <a:rPr lang="tr-TR" dirty="0" smtClean="0"/>
              <a:t>Kazanması</a:t>
            </a:r>
            <a:endParaRPr lang="tr-TR" dirty="0"/>
          </a:p>
          <a:p>
            <a:pPr marL="0" indent="0">
              <a:buNone/>
            </a:pPr>
            <a:r>
              <a:rPr lang="tr-TR" dirty="0"/>
              <a:t>3. Kitle Üretimin </a:t>
            </a:r>
            <a:r>
              <a:rPr lang="tr-TR" dirty="0" smtClean="0"/>
              <a:t>Yapılması</a:t>
            </a:r>
          </a:p>
          <a:p>
            <a:pPr marL="0" indent="0">
              <a:buNone/>
            </a:pPr>
            <a:endParaRPr lang="tr-TR" b="1" dirty="0" smtClean="0"/>
          </a:p>
          <a:p>
            <a:pPr marL="0" indent="0">
              <a:buNone/>
            </a:pPr>
            <a:r>
              <a:rPr lang="tr-TR" b="1" dirty="0" smtClean="0"/>
              <a:t>David </a:t>
            </a:r>
            <a:r>
              <a:rPr lang="tr-TR" b="1" dirty="0" err="1" smtClean="0"/>
              <a:t>McCleland</a:t>
            </a:r>
            <a:endParaRPr lang="tr-TR" b="1" dirty="0" smtClean="0"/>
          </a:p>
          <a:p>
            <a:pPr marL="0" indent="0">
              <a:buNone/>
            </a:pPr>
            <a:r>
              <a:rPr lang="tr-TR" dirty="0"/>
              <a:t>Girişimci başarı güdüsü yüksek olan kişidir. Bu ihtiyacını karşılayabilmek için girişimcilik sürecini başlatan kişidir</a:t>
            </a:r>
            <a:r>
              <a:rPr lang="tr-TR" dirty="0" smtClean="0"/>
              <a:t>.</a:t>
            </a:r>
          </a:p>
          <a:p>
            <a:pPr marL="0" indent="0">
              <a:buNone/>
            </a:pPr>
            <a:endParaRPr lang="tr-TR" b="1" dirty="0" smtClean="0"/>
          </a:p>
          <a:p>
            <a:pPr marL="0" indent="0">
              <a:buNone/>
            </a:pPr>
            <a:r>
              <a:rPr lang="tr-TR" b="1" dirty="0" smtClean="0"/>
              <a:t>Joseph </a:t>
            </a:r>
            <a:r>
              <a:rPr lang="tr-TR" b="1" dirty="0" err="1"/>
              <a:t>Aloyisus</a:t>
            </a:r>
            <a:r>
              <a:rPr lang="tr-TR" b="1" dirty="0"/>
              <a:t> </a:t>
            </a:r>
            <a:r>
              <a:rPr lang="tr-TR" b="1" dirty="0" err="1" smtClean="0"/>
              <a:t>Shumpeter</a:t>
            </a:r>
            <a:endParaRPr lang="tr-TR" b="1" dirty="0" smtClean="0"/>
          </a:p>
          <a:p>
            <a:pPr marL="0" indent="0">
              <a:buNone/>
            </a:pPr>
            <a:r>
              <a:rPr lang="tr-TR" dirty="0"/>
              <a:t>Girişimciler, </a:t>
            </a:r>
            <a:r>
              <a:rPr lang="tr-TR" dirty="0" err="1"/>
              <a:t>varolan</a:t>
            </a:r>
            <a:r>
              <a:rPr lang="tr-TR" dirty="0"/>
              <a:t> hizmet ve ürünleri yeni ürün ve hizmetlere dönüştürerek </a:t>
            </a:r>
            <a:r>
              <a:rPr lang="tr-TR" dirty="0" err="1"/>
              <a:t>inovasyon</a:t>
            </a:r>
            <a:r>
              <a:rPr lang="tr-TR" dirty="0"/>
              <a:t> yaparken girişimcilik sürecini tamamlayan </a:t>
            </a:r>
            <a:r>
              <a:rPr lang="tr-TR" dirty="0" smtClean="0"/>
              <a:t>kişilerdir.</a:t>
            </a:r>
          </a:p>
          <a:p>
            <a:pPr marL="0" indent="0">
              <a:buNone/>
            </a:pPr>
            <a:r>
              <a:rPr lang="tr-TR" dirty="0" smtClean="0"/>
              <a:t>Yenilik için 5 olay tanımlar;</a:t>
            </a:r>
          </a:p>
          <a:p>
            <a:pPr marL="0" indent="0">
              <a:buNone/>
            </a:pPr>
            <a:endParaRPr lang="tr-TR" dirty="0"/>
          </a:p>
          <a:p>
            <a:pPr marL="0" indent="0">
              <a:buNone/>
            </a:pPr>
            <a:r>
              <a:rPr lang="tr-TR" dirty="0"/>
              <a:t>1. Müşterinin henüz tanımadığı yeni bir ürünü ya da mevcut bir ürünün yeni kalitesini ortaya koyma,</a:t>
            </a:r>
          </a:p>
          <a:p>
            <a:pPr marL="0" indent="0">
              <a:buNone/>
            </a:pPr>
            <a:r>
              <a:rPr lang="tr-TR" dirty="0"/>
              <a:t> 2. Yeni bir üretim tekniği geliştirme, </a:t>
            </a:r>
          </a:p>
          <a:p>
            <a:pPr marL="0" indent="0">
              <a:buNone/>
            </a:pPr>
            <a:r>
              <a:rPr lang="tr-TR" dirty="0"/>
              <a:t>3. Ülkedeki herhangi bir üretim biriminin önceden girmediği yeni Pazar bulma</a:t>
            </a:r>
            <a:r>
              <a:rPr lang="tr-TR" dirty="0" smtClean="0"/>
              <a:t>,</a:t>
            </a:r>
          </a:p>
          <a:p>
            <a:pPr marL="0" indent="0">
              <a:buNone/>
            </a:pPr>
            <a:r>
              <a:rPr lang="tr-TR" dirty="0" smtClean="0"/>
              <a:t> </a:t>
            </a:r>
            <a:r>
              <a:rPr lang="tr-TR" dirty="0"/>
              <a:t>4. Yeni hammadde ve </a:t>
            </a:r>
            <a:r>
              <a:rPr lang="tr-TR" dirty="0" smtClean="0"/>
              <a:t>yarı-mamul </a:t>
            </a:r>
            <a:r>
              <a:rPr lang="tr-TR" dirty="0"/>
              <a:t>kaynaklarının bulunması, </a:t>
            </a:r>
          </a:p>
          <a:p>
            <a:pPr marL="0" indent="0">
              <a:buNone/>
            </a:pPr>
            <a:r>
              <a:rPr lang="tr-TR" dirty="0"/>
              <a:t>5. Herhangi bir endüstride yeni organizasyonların oluşturulması. </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627655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8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55000" lnSpcReduction="20000"/>
          </a:bodyPr>
          <a:lstStyle/>
          <a:p>
            <a:pPr marL="0" indent="0">
              <a:buNone/>
            </a:pPr>
            <a:r>
              <a:rPr lang="tr-TR" b="1" dirty="0"/>
              <a:t>Frank </a:t>
            </a:r>
            <a:r>
              <a:rPr lang="tr-TR" b="1" dirty="0" smtClean="0"/>
              <a:t>Knight</a:t>
            </a:r>
            <a:endParaRPr lang="tr-TR" dirty="0" smtClean="0"/>
          </a:p>
          <a:p>
            <a:pPr marL="0" indent="0">
              <a:buNone/>
            </a:pPr>
            <a:r>
              <a:rPr lang="tr-TR" dirty="0"/>
              <a:t>Knight’a göre başarılı bir girişimci olmak için, belirsizlik üstlenme ve yargısal karar vermede başarılı olmak gerekir.</a:t>
            </a:r>
          </a:p>
          <a:p>
            <a:pPr marL="0" indent="0">
              <a:buNone/>
            </a:pPr>
            <a:r>
              <a:rPr lang="tr-TR" dirty="0"/>
              <a:t>Girişimcilerin özellikleri:</a:t>
            </a:r>
          </a:p>
          <a:p>
            <a:pPr marL="0" indent="0">
              <a:buNone/>
            </a:pPr>
            <a:r>
              <a:rPr lang="tr-TR" dirty="0"/>
              <a:t>1. Bilgi ve Yargılama, </a:t>
            </a:r>
          </a:p>
          <a:p>
            <a:pPr marL="0" indent="0">
              <a:buNone/>
            </a:pPr>
            <a:r>
              <a:rPr lang="tr-TR" dirty="0"/>
              <a:t>2. İhtiyat (herhangi bir konuda, ileriyi düşünerek ölçülü davranma) </a:t>
            </a:r>
          </a:p>
          <a:p>
            <a:pPr marL="0" indent="0">
              <a:buNone/>
            </a:pPr>
            <a:r>
              <a:rPr lang="tr-TR" dirty="0"/>
              <a:t>3. Üstün Yönetsel Yetenek, </a:t>
            </a:r>
          </a:p>
          <a:p>
            <a:pPr marL="0" indent="0">
              <a:buNone/>
            </a:pPr>
            <a:r>
              <a:rPr lang="tr-TR" dirty="0"/>
              <a:t>4. Güven. </a:t>
            </a:r>
            <a:endParaRPr lang="tr-TR" dirty="0" smtClean="0"/>
          </a:p>
          <a:p>
            <a:pPr marL="0" indent="0">
              <a:buNone/>
            </a:pPr>
            <a:endParaRPr lang="tr-TR" dirty="0"/>
          </a:p>
          <a:p>
            <a:pPr marL="0" indent="0">
              <a:buNone/>
            </a:pPr>
            <a:r>
              <a:rPr lang="tr-TR" dirty="0" smtClean="0"/>
              <a:t>B-Çağdaş Yaklaşımlar</a:t>
            </a:r>
          </a:p>
          <a:p>
            <a:pPr marL="0" indent="0">
              <a:buNone/>
            </a:pPr>
            <a:r>
              <a:rPr lang="tr-TR" b="1" dirty="0" err="1" smtClean="0"/>
              <a:t>G.L.S.Shackle</a:t>
            </a:r>
            <a:endParaRPr lang="tr-TR" b="1" dirty="0" smtClean="0"/>
          </a:p>
          <a:p>
            <a:pPr marL="0" indent="0">
              <a:buNone/>
            </a:pPr>
            <a:r>
              <a:rPr lang="tr-TR" dirty="0" smtClean="0"/>
              <a:t>Girişimciyi artist gibi yaratıcı olarak tanımlamıştır. Girişimci hislerini, anlam ve duruma ilişkin algılarla renklendiren kişidir.</a:t>
            </a:r>
          </a:p>
          <a:p>
            <a:pPr marL="0" indent="0">
              <a:buNone/>
            </a:pPr>
            <a:endParaRPr lang="tr-TR" dirty="0"/>
          </a:p>
          <a:p>
            <a:pPr marL="0" indent="0">
              <a:buNone/>
            </a:pPr>
            <a:r>
              <a:rPr lang="tr-TR" b="1" dirty="0" err="1" smtClean="0"/>
              <a:t>Israel</a:t>
            </a:r>
            <a:r>
              <a:rPr lang="tr-TR" b="1" dirty="0" smtClean="0"/>
              <a:t> </a:t>
            </a:r>
            <a:r>
              <a:rPr lang="tr-TR" b="1" dirty="0" err="1" smtClean="0"/>
              <a:t>Kirzner</a:t>
            </a:r>
            <a:endParaRPr lang="tr-TR" dirty="0" smtClean="0"/>
          </a:p>
          <a:p>
            <a:pPr marL="0" indent="0">
              <a:buNone/>
            </a:pPr>
            <a:r>
              <a:rPr lang="tr-TR" dirty="0" smtClean="0"/>
              <a:t>Girişimcilik sürecinin iki anlamı vardır;</a:t>
            </a:r>
          </a:p>
          <a:p>
            <a:pPr marL="0" indent="0">
              <a:buNone/>
            </a:pPr>
            <a:r>
              <a:rPr lang="tr-TR" dirty="0" smtClean="0"/>
              <a:t>1-Girişimsel rekabet</a:t>
            </a:r>
          </a:p>
          <a:p>
            <a:pPr marL="0" indent="0">
              <a:buNone/>
            </a:pPr>
            <a:r>
              <a:rPr lang="tr-TR" dirty="0" smtClean="0"/>
              <a:t>2-Girişimsel keşifler</a:t>
            </a:r>
          </a:p>
          <a:p>
            <a:pPr marL="0" indent="0">
              <a:buNone/>
            </a:pPr>
            <a:r>
              <a:rPr lang="tr-TR" dirty="0" smtClean="0"/>
              <a:t>Girişimciler keşif yapmak ve kar elde etmek için nereye bakacağını bilmelidir, bunun için ihtiyaç duyulan tek şey özel bilgidir.</a:t>
            </a:r>
          </a:p>
          <a:p>
            <a:pPr marL="0" indent="0">
              <a:buNone/>
            </a:pPr>
            <a:endParaRPr lang="tr-TR" dirty="0"/>
          </a:p>
          <a:p>
            <a:pPr marL="0" indent="0">
              <a:buNone/>
            </a:pPr>
            <a:endParaRPr lang="tr-TR" b="1"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109608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7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62500" lnSpcReduction="20000"/>
          </a:bodyPr>
          <a:lstStyle/>
          <a:p>
            <a:pPr marL="0" indent="0">
              <a:buNone/>
            </a:pPr>
            <a:r>
              <a:rPr lang="tr-TR" b="1" dirty="0" err="1" smtClean="0"/>
              <a:t>Marc</a:t>
            </a:r>
            <a:r>
              <a:rPr lang="tr-TR" b="1" dirty="0" smtClean="0"/>
              <a:t> </a:t>
            </a:r>
            <a:r>
              <a:rPr lang="tr-TR" b="1" dirty="0" err="1" smtClean="0"/>
              <a:t>Casson</a:t>
            </a:r>
            <a:endParaRPr lang="tr-TR" dirty="0" smtClean="0"/>
          </a:p>
          <a:p>
            <a:pPr marL="0" indent="0">
              <a:buNone/>
            </a:pPr>
            <a:r>
              <a:rPr lang="tr-TR" dirty="0" smtClean="0"/>
              <a:t>Kıt kaynakların koordinasyonuna ilişkin kararlara ve yargılara dikkat çekmiş ve girişimcilik konusunda iki yaklaşımın ayırımını yapmıştır;</a:t>
            </a:r>
          </a:p>
          <a:p>
            <a:pPr marL="0" indent="0">
              <a:buNone/>
            </a:pPr>
            <a:r>
              <a:rPr lang="tr-TR" dirty="0" smtClean="0"/>
              <a:t>1-Fonksiyonel yaklaşım</a:t>
            </a:r>
            <a:r>
              <a:rPr lang="tr-TR" dirty="0" smtClean="0"/>
              <a:t>: Girişimcilik </a:t>
            </a:r>
            <a:r>
              <a:rPr lang="tr-TR" dirty="0" smtClean="0"/>
              <a:t>yapacak kişiyi tanımlamıştır.</a:t>
            </a:r>
          </a:p>
          <a:p>
            <a:pPr marL="0" indent="0">
              <a:buNone/>
            </a:pPr>
            <a:r>
              <a:rPr lang="tr-TR" dirty="0" smtClean="0"/>
              <a:t>2-Belirtici yaklaşım: Girişimcinin kanuni statüsü, toplumdaki yeri, diğer taraflarla ilişkisini tanımlar.</a:t>
            </a:r>
          </a:p>
          <a:p>
            <a:pPr marL="0" indent="0">
              <a:buNone/>
            </a:pPr>
            <a:endParaRPr lang="tr-TR" dirty="0"/>
          </a:p>
          <a:p>
            <a:pPr marL="0" indent="0">
              <a:buNone/>
            </a:pPr>
            <a:r>
              <a:rPr lang="tr-TR" b="1" dirty="0" err="1" smtClean="0"/>
              <a:t>Gifford</a:t>
            </a:r>
            <a:r>
              <a:rPr lang="tr-TR" b="1" dirty="0" smtClean="0"/>
              <a:t> </a:t>
            </a:r>
            <a:r>
              <a:rPr lang="tr-TR" b="1" dirty="0" err="1" smtClean="0"/>
              <a:t>Pinchot</a:t>
            </a:r>
            <a:endParaRPr lang="tr-TR" dirty="0" smtClean="0"/>
          </a:p>
          <a:p>
            <a:pPr marL="0" indent="0">
              <a:buNone/>
            </a:pPr>
            <a:r>
              <a:rPr lang="tr-TR" dirty="0" err="1" smtClean="0"/>
              <a:t>İçgirişimciliği</a:t>
            </a:r>
            <a:r>
              <a:rPr lang="tr-TR" dirty="0" smtClean="0"/>
              <a:t> tanımlamıştır. Bir girişimciye ücretle çalışan bir işçinin kendi işini kurup hem girişimciye hem de dışarıya üretim yapmak olarak değerlendirmiştir girişimciyi.</a:t>
            </a:r>
          </a:p>
          <a:p>
            <a:pPr marL="0" indent="0">
              <a:buNone/>
            </a:pPr>
            <a:endParaRPr lang="tr-TR" dirty="0"/>
          </a:p>
          <a:p>
            <a:pPr marL="0" indent="0">
              <a:buNone/>
            </a:pPr>
            <a:r>
              <a:rPr lang="tr-TR" b="1" dirty="0" err="1" smtClean="0"/>
              <a:t>Gartner</a:t>
            </a:r>
            <a:endParaRPr lang="tr-TR" b="1" dirty="0" smtClean="0"/>
          </a:p>
          <a:p>
            <a:pPr marL="0" indent="0">
              <a:buNone/>
            </a:pPr>
            <a:r>
              <a:rPr lang="tr-TR" dirty="0" smtClean="0"/>
              <a:t>Girişimciliği yeni örgütlerin oluşturulması olarak tanımlamıştır.</a:t>
            </a:r>
          </a:p>
          <a:p>
            <a:pPr marL="0" indent="0">
              <a:buNone/>
            </a:pPr>
            <a:endParaRPr lang="tr-TR" dirty="0"/>
          </a:p>
          <a:p>
            <a:pPr marL="0" indent="0">
              <a:buNone/>
            </a:pPr>
            <a:r>
              <a:rPr lang="tr-TR" b="1" dirty="0" smtClean="0"/>
              <a:t>Robert </a:t>
            </a:r>
            <a:r>
              <a:rPr lang="tr-TR" b="1" dirty="0" err="1" smtClean="0"/>
              <a:t>Hisrich</a:t>
            </a:r>
            <a:endParaRPr lang="tr-TR" dirty="0" smtClean="0"/>
          </a:p>
          <a:p>
            <a:pPr marL="0" indent="0">
              <a:buNone/>
            </a:pPr>
            <a:r>
              <a:rPr lang="tr-TR" dirty="0" smtClean="0"/>
              <a:t>Girişimcilik sürecini tanımlamıştır. Süreçte zaman ve enerji harcayarak farklı bir değer yaratma finansal, sosyal ve psikolojik riskler üstlenme ve sonuçta parasal ödüller ve kişisel tatmin elde etmekten bahsetmiştir.</a:t>
            </a:r>
            <a:endParaRPr lang="tr-TR" b="1"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4989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4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r>
              <a:rPr lang="tr-TR" dirty="0" smtClean="0">
                <a:solidFill>
                  <a:srgbClr val="FF0000"/>
                </a:solidFill>
              </a:rPr>
              <a:t>Girişimcilik ve Girişimci Kavramları</a:t>
            </a:r>
            <a:endParaRPr lang="tr-TR" dirty="0">
              <a:solidFill>
                <a:srgbClr val="FF0000"/>
              </a:solidFill>
            </a:endParaRPr>
          </a:p>
        </p:txBody>
      </p:sp>
      <p:sp>
        <p:nvSpPr>
          <p:cNvPr id="3" name="İçerik Yer Tutucusu 2"/>
          <p:cNvSpPr>
            <a:spLocks noGrp="1"/>
          </p:cNvSpPr>
          <p:nvPr>
            <p:ph idx="1"/>
          </p:nvPr>
        </p:nvSpPr>
        <p:spPr>
          <a:xfrm>
            <a:off x="457200" y="1124744"/>
            <a:ext cx="8229600" cy="5001419"/>
          </a:xfrm>
        </p:spPr>
        <p:txBody>
          <a:bodyPr>
            <a:normAutofit fontScale="62500" lnSpcReduction="20000"/>
          </a:bodyPr>
          <a:lstStyle/>
          <a:p>
            <a:pPr marL="0" indent="0">
              <a:buNone/>
            </a:pPr>
            <a:r>
              <a:rPr lang="tr-TR" dirty="0" smtClean="0"/>
              <a:t>	Girişimcilik kavramı Fransızca </a:t>
            </a:r>
            <a:r>
              <a:rPr lang="tr-TR" dirty="0" err="1" smtClean="0">
                <a:solidFill>
                  <a:srgbClr val="FF0000"/>
                </a:solidFill>
              </a:rPr>
              <a:t>enterprendre</a:t>
            </a:r>
            <a:r>
              <a:rPr lang="tr-TR" dirty="0" smtClean="0">
                <a:solidFill>
                  <a:srgbClr val="FF0000"/>
                </a:solidFill>
              </a:rPr>
              <a:t>,  </a:t>
            </a:r>
            <a:r>
              <a:rPr lang="tr-TR" dirty="0" err="1" smtClean="0"/>
              <a:t>Almanca’da</a:t>
            </a:r>
            <a:r>
              <a:rPr lang="tr-TR" dirty="0" smtClean="0">
                <a:solidFill>
                  <a:srgbClr val="FF0000"/>
                </a:solidFill>
              </a:rPr>
              <a:t> </a:t>
            </a:r>
            <a:r>
              <a:rPr lang="tr-TR" dirty="0" err="1" smtClean="0">
                <a:solidFill>
                  <a:srgbClr val="FF0000"/>
                </a:solidFill>
              </a:rPr>
              <a:t>unternehmen</a:t>
            </a:r>
            <a:r>
              <a:rPr lang="tr-TR" dirty="0" smtClean="0">
                <a:solidFill>
                  <a:srgbClr val="FF0000"/>
                </a:solidFill>
              </a:rPr>
              <a:t> </a:t>
            </a:r>
            <a:r>
              <a:rPr lang="tr-TR" dirty="0" smtClean="0"/>
              <a:t>sözcüklerinden türetilen </a:t>
            </a:r>
            <a:r>
              <a:rPr lang="tr-TR" dirty="0" err="1" smtClean="0"/>
              <a:t>Türkçe’de</a:t>
            </a:r>
            <a:r>
              <a:rPr lang="tr-TR" dirty="0" smtClean="0"/>
              <a:t> </a:t>
            </a:r>
            <a:r>
              <a:rPr lang="tr-TR" dirty="0" smtClean="0">
                <a:solidFill>
                  <a:srgbClr val="FF0000"/>
                </a:solidFill>
              </a:rPr>
              <a:t>üstlenmek </a:t>
            </a:r>
            <a:r>
              <a:rPr lang="tr-TR" dirty="0" smtClean="0"/>
              <a:t>anlamına gelen bir fiildir.</a:t>
            </a:r>
          </a:p>
          <a:p>
            <a:pPr marL="0" indent="0">
              <a:buNone/>
            </a:pPr>
            <a:r>
              <a:rPr lang="tr-TR" dirty="0"/>
              <a:t>	</a:t>
            </a:r>
            <a:r>
              <a:rPr lang="tr-TR" dirty="0" err="1" smtClean="0"/>
              <a:t>Enteprendre’den</a:t>
            </a:r>
            <a:r>
              <a:rPr lang="tr-TR" dirty="0" smtClean="0"/>
              <a:t> </a:t>
            </a:r>
            <a:r>
              <a:rPr lang="tr-TR" dirty="0" smtClean="0"/>
              <a:t>üç kavram türetilmiştir;</a:t>
            </a:r>
          </a:p>
          <a:p>
            <a:pPr marL="0" indent="0">
              <a:buNone/>
            </a:pPr>
            <a:r>
              <a:rPr lang="tr-TR" dirty="0" smtClean="0"/>
              <a:t>1-Enterpreneurship-Girişimcilik</a:t>
            </a:r>
          </a:p>
          <a:p>
            <a:pPr marL="0" indent="0">
              <a:buNone/>
            </a:pPr>
            <a:r>
              <a:rPr lang="tr-TR" dirty="0" smtClean="0"/>
              <a:t>2-Enterpreneurial-Girişimsel</a:t>
            </a:r>
          </a:p>
          <a:p>
            <a:pPr marL="0" indent="0">
              <a:buNone/>
            </a:pPr>
            <a:r>
              <a:rPr lang="tr-TR" dirty="0" smtClean="0"/>
              <a:t>3-Enterpreneurial </a:t>
            </a:r>
            <a:r>
              <a:rPr lang="tr-TR" dirty="0" err="1" smtClean="0"/>
              <a:t>process</a:t>
            </a:r>
            <a:r>
              <a:rPr lang="tr-TR" dirty="0" smtClean="0"/>
              <a:t>-Girişimsel süreç</a:t>
            </a:r>
          </a:p>
          <a:p>
            <a:pPr marL="0" indent="0">
              <a:buNone/>
            </a:pPr>
            <a:endParaRPr lang="tr-TR" dirty="0"/>
          </a:p>
          <a:p>
            <a:pPr marL="0" indent="0">
              <a:buNone/>
            </a:pPr>
            <a:r>
              <a:rPr lang="tr-TR" u="sng" dirty="0" smtClean="0"/>
              <a:t>Ekonomist açısından girişimci: </a:t>
            </a:r>
            <a:r>
              <a:rPr lang="tr-TR" dirty="0" smtClean="0"/>
              <a:t>Kaynakları, işgücünü, makine teçhizatı (üretim faktörleri) ve diğer varlıkları bir araya getiren ve önceki değerlerinden daha fazla bir değer yaratmalarını sağlayan ve riskleri (kar-zarar) üstlenen kişidir.</a:t>
            </a:r>
          </a:p>
          <a:p>
            <a:pPr marL="0" indent="0">
              <a:buNone/>
            </a:pPr>
            <a:r>
              <a:rPr lang="tr-TR" u="sng" dirty="0" smtClean="0"/>
              <a:t>Psikolog açısından </a:t>
            </a:r>
            <a:r>
              <a:rPr lang="tr-TR" u="sng" dirty="0" err="1" smtClean="0"/>
              <a:t>girişimci:</a:t>
            </a:r>
            <a:r>
              <a:rPr lang="tr-TR" dirty="0" err="1" smtClean="0"/>
              <a:t>Bir</a:t>
            </a:r>
            <a:r>
              <a:rPr lang="tr-TR" dirty="0" smtClean="0"/>
              <a:t> şey elde etmek veya </a:t>
            </a:r>
            <a:r>
              <a:rPr lang="tr-TR" dirty="0" err="1" smtClean="0"/>
              <a:t>birşeye</a:t>
            </a:r>
            <a:r>
              <a:rPr lang="tr-TR" dirty="0" smtClean="0"/>
              <a:t> ulaşmak, denemeler yapmak, başarmak ve diğerlerinin elindeki otoriteyi almak ihtiyacında olan ve bu tür güdülerle güdülenen kişidir.</a:t>
            </a:r>
          </a:p>
          <a:p>
            <a:pPr marL="0" indent="0">
              <a:buNone/>
            </a:pPr>
            <a:r>
              <a:rPr lang="tr-TR" u="sng" dirty="0" smtClean="0"/>
              <a:t>İşadamı açısından girişimci: </a:t>
            </a:r>
            <a:r>
              <a:rPr lang="tr-TR" dirty="0" smtClean="0"/>
              <a:t>Tehdit unsuru, saldırgan bir rakip anlamına gelebileceği gibi bir müşteri, bir müttefik veya diğerlerinin refahı ve mutluluğu için çalışan kişidir.</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491839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2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smtClean="0">
                <a:solidFill>
                  <a:srgbClr val="FF0000"/>
                </a:solidFill>
              </a:rPr>
              <a:t>Girişimcilerde Bulunması Gereken Özellikler</a:t>
            </a:r>
            <a:endParaRPr lang="tr-TR" sz="3200" dirty="0">
              <a:solidFill>
                <a:srgbClr val="FF0000"/>
              </a:solidFill>
            </a:endParaRPr>
          </a:p>
        </p:txBody>
      </p:sp>
      <p:sp>
        <p:nvSpPr>
          <p:cNvPr id="3" name="İçerik Yer Tutucusu 2"/>
          <p:cNvSpPr>
            <a:spLocks noGrp="1"/>
          </p:cNvSpPr>
          <p:nvPr>
            <p:ph idx="1"/>
          </p:nvPr>
        </p:nvSpPr>
        <p:spPr>
          <a:xfrm>
            <a:off x="457200" y="1124744"/>
            <a:ext cx="8229600" cy="5001419"/>
          </a:xfrm>
        </p:spPr>
        <p:txBody>
          <a:bodyPr>
            <a:normAutofit fontScale="70000" lnSpcReduction="20000"/>
          </a:bodyPr>
          <a:lstStyle/>
          <a:p>
            <a:pPr marL="0" indent="0">
              <a:buNone/>
            </a:pPr>
            <a:r>
              <a:rPr lang="tr-TR" dirty="0" smtClean="0"/>
              <a:t>Araştırmacılar başarılı girişimcilerin profilini çizmeye yönelik çok sayıda araştırmalar yapmışlardır. Girişimcilerde bulunması gereken özellikler bugün için çok kapsamlı hale gelmiş ve bu kapsam içerisindeki özellikler günden güne daha da artmaktadır.</a:t>
            </a:r>
          </a:p>
          <a:p>
            <a:pPr marL="0" indent="0">
              <a:buNone/>
            </a:pPr>
            <a:r>
              <a:rPr lang="tr-TR" dirty="0" smtClean="0"/>
              <a:t>	</a:t>
            </a:r>
            <a:r>
              <a:rPr lang="tr-TR" u="sng" dirty="0" smtClean="0"/>
              <a:t>Baron</a:t>
            </a:r>
            <a:r>
              <a:rPr lang="tr-TR" u="sng" smtClean="0"/>
              <a:t>, G</a:t>
            </a:r>
            <a:r>
              <a:rPr lang="tr-TR" smtClean="0"/>
              <a:t>irişimciliği </a:t>
            </a:r>
            <a:r>
              <a:rPr lang="tr-TR" dirty="0" smtClean="0"/>
              <a:t>bilişsel ve sosyal faktörlere bağlar ve başarılı girişimcilerin özellikleri itibariyle daha farklı olduklarını ifade eder. Baron’a göre başarılı girişimciler,</a:t>
            </a:r>
          </a:p>
          <a:p>
            <a:pPr marL="0" indent="0">
              <a:buNone/>
            </a:pPr>
            <a:r>
              <a:rPr lang="tr-TR" dirty="0" smtClean="0"/>
              <a:t>-Kendi yargılarına fazlasıyla güvenen,</a:t>
            </a:r>
          </a:p>
          <a:p>
            <a:pPr marL="0" indent="0">
              <a:buNone/>
            </a:pPr>
            <a:r>
              <a:rPr lang="tr-TR" dirty="0" smtClean="0"/>
              <a:t>-Diğer insanlarla iyi iletişim kuran,</a:t>
            </a:r>
          </a:p>
          <a:p>
            <a:pPr marL="0" indent="0">
              <a:buNone/>
            </a:pPr>
            <a:r>
              <a:rPr lang="tr-TR" dirty="0" smtClean="0"/>
              <a:t>-Sosyal yargıları yüksek,</a:t>
            </a:r>
          </a:p>
          <a:p>
            <a:pPr marL="0" indent="0">
              <a:buNone/>
            </a:pPr>
            <a:r>
              <a:rPr lang="tr-TR" dirty="0" smtClean="0"/>
              <a:t>-Yeni durumlara hızlı uyum sağlayan insanlardır.</a:t>
            </a:r>
          </a:p>
          <a:p>
            <a:pPr marL="0" indent="0">
              <a:buNone/>
            </a:pPr>
            <a:r>
              <a:rPr lang="tr-TR" dirty="0" smtClean="0"/>
              <a:t>	</a:t>
            </a:r>
            <a:r>
              <a:rPr lang="tr-TR" u="sng" dirty="0" err="1" smtClean="0"/>
              <a:t>Meredith’e</a:t>
            </a:r>
            <a:r>
              <a:rPr lang="tr-TR" u="sng" dirty="0" smtClean="0"/>
              <a:t> Göre;</a:t>
            </a:r>
            <a:endParaRPr lang="tr-TR" dirty="0" smtClean="0"/>
          </a:p>
          <a:p>
            <a:pPr marL="0" indent="0">
              <a:buNone/>
            </a:pPr>
            <a:r>
              <a:rPr lang="tr-TR" dirty="0" smtClean="0"/>
              <a:t>1-İş fırsatlarını görüp değerlendirebilme</a:t>
            </a:r>
          </a:p>
          <a:p>
            <a:pPr marL="0" indent="0">
              <a:buNone/>
            </a:pPr>
            <a:r>
              <a:rPr lang="tr-TR" dirty="0" smtClean="0"/>
              <a:t>2-Kaynakları bir fayda yaratabilmek üzere bir araya getirebilme</a:t>
            </a:r>
          </a:p>
          <a:p>
            <a:pPr marL="0" indent="0">
              <a:buNone/>
            </a:pPr>
            <a:r>
              <a:rPr lang="tr-TR" dirty="0" smtClean="0"/>
              <a:t>3-Başarıyı sağlayacak uygun eylemleri başlatabilme</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757610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0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92500" lnSpcReduction="10000"/>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Kaynakça:</a:t>
            </a:r>
          </a:p>
          <a:p>
            <a:pPr marL="0" indent="0">
              <a:buNone/>
            </a:pPr>
            <a:r>
              <a:rPr lang="tr-TR" dirty="0" smtClean="0"/>
              <a:t>1-Girişimcilik, Semra Arıkan</a:t>
            </a:r>
          </a:p>
          <a:p>
            <a:pPr marL="0" indent="0">
              <a:buNone/>
            </a:pPr>
            <a:r>
              <a:rPr lang="tr-TR" dirty="0"/>
              <a:t>2-kisi.deu.edu.tr › </a:t>
            </a:r>
            <a:r>
              <a:rPr lang="tr-TR" dirty="0" err="1"/>
              <a:t>boran.sezgin</a:t>
            </a:r>
            <a:r>
              <a:rPr lang="tr-TR"/>
              <a:t> › hafta1</a:t>
            </a:r>
          </a:p>
          <a:p>
            <a:pPr marL="0" indent="0">
              <a:buNone/>
            </a:pPr>
            <a:endParaRPr lang="tr-TR" dirty="0"/>
          </a:p>
        </p:txBody>
      </p:sp>
    </p:spTree>
    <p:extLst>
      <p:ext uri="{BB962C8B-B14F-4D97-AF65-F5344CB8AC3E}">
        <p14:creationId xmlns:p14="http://schemas.microsoft.com/office/powerpoint/2010/main" val="240430981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TotalTime>
  <Words>744</Words>
  <Application>Microsoft Office PowerPoint</Application>
  <PresentationFormat>Ekran Gösterisi (4:3)</PresentationFormat>
  <Paragraphs>144</Paragraphs>
  <Slides>13</Slides>
  <Notes>1</Notes>
  <HiddenSlides>0</HiddenSlides>
  <MMClips>11</MMClips>
  <ScaleCrop>false</ScaleCrop>
  <HeadingPairs>
    <vt:vector size="4" baseType="variant">
      <vt:variant>
        <vt:lpstr>Tema</vt:lpstr>
      </vt:variant>
      <vt:variant>
        <vt:i4>1</vt:i4>
      </vt:variant>
      <vt:variant>
        <vt:lpstr>Slayt Başlıkları</vt:lpstr>
      </vt:variant>
      <vt:variant>
        <vt:i4>13</vt:i4>
      </vt:variant>
    </vt:vector>
  </HeadingPairs>
  <TitlesOfParts>
    <vt:vector size="14" baseType="lpstr">
      <vt:lpstr>Ofis Teması</vt:lpstr>
      <vt:lpstr>GİRİŞİMCİLİK VE YENİLİKÇİLİK</vt:lpstr>
      <vt:lpstr>*Temel kavramlar *Girişimcilik ve girişimci kavramları</vt:lpstr>
      <vt:lpstr>PowerPoint Sunusu</vt:lpstr>
      <vt:lpstr>PowerPoint Sunusu</vt:lpstr>
      <vt:lpstr>PowerPoint Sunusu</vt:lpstr>
      <vt:lpstr>Girişimciliğin Tarihsel Gelişimi</vt:lpstr>
      <vt:lpstr>PowerPoint Sunusu</vt:lpstr>
      <vt:lpstr>PowerPoint Sunusu</vt:lpstr>
      <vt:lpstr>PowerPoint Sunusu</vt:lpstr>
      <vt:lpstr>PowerPoint Sunusu</vt:lpstr>
      <vt:lpstr>Girişimcilik ve Girişimci Kavramları</vt:lpstr>
      <vt:lpstr>Girişimcilerde Bulunması Gereken Özellikler</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GİRİŞİMCİLİK VE YENİLİKÇİLİK</dc:title>
  <dc:creator>ASUS</dc:creator>
  <cp:lastModifiedBy>ASUS</cp:lastModifiedBy>
  <cp:revision>36</cp:revision>
  <dcterms:created xsi:type="dcterms:W3CDTF">2020-10-01T17:07:47Z</dcterms:created>
  <dcterms:modified xsi:type="dcterms:W3CDTF">2020-10-04T17:44:25Z</dcterms:modified>
</cp:coreProperties>
</file>