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3B5486-6FD3-4AC2-8460-2BD91BAFFEEE}" type="datetimeFigureOut">
              <a:rPr lang="tr-TR" smtClean="0"/>
              <a:t>17.10.2020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655A0-C8BA-43BF-9389-3529891D012E}" type="slidenum">
              <a:rPr lang="tr-TR" smtClean="0"/>
              <a:t>‹#›</a:t>
            </a:fld>
            <a:endParaRPr lang="tr-TR"/>
          </a:p>
        </p:txBody>
      </p:sp>
    </p:spTree>
    <p:extLst>
      <p:ext uri="{BB962C8B-B14F-4D97-AF65-F5344CB8AC3E}">
        <p14:creationId xmlns:p14="http://schemas.microsoft.com/office/powerpoint/2010/main" val="4246151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CD655A0-C8BA-43BF-9389-3529891D012E}" type="slidenum">
              <a:rPr lang="tr-TR" smtClean="0"/>
              <a:t>7</a:t>
            </a:fld>
            <a:endParaRPr lang="tr-TR"/>
          </a:p>
        </p:txBody>
      </p:sp>
    </p:spTree>
    <p:extLst>
      <p:ext uri="{BB962C8B-B14F-4D97-AF65-F5344CB8AC3E}">
        <p14:creationId xmlns:p14="http://schemas.microsoft.com/office/powerpoint/2010/main" val="88700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17.10.2020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476673"/>
            <a:ext cx="7772400" cy="936104"/>
          </a:xfrm>
        </p:spPr>
        <p:txBody>
          <a:bodyPr>
            <a:normAutofit/>
          </a:bodyPr>
          <a:lstStyle/>
          <a:p>
            <a:r>
              <a:rPr lang="tr-TR" sz="3600" dirty="0" smtClean="0">
                <a:solidFill>
                  <a:srgbClr val="FF0000"/>
                </a:solidFill>
              </a:rPr>
              <a:t>TÜRKİYE’DE GİRİŞİMCİLİK</a:t>
            </a:r>
            <a:endParaRPr lang="tr-TR" sz="3600" dirty="0">
              <a:solidFill>
                <a:srgbClr val="FF0000"/>
              </a:solidFill>
            </a:endParaRPr>
          </a:p>
        </p:txBody>
      </p:sp>
      <p:sp>
        <p:nvSpPr>
          <p:cNvPr id="3" name="Alt Başlık 2"/>
          <p:cNvSpPr>
            <a:spLocks noGrp="1"/>
          </p:cNvSpPr>
          <p:nvPr>
            <p:ph type="subTitle" idx="1"/>
          </p:nvPr>
        </p:nvSpPr>
        <p:spPr>
          <a:xfrm>
            <a:off x="755576" y="1412776"/>
            <a:ext cx="7488832" cy="4680520"/>
          </a:xfrm>
        </p:spPr>
        <p:txBody>
          <a:bodyPr>
            <a:normAutofit fontScale="77500" lnSpcReduction="20000"/>
          </a:bodyPr>
          <a:lstStyle/>
          <a:p>
            <a:pPr algn="l"/>
            <a:r>
              <a:rPr lang="tr-TR" dirty="0" smtClean="0">
                <a:solidFill>
                  <a:schemeClr val="tx1"/>
                </a:solidFill>
              </a:rPr>
              <a:t>Türkiye’de girişimcileri;</a:t>
            </a:r>
          </a:p>
          <a:p>
            <a:pPr algn="l"/>
            <a:r>
              <a:rPr lang="tr-TR" dirty="0" smtClean="0">
                <a:solidFill>
                  <a:schemeClr val="tx1"/>
                </a:solidFill>
              </a:rPr>
              <a:t>1-Osmanlı Devleti zamanı</a:t>
            </a:r>
          </a:p>
          <a:p>
            <a:pPr algn="l"/>
            <a:r>
              <a:rPr lang="tr-TR" dirty="0" smtClean="0">
                <a:solidFill>
                  <a:schemeClr val="tx1"/>
                </a:solidFill>
              </a:rPr>
              <a:t>2-Cumhuriyet Dönemi’nin ilk yılları</a:t>
            </a:r>
          </a:p>
          <a:p>
            <a:pPr algn="l"/>
            <a:r>
              <a:rPr lang="tr-TR" dirty="0" smtClean="0">
                <a:solidFill>
                  <a:schemeClr val="tx1"/>
                </a:solidFill>
              </a:rPr>
              <a:t>3-1950-1980 Dönemi</a:t>
            </a:r>
          </a:p>
          <a:p>
            <a:pPr algn="l"/>
            <a:r>
              <a:rPr lang="tr-TR" dirty="0" smtClean="0">
                <a:solidFill>
                  <a:schemeClr val="tx1"/>
                </a:solidFill>
              </a:rPr>
              <a:t>4-1980 sonrası dönemi olarak değerlendirebiliriz.</a:t>
            </a:r>
          </a:p>
          <a:p>
            <a:pPr algn="l"/>
            <a:r>
              <a:rPr lang="tr-TR" u="sng" dirty="0" smtClean="0">
                <a:solidFill>
                  <a:srgbClr val="C00000"/>
                </a:solidFill>
              </a:rPr>
              <a:t>Osmanlı Devleti Dönemi Girişimcileri </a:t>
            </a:r>
          </a:p>
          <a:p>
            <a:pPr algn="l"/>
            <a:r>
              <a:rPr lang="tr-TR" dirty="0">
                <a:solidFill>
                  <a:srgbClr val="C00000"/>
                </a:solidFill>
              </a:rPr>
              <a:t>	</a:t>
            </a:r>
            <a:r>
              <a:rPr lang="tr-TR" dirty="0" smtClean="0">
                <a:solidFill>
                  <a:schemeClr val="tx1"/>
                </a:solidFill>
              </a:rPr>
              <a:t>Osmanlı Devleti’nin son zamanlarında , ekonomik girişimciler ,Sanayi Devriminden sonra Batı’yla daha sıkı iletişimde olan ve bilgi alışverişinde bulunan Yahudi, Rum, İtalyan kökenli Osmanlı vatandaşlarıydı.</a:t>
            </a:r>
          </a:p>
          <a:p>
            <a:pPr algn="l"/>
            <a:r>
              <a:rPr lang="tr-TR" dirty="0">
                <a:solidFill>
                  <a:schemeClr val="tx1"/>
                </a:solidFill>
              </a:rPr>
              <a:t>	</a:t>
            </a:r>
            <a:r>
              <a:rPr lang="tr-TR" dirty="0" smtClean="0">
                <a:solidFill>
                  <a:schemeClr val="tx1"/>
                </a:solidFill>
              </a:rPr>
              <a:t>Bunlar genellikle banker, tüccar ve </a:t>
            </a:r>
            <a:r>
              <a:rPr lang="tr-TR" dirty="0" err="1" smtClean="0">
                <a:solidFill>
                  <a:schemeClr val="tx1"/>
                </a:solidFill>
              </a:rPr>
              <a:t>ithalatçılık</a:t>
            </a:r>
            <a:r>
              <a:rPr lang="tr-TR" dirty="0" smtClean="0">
                <a:solidFill>
                  <a:schemeClr val="tx1"/>
                </a:solidFill>
              </a:rPr>
              <a:t> yapıyorlardı. Bu işlerin yabancı uzmanlar aracılığıyla yapılması büyük sıkıntılar yaşanmasına neden olmuştur.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46372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55000" lnSpcReduction="20000"/>
          </a:bodyPr>
          <a:lstStyle/>
          <a:p>
            <a:pPr marL="0" indent="0">
              <a:buNone/>
            </a:pPr>
            <a:r>
              <a:rPr lang="tr-TR" u="sng" dirty="0" smtClean="0">
                <a:solidFill>
                  <a:srgbClr val="C00000"/>
                </a:solidFill>
              </a:rPr>
              <a:t>Cumhuriyet Dönemi Girişimcileri </a:t>
            </a:r>
            <a:endParaRPr lang="tr-TR" dirty="0" smtClean="0"/>
          </a:p>
          <a:p>
            <a:pPr marL="0" indent="0">
              <a:buNone/>
            </a:pPr>
            <a:r>
              <a:rPr lang="tr-TR" dirty="0">
                <a:solidFill>
                  <a:srgbClr val="C00000"/>
                </a:solidFill>
              </a:rPr>
              <a:t>	</a:t>
            </a:r>
            <a:r>
              <a:rPr lang="tr-TR" dirty="0" smtClean="0"/>
              <a:t>Türkiye’nin Cumhuriyet Dönemi kurucuları, ülke , Kurtuluş Savaşı ile birlikte siyasal bağımsızlığı kazanınca ekonomik bağımsızlığı da kazanmak için bir de ulusal girişimciler grubu yaratma çabasına girmişlerdir.</a:t>
            </a:r>
          </a:p>
          <a:p>
            <a:pPr marL="0" indent="0">
              <a:buNone/>
            </a:pPr>
            <a:r>
              <a:rPr lang="tr-TR" u="sng" dirty="0" smtClean="0">
                <a:solidFill>
                  <a:srgbClr val="C00000"/>
                </a:solidFill>
              </a:rPr>
              <a:t>*17 Şubat-4 Mart 1923 İzmir İktisat Kongresi </a:t>
            </a:r>
          </a:p>
          <a:p>
            <a:pPr marL="0" indent="0">
              <a:buNone/>
            </a:pPr>
            <a:r>
              <a:rPr lang="tr-TR" dirty="0" smtClean="0"/>
              <a:t>İktisat Vekili Mahmut Esat Bozkurt</a:t>
            </a:r>
          </a:p>
          <a:p>
            <a:pPr marL="0" indent="0">
              <a:buNone/>
            </a:pPr>
            <a:r>
              <a:rPr lang="tr-TR" dirty="0" smtClean="0"/>
              <a:t>İktisat </a:t>
            </a:r>
            <a:r>
              <a:rPr lang="tr-TR" dirty="0" err="1" smtClean="0"/>
              <a:t>Vekaleti’nin</a:t>
            </a:r>
            <a:r>
              <a:rPr lang="tr-TR" dirty="0" smtClean="0"/>
              <a:t> (Ekonomi </a:t>
            </a:r>
            <a:r>
              <a:rPr lang="tr-TR" dirty="0"/>
              <a:t>Bakanlığı)ve tertip </a:t>
            </a:r>
            <a:r>
              <a:rPr lang="tr-TR" dirty="0" smtClean="0"/>
              <a:t>daveti ile yapılan kongreye ilgili bütün kişiler ve gruplar bir araya gelmişlerdir. Bunlar tarım, endüstri işçileri ve tüccarlardır. 1135 kişinin katılım gösterdiği kongrenin </a:t>
            </a:r>
            <a:r>
              <a:rPr lang="tr-TR" dirty="0"/>
              <a:t>amacını İktisat Vekili Mahmut Esat </a:t>
            </a:r>
            <a:r>
              <a:rPr lang="tr-TR" dirty="0" smtClean="0"/>
              <a:t>Bozkurt şöyle açıklar: «Memleketin </a:t>
            </a:r>
            <a:r>
              <a:rPr lang="tr-TR" dirty="0" err="1" smtClean="0"/>
              <a:t>rençber</a:t>
            </a:r>
            <a:r>
              <a:rPr lang="tr-TR" dirty="0" smtClean="0"/>
              <a:t>, ticaret ve endüstri mensuplarının bir arada toplanacağı bu kongre memleketin ekonomik gelişmesi için alınacak tedbirler hakkında görüşecek, tarım ve endüstri işçileri sendika örgütü kuracaklardır. Bu sendikaların başında bir yönetim kurulu bulunacaktır.»</a:t>
            </a:r>
          </a:p>
          <a:p>
            <a:pPr marL="0" indent="0">
              <a:buNone/>
            </a:pPr>
            <a:r>
              <a:rPr lang="tr-TR" dirty="0"/>
              <a:t>	</a:t>
            </a:r>
            <a:r>
              <a:rPr lang="tr-TR" dirty="0" smtClean="0"/>
              <a:t>Çiftçi ,sanayici, tüccar ve işçi şeklinde ifade edebileceğimiz dört grubun temsil ettiği bu kongrede 12 maddelik «İktisat Misakı»  esaslarını kabul ederek T.B.M. Meclis Başkanlığı’na ve hükümete sunmuştur.</a:t>
            </a:r>
          </a:p>
          <a:p>
            <a:pPr marL="0" indent="0">
              <a:buNone/>
            </a:pPr>
            <a:r>
              <a:rPr lang="tr-TR" dirty="0" smtClean="0"/>
              <a:t>Madde 3-Türkiye halkı tahribat yapmaz imar eder. Bütün bu çalışmalar ekonomik bakımdan memleketi yükseltmek amacını güder.</a:t>
            </a:r>
          </a:p>
          <a:p>
            <a:pPr marL="0" indent="0">
              <a:buNone/>
            </a:pPr>
            <a:r>
              <a:rPr lang="tr-TR" dirty="0"/>
              <a:t>	</a:t>
            </a:r>
            <a:r>
              <a:rPr lang="tr-TR" dirty="0" smtClean="0"/>
              <a:t>1923 yılında kurulan 12 milyon nüfuslu Türk Devleti’nin ekonomik gelişmeye hız vermesi 2 yönden olmuştur;</a:t>
            </a:r>
          </a:p>
          <a:p>
            <a:pPr marL="0" indent="0">
              <a:buNone/>
            </a:pPr>
            <a:r>
              <a:rPr lang="tr-TR" dirty="0" smtClean="0"/>
              <a:t>1-Yabancı şirketlerin ellerindeki imtiyazlar satın alınarak millileştirme</a:t>
            </a:r>
          </a:p>
          <a:p>
            <a:pPr marL="0" indent="0">
              <a:buNone/>
            </a:pPr>
            <a:r>
              <a:rPr lang="tr-TR" dirty="0" smtClean="0"/>
              <a:t>2-Endüstrileşmeye gidilirken ulaşım için memleket yollarını bir plana göre yapmak</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65819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1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0000" lnSpcReduction="20000"/>
          </a:bodyPr>
          <a:lstStyle/>
          <a:p>
            <a:pPr marL="0" indent="0">
              <a:buNone/>
            </a:pPr>
            <a:r>
              <a:rPr lang="tr-TR" dirty="0" smtClean="0"/>
              <a:t>	Bundan sonra demiryolu, köprü ve karayolları inşası konusunda  olanaklar ölçüsünde önem verilmiştir. Güçlüklere rağmen 1928-1938 yılları arasında bazı yabancı şirketler satın alınarak millileştirilmiştir.</a:t>
            </a:r>
          </a:p>
          <a:p>
            <a:pPr marL="0" indent="0">
              <a:buNone/>
            </a:pPr>
            <a:r>
              <a:rPr lang="tr-TR" dirty="0"/>
              <a:t>*Birinci </a:t>
            </a:r>
            <a:r>
              <a:rPr lang="tr-TR" dirty="0" err="1"/>
              <a:t>Beşyıllık</a:t>
            </a:r>
            <a:r>
              <a:rPr lang="tr-TR" dirty="0"/>
              <a:t> plan uygulanmaya alınmıştır.</a:t>
            </a:r>
          </a:p>
          <a:p>
            <a:pPr marL="0" indent="0">
              <a:buNone/>
            </a:pPr>
            <a:r>
              <a:rPr lang="tr-TR" dirty="0"/>
              <a:t>*İkinci </a:t>
            </a:r>
            <a:r>
              <a:rPr lang="tr-TR" dirty="0" err="1"/>
              <a:t>Beşyıllık</a:t>
            </a:r>
            <a:r>
              <a:rPr lang="tr-TR" dirty="0"/>
              <a:t> plan daha geniş </a:t>
            </a:r>
            <a:r>
              <a:rPr lang="tr-TR" dirty="0" smtClean="0"/>
              <a:t>hazırlanmıştır.</a:t>
            </a:r>
          </a:p>
          <a:p>
            <a:pPr marL="0" indent="0">
              <a:buNone/>
            </a:pPr>
            <a:r>
              <a:rPr lang="tr-TR" dirty="0" smtClean="0"/>
              <a:t>*Kırım’dan, Makedonya’dan , </a:t>
            </a:r>
            <a:r>
              <a:rPr lang="tr-TR" dirty="0" err="1" smtClean="0"/>
              <a:t>Dobruca’dan</a:t>
            </a:r>
            <a:r>
              <a:rPr lang="tr-TR" dirty="0" smtClean="0"/>
              <a:t> , Arap Ülkelerinden, Kazan’dan ,Kafkasya’dan ve Asya’nın </a:t>
            </a:r>
            <a:r>
              <a:rPr lang="tr-TR" dirty="0" err="1" smtClean="0"/>
              <a:t>göçveren</a:t>
            </a:r>
            <a:r>
              <a:rPr lang="tr-TR" dirty="0" smtClean="0"/>
              <a:t>  bölgelerinden gelen göçmen Türk’ler edindikleri üretim kültürünü Türkiye’ye taşımışlardır.</a:t>
            </a:r>
          </a:p>
          <a:p>
            <a:pPr marL="0" indent="0">
              <a:buNone/>
            </a:pPr>
            <a:r>
              <a:rPr lang="tr-TR" dirty="0" smtClean="0"/>
              <a:t>*Tatar asıllı Türk’ler Kırım yöresinden getirdikleri pulluk ve atla çekilen orak makineleri (Tarım makineleri),</a:t>
            </a:r>
          </a:p>
          <a:p>
            <a:pPr marL="0" indent="0">
              <a:buNone/>
            </a:pPr>
            <a:r>
              <a:rPr lang="tr-TR" dirty="0" smtClean="0"/>
              <a:t>*Macaristan ve Romanya göçmenleri, duvarcı ustalığı,</a:t>
            </a:r>
          </a:p>
          <a:p>
            <a:pPr marL="0" indent="0">
              <a:buNone/>
            </a:pPr>
            <a:r>
              <a:rPr lang="tr-TR" dirty="0" smtClean="0"/>
              <a:t>*1950’den sonra her mahallede bir milyoner  yaratma özlemi Türk girişimci oluşturma çabasıdır.</a:t>
            </a:r>
          </a:p>
          <a:p>
            <a:pPr marL="0" indent="0">
              <a:buNone/>
            </a:pPr>
            <a:r>
              <a:rPr lang="tr-TR" dirty="0" smtClean="0"/>
              <a:t>*1980’li yıllar, teşvik tedbirleri, dış ticarette sürdürülen korumacılık</a:t>
            </a:r>
          </a:p>
          <a:p>
            <a:pPr marL="0" indent="0">
              <a:buNone/>
            </a:pPr>
            <a:r>
              <a:rPr lang="tr-TR" dirty="0" smtClean="0"/>
              <a:t>*Girişimcilik yaratma çabaları 1970’li yıllarda yaygınlık kazanmıştır.</a:t>
            </a:r>
          </a:p>
          <a:p>
            <a:pPr marL="0" indent="0">
              <a:buNone/>
            </a:pPr>
            <a:r>
              <a:rPr lang="tr-TR" dirty="0" smtClean="0"/>
              <a:t>*Marshall Yardımı ve 1961 yılından itibaren Almanya’ya giden Türk işçileri </a:t>
            </a:r>
            <a:r>
              <a:rPr lang="tr-TR" dirty="0"/>
              <a:t>gönderdikleri </a:t>
            </a:r>
            <a:r>
              <a:rPr lang="tr-TR" dirty="0" smtClean="0"/>
              <a:t>dövizleri  ve geri kalmışlığın yarattığı tepki Türk insanında Sanayi Histerisi yaratmıştır.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357096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4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0000" lnSpcReduction="20000"/>
          </a:bodyPr>
          <a:lstStyle/>
          <a:p>
            <a:pPr marL="0" indent="0">
              <a:buNone/>
            </a:pPr>
            <a:r>
              <a:rPr lang="tr-TR" u="sng" dirty="0" smtClean="0">
                <a:solidFill>
                  <a:srgbClr val="C00000"/>
                </a:solidFill>
              </a:rPr>
              <a:t>1970’li Yılların Girişimcileri </a:t>
            </a:r>
          </a:p>
          <a:p>
            <a:pPr marL="0" indent="0">
              <a:buNone/>
            </a:pPr>
            <a:r>
              <a:rPr lang="tr-TR" dirty="0" smtClean="0"/>
              <a:t>Eskişehir, Gaziantep, Çorum Isparta</a:t>
            </a:r>
          </a:p>
          <a:p>
            <a:pPr marL="0" indent="0">
              <a:buNone/>
            </a:pPr>
            <a:r>
              <a:rPr lang="tr-TR" dirty="0" smtClean="0">
                <a:solidFill>
                  <a:srgbClr val="C00000"/>
                </a:solidFill>
              </a:rPr>
              <a:t>Özellikleri;</a:t>
            </a:r>
            <a:endParaRPr lang="tr-TR" dirty="0" smtClean="0"/>
          </a:p>
          <a:p>
            <a:pPr marL="0" indent="0">
              <a:buNone/>
            </a:pPr>
            <a:r>
              <a:rPr lang="tr-TR" dirty="0" smtClean="0"/>
              <a:t>*Çoğu </a:t>
            </a:r>
            <a:r>
              <a:rPr lang="tr-TR" dirty="0"/>
              <a:t>yurtiçi ve yurtdışında yüksek öğrenim </a:t>
            </a:r>
            <a:r>
              <a:rPr lang="tr-TR" dirty="0" smtClean="0"/>
              <a:t>görmüş insanlardır</a:t>
            </a:r>
            <a:r>
              <a:rPr lang="tr-TR" dirty="0"/>
              <a:t>,</a:t>
            </a:r>
          </a:p>
          <a:p>
            <a:pPr marL="0" indent="0">
              <a:buNone/>
            </a:pPr>
            <a:r>
              <a:rPr lang="tr-TR" dirty="0" smtClean="0"/>
              <a:t>* </a:t>
            </a:r>
            <a:r>
              <a:rPr lang="tr-TR" dirty="0" err="1"/>
              <a:t>Varolan</a:t>
            </a:r>
            <a:r>
              <a:rPr lang="tr-TR" dirty="0"/>
              <a:t> geleneksel mal üretimini bir ileri aşamaya </a:t>
            </a:r>
            <a:r>
              <a:rPr lang="tr-TR" dirty="0" smtClean="0"/>
              <a:t>götürmek amacındadırlar</a:t>
            </a:r>
            <a:r>
              <a:rPr lang="tr-TR" dirty="0"/>
              <a:t>,</a:t>
            </a:r>
          </a:p>
          <a:p>
            <a:pPr marL="0" indent="0">
              <a:buNone/>
            </a:pPr>
            <a:r>
              <a:rPr lang="tr-TR" dirty="0" smtClean="0"/>
              <a:t>*Üretme </a:t>
            </a:r>
            <a:r>
              <a:rPr lang="tr-TR" dirty="0"/>
              <a:t>hırsı temeldir. Yatırımın diğer boyutları olan </a:t>
            </a:r>
            <a:r>
              <a:rPr lang="tr-TR" dirty="0" smtClean="0"/>
              <a:t>yönetim felsefesi</a:t>
            </a:r>
            <a:r>
              <a:rPr lang="tr-TR" dirty="0"/>
              <a:t>, verimlilik, kalite ve uygun fiyat ilkelerini </a:t>
            </a:r>
            <a:r>
              <a:rPr lang="tr-TR" dirty="0" smtClean="0"/>
              <a:t>pek düşünmemektedirler</a:t>
            </a:r>
            <a:r>
              <a:rPr lang="tr-TR" dirty="0"/>
              <a:t>. </a:t>
            </a:r>
            <a:endParaRPr lang="tr-TR" dirty="0" smtClean="0"/>
          </a:p>
          <a:p>
            <a:pPr marL="0" indent="0">
              <a:buNone/>
            </a:pPr>
            <a:r>
              <a:rPr lang="tr-TR" dirty="0"/>
              <a:t>	</a:t>
            </a:r>
            <a:r>
              <a:rPr lang="tr-TR" dirty="0" smtClean="0"/>
              <a:t>Bir bölümü kriz işletmeciliği yapmak zorunda kalan 1970’li yılların girişimcilerinin yapamadıkları;</a:t>
            </a:r>
          </a:p>
          <a:p>
            <a:pPr marL="0" indent="0">
              <a:buNone/>
            </a:pPr>
            <a:r>
              <a:rPr lang="tr-TR" dirty="0" smtClean="0"/>
              <a:t>1-Sağlıklı </a:t>
            </a:r>
            <a:r>
              <a:rPr lang="tr-TR" dirty="0"/>
              <a:t>ortaklık yapılarının </a:t>
            </a:r>
            <a:r>
              <a:rPr lang="tr-TR" dirty="0" smtClean="0"/>
              <a:t>kurulamamış olması ve ana sermayenin uyumunu hane halkı tasarrufuyla destekleyememek,</a:t>
            </a:r>
          </a:p>
          <a:p>
            <a:pPr marL="0" indent="0">
              <a:buNone/>
            </a:pPr>
            <a:r>
              <a:rPr lang="tr-TR" dirty="0" smtClean="0"/>
              <a:t>2-Yatırım </a:t>
            </a:r>
            <a:r>
              <a:rPr lang="tr-TR" dirty="0"/>
              <a:t>öncesi gerekli fizibilite çalışmalarının yapılmaması</a:t>
            </a:r>
            <a:r>
              <a:rPr lang="tr-TR" dirty="0" smtClean="0"/>
              <a:t>, yatırımın pazar, teknoloji ve diğer sorunlarını önceden planlayamamak,</a:t>
            </a:r>
          </a:p>
          <a:p>
            <a:pPr marL="0" indent="0">
              <a:buNone/>
            </a:pPr>
            <a:r>
              <a:rPr lang="tr-TR" dirty="0" smtClean="0"/>
              <a:t>3-Profesyonel </a:t>
            </a:r>
            <a:r>
              <a:rPr lang="tr-TR" dirty="0"/>
              <a:t>anlamda yönetim anlayışının yeterince yerleşmemiş</a:t>
            </a:r>
          </a:p>
          <a:p>
            <a:pPr marL="0" indent="0">
              <a:buNone/>
            </a:pPr>
            <a:r>
              <a:rPr lang="tr-TR" dirty="0"/>
              <a:t>olması gibi nedenlerle gerekli kurumsal yapılar oluşturulamamıştır. </a:t>
            </a:r>
            <a:endParaRPr lang="tr-TR" dirty="0" smtClean="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7216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85000" lnSpcReduction="10000"/>
          </a:bodyPr>
          <a:lstStyle/>
          <a:p>
            <a:pPr marL="0" indent="0">
              <a:buNone/>
            </a:pPr>
            <a:r>
              <a:rPr lang="tr-TR" u="sng" dirty="0"/>
              <a:t>1970 – 1980 Arası Girişimcilik</a:t>
            </a:r>
          </a:p>
          <a:p>
            <a:pPr marL="0" indent="0">
              <a:buNone/>
            </a:pPr>
            <a:r>
              <a:rPr lang="tr-TR" dirty="0" smtClean="0"/>
              <a:t>	Bu </a:t>
            </a:r>
            <a:r>
              <a:rPr lang="tr-TR" dirty="0"/>
              <a:t>dönem, ithal ikamesi politikasının giderek </a:t>
            </a:r>
            <a:r>
              <a:rPr lang="tr-TR" dirty="0" smtClean="0"/>
              <a:t>yaygınlık kazandığı </a:t>
            </a:r>
            <a:r>
              <a:rPr lang="tr-TR" dirty="0"/>
              <a:t>bir dönemdir. Bu dönemin başlarında kamu </a:t>
            </a:r>
            <a:r>
              <a:rPr lang="tr-TR" dirty="0" smtClean="0"/>
              <a:t>yatırımlarında düşme </a:t>
            </a:r>
            <a:r>
              <a:rPr lang="tr-TR" dirty="0"/>
              <a:t>eğilimi olmuş, sanayileşme eğilimi ve özel sektör </a:t>
            </a:r>
            <a:r>
              <a:rPr lang="tr-TR" dirty="0" smtClean="0"/>
              <a:t>girişimciliği artmıştır</a:t>
            </a:r>
            <a:r>
              <a:rPr lang="tr-TR" dirty="0"/>
              <a:t>. Bu dönemdeki temel amaçlardan birisi geleneksel </a:t>
            </a:r>
            <a:r>
              <a:rPr lang="tr-TR" dirty="0" smtClean="0"/>
              <a:t>mal üretimini </a:t>
            </a:r>
            <a:r>
              <a:rPr lang="tr-TR" dirty="0"/>
              <a:t>bir ileri aşamaya taşımaktır. Bu dönemde Kıbrıs Harekâtı ve sonucunda gelen ambargo, petrol şokları, yükselen enflasyon, </a:t>
            </a:r>
            <a:r>
              <a:rPr lang="tr-TR" dirty="0" smtClean="0"/>
              <a:t>siyasal ekonomik </a:t>
            </a:r>
            <a:r>
              <a:rPr lang="tr-TR" dirty="0"/>
              <a:t>istikrarsızlık, ithal ikamesi politikasının tıkanması, </a:t>
            </a:r>
            <a:r>
              <a:rPr lang="tr-TR" dirty="0" smtClean="0"/>
              <a:t>döviz sıkıntısı</a:t>
            </a:r>
            <a:r>
              <a:rPr lang="tr-TR" dirty="0"/>
              <a:t>, dışa açık olmama ve teşvik uygulamalarının giderek </a:t>
            </a:r>
            <a:r>
              <a:rPr lang="tr-TR" dirty="0" smtClean="0"/>
              <a:t>dönemin gereksinmelerine </a:t>
            </a:r>
            <a:r>
              <a:rPr lang="tr-TR" dirty="0"/>
              <a:t>cevap vermekten uzaklaşmaya başlaması</a:t>
            </a:r>
            <a:r>
              <a:rPr lang="tr-TR" dirty="0" smtClean="0"/>
              <a:t>, girişimcilik </a:t>
            </a:r>
            <a:r>
              <a:rPr lang="tr-TR" dirty="0"/>
              <a:t>üzerinde olumsuz etkiler </a:t>
            </a:r>
            <a:r>
              <a:rPr lang="tr-TR" dirty="0" smtClean="0"/>
              <a:t>yaratmıştır.</a:t>
            </a:r>
          </a:p>
          <a:p>
            <a:pPr marL="0" indent="0">
              <a:buNone/>
            </a:pPr>
            <a:r>
              <a:rPr lang="tr-TR" dirty="0" smtClean="0"/>
              <a:t>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947220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55000" lnSpcReduction="20000"/>
          </a:bodyPr>
          <a:lstStyle/>
          <a:p>
            <a:pPr marL="0" indent="0">
              <a:buNone/>
            </a:pPr>
            <a:r>
              <a:rPr lang="tr-TR" u="sng" dirty="0"/>
              <a:t>1980 Sonrası Girişimcilik</a:t>
            </a:r>
          </a:p>
          <a:p>
            <a:pPr marL="0" indent="0">
              <a:buNone/>
            </a:pPr>
            <a:r>
              <a:rPr lang="tr-TR" dirty="0" smtClean="0"/>
              <a:t>	Türkiye’de </a:t>
            </a:r>
            <a:r>
              <a:rPr lang="tr-TR" dirty="0"/>
              <a:t>girişimcilik özellikle 1980 yılından itibaren </a:t>
            </a:r>
            <a:r>
              <a:rPr lang="tr-TR" dirty="0" smtClean="0"/>
              <a:t>önemli </a:t>
            </a:r>
            <a:r>
              <a:rPr lang="tr-TR" dirty="0" smtClean="0"/>
              <a:t>gelişmeler </a:t>
            </a:r>
            <a:r>
              <a:rPr lang="tr-TR" dirty="0"/>
              <a:t>kaydetmiştir. Bu gelişmede, 24 Ocak 1980 </a:t>
            </a:r>
            <a:r>
              <a:rPr lang="tr-TR" dirty="0" smtClean="0"/>
              <a:t>kararlarıyla yürürlüğe </a:t>
            </a:r>
            <a:r>
              <a:rPr lang="tr-TR" dirty="0"/>
              <a:t>konan ekonomik gelişme konusundaki strateji </a:t>
            </a:r>
            <a:r>
              <a:rPr lang="tr-TR" dirty="0" smtClean="0"/>
              <a:t>değişikliği önemli </a:t>
            </a:r>
            <a:r>
              <a:rPr lang="tr-TR" dirty="0"/>
              <a:t>yer tutmaktadır. Türkiye 24 Ocak 1980 kararlarıyla, </a:t>
            </a:r>
            <a:r>
              <a:rPr lang="tr-TR" dirty="0" smtClean="0"/>
              <a:t>ithal ikamesine </a:t>
            </a:r>
            <a:r>
              <a:rPr lang="tr-TR" dirty="0"/>
              <a:t>yönelik kalkınma stratejisini terk ederek, serbest </a:t>
            </a:r>
            <a:r>
              <a:rPr lang="tr-TR" dirty="0" smtClean="0"/>
              <a:t>piyasa ekonomisi </a:t>
            </a:r>
            <a:r>
              <a:rPr lang="tr-TR" dirty="0"/>
              <a:t>çerçevesinde ihracata yönelik kalkınma </a:t>
            </a:r>
            <a:r>
              <a:rPr lang="tr-TR" dirty="0" smtClean="0"/>
              <a:t>stratejisine geçmeye </a:t>
            </a:r>
            <a:r>
              <a:rPr lang="tr-TR" dirty="0"/>
              <a:t>karar vermiştir. Bu strateji değişikliğine paralel olarak</a:t>
            </a:r>
            <a:r>
              <a:rPr lang="tr-TR" dirty="0" smtClean="0"/>
              <a:t>, serbest </a:t>
            </a:r>
            <a:r>
              <a:rPr lang="tr-TR" dirty="0"/>
              <a:t>piyasa ekonomisi sistemini ve bu sistemin en önemli </a:t>
            </a:r>
            <a:r>
              <a:rPr lang="tr-TR" dirty="0" smtClean="0"/>
              <a:t>aktörleri durumunda </a:t>
            </a:r>
            <a:r>
              <a:rPr lang="tr-TR" dirty="0"/>
              <a:t>olan girişimciliği ve özellikle ihracata yönelik </a:t>
            </a:r>
            <a:r>
              <a:rPr lang="tr-TR" dirty="0" smtClean="0"/>
              <a:t>girişimciliği destekleme </a:t>
            </a:r>
            <a:r>
              <a:rPr lang="tr-TR" dirty="0"/>
              <a:t>politikaları devreye sokulmuştur </a:t>
            </a:r>
            <a:r>
              <a:rPr lang="tr-TR" dirty="0" smtClean="0"/>
              <a:t>.</a:t>
            </a:r>
          </a:p>
          <a:p>
            <a:pPr marL="0" indent="0">
              <a:buNone/>
            </a:pPr>
            <a:r>
              <a:rPr lang="tr-TR" dirty="0"/>
              <a:t>	Buna göre hükümetin temel işlevi para arzını, kamu </a:t>
            </a:r>
            <a:r>
              <a:rPr lang="tr-TR" dirty="0" smtClean="0"/>
              <a:t>harcamalarında efektif </a:t>
            </a:r>
            <a:r>
              <a:rPr lang="tr-TR" dirty="0"/>
              <a:t>talebin üstünde artırmayacak şekilde düzenlemekti. </a:t>
            </a:r>
            <a:r>
              <a:rPr lang="tr-TR" dirty="0" smtClean="0"/>
              <a:t>Para miktarı </a:t>
            </a:r>
            <a:r>
              <a:rPr lang="tr-TR" dirty="0"/>
              <a:t>ve kamu harcamaları buna göre düzenlenecekti. </a:t>
            </a:r>
            <a:endParaRPr lang="tr-TR" dirty="0" smtClean="0"/>
          </a:p>
          <a:p>
            <a:pPr marL="0" indent="0">
              <a:buNone/>
            </a:pPr>
            <a:r>
              <a:rPr lang="tr-TR" dirty="0" smtClean="0"/>
              <a:t>Hükümetler </a:t>
            </a:r>
            <a:r>
              <a:rPr lang="tr-TR" dirty="0"/>
              <a:t>piyasanın işleyişine kesinlikle karışmayacak</a:t>
            </a:r>
            <a:r>
              <a:rPr lang="tr-TR" dirty="0" smtClean="0"/>
              <a:t>, sadece </a:t>
            </a:r>
            <a:r>
              <a:rPr lang="tr-TR" dirty="0"/>
              <a:t>düzenleyici bir rol oynayacaklardı. Böylece ekonomi </a:t>
            </a:r>
            <a:r>
              <a:rPr lang="tr-TR" dirty="0" smtClean="0"/>
              <a:t>doğal gelişimini </a:t>
            </a:r>
            <a:r>
              <a:rPr lang="tr-TR" dirty="0"/>
              <a:t>fiyat göstergelerinin ışığında ve özel girişimin </a:t>
            </a:r>
            <a:r>
              <a:rPr lang="tr-TR" dirty="0" smtClean="0"/>
              <a:t>öncülüğünde sağlayacaktı</a:t>
            </a:r>
            <a:r>
              <a:rPr lang="tr-TR" dirty="0"/>
              <a:t>. </a:t>
            </a:r>
            <a:endParaRPr lang="tr-TR" dirty="0" smtClean="0"/>
          </a:p>
          <a:p>
            <a:pPr marL="0" indent="0">
              <a:buNone/>
            </a:pPr>
            <a:r>
              <a:rPr lang="tr-TR" dirty="0" smtClean="0"/>
              <a:t>Yeni </a:t>
            </a:r>
            <a:r>
              <a:rPr lang="tr-TR" dirty="0"/>
              <a:t>ekonomik politikalarla</a:t>
            </a:r>
            <a:r>
              <a:rPr lang="tr-TR" dirty="0" smtClean="0"/>
              <a:t>; </a:t>
            </a:r>
          </a:p>
          <a:p>
            <a:pPr marL="0" indent="0">
              <a:buNone/>
            </a:pPr>
            <a:r>
              <a:rPr lang="tr-TR" dirty="0" smtClean="0"/>
              <a:t>1- </a:t>
            </a:r>
            <a:r>
              <a:rPr lang="tr-TR" dirty="0"/>
              <a:t>Fiyatlama süreci; Bu süreç tümüyle piyasa </a:t>
            </a:r>
            <a:r>
              <a:rPr lang="tr-TR" dirty="0" smtClean="0"/>
              <a:t>koşullarına bırakıldı</a:t>
            </a:r>
            <a:r>
              <a:rPr lang="tr-TR" dirty="0"/>
              <a:t>. Fiyatlar piyasada serbestçe oluşacak arz ve </a:t>
            </a:r>
            <a:r>
              <a:rPr lang="tr-TR" dirty="0" smtClean="0"/>
              <a:t>talebe göre </a:t>
            </a:r>
            <a:r>
              <a:rPr lang="tr-TR" dirty="0"/>
              <a:t>belirlenecekti</a:t>
            </a:r>
            <a:r>
              <a:rPr lang="tr-TR" dirty="0" smtClean="0"/>
              <a:t>. </a:t>
            </a:r>
          </a:p>
          <a:p>
            <a:pPr marL="0" indent="0">
              <a:buNone/>
            </a:pPr>
            <a:r>
              <a:rPr lang="tr-TR" dirty="0" smtClean="0"/>
              <a:t>2- </a:t>
            </a:r>
            <a:r>
              <a:rPr lang="tr-TR" dirty="0"/>
              <a:t>Mal ve Hizmet piyasasında; Bunalımlı dönemlerde </a:t>
            </a:r>
            <a:r>
              <a:rPr lang="tr-TR" dirty="0" smtClean="0"/>
              <a:t>birçok endüstriyel </a:t>
            </a:r>
            <a:r>
              <a:rPr lang="tr-TR" dirty="0"/>
              <a:t>ürünün biri resmi, diğeri karaborsa olmak </a:t>
            </a:r>
            <a:r>
              <a:rPr lang="tr-TR" dirty="0" smtClean="0"/>
              <a:t>üzere iki </a:t>
            </a:r>
            <a:r>
              <a:rPr lang="tr-TR" dirty="0"/>
              <a:t>fiyatı vardı. Mal stoku ve spekülasyon karlıydı. Mal </a:t>
            </a:r>
            <a:r>
              <a:rPr lang="tr-TR" dirty="0" smtClean="0"/>
              <a:t>ve hizmet </a:t>
            </a:r>
            <a:r>
              <a:rPr lang="tr-TR" dirty="0"/>
              <a:t>fiyatlarının piyasada belirlenmesi bu </a:t>
            </a:r>
            <a:r>
              <a:rPr lang="tr-TR" dirty="0" smtClean="0"/>
              <a:t>ikili fiyatlandırmayı </a:t>
            </a:r>
            <a:r>
              <a:rPr lang="tr-TR" dirty="0"/>
              <a:t>ortadan kaldıracaktı</a:t>
            </a:r>
            <a:r>
              <a:rPr lang="tr-TR" dirty="0" smtClean="0"/>
              <a:t>. Bir </a:t>
            </a:r>
            <a:r>
              <a:rPr lang="tr-TR" dirty="0"/>
              <a:t>malın yerli üretimi </a:t>
            </a:r>
            <a:r>
              <a:rPr lang="tr-TR" dirty="0" smtClean="0"/>
              <a:t>iç talebi </a:t>
            </a:r>
            <a:r>
              <a:rPr lang="tr-TR" dirty="0"/>
              <a:t>karşılayamıyorsa, dış alıma gidilecekti. Bu da </a:t>
            </a:r>
            <a:r>
              <a:rPr lang="tr-TR" dirty="0" smtClean="0"/>
              <a:t>yerli üretimde </a:t>
            </a:r>
            <a:r>
              <a:rPr lang="tr-TR" dirty="0"/>
              <a:t>rekabet gücünü artırabilmek için kalite, </a:t>
            </a:r>
            <a:r>
              <a:rPr lang="tr-TR" dirty="0" smtClean="0"/>
              <a:t>verimlilik gibi </a:t>
            </a:r>
            <a:r>
              <a:rPr lang="tr-TR" dirty="0"/>
              <a:t>kavramların ön plana çıkmasını sağlayacaktı</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2308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3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688632"/>
          </a:xfrm>
        </p:spPr>
        <p:txBody>
          <a:bodyPr>
            <a:normAutofit fontScale="70000" lnSpcReduction="20000"/>
          </a:bodyPr>
          <a:lstStyle/>
          <a:p>
            <a:pPr marL="0" indent="0">
              <a:buNone/>
            </a:pPr>
            <a:r>
              <a:rPr lang="tr-TR" dirty="0"/>
              <a:t>3- Türk Parasının diğer paralar karşısındaki fiyatının belirlenmesi; 24 Ocak 1980’de ABD $ 71.40 </a:t>
            </a:r>
            <a:r>
              <a:rPr lang="tr-TR" dirty="0" err="1"/>
              <a:t>TL.sına</a:t>
            </a:r>
            <a:r>
              <a:rPr lang="tr-TR" dirty="0"/>
              <a:t> çıkartıldı.(24 Ocak devalüasyonu). 1 Temmuz 1981’den başlayarak döviz kuru her gün yeniden ayarlanmaya geçildi. Bu sayede resmi ve karaborsada farklı olan Türk Lirası değeri farkı azaltılırken, borç alma, yurt dışındaki işçilerden sağlanan döviz gelirlerinin artırılması sağlandı. </a:t>
            </a:r>
          </a:p>
          <a:p>
            <a:pPr marL="0" indent="0">
              <a:buNone/>
            </a:pPr>
            <a:r>
              <a:rPr lang="tr-TR" dirty="0" smtClean="0"/>
              <a:t>*1994 ekonomik krizinde Türk Girişimcileri oldukça başarılı bir sınav vermiştir. Bu olumlu gelişme özellikle ihracat alanında kendisini göstermiştir.</a:t>
            </a:r>
          </a:p>
          <a:p>
            <a:pPr marL="0" indent="0">
              <a:buNone/>
            </a:pPr>
            <a:r>
              <a:rPr lang="tr-TR" dirty="0" smtClean="0"/>
              <a:t>*1996 Gümrük Birliği uygulamaya geçtikten sonra olumsuz tablolar gerçekleşmemiş , Gümrük Birliği ile darbe yiyeceği düşünülen KOBİ’ler bugün yollarına devam etmektedirler.</a:t>
            </a:r>
          </a:p>
          <a:p>
            <a:pPr marL="0" indent="0">
              <a:buNone/>
            </a:pPr>
            <a:r>
              <a:rPr lang="tr-TR" u="sng" dirty="0"/>
              <a:t>2000’li Yıllarda Girişimcilik </a:t>
            </a:r>
            <a:endParaRPr lang="tr-TR" u="sng" dirty="0" smtClean="0"/>
          </a:p>
          <a:p>
            <a:pPr marL="0" indent="0">
              <a:buNone/>
            </a:pPr>
            <a:r>
              <a:rPr lang="tr-TR" dirty="0" smtClean="0"/>
              <a:t>	İnsanların</a:t>
            </a:r>
            <a:r>
              <a:rPr lang="tr-TR" dirty="0"/>
              <a:t>, adını bilgi veya iletişim toplumu koyduğu </a:t>
            </a:r>
            <a:r>
              <a:rPr lang="tr-TR" dirty="0" smtClean="0"/>
              <a:t>21.yüzyılda </a:t>
            </a:r>
            <a:r>
              <a:rPr lang="tr-TR" dirty="0"/>
              <a:t>bilim ve teknolojide yaşanan gelişmelere paralel </a:t>
            </a:r>
            <a:r>
              <a:rPr lang="tr-TR" dirty="0" smtClean="0"/>
              <a:t>olarak ; girişimcinin </a:t>
            </a:r>
            <a:r>
              <a:rPr lang="tr-TR" dirty="0"/>
              <a:t>ve girişimciliğin ekonomik değeri ve toplumdaki </a:t>
            </a:r>
            <a:r>
              <a:rPr lang="tr-TR" dirty="0" smtClean="0"/>
              <a:t>önemi oldukça </a:t>
            </a:r>
            <a:r>
              <a:rPr lang="tr-TR" dirty="0"/>
              <a:t>artmıştır. Bunun bir yansıması olarak da bireye ve </a:t>
            </a:r>
            <a:r>
              <a:rPr lang="tr-TR" dirty="0" smtClean="0"/>
              <a:t>bireysel yeteneğe </a:t>
            </a:r>
            <a:r>
              <a:rPr lang="tr-TR" dirty="0"/>
              <a:t>dayalı girişimcilik ön plana çıkmış ve insanın </a:t>
            </a:r>
            <a:r>
              <a:rPr lang="tr-TR" dirty="0" smtClean="0"/>
              <a:t>entelektüel üretkenlik </a:t>
            </a:r>
            <a:r>
              <a:rPr lang="tr-TR" dirty="0"/>
              <a:t>yeteneği önem kazanmıştır.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6529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62500" lnSpcReduction="20000"/>
          </a:bodyPr>
          <a:lstStyle/>
          <a:p>
            <a:pPr marL="0" indent="0">
              <a:buNone/>
            </a:pPr>
            <a:r>
              <a:rPr lang="tr-TR" dirty="0" smtClean="0"/>
              <a:t>	Buna </a:t>
            </a:r>
            <a:r>
              <a:rPr lang="tr-TR" dirty="0"/>
              <a:t>bağlı olarak; 2000’li yıllarda girişimcilerinin hangi özelliklere sahip olması gerektiği konusunda bazı sanayici ve işadamlarının görüşleri aşağıdaki </a:t>
            </a:r>
            <a:r>
              <a:rPr lang="tr-TR" dirty="0" smtClean="0"/>
              <a:t>gibi sıralanmıştır ;</a:t>
            </a:r>
          </a:p>
          <a:p>
            <a:pPr marL="0" indent="0">
              <a:buNone/>
            </a:pPr>
            <a:r>
              <a:rPr lang="tr-TR" dirty="0"/>
              <a:t>*İyi bir eğitim almış </a:t>
            </a:r>
            <a:endParaRPr lang="tr-TR" dirty="0" smtClean="0"/>
          </a:p>
          <a:p>
            <a:pPr marL="0" indent="0">
              <a:buNone/>
            </a:pPr>
            <a:r>
              <a:rPr lang="tr-TR" dirty="0" smtClean="0"/>
              <a:t>*</a:t>
            </a:r>
            <a:r>
              <a:rPr lang="tr-TR" dirty="0"/>
              <a:t>Sermaye birikimine sahip</a:t>
            </a:r>
          </a:p>
          <a:p>
            <a:pPr marL="0" indent="0">
              <a:buNone/>
            </a:pPr>
            <a:r>
              <a:rPr lang="tr-TR" dirty="0"/>
              <a:t>*Dünyadaki gelişmelere </a:t>
            </a:r>
            <a:r>
              <a:rPr lang="tr-TR" dirty="0" smtClean="0"/>
              <a:t>ayak uyduran</a:t>
            </a:r>
            <a:endParaRPr lang="tr-TR" dirty="0"/>
          </a:p>
          <a:p>
            <a:pPr marL="0" indent="0">
              <a:buNone/>
            </a:pPr>
            <a:r>
              <a:rPr lang="tr-TR" dirty="0"/>
              <a:t>*Teknolojiyi yakın takibe alan</a:t>
            </a:r>
          </a:p>
          <a:p>
            <a:pPr marL="0" indent="0">
              <a:buNone/>
            </a:pPr>
            <a:r>
              <a:rPr lang="tr-TR" dirty="0"/>
              <a:t>*Yeniliklere açık </a:t>
            </a:r>
            <a:endParaRPr lang="tr-TR" dirty="0" smtClean="0"/>
          </a:p>
          <a:p>
            <a:pPr marL="0" indent="0">
              <a:buNone/>
            </a:pPr>
            <a:r>
              <a:rPr lang="tr-TR" dirty="0" smtClean="0"/>
              <a:t>*</a:t>
            </a:r>
            <a:r>
              <a:rPr lang="tr-TR" dirty="0"/>
              <a:t>Araştırmacı</a:t>
            </a:r>
          </a:p>
          <a:p>
            <a:pPr marL="0" indent="0">
              <a:buNone/>
            </a:pPr>
            <a:r>
              <a:rPr lang="tr-TR" dirty="0"/>
              <a:t>*İleriyi görebilen </a:t>
            </a:r>
            <a:endParaRPr lang="tr-TR" dirty="0" smtClean="0"/>
          </a:p>
          <a:p>
            <a:pPr marL="0" indent="0">
              <a:buNone/>
            </a:pPr>
            <a:r>
              <a:rPr lang="tr-TR" dirty="0" smtClean="0"/>
              <a:t>*</a:t>
            </a:r>
            <a:r>
              <a:rPr lang="tr-TR" dirty="0"/>
              <a:t>Risk üstlenen</a:t>
            </a:r>
          </a:p>
          <a:p>
            <a:pPr marL="0" indent="0">
              <a:buNone/>
            </a:pPr>
            <a:r>
              <a:rPr lang="tr-TR" dirty="0"/>
              <a:t>*Yabancı dil bilen </a:t>
            </a:r>
            <a:endParaRPr lang="tr-TR" dirty="0" smtClean="0"/>
          </a:p>
          <a:p>
            <a:pPr marL="0" indent="0">
              <a:buNone/>
            </a:pPr>
            <a:r>
              <a:rPr lang="tr-TR" dirty="0" smtClean="0"/>
              <a:t>*</a:t>
            </a:r>
            <a:r>
              <a:rPr lang="tr-TR" dirty="0"/>
              <a:t>Kararlı</a:t>
            </a:r>
          </a:p>
          <a:p>
            <a:pPr marL="0" indent="0">
              <a:buNone/>
            </a:pPr>
            <a:r>
              <a:rPr lang="tr-TR" dirty="0"/>
              <a:t>*Analiz yeteneğine sahip </a:t>
            </a:r>
            <a:endParaRPr lang="tr-TR" dirty="0" smtClean="0"/>
          </a:p>
          <a:p>
            <a:pPr marL="0" indent="0">
              <a:buNone/>
            </a:pPr>
            <a:r>
              <a:rPr lang="tr-TR" dirty="0" smtClean="0"/>
              <a:t>*</a:t>
            </a:r>
            <a:r>
              <a:rPr lang="tr-TR" dirty="0"/>
              <a:t>Yaratıcı</a:t>
            </a:r>
          </a:p>
          <a:p>
            <a:pPr marL="0" indent="0">
              <a:buNone/>
            </a:pPr>
            <a:r>
              <a:rPr lang="tr-TR" dirty="0"/>
              <a:t>*İyi bilir çevreye sahip </a:t>
            </a:r>
            <a:endParaRPr lang="tr-TR" dirty="0" smtClean="0"/>
          </a:p>
          <a:p>
            <a:pPr marL="0" indent="0">
              <a:buNone/>
            </a:pPr>
            <a:r>
              <a:rPr lang="tr-TR" dirty="0" smtClean="0"/>
              <a:t>*</a:t>
            </a:r>
            <a:r>
              <a:rPr lang="tr-TR" dirty="0"/>
              <a:t>Lider</a:t>
            </a:r>
          </a:p>
          <a:p>
            <a:pPr marL="0" indent="0">
              <a:buNone/>
            </a:pPr>
            <a:r>
              <a:rPr lang="tr-TR" dirty="0"/>
              <a:t>*Bilgi birikimine sahip </a:t>
            </a:r>
            <a:endParaRPr lang="tr-TR" dirty="0" smtClean="0"/>
          </a:p>
          <a:p>
            <a:pPr marL="0" indent="0">
              <a:buNone/>
            </a:pPr>
            <a:r>
              <a:rPr lang="tr-TR" dirty="0" smtClean="0"/>
              <a:t>*</a:t>
            </a:r>
            <a:r>
              <a:rPr lang="tr-TR" dirty="0"/>
              <a:t>Kendi pazarını iyi bilen</a:t>
            </a:r>
          </a:p>
          <a:p>
            <a:pPr marL="0" indent="0">
              <a:buNone/>
            </a:pPr>
            <a:r>
              <a:rPr lang="tr-TR" dirty="0"/>
              <a:t>*Çok nitelikli kadrolara </a:t>
            </a:r>
            <a:r>
              <a:rPr lang="tr-TR" dirty="0" smtClean="0"/>
              <a:t>sahip olan</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590043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1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048672"/>
          </a:xfrm>
        </p:spPr>
        <p:txBody>
          <a:bodyPr>
            <a:normAutofit fontScale="77500" lnSpcReduction="20000"/>
          </a:bodyPr>
          <a:lstStyle/>
          <a:p>
            <a:pPr marL="0" indent="0">
              <a:buNone/>
            </a:pPr>
            <a:r>
              <a:rPr lang="tr-TR" dirty="0"/>
              <a:t>*“Hizmet” anlayışını ön </a:t>
            </a:r>
            <a:r>
              <a:rPr lang="tr-TR" dirty="0" smtClean="0"/>
              <a:t>planda tutan</a:t>
            </a:r>
            <a:endParaRPr lang="tr-TR" dirty="0"/>
          </a:p>
          <a:p>
            <a:pPr marL="0" indent="0">
              <a:buNone/>
            </a:pPr>
            <a:r>
              <a:rPr lang="tr-TR" dirty="0"/>
              <a:t>*Katılımcı yönetime </a:t>
            </a:r>
            <a:r>
              <a:rPr lang="tr-TR" dirty="0" smtClean="0"/>
              <a:t>önem veren</a:t>
            </a:r>
            <a:endParaRPr lang="tr-TR" dirty="0"/>
          </a:p>
          <a:p>
            <a:pPr marL="0" indent="0">
              <a:buNone/>
            </a:pPr>
            <a:r>
              <a:rPr lang="tr-TR" dirty="0"/>
              <a:t>*Rasyonel</a:t>
            </a:r>
          </a:p>
          <a:p>
            <a:pPr marL="0" indent="0">
              <a:buNone/>
            </a:pPr>
            <a:r>
              <a:rPr lang="tr-TR" dirty="0"/>
              <a:t>*Kaliteye önem veren </a:t>
            </a:r>
            <a:endParaRPr lang="tr-TR" dirty="0" smtClean="0"/>
          </a:p>
          <a:p>
            <a:pPr marL="0" indent="0">
              <a:buNone/>
            </a:pPr>
            <a:r>
              <a:rPr lang="tr-TR" dirty="0" smtClean="0"/>
              <a:t>*</a:t>
            </a:r>
            <a:r>
              <a:rPr lang="tr-TR" dirty="0"/>
              <a:t>Çevreye ve insana önem veren</a:t>
            </a:r>
          </a:p>
          <a:p>
            <a:pPr marL="0" indent="0">
              <a:buNone/>
            </a:pPr>
            <a:r>
              <a:rPr lang="tr-TR" dirty="0"/>
              <a:t>*Başarma hırsı olan </a:t>
            </a:r>
            <a:endParaRPr lang="tr-TR" dirty="0" smtClean="0"/>
          </a:p>
          <a:p>
            <a:pPr marL="0" indent="0">
              <a:buNone/>
            </a:pPr>
            <a:r>
              <a:rPr lang="tr-TR" dirty="0" smtClean="0"/>
              <a:t>*</a:t>
            </a:r>
            <a:r>
              <a:rPr lang="tr-TR" dirty="0"/>
              <a:t>Eğitimci</a:t>
            </a:r>
          </a:p>
          <a:p>
            <a:pPr marL="0" indent="0">
              <a:buNone/>
            </a:pPr>
            <a:r>
              <a:rPr lang="tr-TR" dirty="0"/>
              <a:t>*Sabırlı </a:t>
            </a:r>
            <a:endParaRPr lang="tr-TR" dirty="0" smtClean="0"/>
          </a:p>
          <a:p>
            <a:pPr marL="0" indent="0">
              <a:buNone/>
            </a:pPr>
            <a:r>
              <a:rPr lang="tr-TR" dirty="0" smtClean="0"/>
              <a:t>*</a:t>
            </a:r>
            <a:r>
              <a:rPr lang="tr-TR" dirty="0"/>
              <a:t>Paylaşımcı</a:t>
            </a:r>
          </a:p>
          <a:p>
            <a:pPr marL="0" indent="0">
              <a:buNone/>
            </a:pPr>
            <a:r>
              <a:rPr lang="tr-TR" dirty="0"/>
              <a:t>*Heyecanlı </a:t>
            </a:r>
            <a:endParaRPr lang="tr-TR" dirty="0" smtClean="0"/>
          </a:p>
          <a:p>
            <a:pPr marL="0" indent="0">
              <a:buNone/>
            </a:pPr>
            <a:r>
              <a:rPr lang="tr-TR" dirty="0" smtClean="0"/>
              <a:t>*</a:t>
            </a:r>
            <a:r>
              <a:rPr lang="tr-TR" dirty="0"/>
              <a:t>Çalışkan</a:t>
            </a:r>
          </a:p>
          <a:p>
            <a:pPr marL="0" indent="0">
              <a:buNone/>
            </a:pPr>
            <a:r>
              <a:rPr lang="tr-TR" dirty="0"/>
              <a:t>*Atılımcı </a:t>
            </a:r>
            <a:endParaRPr lang="tr-TR" dirty="0" smtClean="0"/>
          </a:p>
          <a:p>
            <a:pPr marL="0" indent="0">
              <a:buNone/>
            </a:pPr>
            <a:r>
              <a:rPr lang="tr-TR" dirty="0" smtClean="0"/>
              <a:t>*</a:t>
            </a:r>
            <a:r>
              <a:rPr lang="tr-TR" dirty="0"/>
              <a:t>Takım çalışmasına önem veren</a:t>
            </a:r>
          </a:p>
          <a:p>
            <a:pPr marL="0" indent="0">
              <a:buNone/>
            </a:pPr>
            <a:r>
              <a:rPr lang="tr-TR" dirty="0"/>
              <a:t>*Üretici ruhlu </a:t>
            </a:r>
            <a:endParaRPr lang="tr-TR" dirty="0" smtClean="0"/>
          </a:p>
          <a:p>
            <a:pPr marL="0" indent="0">
              <a:buNone/>
            </a:pPr>
            <a:r>
              <a:rPr lang="tr-TR" dirty="0" smtClean="0"/>
              <a:t>*</a:t>
            </a:r>
            <a:r>
              <a:rPr lang="tr-TR" dirty="0"/>
              <a:t>İletişimi güçlü olan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21288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1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55000" lnSpcReduction="20000"/>
          </a:bodyPr>
          <a:lstStyle/>
          <a:p>
            <a:pPr marL="0" indent="0">
              <a:buNone/>
            </a:pPr>
            <a:r>
              <a:rPr lang="tr-TR" u="sng" dirty="0" smtClean="0"/>
              <a:t>Türkiye’de Küçük ve Orta Boy İşletmeler (KOBİ) </a:t>
            </a:r>
            <a:endParaRPr lang="tr-TR" dirty="0" smtClean="0">
              <a:solidFill>
                <a:srgbClr val="FF0000"/>
              </a:solidFill>
            </a:endParaRPr>
          </a:p>
          <a:p>
            <a:pPr marL="0" indent="0">
              <a:buNone/>
            </a:pPr>
            <a:r>
              <a:rPr lang="tr-TR" dirty="0" smtClean="0"/>
              <a:t>	Türkiye’de ve Dünya’da KOBİ’ler hakkında daha detaylı bilgiler daha sonraki dersimizde anlatılacaktır.</a:t>
            </a:r>
          </a:p>
          <a:p>
            <a:pPr marL="0" indent="0">
              <a:buNone/>
            </a:pPr>
            <a:r>
              <a:rPr lang="tr-TR" u="sng" dirty="0" smtClean="0"/>
              <a:t>Türkiye’de Girişimciliğin Gelişmesine Katkı Veren Bazı Kurum ve Kuruluşlar; </a:t>
            </a:r>
            <a:endParaRPr lang="tr-TR" dirty="0" smtClean="0"/>
          </a:p>
          <a:p>
            <a:pPr marL="0" indent="0">
              <a:buNone/>
            </a:pPr>
            <a:r>
              <a:rPr lang="tr-TR" dirty="0" smtClean="0"/>
              <a:t>*Ticaret ve Sanayi Odaları</a:t>
            </a:r>
          </a:p>
          <a:p>
            <a:pPr marL="0" indent="0">
              <a:buNone/>
            </a:pPr>
            <a:r>
              <a:rPr lang="tr-TR" dirty="0" smtClean="0"/>
              <a:t>*KOSGEB Girişimciliği Geliştirme Enstitüsü</a:t>
            </a:r>
          </a:p>
          <a:p>
            <a:pPr marL="0" indent="0">
              <a:buNone/>
            </a:pPr>
            <a:r>
              <a:rPr lang="tr-TR" dirty="0"/>
              <a:t>*Türkiye Sınai Kalkınma </a:t>
            </a:r>
            <a:r>
              <a:rPr lang="tr-TR" dirty="0" smtClean="0"/>
              <a:t>Bankası</a:t>
            </a:r>
          </a:p>
          <a:p>
            <a:pPr marL="0" indent="0">
              <a:buNone/>
            </a:pPr>
            <a:r>
              <a:rPr lang="tr-TR" dirty="0"/>
              <a:t>*Mesleki Eğitim ve Küçük Sanayii Destekleme </a:t>
            </a:r>
            <a:r>
              <a:rPr lang="tr-TR" dirty="0" smtClean="0"/>
              <a:t>Vakfı</a:t>
            </a:r>
          </a:p>
          <a:p>
            <a:pPr marL="0" indent="0">
              <a:buNone/>
            </a:pPr>
            <a:r>
              <a:rPr lang="tr-TR" dirty="0" smtClean="0"/>
              <a:t>*İş Geliştirme Merkezleri (İŞGEM)</a:t>
            </a:r>
          </a:p>
          <a:p>
            <a:pPr marL="0" indent="0">
              <a:buNone/>
            </a:pPr>
            <a:r>
              <a:rPr lang="tr-TR" dirty="0" smtClean="0"/>
              <a:t>*Kredi </a:t>
            </a:r>
            <a:r>
              <a:rPr lang="tr-TR" dirty="0"/>
              <a:t>Garanti </a:t>
            </a:r>
            <a:r>
              <a:rPr lang="tr-TR" dirty="0" smtClean="0"/>
              <a:t>Fonu</a:t>
            </a:r>
          </a:p>
          <a:p>
            <a:pPr marL="0" indent="0">
              <a:buNone/>
            </a:pPr>
            <a:r>
              <a:rPr lang="tr-TR" dirty="0"/>
              <a:t>*Forum Fuarcılık ve Geliştirme A.Ş</a:t>
            </a:r>
            <a:r>
              <a:rPr lang="tr-TR" dirty="0" smtClean="0"/>
              <a:t>.</a:t>
            </a:r>
          </a:p>
          <a:p>
            <a:pPr marL="0" indent="0">
              <a:buNone/>
            </a:pPr>
            <a:r>
              <a:rPr lang="tr-TR" dirty="0" smtClean="0"/>
              <a:t>*Bankalar</a:t>
            </a:r>
          </a:p>
          <a:p>
            <a:pPr marL="0" indent="0">
              <a:buNone/>
            </a:pPr>
            <a:r>
              <a:rPr lang="tr-TR" dirty="0" smtClean="0"/>
              <a:t>*Girişimci ve müteşebbisler kulüp ve dernekleri</a:t>
            </a:r>
          </a:p>
          <a:p>
            <a:pPr marL="0" indent="0">
              <a:buNone/>
            </a:pPr>
            <a:r>
              <a:rPr lang="tr-TR" dirty="0"/>
              <a:t>*VAKIF GİRİŞİM SERMAYESİ YATIRIM ORTAKLIĞI </a:t>
            </a:r>
            <a:r>
              <a:rPr lang="tr-TR" dirty="0" smtClean="0"/>
              <a:t>A.Ş.</a:t>
            </a:r>
          </a:p>
          <a:p>
            <a:pPr marL="0" indent="0">
              <a:buNone/>
            </a:pPr>
            <a:r>
              <a:rPr lang="tr-TR" dirty="0"/>
              <a:t>*</a:t>
            </a:r>
            <a:r>
              <a:rPr lang="tr-TR" dirty="0" err="1"/>
              <a:t>Tübitak</a:t>
            </a:r>
            <a:r>
              <a:rPr lang="tr-TR" dirty="0"/>
              <a:t>-TÜRKİYE BİLİMSEL VE TEKNOLOJİK ARAŞTIRMA </a:t>
            </a:r>
            <a:r>
              <a:rPr lang="tr-TR" dirty="0" smtClean="0"/>
              <a:t>KURUMU</a:t>
            </a:r>
          </a:p>
          <a:p>
            <a:pPr marL="0" indent="0">
              <a:buNone/>
            </a:pPr>
            <a:r>
              <a:rPr lang="tr-TR" dirty="0"/>
              <a:t>*Bilişim Teknolojileri </a:t>
            </a:r>
            <a:r>
              <a:rPr lang="tr-TR" dirty="0" smtClean="0"/>
              <a:t>Enstitüsü</a:t>
            </a:r>
          </a:p>
          <a:p>
            <a:pPr marL="0" indent="0">
              <a:buNone/>
            </a:pPr>
            <a:r>
              <a:rPr lang="tr-TR" dirty="0" smtClean="0"/>
              <a:t>*İzleme </a:t>
            </a:r>
            <a:r>
              <a:rPr lang="tr-TR" dirty="0"/>
              <a:t>ve Değerlendirme Daire </a:t>
            </a:r>
            <a:r>
              <a:rPr lang="tr-TR" dirty="0" smtClean="0"/>
              <a:t>Başkanlığı</a:t>
            </a:r>
          </a:p>
          <a:p>
            <a:pPr marL="0" indent="0">
              <a:buNone/>
            </a:pPr>
            <a:r>
              <a:rPr lang="tr-TR" dirty="0" smtClean="0"/>
              <a:t>*MPM-Milli Prodüktivite Merkezi</a:t>
            </a:r>
          </a:p>
          <a:p>
            <a:pPr marL="0" indent="0">
              <a:buNone/>
            </a:pPr>
            <a:r>
              <a:rPr lang="tr-TR" dirty="0" smtClean="0"/>
              <a:t>*KÜSGET-Küçük Sanayi Geliştirme Merkezi</a:t>
            </a:r>
          </a:p>
          <a:p>
            <a:pPr marL="0" indent="0">
              <a:buNone/>
            </a:pPr>
            <a:r>
              <a:rPr lang="tr-TR" dirty="0" smtClean="0"/>
              <a:t>*Diğerleri.</a:t>
            </a:r>
          </a:p>
          <a:p>
            <a:pPr marL="0" indent="0">
              <a:buNone/>
            </a:pPr>
            <a:endParaRPr lang="tr-TR" u="sng"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553319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Kaynakça;</a:t>
            </a:r>
          </a:p>
          <a:p>
            <a:pPr marL="0" indent="0">
              <a:buNone/>
            </a:pPr>
            <a:r>
              <a:rPr lang="tr-TR" sz="2000" dirty="0" smtClean="0"/>
              <a:t>1-Girişimcilik, Semra Arıkan</a:t>
            </a:r>
          </a:p>
          <a:p>
            <a:pPr marL="0" indent="0">
              <a:buNone/>
            </a:pPr>
            <a:r>
              <a:rPr lang="tr-TR" sz="2000" dirty="0" smtClean="0"/>
              <a:t>2-http</a:t>
            </a:r>
            <a:r>
              <a:rPr lang="tr-TR" sz="2000" dirty="0"/>
              <a:t>://www.acarindex.com/dosyalar/makale/acarindex-1423881627.pdf</a:t>
            </a:r>
          </a:p>
          <a:p>
            <a:pPr marL="0" indent="0">
              <a:buNone/>
            </a:pPr>
            <a:endParaRPr lang="tr-TR" dirty="0"/>
          </a:p>
        </p:txBody>
      </p:sp>
    </p:spTree>
    <p:extLst>
      <p:ext uri="{BB962C8B-B14F-4D97-AF65-F5344CB8AC3E}">
        <p14:creationId xmlns:p14="http://schemas.microsoft.com/office/powerpoint/2010/main" val="116940108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266</Words>
  <Application>Microsoft Office PowerPoint</Application>
  <PresentationFormat>Ekran Gösterisi (4:3)</PresentationFormat>
  <Paragraphs>118</Paragraphs>
  <Slides>11</Slides>
  <Notes>1</Notes>
  <HiddenSlides>0</HiddenSlides>
  <MMClips>10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Ofis Teması</vt:lpstr>
      <vt:lpstr>TÜRKİYE’DE GİRİŞİMCİLİK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TÜRKİYE’DE GİRİŞİMCİLİK</dc:title>
  <dc:creator>ASUS</dc:creator>
  <cp:lastModifiedBy>ASUS</cp:lastModifiedBy>
  <cp:revision>24</cp:revision>
  <dcterms:created xsi:type="dcterms:W3CDTF">2020-10-15T19:07:17Z</dcterms:created>
  <dcterms:modified xsi:type="dcterms:W3CDTF">2020-10-17T17:34:32Z</dcterms:modified>
</cp:coreProperties>
</file>