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3" r:id="rId16"/>
    <p:sldId id="270" r:id="rId17"/>
    <p:sldId id="271" r:id="rId18"/>
    <p:sldId id="272" r:id="rId19"/>
    <p:sldId id="274" r:id="rId2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01.12.2020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5" Type="http://schemas.openxmlformats.org/officeDocument/2006/relationships/image" Target="../media/image1.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5" Type="http://schemas.openxmlformats.org/officeDocument/2006/relationships/image" Target="../media/image1.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5" Type="http://schemas.openxmlformats.org/officeDocument/2006/relationships/image" Target="../media/image1.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5" Type="http://schemas.openxmlformats.org/officeDocument/2006/relationships/image" Target="../media/image1.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5" Type="http://schemas.openxmlformats.org/officeDocument/2006/relationships/image" Target="../media/image1.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5" Type="http://schemas.openxmlformats.org/officeDocument/2006/relationships/image" Target="../media/image1.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5" Type="http://schemas.openxmlformats.org/officeDocument/2006/relationships/image" Target="../media/image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5" Type="http://schemas.openxmlformats.org/officeDocument/2006/relationships/image" Target="../media/image1.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5" Type="http://schemas.openxmlformats.org/officeDocument/2006/relationships/image" Target="../media/image1.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683568" y="476672"/>
            <a:ext cx="7920880" cy="5616624"/>
          </a:xfrm>
        </p:spPr>
        <p:txBody>
          <a:bodyPr>
            <a:normAutofit fontScale="77500" lnSpcReduction="20000"/>
          </a:bodyPr>
          <a:lstStyle/>
          <a:p>
            <a:r>
              <a:rPr lang="tr-TR" dirty="0" smtClean="0">
                <a:solidFill>
                  <a:srgbClr val="FF0000"/>
                </a:solidFill>
              </a:rPr>
              <a:t>REZERVASYONLU CHECK IN</a:t>
            </a:r>
          </a:p>
          <a:p>
            <a:pPr algn="l"/>
            <a:r>
              <a:rPr lang="tr-TR" dirty="0" smtClean="0">
                <a:solidFill>
                  <a:schemeClr val="tx1"/>
                </a:solidFill>
              </a:rPr>
              <a:t>	Rezervasyonlu konukların rezervasyon durumu sorgulandıktan sonra konuğun konaklama belgesi doldurma işlemi ile birlikte rezervasyon üzerinden </a:t>
            </a:r>
            <a:r>
              <a:rPr lang="tr-TR" dirty="0" err="1" smtClean="0">
                <a:solidFill>
                  <a:schemeClr val="tx1"/>
                </a:solidFill>
              </a:rPr>
              <a:t>check</a:t>
            </a:r>
            <a:r>
              <a:rPr lang="tr-TR" dirty="0" smtClean="0">
                <a:solidFill>
                  <a:schemeClr val="tx1"/>
                </a:solidFill>
              </a:rPr>
              <a:t> </a:t>
            </a:r>
            <a:r>
              <a:rPr lang="tr-TR" dirty="0" err="1" smtClean="0">
                <a:solidFill>
                  <a:schemeClr val="tx1"/>
                </a:solidFill>
              </a:rPr>
              <a:t>in’i</a:t>
            </a:r>
            <a:r>
              <a:rPr lang="tr-TR" dirty="0" smtClean="0">
                <a:solidFill>
                  <a:schemeClr val="tx1"/>
                </a:solidFill>
              </a:rPr>
              <a:t> yapılmaktadır. </a:t>
            </a:r>
            <a:endParaRPr lang="tr-TR" dirty="0">
              <a:solidFill>
                <a:schemeClr val="tx1"/>
              </a:solidFill>
            </a:endParaRPr>
          </a:p>
          <a:p>
            <a:pPr algn="l"/>
            <a:r>
              <a:rPr lang="tr-TR" dirty="0" smtClean="0">
                <a:solidFill>
                  <a:schemeClr val="tx1"/>
                </a:solidFill>
              </a:rPr>
              <a:t>Burada yapılacak işler;</a:t>
            </a:r>
          </a:p>
          <a:p>
            <a:pPr algn="l"/>
            <a:r>
              <a:rPr lang="tr-TR" dirty="0" smtClean="0">
                <a:solidFill>
                  <a:schemeClr val="tx1"/>
                </a:solidFill>
              </a:rPr>
              <a:t>*Konaklama bedeli talep edilebilir</a:t>
            </a:r>
          </a:p>
          <a:p>
            <a:pPr algn="l"/>
            <a:r>
              <a:rPr lang="tr-TR" dirty="0" smtClean="0">
                <a:solidFill>
                  <a:schemeClr val="tx1"/>
                </a:solidFill>
              </a:rPr>
              <a:t>*Ödeme belgesi alınır</a:t>
            </a:r>
          </a:p>
          <a:p>
            <a:pPr algn="l"/>
            <a:r>
              <a:rPr lang="tr-TR" dirty="0" smtClean="0">
                <a:solidFill>
                  <a:schemeClr val="tx1"/>
                </a:solidFill>
              </a:rPr>
              <a:t>*</a:t>
            </a:r>
            <a:r>
              <a:rPr lang="tr-TR" dirty="0" err="1" smtClean="0">
                <a:solidFill>
                  <a:schemeClr val="tx1"/>
                </a:solidFill>
              </a:rPr>
              <a:t>Voucher</a:t>
            </a:r>
            <a:r>
              <a:rPr lang="tr-TR" dirty="0" smtClean="0">
                <a:solidFill>
                  <a:schemeClr val="tx1"/>
                </a:solidFill>
              </a:rPr>
              <a:t> varsa,</a:t>
            </a:r>
          </a:p>
          <a:p>
            <a:pPr algn="l"/>
            <a:r>
              <a:rPr lang="tr-TR" dirty="0" smtClean="0">
                <a:solidFill>
                  <a:schemeClr val="tx1"/>
                </a:solidFill>
              </a:rPr>
              <a:t>-Tarih kontrol edilir</a:t>
            </a:r>
          </a:p>
          <a:p>
            <a:pPr algn="l"/>
            <a:r>
              <a:rPr lang="tr-TR" dirty="0" smtClean="0">
                <a:solidFill>
                  <a:schemeClr val="tx1"/>
                </a:solidFill>
              </a:rPr>
              <a:t>-İsim kontrol edilir</a:t>
            </a:r>
          </a:p>
          <a:p>
            <a:pPr algn="l"/>
            <a:r>
              <a:rPr lang="tr-TR" dirty="0" smtClean="0">
                <a:solidFill>
                  <a:schemeClr val="tx1"/>
                </a:solidFill>
              </a:rPr>
              <a:t>-Pansiyon durumu kontrol edilir</a:t>
            </a:r>
          </a:p>
          <a:p>
            <a:pPr algn="l"/>
            <a:r>
              <a:rPr lang="tr-TR" dirty="0" smtClean="0">
                <a:solidFill>
                  <a:schemeClr val="tx1"/>
                </a:solidFill>
              </a:rPr>
              <a:t>-Oda tipi kontrol edilir</a:t>
            </a:r>
          </a:p>
          <a:p>
            <a:pPr algn="l"/>
            <a:r>
              <a:rPr lang="tr-TR" dirty="0" smtClean="0">
                <a:solidFill>
                  <a:schemeClr val="tx1"/>
                </a:solidFill>
              </a:rPr>
              <a:t>*İşlemlerden sonra konuğa tesis hakkında bilgi verilir</a:t>
            </a:r>
          </a:p>
          <a:p>
            <a:pPr algn="l"/>
            <a:r>
              <a:rPr lang="tr-TR" dirty="0" smtClean="0">
                <a:solidFill>
                  <a:schemeClr val="tx1"/>
                </a:solidFill>
              </a:rPr>
              <a:t>*Konuk sonrasında varsa bagajlarıyla odasına yolcu edilir</a:t>
            </a:r>
          </a:p>
          <a:p>
            <a:pPr algn="l"/>
            <a:endParaRPr lang="tr-TR" dirty="0" smtClean="0">
              <a:solidFill>
                <a:schemeClr val="tx1"/>
              </a:solidFill>
            </a:endParaRPr>
          </a:p>
          <a:p>
            <a:pPr algn="l"/>
            <a:endParaRPr lang="tr-TR" dirty="0" smtClean="0">
              <a:solidFill>
                <a:schemeClr val="tx1"/>
              </a:solidFill>
            </a:endParaRPr>
          </a:p>
          <a:p>
            <a:pPr algn="l"/>
            <a:endParaRPr lang="tr-TR" dirty="0">
              <a:solidFill>
                <a:schemeClr val="tx1"/>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0745340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44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92500" lnSpcReduction="20000"/>
          </a:bodyPr>
          <a:lstStyle/>
          <a:p>
            <a:pPr marL="0" indent="0">
              <a:buNone/>
            </a:pPr>
            <a:r>
              <a:rPr lang="tr-TR" dirty="0" smtClean="0"/>
              <a:t>Otomasyon programlarına göre değişiklikler olsa da rezervasyonlu konuk birkaç şekilde </a:t>
            </a:r>
            <a:r>
              <a:rPr lang="tr-TR" dirty="0" err="1" smtClean="0"/>
              <a:t>check</a:t>
            </a:r>
            <a:r>
              <a:rPr lang="tr-TR" dirty="0" smtClean="0"/>
              <a:t> in olabilir. </a:t>
            </a:r>
          </a:p>
          <a:p>
            <a:pPr marL="0" indent="0">
              <a:buNone/>
            </a:pPr>
            <a:r>
              <a:rPr lang="tr-TR" dirty="0" smtClean="0"/>
              <a:t>İlgili programda;</a:t>
            </a:r>
          </a:p>
          <a:p>
            <a:pPr marL="0" indent="0">
              <a:buNone/>
            </a:pPr>
            <a:r>
              <a:rPr lang="tr-TR" dirty="0" smtClean="0"/>
              <a:t>*Rezervasyon listesi üzerinden</a:t>
            </a:r>
          </a:p>
          <a:p>
            <a:pPr marL="0" indent="0">
              <a:buNone/>
            </a:pPr>
            <a:r>
              <a:rPr lang="tr-TR" dirty="0" smtClean="0"/>
              <a:t>*Blokajı yapılmışsa </a:t>
            </a:r>
            <a:r>
              <a:rPr lang="tr-TR" dirty="0" err="1" smtClean="0"/>
              <a:t>Room</a:t>
            </a:r>
            <a:r>
              <a:rPr lang="tr-TR" dirty="0" smtClean="0"/>
              <a:t> </a:t>
            </a:r>
            <a:r>
              <a:rPr lang="tr-TR" dirty="0" err="1" smtClean="0"/>
              <a:t>rack</a:t>
            </a:r>
            <a:r>
              <a:rPr lang="tr-TR" dirty="0" smtClean="0"/>
              <a:t> (Oda tahsis tablosu) üzerinden</a:t>
            </a:r>
          </a:p>
          <a:p>
            <a:pPr marL="0" indent="0">
              <a:buNone/>
            </a:pPr>
            <a:r>
              <a:rPr lang="tr-TR" dirty="0" smtClean="0"/>
              <a:t>*Yine blokajı yapılmışsa resepsiyon üzerinde katlar sekmesinden</a:t>
            </a:r>
          </a:p>
          <a:p>
            <a:pPr marL="0" indent="0">
              <a:buNone/>
            </a:pPr>
            <a:r>
              <a:rPr lang="tr-TR" dirty="0">
                <a:solidFill>
                  <a:srgbClr val="C00000"/>
                </a:solidFill>
              </a:rPr>
              <a:t>Rezervasyonlu </a:t>
            </a:r>
            <a:r>
              <a:rPr lang="tr-TR" dirty="0" err="1">
                <a:solidFill>
                  <a:srgbClr val="C00000"/>
                </a:solidFill>
              </a:rPr>
              <a:t>Check</a:t>
            </a:r>
            <a:r>
              <a:rPr lang="tr-TR" dirty="0">
                <a:solidFill>
                  <a:srgbClr val="C00000"/>
                </a:solidFill>
              </a:rPr>
              <a:t> - </a:t>
            </a:r>
            <a:r>
              <a:rPr lang="tr-TR" dirty="0" err="1">
                <a:solidFill>
                  <a:srgbClr val="C00000"/>
                </a:solidFill>
              </a:rPr>
              <a:t>In</a:t>
            </a:r>
            <a:r>
              <a:rPr lang="tr-TR" dirty="0">
                <a:solidFill>
                  <a:srgbClr val="C00000"/>
                </a:solidFill>
              </a:rPr>
              <a:t> </a:t>
            </a:r>
            <a:endParaRPr lang="tr-TR" dirty="0" smtClean="0">
              <a:solidFill>
                <a:srgbClr val="C00000"/>
              </a:solidFill>
            </a:endParaRPr>
          </a:p>
          <a:p>
            <a:pPr marL="0" indent="0">
              <a:buNone/>
            </a:pPr>
            <a:r>
              <a:rPr lang="tr-TR" dirty="0"/>
              <a:t>Rezervasyon Listesi açılır. İşlem tarihinde iken ve </a:t>
            </a:r>
            <a:r>
              <a:rPr lang="tr-TR" dirty="0" err="1"/>
              <a:t>Check</a:t>
            </a:r>
            <a:r>
              <a:rPr lang="tr-TR" dirty="0"/>
              <a:t> - </a:t>
            </a:r>
            <a:r>
              <a:rPr lang="tr-TR" dirty="0" err="1"/>
              <a:t>In</a:t>
            </a:r>
            <a:r>
              <a:rPr lang="tr-TR" dirty="0"/>
              <a:t> işlemi yapılması gereken </a:t>
            </a:r>
            <a:r>
              <a:rPr lang="tr-TR" dirty="0" err="1"/>
              <a:t>kayıdın</a:t>
            </a:r>
            <a:r>
              <a:rPr lang="tr-TR" dirty="0"/>
              <a:t> üzerinde durulup </a:t>
            </a:r>
            <a:r>
              <a:rPr lang="tr-TR" dirty="0" err="1"/>
              <a:t>mouse</a:t>
            </a:r>
            <a:r>
              <a:rPr lang="tr-TR" dirty="0"/>
              <a:t> ile sağ taraf yada Detay düğmesi tıklanarak açılan listeden </a:t>
            </a:r>
            <a:r>
              <a:rPr lang="tr-TR" dirty="0" err="1"/>
              <a:t>Check</a:t>
            </a:r>
            <a:r>
              <a:rPr lang="tr-TR" dirty="0"/>
              <a:t> - </a:t>
            </a:r>
            <a:r>
              <a:rPr lang="tr-TR" dirty="0" err="1"/>
              <a:t>In</a:t>
            </a:r>
            <a:r>
              <a:rPr lang="tr-TR" dirty="0"/>
              <a:t> (</a:t>
            </a:r>
            <a:r>
              <a:rPr lang="tr-TR" dirty="0" err="1"/>
              <a:t>Shift</a:t>
            </a:r>
            <a:r>
              <a:rPr lang="tr-TR" dirty="0"/>
              <a:t> + F4) seçimi yapılır.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9921063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228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904656"/>
          </a:xfrm>
        </p:spPr>
        <p:txBody>
          <a:bodyPr>
            <a:normAutofit/>
          </a:bodyPr>
          <a:lstStyle/>
          <a:p>
            <a:pPr marL="0" indent="0">
              <a:buNone/>
            </a:pPr>
            <a:endParaRPr lang="tr-TR" sz="2900"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196752"/>
            <a:ext cx="8208912"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362677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7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760640"/>
          </a:xfrm>
        </p:spPr>
        <p:txBody>
          <a:bodyPr>
            <a:normAutofit fontScale="70000" lnSpcReduction="20000"/>
          </a:bodyPr>
          <a:lstStyle/>
          <a:p>
            <a:pPr marL="0" indent="0">
              <a:buNone/>
            </a:pPr>
            <a:r>
              <a:rPr lang="tr-TR" dirty="0" smtClean="0"/>
              <a:t>	Ekrana </a:t>
            </a:r>
            <a:r>
              <a:rPr lang="tr-TR" dirty="0"/>
              <a:t>"</a:t>
            </a:r>
            <a:r>
              <a:rPr lang="tr-TR" dirty="0" err="1"/>
              <a:t>Check</a:t>
            </a:r>
            <a:r>
              <a:rPr lang="tr-TR" dirty="0"/>
              <a:t> - </a:t>
            </a:r>
            <a:r>
              <a:rPr lang="tr-TR" dirty="0" err="1"/>
              <a:t>In</a:t>
            </a:r>
            <a:r>
              <a:rPr lang="tr-TR" dirty="0"/>
              <a:t> Başlatılsın mı?" sorusu gelir. Bu soruya cevap "Evet" olursa </a:t>
            </a:r>
            <a:r>
              <a:rPr lang="tr-TR" dirty="0" err="1"/>
              <a:t>Check</a:t>
            </a:r>
            <a:r>
              <a:rPr lang="tr-TR" dirty="0"/>
              <a:t>- </a:t>
            </a:r>
            <a:r>
              <a:rPr lang="tr-TR" dirty="0" err="1"/>
              <a:t>In</a:t>
            </a:r>
            <a:r>
              <a:rPr lang="tr-TR" dirty="0"/>
              <a:t> işlemine başlanır. "Hayır" seçimi yapılırsa Liste ekranına dönülür.</a:t>
            </a:r>
          </a:p>
          <a:p>
            <a:pPr marL="0" indent="0">
              <a:buNone/>
            </a:pPr>
            <a:r>
              <a:rPr lang="tr-TR" dirty="0" smtClean="0"/>
              <a:t>	Sırasıyla </a:t>
            </a:r>
            <a:r>
              <a:rPr lang="tr-TR" dirty="0"/>
              <a:t>"Bütün Odalar için TEK bir ANA </a:t>
            </a:r>
            <a:r>
              <a:rPr lang="tr-TR" dirty="0" err="1"/>
              <a:t>Folio</a:t>
            </a:r>
            <a:r>
              <a:rPr lang="tr-TR" dirty="0"/>
              <a:t> Kart mı açılacak?";  "Ekstra </a:t>
            </a:r>
            <a:r>
              <a:rPr lang="tr-TR" dirty="0" err="1"/>
              <a:t>Folio</a:t>
            </a:r>
            <a:r>
              <a:rPr lang="tr-TR" dirty="0"/>
              <a:t> Kart açılacak mı?";  "Bütün Odalar için TEK bir EKSTRA </a:t>
            </a:r>
            <a:r>
              <a:rPr lang="tr-TR" dirty="0" err="1"/>
              <a:t>Folio</a:t>
            </a:r>
            <a:r>
              <a:rPr lang="tr-TR" dirty="0"/>
              <a:t> kart mı açılacak?" soruları ekrana gelir. Bu sorulara açılacak </a:t>
            </a:r>
            <a:r>
              <a:rPr lang="tr-TR" dirty="0" err="1"/>
              <a:t>Check-In</a:t>
            </a:r>
            <a:r>
              <a:rPr lang="tr-TR" dirty="0"/>
              <a:t> kartına göre "Evet" yada "Hayır" cevapları verilir. </a:t>
            </a:r>
          </a:p>
          <a:p>
            <a:pPr marL="0" indent="0">
              <a:buNone/>
            </a:pPr>
            <a:r>
              <a:rPr lang="tr-TR" dirty="0"/>
              <a:t>Cevaplar sonunda </a:t>
            </a:r>
            <a:r>
              <a:rPr lang="tr-TR" dirty="0" err="1"/>
              <a:t>Check</a:t>
            </a:r>
            <a:r>
              <a:rPr lang="tr-TR" dirty="0"/>
              <a:t> - </a:t>
            </a:r>
            <a:r>
              <a:rPr lang="tr-TR" dirty="0" err="1"/>
              <a:t>In</a:t>
            </a:r>
            <a:r>
              <a:rPr lang="tr-TR" dirty="0"/>
              <a:t> Kartı açılır. İlk olarak ekrana "Oda No'su otomatik atansın mı?" sorusu gelir. "Evet" cevabı verilirse program tarafından otomatik olarak Oda No'ları atanır  ve ekrana gelen Oda </a:t>
            </a:r>
            <a:r>
              <a:rPr lang="tr-TR" dirty="0" err="1"/>
              <a:t>nolarını</a:t>
            </a:r>
            <a:r>
              <a:rPr lang="tr-TR" dirty="0"/>
              <a:t> onaylamak için "Oda No'sunu onaylıyor musunuz?" sorusu karşısında "Evet" düğmesi tıklanır.</a:t>
            </a:r>
          </a:p>
          <a:p>
            <a:pPr marL="0" indent="0">
              <a:buNone/>
            </a:pPr>
            <a:r>
              <a:rPr lang="tr-TR" dirty="0"/>
              <a:t>Oda </a:t>
            </a:r>
            <a:r>
              <a:rPr lang="tr-TR" dirty="0" err="1"/>
              <a:t>no'sunun</a:t>
            </a:r>
            <a:r>
              <a:rPr lang="tr-TR" dirty="0"/>
              <a:t> otomatik atanması istenmiyorsa her oda için Liste düğmesi tıklanarak Boş Oda Listesinden oda numarası seçilir.</a:t>
            </a:r>
          </a:p>
          <a:p>
            <a:pPr marL="0" indent="0">
              <a:buNone/>
            </a:pPr>
            <a:r>
              <a:rPr lang="tr-TR" dirty="0" smtClean="0"/>
              <a:t>	</a:t>
            </a:r>
            <a:r>
              <a:rPr lang="tr-TR" dirty="0" err="1" smtClean="0"/>
              <a:t>Check</a:t>
            </a:r>
            <a:r>
              <a:rPr lang="tr-TR" dirty="0" smtClean="0"/>
              <a:t> </a:t>
            </a:r>
            <a:r>
              <a:rPr lang="tr-TR" dirty="0" err="1"/>
              <a:t>In</a:t>
            </a:r>
            <a:r>
              <a:rPr lang="tr-TR" dirty="0"/>
              <a:t> yapılan misafir için işlem tarihi içindeyken Rezervasyon Listesi ekranında  </a:t>
            </a:r>
            <a:r>
              <a:rPr lang="tr-TR" dirty="0" err="1"/>
              <a:t>Check</a:t>
            </a:r>
            <a:r>
              <a:rPr lang="tr-TR" dirty="0"/>
              <a:t> - </a:t>
            </a:r>
            <a:r>
              <a:rPr lang="tr-TR" dirty="0" err="1"/>
              <a:t>In</a:t>
            </a:r>
            <a:r>
              <a:rPr lang="tr-TR" dirty="0"/>
              <a:t> Geri Al seçimi yapılarak , oda boş konumuna getirilip </a:t>
            </a:r>
            <a:r>
              <a:rPr lang="tr-TR" dirty="0" err="1"/>
              <a:t>Check-In</a:t>
            </a:r>
            <a:r>
              <a:rPr lang="tr-TR" dirty="0"/>
              <a:t> işlemi iptal olmuş olur.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16532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92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55000" lnSpcReduction="20000"/>
          </a:bodyPr>
          <a:lstStyle/>
          <a:p>
            <a:pPr marL="0" indent="0">
              <a:buNone/>
            </a:pPr>
            <a:r>
              <a:rPr lang="tr-TR" sz="3500" dirty="0">
                <a:solidFill>
                  <a:srgbClr val="C00000"/>
                </a:solidFill>
              </a:rPr>
              <a:t>İnternet </a:t>
            </a:r>
            <a:r>
              <a:rPr lang="tr-TR" sz="3500" dirty="0" smtClean="0">
                <a:solidFill>
                  <a:srgbClr val="C00000"/>
                </a:solidFill>
              </a:rPr>
              <a:t>Rezervasyonları</a:t>
            </a:r>
          </a:p>
          <a:p>
            <a:pPr marL="0" indent="0">
              <a:buNone/>
            </a:pPr>
            <a:r>
              <a:rPr lang="tr-TR" sz="3500" dirty="0" smtClean="0"/>
              <a:t>	İnternet </a:t>
            </a:r>
            <a:r>
              <a:rPr lang="tr-TR" sz="3500" dirty="0"/>
              <a:t>ortamında otelinizi görüp misafir olarak gelmek isteyen müşteriler  kendileri için hazırlanan rezervasyon formlarını doldururlar. Girilen bu Rezervasyon Bilgileri Sentez </a:t>
            </a:r>
            <a:r>
              <a:rPr lang="tr-TR" sz="3500" dirty="0" err="1"/>
              <a:t>Delux</a:t>
            </a:r>
            <a:r>
              <a:rPr lang="tr-TR" sz="3500" dirty="0"/>
              <a:t> programının İnternet Rezervasyonları bölümüne program tarafından aktarılır. Bu şekilde internet üzerinden rezervasyon yaptıran müşterilerin takibi sağlanır</a:t>
            </a:r>
            <a:r>
              <a:rPr lang="tr-TR" sz="3500" dirty="0" smtClean="0"/>
              <a:t>.</a:t>
            </a:r>
          </a:p>
          <a:p>
            <a:pPr marL="0" indent="0">
              <a:buNone/>
            </a:pPr>
            <a:r>
              <a:rPr lang="tr-TR" sz="3500" dirty="0" smtClean="0"/>
              <a:t>	Kırmızı </a:t>
            </a:r>
            <a:r>
              <a:rPr lang="tr-TR" sz="3500" dirty="0"/>
              <a:t>renkli olan rezervasyonlar İptal Edilenleri; Mavi renkli olan rezervasyonlar Kabul Edilenleri; Siyah renkli olan rezervasyonlar da Bekleyenleri; ifade eder. Listede </a:t>
            </a:r>
            <a:r>
              <a:rPr lang="tr-TR" sz="3500" dirty="0" err="1"/>
              <a:t>mouse</a:t>
            </a:r>
            <a:r>
              <a:rPr lang="tr-TR" sz="3500" dirty="0"/>
              <a:t> ile sağ tıklama yapılarak liste üzerinde yapılacak olan işlemlere ulaşılır</a:t>
            </a:r>
            <a:r>
              <a:rPr lang="tr-TR" sz="3500" dirty="0" smtClean="0"/>
              <a:t>.</a:t>
            </a:r>
          </a:p>
          <a:p>
            <a:pPr marL="0" indent="0">
              <a:buNone/>
            </a:pPr>
            <a:r>
              <a:rPr lang="tr-TR" sz="3500" dirty="0"/>
              <a:t>	Rezervasyon Kabul (F2) seçeneği tıklanarak ilgili rezervasyon kabul edilir ve Rezervasyon Listesine </a:t>
            </a:r>
            <a:r>
              <a:rPr lang="tr-TR" sz="3500" dirty="0" err="1"/>
              <a:t>alınır.İnternet</a:t>
            </a:r>
            <a:r>
              <a:rPr lang="tr-TR" sz="3500" dirty="0"/>
              <a:t> Rezervasyon Listesinde kabul edilen  rezervasyon Mavi renkte görünür</a:t>
            </a:r>
            <a:r>
              <a:rPr lang="tr-TR" sz="3500" dirty="0" smtClean="0"/>
              <a:t>. Rezervasyon </a:t>
            </a:r>
            <a:r>
              <a:rPr lang="tr-TR" sz="3500" dirty="0"/>
              <a:t>Listesine eklenen bu kayıt için listede yapılacak olan ilgili işlemler (Rezervasyon Değişiklik, </a:t>
            </a:r>
            <a:r>
              <a:rPr lang="tr-TR" sz="3500" dirty="0" err="1"/>
              <a:t>Check</a:t>
            </a:r>
            <a:r>
              <a:rPr lang="tr-TR" sz="3500" dirty="0"/>
              <a:t> - </a:t>
            </a:r>
            <a:r>
              <a:rPr lang="tr-TR" sz="3500" dirty="0" err="1"/>
              <a:t>In</a:t>
            </a:r>
            <a:r>
              <a:rPr lang="tr-TR" sz="3500" dirty="0"/>
              <a:t> vb..) gerçekleştirilir</a:t>
            </a:r>
            <a:r>
              <a:rPr lang="tr-TR" sz="3500" dirty="0" smtClean="0"/>
              <a:t>. Yenile </a:t>
            </a:r>
            <a:r>
              <a:rPr lang="tr-TR" sz="3500" dirty="0"/>
              <a:t>(F5) seçeneği seçilerek  misafirlerin internet üzerinden yeni girmiş oldukları kayıtlar listeye alınıp rezervasyon kayıtları güncellenir</a:t>
            </a:r>
            <a:r>
              <a:rPr lang="tr-TR" sz="3500" dirty="0" smtClean="0"/>
              <a:t>. İptal </a:t>
            </a:r>
            <a:r>
              <a:rPr lang="tr-TR" sz="3500" dirty="0"/>
              <a:t>(F6) seçeneği seçilerek misafirlerin rezervasyon isteğinden vazgeçtikleri belirtilir. İptal edilen rezervasyon Kırmızı renkte liste üzerinde görünür</a:t>
            </a:r>
            <a:r>
              <a:rPr lang="tr-TR" sz="3500" dirty="0" smtClean="0"/>
              <a:t>. Bütün </a:t>
            </a:r>
            <a:r>
              <a:rPr lang="tr-TR" sz="3500" dirty="0"/>
              <a:t>Kayıtlar seçeneği seçilerek listeye tüm kayıtların gelmesi sağlanır</a:t>
            </a:r>
            <a:r>
              <a:rPr lang="tr-TR" sz="3500" dirty="0" smtClean="0"/>
              <a:t>. Bekleyenler </a:t>
            </a:r>
            <a:r>
              <a:rPr lang="tr-TR" sz="3500" dirty="0"/>
              <a:t>seçeneği seçilerek henüz Rezervasyon Kabul işleminden geçmemiş beklemede olan rezervasyonlar getirilir</a:t>
            </a:r>
            <a:r>
              <a:rPr lang="tr-TR" sz="3500" dirty="0" smtClean="0"/>
              <a:t>. Kabul </a:t>
            </a:r>
            <a:r>
              <a:rPr lang="tr-TR" sz="3500" dirty="0"/>
              <a:t>Edilenler seçeneği seçilerek Rezervasyon Kabul işleminden geçmiş, Rezervasyon Listesine alınmış kayıtlar listeye alınır</a:t>
            </a:r>
            <a:r>
              <a:rPr lang="tr-TR" sz="3500" dirty="0" smtClean="0"/>
              <a:t>. İptal </a:t>
            </a:r>
            <a:r>
              <a:rPr lang="tr-TR" sz="3500" dirty="0"/>
              <a:t>Edilenler seçeneği seçilerek İptal işleminden geçmiş kayıtlar görüntülenir</a:t>
            </a:r>
            <a:r>
              <a:rPr lang="tr-TR" dirty="0"/>
              <a:t>.</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398946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02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lstStyle/>
          <a:p>
            <a:pPr marL="0" indent="0">
              <a:buNone/>
            </a:pPr>
            <a:endParaRPr lang="tr-TR"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476672"/>
            <a:ext cx="8208912"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3362744"/>
            <a:ext cx="8208911" cy="3090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469587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22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92500"/>
          </a:bodyPr>
          <a:lstStyle/>
          <a:p>
            <a:pPr marL="0" indent="0">
              <a:buNone/>
            </a:pPr>
            <a:r>
              <a:rPr lang="tr-TR" dirty="0">
                <a:solidFill>
                  <a:srgbClr val="C00000"/>
                </a:solidFill>
              </a:rPr>
              <a:t>Oda Blokajı Yapmak</a:t>
            </a:r>
          </a:p>
          <a:p>
            <a:pPr marL="0" indent="0">
              <a:buNone/>
            </a:pPr>
            <a:r>
              <a:rPr lang="tr-TR" dirty="0"/>
              <a:t>İlgili olan rezervasyon, rezervasyon listesi üzerinde bulunduktan sonra </a:t>
            </a:r>
            <a:r>
              <a:rPr lang="tr-TR" dirty="0" err="1"/>
              <a:t>mouse</a:t>
            </a:r>
            <a:r>
              <a:rPr lang="tr-TR" dirty="0"/>
              <a:t>' ile sağ tıklama yapılarak yada Detay </a:t>
            </a:r>
            <a:r>
              <a:rPr lang="tr-TR" dirty="0" err="1"/>
              <a:t>düğmesina</a:t>
            </a:r>
            <a:r>
              <a:rPr lang="tr-TR" dirty="0"/>
              <a:t> basılarak Oda Listesi seçeneği seçilir. Açılan pencerede blokaj yapılacak olan oda bulunur. Üzerinde tekrar </a:t>
            </a:r>
            <a:r>
              <a:rPr lang="tr-TR" dirty="0" err="1"/>
              <a:t>mouse</a:t>
            </a:r>
            <a:r>
              <a:rPr lang="tr-TR" dirty="0"/>
              <a:t> ile sağ taraf tıklanır ve Boş odalar penceresinin açılması sağlanır. Boş odalar penceresi rezervasyon yapılan tarihte mevcut olan satılabilir odaları listeler. Blokaj yapılacak olan oda iki kere tıklanarak seçim yapılır ve oda blokajı gerçekleştirilir. Böylece odanın bir müşteri tarafından rezerve edilmiş olduğu belirtilir.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727682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904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normAutofit fontScale="85000" lnSpcReduction="20000"/>
          </a:bodyPr>
          <a:lstStyle/>
          <a:p>
            <a:pPr marL="0" indent="0">
              <a:buNone/>
            </a:pPr>
            <a:r>
              <a:rPr lang="tr-TR" dirty="0" smtClean="0">
                <a:solidFill>
                  <a:srgbClr val="C00000"/>
                </a:solidFill>
              </a:rPr>
              <a:t>Gruplarda </a:t>
            </a:r>
            <a:r>
              <a:rPr lang="tr-TR" dirty="0" err="1" smtClean="0">
                <a:solidFill>
                  <a:srgbClr val="C00000"/>
                </a:solidFill>
              </a:rPr>
              <a:t>check</a:t>
            </a:r>
            <a:r>
              <a:rPr lang="tr-TR" dirty="0" smtClean="0">
                <a:solidFill>
                  <a:srgbClr val="C00000"/>
                </a:solidFill>
              </a:rPr>
              <a:t> in</a:t>
            </a:r>
          </a:p>
          <a:p>
            <a:pPr marL="0" indent="0">
              <a:buNone/>
            </a:pPr>
            <a:r>
              <a:rPr lang="tr-TR" dirty="0" smtClean="0">
                <a:solidFill>
                  <a:srgbClr val="C00000"/>
                </a:solidFill>
              </a:rPr>
              <a:t>Gruplarda konaklama belgesi doldurma işlemi</a:t>
            </a:r>
          </a:p>
          <a:p>
            <a:pPr marL="0" indent="0">
              <a:buNone/>
            </a:pPr>
            <a:r>
              <a:rPr lang="tr-TR" dirty="0" smtClean="0"/>
              <a:t>*Kartlar konuklara dağıtılarak doldurulması sağlanır</a:t>
            </a:r>
          </a:p>
          <a:p>
            <a:pPr marL="0" indent="0">
              <a:buNone/>
            </a:pPr>
            <a:r>
              <a:rPr lang="tr-TR" dirty="0" smtClean="0"/>
              <a:t>*Kayıt kartları önceden resepsiyon tarafından doldurulur, konuk girişte sadece imzalar kimlik ve pasaport numarasını yazar.</a:t>
            </a:r>
          </a:p>
          <a:p>
            <a:pPr marL="0" indent="0">
              <a:buNone/>
            </a:pPr>
            <a:r>
              <a:rPr lang="tr-TR" dirty="0" smtClean="0"/>
              <a:t>*Kartlar önceden grup liderine veya rehbere verilir önceden doldurulması sağlanır (</a:t>
            </a:r>
            <a:r>
              <a:rPr lang="tr-TR" dirty="0" err="1" smtClean="0"/>
              <a:t>pre-registration</a:t>
            </a:r>
            <a:r>
              <a:rPr lang="tr-TR" dirty="0" smtClean="0"/>
              <a:t>) sonra kartlar toplanır.</a:t>
            </a:r>
          </a:p>
          <a:p>
            <a:pPr marL="0" indent="0">
              <a:buNone/>
            </a:pPr>
            <a:endParaRPr lang="tr-TR" dirty="0"/>
          </a:p>
          <a:p>
            <a:pPr marL="0" indent="0">
              <a:buNone/>
            </a:pPr>
            <a:r>
              <a:rPr lang="tr-TR" dirty="0" smtClean="0">
                <a:solidFill>
                  <a:srgbClr val="C00000"/>
                </a:solidFill>
              </a:rPr>
              <a:t>Rezervasyonsuz konuk (</a:t>
            </a:r>
            <a:r>
              <a:rPr lang="tr-TR" dirty="0" err="1" smtClean="0">
                <a:solidFill>
                  <a:srgbClr val="C00000"/>
                </a:solidFill>
              </a:rPr>
              <a:t>walk</a:t>
            </a:r>
            <a:r>
              <a:rPr lang="tr-TR" dirty="0" smtClean="0">
                <a:solidFill>
                  <a:srgbClr val="C00000"/>
                </a:solidFill>
              </a:rPr>
              <a:t> in) </a:t>
            </a:r>
            <a:r>
              <a:rPr lang="tr-TR" dirty="0" err="1" smtClean="0">
                <a:solidFill>
                  <a:srgbClr val="C00000"/>
                </a:solidFill>
              </a:rPr>
              <a:t>check-in’i</a:t>
            </a:r>
            <a:endParaRPr lang="tr-TR" dirty="0" smtClean="0">
              <a:solidFill>
                <a:srgbClr val="C00000"/>
              </a:solidFill>
            </a:endParaRPr>
          </a:p>
          <a:p>
            <a:pPr marL="0" indent="0">
              <a:buNone/>
            </a:pPr>
            <a:r>
              <a:rPr lang="tr-TR" dirty="0" smtClean="0"/>
              <a:t>*Misafirin istediği oda tipi</a:t>
            </a:r>
          </a:p>
          <a:p>
            <a:pPr marL="0" indent="0">
              <a:buNone/>
            </a:pPr>
            <a:r>
              <a:rPr lang="tr-TR" dirty="0" smtClean="0"/>
              <a:t>*Konaklama süresi</a:t>
            </a:r>
          </a:p>
          <a:p>
            <a:pPr marL="0" indent="0">
              <a:buNone/>
            </a:pPr>
            <a:r>
              <a:rPr lang="tr-TR" dirty="0" smtClean="0"/>
              <a:t>*Kaç kişi konaklayacak</a:t>
            </a:r>
          </a:p>
          <a:p>
            <a:pPr marL="0" indent="0">
              <a:buNone/>
            </a:pPr>
            <a:r>
              <a:rPr lang="tr-TR" dirty="0" smtClean="0"/>
              <a:t>*Oda fiyatları</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6375345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3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fontScale="62500" lnSpcReduction="20000"/>
          </a:bodyPr>
          <a:lstStyle/>
          <a:p>
            <a:pPr marL="0" indent="0">
              <a:buNone/>
            </a:pPr>
            <a:r>
              <a:rPr lang="tr-TR" dirty="0">
                <a:solidFill>
                  <a:srgbClr val="C00000"/>
                </a:solidFill>
              </a:rPr>
              <a:t>Ön </a:t>
            </a:r>
            <a:r>
              <a:rPr lang="tr-TR" dirty="0" smtClean="0">
                <a:solidFill>
                  <a:srgbClr val="C00000"/>
                </a:solidFill>
              </a:rPr>
              <a:t>Büro</a:t>
            </a:r>
          </a:p>
          <a:p>
            <a:pPr marL="0" indent="0">
              <a:buNone/>
            </a:pPr>
            <a:r>
              <a:rPr lang="tr-TR" dirty="0" err="1">
                <a:solidFill>
                  <a:srgbClr val="002060"/>
                </a:solidFill>
              </a:rPr>
              <a:t>Check-In</a:t>
            </a:r>
            <a:endParaRPr lang="tr-TR" dirty="0">
              <a:solidFill>
                <a:srgbClr val="002060"/>
              </a:solidFill>
            </a:endParaRPr>
          </a:p>
          <a:p>
            <a:pPr marL="0" indent="0">
              <a:buNone/>
            </a:pPr>
            <a:r>
              <a:rPr lang="tr-TR" dirty="0" err="1"/>
              <a:t>Check-In</a:t>
            </a:r>
            <a:r>
              <a:rPr lang="tr-TR" dirty="0"/>
              <a:t> Tanımlama</a:t>
            </a:r>
          </a:p>
          <a:p>
            <a:pPr marL="0" indent="0">
              <a:buNone/>
            </a:pPr>
            <a:r>
              <a:rPr lang="tr-TR" dirty="0" err="1"/>
              <a:t>Check-In</a:t>
            </a:r>
            <a:r>
              <a:rPr lang="tr-TR" dirty="0"/>
              <a:t> Mali Bilgiler</a:t>
            </a:r>
          </a:p>
          <a:p>
            <a:pPr marL="0" indent="0">
              <a:buNone/>
            </a:pPr>
            <a:r>
              <a:rPr lang="tr-TR" dirty="0" err="1"/>
              <a:t>Check-In</a:t>
            </a:r>
            <a:r>
              <a:rPr lang="tr-TR" dirty="0"/>
              <a:t> Genel Bilgiler</a:t>
            </a:r>
          </a:p>
          <a:p>
            <a:pPr marL="0" indent="0">
              <a:buNone/>
            </a:pPr>
            <a:r>
              <a:rPr lang="tr-TR" dirty="0" err="1"/>
              <a:t>Check-In</a:t>
            </a:r>
            <a:r>
              <a:rPr lang="tr-TR" dirty="0"/>
              <a:t> Oda Özellikleri</a:t>
            </a:r>
          </a:p>
          <a:p>
            <a:pPr marL="0" indent="0">
              <a:buNone/>
            </a:pPr>
            <a:r>
              <a:rPr lang="tr-TR" dirty="0"/>
              <a:t>Değişiklik ve İptal</a:t>
            </a:r>
          </a:p>
          <a:p>
            <a:pPr marL="0" indent="0">
              <a:buNone/>
            </a:pPr>
            <a:r>
              <a:rPr lang="tr-TR" dirty="0" err="1"/>
              <a:t>Room</a:t>
            </a:r>
            <a:r>
              <a:rPr lang="tr-TR" dirty="0"/>
              <a:t> </a:t>
            </a:r>
            <a:r>
              <a:rPr lang="tr-TR" dirty="0" err="1"/>
              <a:t>Change</a:t>
            </a:r>
            <a:endParaRPr lang="tr-TR" dirty="0"/>
          </a:p>
          <a:p>
            <a:pPr marL="0" indent="0">
              <a:buNone/>
            </a:pPr>
            <a:r>
              <a:rPr lang="tr-TR" dirty="0" err="1"/>
              <a:t>Check-Out</a:t>
            </a:r>
            <a:endParaRPr lang="tr-TR" dirty="0"/>
          </a:p>
          <a:p>
            <a:pPr marL="0" indent="0">
              <a:buNone/>
            </a:pPr>
            <a:r>
              <a:rPr lang="tr-TR" dirty="0" err="1">
                <a:solidFill>
                  <a:srgbClr val="002060"/>
                </a:solidFill>
              </a:rPr>
              <a:t>Check-In</a:t>
            </a:r>
            <a:r>
              <a:rPr lang="tr-TR" dirty="0">
                <a:solidFill>
                  <a:srgbClr val="002060"/>
                </a:solidFill>
              </a:rPr>
              <a:t> </a:t>
            </a:r>
            <a:r>
              <a:rPr lang="tr-TR" dirty="0" smtClean="0">
                <a:solidFill>
                  <a:srgbClr val="002060"/>
                </a:solidFill>
              </a:rPr>
              <a:t>Listesi</a:t>
            </a:r>
          </a:p>
          <a:p>
            <a:pPr marL="0" indent="0">
              <a:buNone/>
            </a:pPr>
            <a:r>
              <a:rPr lang="tr-TR" dirty="0" smtClean="0"/>
              <a:t>	Bu </a:t>
            </a:r>
            <a:r>
              <a:rPr lang="tr-TR" dirty="0"/>
              <a:t>modülde misafirlerin </a:t>
            </a:r>
            <a:r>
              <a:rPr lang="tr-TR" dirty="0" err="1"/>
              <a:t>Check</a:t>
            </a:r>
            <a:r>
              <a:rPr lang="tr-TR" dirty="0"/>
              <a:t> - </a:t>
            </a:r>
            <a:r>
              <a:rPr lang="tr-TR" dirty="0" err="1"/>
              <a:t>In</a:t>
            </a:r>
            <a:r>
              <a:rPr lang="tr-TR" dirty="0"/>
              <a:t>, </a:t>
            </a:r>
            <a:r>
              <a:rPr lang="tr-TR" dirty="0" err="1"/>
              <a:t>Check</a:t>
            </a:r>
            <a:r>
              <a:rPr lang="tr-TR" dirty="0"/>
              <a:t> - </a:t>
            </a:r>
            <a:r>
              <a:rPr lang="tr-TR" dirty="0" err="1"/>
              <a:t>Out</a:t>
            </a:r>
            <a:r>
              <a:rPr lang="tr-TR" dirty="0"/>
              <a:t>  gibi hareket işlemleri yapılıp doluluk oranları izlenebilir. Ayrıca Ön Büro;  folyo bilgilerinin takip edildiği, dökümlerinin alındığı, tahsilat ve fiş işlemlerinin gerçekleştirildiği ana bölümlerden biridir. Bu bölümde  beklenen rezervasyonlu müşterilerin listesi alınarak </a:t>
            </a:r>
            <a:r>
              <a:rPr lang="tr-TR" dirty="0" err="1"/>
              <a:t>Check</a:t>
            </a:r>
            <a:r>
              <a:rPr lang="tr-TR" dirty="0"/>
              <a:t> - </a:t>
            </a:r>
            <a:r>
              <a:rPr lang="tr-TR" dirty="0" err="1"/>
              <a:t>In</a:t>
            </a:r>
            <a:r>
              <a:rPr lang="tr-TR" dirty="0"/>
              <a:t> işlemi, ayrılacak müşterilerin listesi alınarak </a:t>
            </a:r>
            <a:r>
              <a:rPr lang="tr-TR" dirty="0" err="1"/>
              <a:t>Check</a:t>
            </a:r>
            <a:r>
              <a:rPr lang="tr-TR" dirty="0"/>
              <a:t> - </a:t>
            </a:r>
            <a:r>
              <a:rPr lang="tr-TR" dirty="0" err="1"/>
              <a:t>Out</a:t>
            </a:r>
            <a:r>
              <a:rPr lang="tr-TR" dirty="0"/>
              <a:t> işlemi gerçekleştirilir. Oda durumları  görülüp gerekli işlemler </a:t>
            </a:r>
            <a:r>
              <a:rPr lang="tr-TR" dirty="0" err="1"/>
              <a:t>Room</a:t>
            </a:r>
            <a:r>
              <a:rPr lang="tr-TR" dirty="0"/>
              <a:t> </a:t>
            </a:r>
            <a:r>
              <a:rPr lang="tr-TR" dirty="0" err="1"/>
              <a:t>Rack</a:t>
            </a:r>
            <a:r>
              <a:rPr lang="tr-TR" dirty="0"/>
              <a:t> ekranından takip edilir</a:t>
            </a:r>
            <a:r>
              <a:rPr lang="tr-TR" dirty="0" smtClean="0"/>
              <a:t>.</a:t>
            </a:r>
          </a:p>
          <a:p>
            <a:pPr marL="0" indent="0">
              <a:buNone/>
            </a:pPr>
            <a:r>
              <a:rPr lang="tr-TR" dirty="0"/>
              <a:t>	</a:t>
            </a:r>
            <a:r>
              <a:rPr lang="tr-TR" dirty="0" err="1"/>
              <a:t>Check</a:t>
            </a:r>
            <a:r>
              <a:rPr lang="tr-TR" dirty="0"/>
              <a:t> – </a:t>
            </a:r>
            <a:r>
              <a:rPr lang="tr-TR" dirty="0" err="1" smtClean="0"/>
              <a:t>In</a:t>
            </a:r>
            <a:r>
              <a:rPr lang="tr-TR" dirty="0" smtClean="0"/>
              <a:t> Otele </a:t>
            </a:r>
            <a:r>
              <a:rPr lang="tr-TR" dirty="0"/>
              <a:t>giriş (</a:t>
            </a:r>
            <a:r>
              <a:rPr lang="tr-TR" dirty="0" err="1"/>
              <a:t>Walk</a:t>
            </a:r>
            <a:r>
              <a:rPr lang="tr-TR" dirty="0"/>
              <a:t> -</a:t>
            </a:r>
            <a:r>
              <a:rPr lang="tr-TR" dirty="0" err="1"/>
              <a:t>In</a:t>
            </a:r>
            <a:r>
              <a:rPr lang="tr-TR" dirty="0"/>
              <a:t>)  işlemlerini gerçekleştirmek için kullanılır.</a:t>
            </a:r>
            <a:endParaRPr lang="tr-TR" dirty="0" smtClean="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317828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736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lstStyle/>
          <a:p>
            <a:pPr marL="0" indent="0">
              <a:buNone/>
            </a:pPr>
            <a:r>
              <a:rPr lang="tr-TR" dirty="0" err="1"/>
              <a:t>Check</a:t>
            </a:r>
            <a:r>
              <a:rPr lang="tr-TR" dirty="0"/>
              <a:t> – </a:t>
            </a:r>
            <a:r>
              <a:rPr lang="tr-TR" dirty="0" err="1"/>
              <a:t>In</a:t>
            </a:r>
            <a:r>
              <a:rPr lang="tr-TR" dirty="0"/>
              <a:t> Kartı Konaklama Bilgileri bölümünde</a:t>
            </a:r>
          </a:p>
          <a:p>
            <a:pPr marL="0" indent="0">
              <a:buNone/>
            </a:pPr>
            <a:endParaRPr lang="tr-TR"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196752"/>
            <a:ext cx="8208912" cy="4392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5763545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33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lstStyle/>
          <a:p>
            <a:pPr marL="0" indent="0">
              <a:buNone/>
            </a:pPr>
            <a:r>
              <a:rPr lang="tr-TR" dirty="0" err="1">
                <a:solidFill>
                  <a:srgbClr val="C00000"/>
                </a:solidFill>
              </a:rPr>
              <a:t>Check</a:t>
            </a:r>
            <a:r>
              <a:rPr lang="tr-TR" dirty="0">
                <a:solidFill>
                  <a:srgbClr val="C00000"/>
                </a:solidFill>
              </a:rPr>
              <a:t> –</a:t>
            </a:r>
            <a:r>
              <a:rPr lang="tr-TR" dirty="0" err="1">
                <a:solidFill>
                  <a:srgbClr val="C00000"/>
                </a:solidFill>
              </a:rPr>
              <a:t>In</a:t>
            </a:r>
            <a:r>
              <a:rPr lang="tr-TR" dirty="0">
                <a:solidFill>
                  <a:srgbClr val="C00000"/>
                </a:solidFill>
              </a:rPr>
              <a:t>  Kartı Mali Bilgiler </a:t>
            </a:r>
            <a:r>
              <a:rPr lang="tr-TR" dirty="0" smtClean="0">
                <a:solidFill>
                  <a:srgbClr val="C00000"/>
                </a:solidFill>
              </a:rPr>
              <a:t>Penceresi</a:t>
            </a:r>
          </a:p>
          <a:p>
            <a:pPr marL="0" indent="0">
              <a:buNone/>
            </a:pPr>
            <a:endParaRPr lang="tr-TR" dirty="0">
              <a:solidFill>
                <a:srgbClr val="C00000"/>
              </a:solidFill>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1124744"/>
            <a:ext cx="8352928" cy="4464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2720022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8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lstStyle/>
          <a:p>
            <a:pPr marL="0" indent="0">
              <a:buNone/>
            </a:pPr>
            <a:r>
              <a:rPr lang="tr-TR" dirty="0" err="1">
                <a:solidFill>
                  <a:srgbClr val="C00000"/>
                </a:solidFill>
              </a:rPr>
              <a:t>Check</a:t>
            </a:r>
            <a:r>
              <a:rPr lang="tr-TR" dirty="0">
                <a:solidFill>
                  <a:srgbClr val="C00000"/>
                </a:solidFill>
              </a:rPr>
              <a:t> – </a:t>
            </a:r>
            <a:r>
              <a:rPr lang="tr-TR" dirty="0" err="1">
                <a:solidFill>
                  <a:srgbClr val="C00000"/>
                </a:solidFill>
              </a:rPr>
              <a:t>In</a:t>
            </a:r>
            <a:r>
              <a:rPr lang="tr-TR" dirty="0">
                <a:solidFill>
                  <a:srgbClr val="C00000"/>
                </a:solidFill>
              </a:rPr>
              <a:t> Kartı Genel Bilgiler </a:t>
            </a:r>
            <a:r>
              <a:rPr lang="tr-TR" dirty="0" smtClean="0">
                <a:solidFill>
                  <a:srgbClr val="C00000"/>
                </a:solidFill>
              </a:rPr>
              <a:t>Penceresi</a:t>
            </a:r>
          </a:p>
          <a:p>
            <a:pPr marL="0" indent="0">
              <a:buNone/>
            </a:pPr>
            <a:endParaRPr lang="tr-TR"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1124744"/>
            <a:ext cx="7272808" cy="4464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5823965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95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lstStyle/>
          <a:p>
            <a:pPr marL="0" indent="0">
              <a:buNone/>
            </a:pPr>
            <a:r>
              <a:rPr lang="tr-TR" dirty="0" err="1">
                <a:solidFill>
                  <a:srgbClr val="C00000"/>
                </a:solidFill>
              </a:rPr>
              <a:t>Check</a:t>
            </a:r>
            <a:r>
              <a:rPr lang="tr-TR" dirty="0">
                <a:solidFill>
                  <a:srgbClr val="C00000"/>
                </a:solidFill>
              </a:rPr>
              <a:t> –</a:t>
            </a:r>
            <a:r>
              <a:rPr lang="tr-TR" dirty="0" err="1">
                <a:solidFill>
                  <a:srgbClr val="C00000"/>
                </a:solidFill>
              </a:rPr>
              <a:t>In</a:t>
            </a:r>
            <a:r>
              <a:rPr lang="tr-TR" dirty="0">
                <a:solidFill>
                  <a:srgbClr val="C00000"/>
                </a:solidFill>
              </a:rPr>
              <a:t> Kartı Oda Özellikleri </a:t>
            </a:r>
            <a:r>
              <a:rPr lang="tr-TR" dirty="0" smtClean="0">
                <a:solidFill>
                  <a:srgbClr val="C00000"/>
                </a:solidFill>
              </a:rPr>
              <a:t>Penceresi</a:t>
            </a:r>
          </a:p>
          <a:p>
            <a:pPr marL="0" indent="0">
              <a:buNone/>
            </a:pPr>
            <a:endParaRPr lang="tr-TR" dirty="0"/>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1124744"/>
            <a:ext cx="7848872" cy="4009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7599147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0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04656"/>
          </a:xfrm>
        </p:spPr>
        <p:txBody>
          <a:bodyPr/>
          <a:lstStyle/>
          <a:p>
            <a:pPr marL="0" indent="0">
              <a:buNone/>
            </a:pPr>
            <a:endParaRPr lang="tr-TR" dirty="0"/>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548680"/>
            <a:ext cx="8208912" cy="4491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9558941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3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688632"/>
          </a:xfrm>
        </p:spPr>
        <p:txBody>
          <a:bodyPr/>
          <a:lstStyle/>
          <a:p>
            <a:pPr marL="0" indent="0">
              <a:buNone/>
            </a:pPr>
            <a:r>
              <a:rPr lang="tr-TR" dirty="0" err="1" smtClean="0">
                <a:solidFill>
                  <a:srgbClr val="C00000"/>
                </a:solidFill>
              </a:rPr>
              <a:t>Room</a:t>
            </a:r>
            <a:r>
              <a:rPr lang="tr-TR" dirty="0" smtClean="0">
                <a:solidFill>
                  <a:srgbClr val="C00000"/>
                </a:solidFill>
              </a:rPr>
              <a:t> </a:t>
            </a:r>
            <a:r>
              <a:rPr lang="tr-TR" dirty="0" err="1" smtClean="0">
                <a:solidFill>
                  <a:srgbClr val="C00000"/>
                </a:solidFill>
              </a:rPr>
              <a:t>rack</a:t>
            </a:r>
            <a:r>
              <a:rPr lang="tr-TR" dirty="0" smtClean="0">
                <a:solidFill>
                  <a:srgbClr val="C00000"/>
                </a:solidFill>
              </a:rPr>
              <a:t> üzerinden </a:t>
            </a:r>
            <a:r>
              <a:rPr lang="tr-TR" dirty="0" err="1" smtClean="0">
                <a:solidFill>
                  <a:srgbClr val="C00000"/>
                </a:solidFill>
              </a:rPr>
              <a:t>check</a:t>
            </a:r>
            <a:r>
              <a:rPr lang="tr-TR" dirty="0" smtClean="0">
                <a:solidFill>
                  <a:srgbClr val="C00000"/>
                </a:solidFill>
              </a:rPr>
              <a:t> in</a:t>
            </a:r>
            <a:endParaRPr lang="tr-TR" dirty="0">
              <a:solidFill>
                <a:srgbClr val="C00000"/>
              </a:solidFill>
            </a:endParaRPr>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5" y="1268760"/>
            <a:ext cx="7992888" cy="410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7792023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36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721499"/>
          </a:xfrm>
        </p:spPr>
        <p:txBody>
          <a:bodyPr/>
          <a:lstStyle/>
          <a:p>
            <a:pPr marL="0" indent="0">
              <a:buNone/>
            </a:pPr>
            <a:r>
              <a:rPr lang="tr-TR" dirty="0" err="1">
                <a:solidFill>
                  <a:srgbClr val="C00000"/>
                </a:solidFill>
              </a:rPr>
              <a:t>Check</a:t>
            </a:r>
            <a:r>
              <a:rPr lang="tr-TR" dirty="0">
                <a:solidFill>
                  <a:srgbClr val="C00000"/>
                </a:solidFill>
              </a:rPr>
              <a:t> - </a:t>
            </a:r>
            <a:r>
              <a:rPr lang="tr-TR" dirty="0" err="1">
                <a:solidFill>
                  <a:srgbClr val="C00000"/>
                </a:solidFill>
              </a:rPr>
              <a:t>In</a:t>
            </a:r>
            <a:r>
              <a:rPr lang="tr-TR" dirty="0">
                <a:solidFill>
                  <a:srgbClr val="C00000"/>
                </a:solidFill>
              </a:rPr>
              <a:t> Değişiklik ve İptal</a:t>
            </a:r>
          </a:p>
          <a:p>
            <a:pPr marL="0" indent="0">
              <a:buNone/>
            </a:pPr>
            <a:r>
              <a:rPr lang="tr-TR" sz="2000" dirty="0" err="1"/>
              <a:t>Check</a:t>
            </a:r>
            <a:r>
              <a:rPr lang="tr-TR" sz="2000" dirty="0"/>
              <a:t> - </a:t>
            </a:r>
            <a:r>
              <a:rPr lang="tr-TR" sz="2000" dirty="0" err="1"/>
              <a:t>In</a:t>
            </a:r>
            <a:r>
              <a:rPr lang="tr-TR" sz="2000" dirty="0"/>
              <a:t> Listesi üzerinde iken </a:t>
            </a:r>
            <a:r>
              <a:rPr lang="tr-TR" sz="2000" dirty="0" err="1"/>
              <a:t>mouse</a:t>
            </a:r>
            <a:r>
              <a:rPr lang="tr-TR" sz="2000" dirty="0"/>
              <a:t> ile sağ taraf yada Detay butonu tıklanarak Oda bilgisi (F4) seçeneği seçilir. Ekrana gelen </a:t>
            </a:r>
            <a:r>
              <a:rPr lang="tr-TR" sz="2000" dirty="0" err="1"/>
              <a:t>Check</a:t>
            </a:r>
            <a:r>
              <a:rPr lang="tr-TR" sz="2000" dirty="0"/>
              <a:t> - </a:t>
            </a:r>
            <a:r>
              <a:rPr lang="tr-TR" sz="2000" dirty="0" err="1"/>
              <a:t>In</a:t>
            </a:r>
            <a:r>
              <a:rPr lang="tr-TR" sz="2000" dirty="0"/>
              <a:t> Kartı üzerinde değişiklik yapılmak isteniyorsa ilgili düzenlemeler yapılıp Kayıt butonu tıklanarak kaydedilir.</a:t>
            </a:r>
          </a:p>
          <a:p>
            <a:pPr marL="0" indent="0">
              <a:buNone/>
            </a:pPr>
            <a:r>
              <a:rPr lang="tr-TR" sz="2000" dirty="0" err="1"/>
              <a:t>Check</a:t>
            </a:r>
            <a:r>
              <a:rPr lang="tr-TR" sz="2000" dirty="0"/>
              <a:t> -</a:t>
            </a:r>
            <a:r>
              <a:rPr lang="tr-TR" sz="2000" dirty="0" err="1"/>
              <a:t>In</a:t>
            </a:r>
            <a:r>
              <a:rPr lang="tr-TR" sz="2000" dirty="0"/>
              <a:t> iptal edilmek isteniyorsa İptal butonu tıklanır yada F6 tuşu ile silme işlemi yapılır. Silme  işlemi sadece </a:t>
            </a:r>
            <a:r>
              <a:rPr lang="tr-TR" sz="2000" dirty="0" smtClean="0"/>
              <a:t>işlem </a:t>
            </a:r>
            <a:r>
              <a:rPr lang="tr-TR" sz="2000" dirty="0"/>
              <a:t>tarihinde gerçekleştirilebilir</a:t>
            </a:r>
            <a:r>
              <a:rPr lang="tr-TR" sz="2000" dirty="0" smtClean="0"/>
              <a:t>.</a:t>
            </a:r>
          </a:p>
          <a:p>
            <a:pPr marL="0" indent="0">
              <a:buNone/>
            </a:pPr>
            <a:endParaRPr lang="tr-TR" sz="2000" dirty="0"/>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2996952"/>
            <a:ext cx="7848872" cy="3365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9871235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57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lstStyle/>
          <a:p>
            <a:pPr marL="0" indent="0">
              <a:buNone/>
            </a:pPr>
            <a:r>
              <a:rPr lang="tr-TR" dirty="0" err="1">
                <a:solidFill>
                  <a:srgbClr val="C00000"/>
                </a:solidFill>
              </a:rPr>
              <a:t>Room</a:t>
            </a:r>
            <a:r>
              <a:rPr lang="tr-TR" dirty="0">
                <a:solidFill>
                  <a:srgbClr val="C00000"/>
                </a:solidFill>
              </a:rPr>
              <a:t> </a:t>
            </a:r>
            <a:r>
              <a:rPr lang="tr-TR" dirty="0" err="1">
                <a:solidFill>
                  <a:srgbClr val="C00000"/>
                </a:solidFill>
              </a:rPr>
              <a:t>Change</a:t>
            </a:r>
            <a:endParaRPr lang="tr-TR" dirty="0">
              <a:solidFill>
                <a:srgbClr val="C00000"/>
              </a:solidFill>
            </a:endParaRPr>
          </a:p>
          <a:p>
            <a:pPr marL="0" indent="0">
              <a:buNone/>
            </a:pPr>
            <a:r>
              <a:rPr lang="tr-TR" sz="2000" dirty="0" err="1"/>
              <a:t>Check</a:t>
            </a:r>
            <a:r>
              <a:rPr lang="tr-TR" sz="2000" dirty="0"/>
              <a:t> - </a:t>
            </a:r>
            <a:r>
              <a:rPr lang="tr-TR" sz="2000" dirty="0" err="1"/>
              <a:t>In</a:t>
            </a:r>
            <a:r>
              <a:rPr lang="tr-TR" sz="2000" dirty="0"/>
              <a:t> Listesi yada </a:t>
            </a:r>
            <a:r>
              <a:rPr lang="tr-TR" sz="2000" dirty="0" err="1"/>
              <a:t>Room</a:t>
            </a:r>
            <a:r>
              <a:rPr lang="tr-TR" sz="2000" dirty="0"/>
              <a:t> </a:t>
            </a:r>
            <a:r>
              <a:rPr lang="tr-TR" sz="2000" dirty="0" err="1"/>
              <a:t>Rack</a:t>
            </a:r>
            <a:r>
              <a:rPr lang="tr-TR" sz="2000" dirty="0"/>
              <a:t> üzerinde iken sağ taraf tıklanarak yada Detay butonuna basılarak </a:t>
            </a:r>
            <a:r>
              <a:rPr lang="tr-TR" sz="2000" dirty="0" err="1"/>
              <a:t>Room</a:t>
            </a:r>
            <a:r>
              <a:rPr lang="tr-TR" sz="2000" dirty="0"/>
              <a:t> </a:t>
            </a:r>
            <a:r>
              <a:rPr lang="tr-TR" sz="2000" dirty="0" err="1" smtClean="0"/>
              <a:t>Change</a:t>
            </a:r>
            <a:r>
              <a:rPr lang="tr-TR" sz="2000" dirty="0" smtClean="0"/>
              <a:t> </a:t>
            </a:r>
            <a:r>
              <a:rPr lang="tr-TR" sz="2000" dirty="0"/>
              <a:t>(CTRL + R) seçilir. </a:t>
            </a:r>
            <a:endParaRPr lang="tr-TR" sz="2000" dirty="0" smtClean="0"/>
          </a:p>
          <a:p>
            <a:pPr marL="0" indent="0">
              <a:buNone/>
            </a:pPr>
            <a:endParaRPr lang="tr-TR" sz="2000" dirty="0"/>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700808"/>
            <a:ext cx="7704856" cy="3888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2403516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9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404664"/>
            <a:ext cx="8229600" cy="6048672"/>
          </a:xfrm>
        </p:spPr>
        <p:txBody>
          <a:bodyPr/>
          <a:lstStyle/>
          <a:p>
            <a:pPr marL="0" indent="0">
              <a:buNone/>
            </a:pPr>
            <a:endParaRPr lang="tr-TR" dirty="0"/>
          </a:p>
        </p:txBody>
      </p:sp>
      <p:pic>
        <p:nvPicPr>
          <p:cNvPr id="1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5" y="404664"/>
            <a:ext cx="8208912"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5081530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2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47500" lnSpcReduction="20000"/>
          </a:bodyPr>
          <a:lstStyle/>
          <a:p>
            <a:pPr marL="0" indent="0">
              <a:buNone/>
            </a:pPr>
            <a:r>
              <a:rPr lang="tr-TR" dirty="0" smtClean="0">
                <a:solidFill>
                  <a:srgbClr val="C00000"/>
                </a:solidFill>
              </a:rPr>
              <a:t>TESİS HAKKINDA BİLGİ VERME</a:t>
            </a:r>
          </a:p>
          <a:p>
            <a:pPr marL="0" indent="0">
              <a:buNone/>
            </a:pPr>
            <a:r>
              <a:rPr lang="tr-TR" dirty="0" smtClean="0"/>
              <a:t>*Verilen odanın numarası , tipi ve bulunduğu kat</a:t>
            </a:r>
          </a:p>
          <a:p>
            <a:pPr marL="0" indent="0">
              <a:buNone/>
            </a:pPr>
            <a:r>
              <a:rPr lang="tr-TR" dirty="0" smtClean="0"/>
              <a:t>*Konaklamaya dahil olan hizmetler</a:t>
            </a:r>
          </a:p>
          <a:p>
            <a:pPr marL="0" indent="0">
              <a:buNone/>
            </a:pPr>
            <a:r>
              <a:rPr lang="tr-TR" dirty="0" smtClean="0"/>
              <a:t>*Tesisteki yemek saatleri ve yerleri</a:t>
            </a:r>
          </a:p>
          <a:p>
            <a:pPr marL="0" indent="0">
              <a:buNone/>
            </a:pPr>
            <a:r>
              <a:rPr lang="tr-TR" dirty="0" smtClean="0"/>
              <a:t>*Ekstra hizmetler ve bedelleri</a:t>
            </a:r>
          </a:p>
          <a:p>
            <a:pPr marL="0" indent="0">
              <a:buNone/>
            </a:pPr>
            <a:r>
              <a:rPr lang="tr-TR" dirty="0" smtClean="0"/>
              <a:t>*Aktivitelerin yeri ve saati</a:t>
            </a:r>
          </a:p>
          <a:p>
            <a:pPr marL="0" indent="0">
              <a:buNone/>
            </a:pPr>
            <a:r>
              <a:rPr lang="tr-TR" dirty="0" smtClean="0"/>
              <a:t>*Oda kartı kullanımı</a:t>
            </a:r>
          </a:p>
          <a:p>
            <a:pPr marL="0" indent="0">
              <a:buNone/>
            </a:pPr>
            <a:r>
              <a:rPr lang="tr-TR" dirty="0" smtClean="0"/>
              <a:t>*Otelden ayrılma gününde odanın boşaltılma saati</a:t>
            </a:r>
          </a:p>
          <a:p>
            <a:pPr marL="0" indent="0">
              <a:buNone/>
            </a:pPr>
            <a:r>
              <a:rPr lang="tr-TR" dirty="0" smtClean="0"/>
              <a:t>*Döviz işlemleri</a:t>
            </a:r>
          </a:p>
          <a:p>
            <a:pPr marL="0" indent="0">
              <a:buNone/>
            </a:pPr>
            <a:r>
              <a:rPr lang="tr-TR" dirty="0" smtClean="0"/>
              <a:t>*Varsa otel konsepti hakkında bilgi verme</a:t>
            </a:r>
          </a:p>
          <a:p>
            <a:pPr marL="0" indent="0">
              <a:buNone/>
            </a:pPr>
            <a:r>
              <a:rPr lang="tr-TR" dirty="0" smtClean="0"/>
              <a:t>-</a:t>
            </a:r>
            <a:r>
              <a:rPr lang="tr-TR" dirty="0" err="1" smtClean="0"/>
              <a:t>Resort</a:t>
            </a:r>
            <a:r>
              <a:rPr lang="tr-TR" dirty="0" smtClean="0"/>
              <a:t> konsepti</a:t>
            </a:r>
          </a:p>
          <a:p>
            <a:pPr marL="0" indent="0">
              <a:buNone/>
            </a:pPr>
            <a:r>
              <a:rPr lang="tr-TR" dirty="0" smtClean="0"/>
              <a:t>-Golf </a:t>
            </a:r>
            <a:r>
              <a:rPr lang="tr-TR" dirty="0" err="1" smtClean="0"/>
              <a:t>resort</a:t>
            </a:r>
            <a:r>
              <a:rPr lang="tr-TR" dirty="0" smtClean="0"/>
              <a:t> konsepti</a:t>
            </a:r>
          </a:p>
          <a:p>
            <a:pPr marL="0" indent="0">
              <a:buNone/>
            </a:pPr>
            <a:r>
              <a:rPr lang="tr-TR" dirty="0" smtClean="0"/>
              <a:t>-Butik otel konsepti</a:t>
            </a:r>
          </a:p>
          <a:p>
            <a:pPr marL="0" indent="0">
              <a:buNone/>
            </a:pPr>
            <a:r>
              <a:rPr lang="tr-TR" dirty="0" smtClean="0"/>
              <a:t>-Dizayn otel konsepti</a:t>
            </a:r>
          </a:p>
          <a:p>
            <a:pPr marL="0" indent="0">
              <a:buNone/>
            </a:pPr>
            <a:r>
              <a:rPr lang="tr-TR" dirty="0" smtClean="0"/>
              <a:t>-Ekolojik otel konsepti</a:t>
            </a:r>
          </a:p>
          <a:p>
            <a:pPr marL="0" indent="0">
              <a:buNone/>
            </a:pPr>
            <a:r>
              <a:rPr lang="tr-TR" dirty="0" smtClean="0"/>
              <a:t>*İşletmenin tarihçesi</a:t>
            </a:r>
          </a:p>
          <a:p>
            <a:pPr marL="0" indent="0">
              <a:buNone/>
            </a:pPr>
            <a:r>
              <a:rPr lang="tr-TR" dirty="0" smtClean="0">
                <a:solidFill>
                  <a:srgbClr val="C00000"/>
                </a:solidFill>
              </a:rPr>
              <a:t>Konuklara çevre hakkında bilgi verme</a:t>
            </a:r>
          </a:p>
          <a:p>
            <a:pPr marL="0" indent="0">
              <a:buNone/>
            </a:pPr>
            <a:r>
              <a:rPr lang="tr-TR" dirty="0" smtClean="0"/>
              <a:t>*Çevredeki doğal güzellikler</a:t>
            </a:r>
          </a:p>
          <a:p>
            <a:pPr marL="0" indent="0">
              <a:buNone/>
            </a:pPr>
            <a:r>
              <a:rPr lang="tr-TR" dirty="0" smtClean="0"/>
              <a:t>*Çevredeki tarihi mekanlar</a:t>
            </a:r>
          </a:p>
          <a:p>
            <a:pPr marL="0" indent="0">
              <a:buNone/>
            </a:pPr>
            <a:r>
              <a:rPr lang="tr-TR" dirty="0" smtClean="0"/>
              <a:t>*Çevredeki alışveriş merkezleri</a:t>
            </a:r>
          </a:p>
          <a:p>
            <a:pPr marL="0" indent="0">
              <a:buNone/>
            </a:pPr>
            <a:r>
              <a:rPr lang="tr-TR" dirty="0" smtClean="0"/>
              <a:t>*Çevrenin ulaşım imkanları</a:t>
            </a:r>
          </a:p>
          <a:p>
            <a:pPr marL="0" indent="0">
              <a:buNone/>
            </a:pPr>
            <a:r>
              <a:rPr lang="tr-TR" dirty="0" smtClean="0"/>
              <a:t>*Çevredeki rekreasyon alanları</a:t>
            </a:r>
          </a:p>
          <a:p>
            <a:pPr marL="0" indent="0">
              <a:buNone/>
            </a:pPr>
            <a:endParaRPr lang="tr-TR" dirty="0"/>
          </a:p>
          <a:p>
            <a:pPr marL="0" indent="0">
              <a:buNone/>
            </a:pPr>
            <a:r>
              <a:rPr lang="tr-TR" dirty="0" smtClean="0">
                <a:solidFill>
                  <a:srgbClr val="C00000"/>
                </a:solidFill>
              </a:rPr>
              <a:t>EMANET KASA İŞLEMLERİ</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9650561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6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TotalTime>
  <Words>501</Words>
  <Application>Microsoft Office PowerPoint</Application>
  <PresentationFormat>Ekran Gösterisi (4:3)</PresentationFormat>
  <Paragraphs>88</Paragraphs>
  <Slides>19</Slides>
  <Notes>0</Notes>
  <HiddenSlides>0</HiddenSlides>
  <MMClips>19</MMClips>
  <ScaleCrop>false</ScaleCrop>
  <HeadingPairs>
    <vt:vector size="4" baseType="variant">
      <vt:variant>
        <vt:lpstr>Tema</vt:lpstr>
      </vt:variant>
      <vt:variant>
        <vt:i4>1</vt:i4>
      </vt:variant>
      <vt:variant>
        <vt:lpstr>Slayt Başlıkları</vt:lpstr>
      </vt:variant>
      <vt:variant>
        <vt:i4>19</vt:i4>
      </vt:variant>
    </vt:vector>
  </HeadingPairs>
  <TitlesOfParts>
    <vt:vector size="20"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18</cp:revision>
  <dcterms:created xsi:type="dcterms:W3CDTF">2020-11-26T15:18:38Z</dcterms:created>
  <dcterms:modified xsi:type="dcterms:W3CDTF">2020-12-01T18:54:33Z</dcterms:modified>
</cp:coreProperties>
</file>