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70" r:id="rId13"/>
    <p:sldId id="267" r:id="rId14"/>
    <p:sldId id="268" r:id="rId15"/>
    <p:sldId id="269" r:id="rId16"/>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0" d="100"/>
          <a:sy n="70" d="100"/>
        </p:scale>
        <p:origin x="-1386"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19.12.2020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19.12.2020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A23720DD-5B6D-40BF-8493-A6B52D484E6B}" type="datetimeFigureOut">
              <a:rPr lang="tr-TR" smtClean="0"/>
              <a:t>19.12.2020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A23720DD-5B6D-40BF-8493-A6B52D484E6B}" type="datetimeFigureOut">
              <a:rPr lang="tr-TR" smtClean="0"/>
              <a:t>19.12.2020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A23720DD-5B6D-40BF-8493-A6B52D484E6B}" type="datetimeFigureOut">
              <a:rPr lang="tr-TR" smtClean="0"/>
              <a:t>19.12.2020</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A23720DD-5B6D-40BF-8493-A6B52D484E6B}" type="datetimeFigureOut">
              <a:rPr lang="tr-TR" smtClean="0"/>
              <a:t>19.12.2020</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A23720DD-5B6D-40BF-8493-A6B52D484E6B}" type="datetimeFigureOut">
              <a:rPr lang="tr-TR" smtClean="0"/>
              <a:t>19.12.2020</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19.12.2020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19.12.2020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19.12.2020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19.12.2020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3720DD-5B6D-40BF-8493-A6B52D484E6B}" type="datetimeFigureOut">
              <a:rPr lang="tr-TR" smtClean="0"/>
              <a:t>19.12.2020</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02176B-0E47-46AC-8F43-DAB4B8A37D06}" type="slidenum">
              <a:rPr lang="tr-TR" smtClean="0"/>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av"/><Relationship Id="rId1" Type="http://schemas.microsoft.com/office/2007/relationships/media" Target="../media/media1.wav"/><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wav"/><Relationship Id="rId1" Type="http://schemas.microsoft.com/office/2007/relationships/media" Target="../media/media2.wav"/><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wav"/><Relationship Id="rId1" Type="http://schemas.microsoft.com/office/2007/relationships/media" Target="../media/media3.wav"/><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wav"/><Relationship Id="rId1" Type="http://schemas.microsoft.com/office/2007/relationships/media" Target="../media/media4.wav"/><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wav"/><Relationship Id="rId1" Type="http://schemas.microsoft.com/office/2007/relationships/media" Target="../media/media5.wav"/><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wav"/><Relationship Id="rId1" Type="http://schemas.microsoft.com/office/2007/relationships/media" Target="../media/media6.wav"/><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wav"/><Relationship Id="rId1" Type="http://schemas.microsoft.com/office/2007/relationships/media" Target="../media/media7.wav"/><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wav"/><Relationship Id="rId1" Type="http://schemas.microsoft.com/office/2007/relationships/media" Target="../media/media8.wav"/><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wav"/><Relationship Id="rId1" Type="http://schemas.microsoft.com/office/2007/relationships/media" Target="../media/media9.wav"/><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wav"/><Relationship Id="rId1" Type="http://schemas.microsoft.com/office/2007/relationships/media" Target="../media/media10.wav"/><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wav"/><Relationship Id="rId1" Type="http://schemas.microsoft.com/office/2007/relationships/media" Target="../media/media11.wav"/><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wav"/><Relationship Id="rId1" Type="http://schemas.microsoft.com/office/2007/relationships/media" Target="../media/media12.wav"/><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wav"/><Relationship Id="rId1" Type="http://schemas.microsoft.com/office/2007/relationships/media" Target="../media/media13.wav"/><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wav"/><Relationship Id="rId1" Type="http://schemas.microsoft.com/office/2007/relationships/media" Target="../media/media14.wav"/><Relationship Id="rId4" Type="http://schemas.openxmlformats.org/officeDocument/2006/relationships/image" Target="../media/image1.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wav"/><Relationship Id="rId1" Type="http://schemas.microsoft.com/office/2007/relationships/media" Target="../media/media15.wav"/><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p:cNvSpPr>
            <a:spLocks noGrp="1"/>
          </p:cNvSpPr>
          <p:nvPr>
            <p:ph type="subTitle" idx="1"/>
          </p:nvPr>
        </p:nvSpPr>
        <p:spPr>
          <a:xfrm>
            <a:off x="611560" y="404664"/>
            <a:ext cx="7992888" cy="5832648"/>
          </a:xfrm>
        </p:spPr>
        <p:txBody>
          <a:bodyPr>
            <a:normAutofit fontScale="55000" lnSpcReduction="20000"/>
          </a:bodyPr>
          <a:lstStyle/>
          <a:p>
            <a:r>
              <a:rPr lang="tr-TR" dirty="0" smtClean="0">
                <a:solidFill>
                  <a:srgbClr val="FF0000"/>
                </a:solidFill>
              </a:rPr>
              <a:t>MÜŞTERİ İLİŞKİLERİ YÖNETİMİ-MİY</a:t>
            </a:r>
          </a:p>
          <a:p>
            <a:r>
              <a:rPr lang="tr-TR" dirty="0" smtClean="0">
                <a:solidFill>
                  <a:srgbClr val="FF0000"/>
                </a:solidFill>
              </a:rPr>
              <a:t>(CUSTOMER RELATIONSHIP MANAGEMENT-CRM)</a:t>
            </a:r>
          </a:p>
          <a:p>
            <a:pPr algn="l"/>
            <a:r>
              <a:rPr lang="tr-TR" dirty="0">
                <a:solidFill>
                  <a:srgbClr val="FF0000"/>
                </a:solidFill>
              </a:rPr>
              <a:t>Müşteri ilişkileri yönetimi; </a:t>
            </a:r>
            <a:r>
              <a:rPr lang="tr-TR" dirty="0">
                <a:solidFill>
                  <a:schemeClr val="tx1"/>
                </a:solidFill>
              </a:rPr>
              <a:t>müşteri ile ilişkide bulunan her alanda müşteriyi daha iyi algılama ve onun beklentileri çerçevesinde işletmenin kendini yönlendirmesi süreci olarak tanımlanabilir . Müşteri  ilişkileri  yönetiminde  işletmenin  doğrudan  kârlılığını arttırmasından  ziyade  müşterilerinin  ihtiyaçlarının,  beklentilerinin  ve  memnuniyetlerinin karşılanması önceliklidir. Günümüzde hızla  gelişen teknolojiler, artan küresel rekabet  ve kendine özgü özelliklerinden dolayı turizm işletmeleri açısından özellikle de konukların tatillerinin önemli bir kısmını geçirdikleri otel işletmeleri açısından  müşteri ilişkileri  yönetimi daha  önemli bir  hale gelmiştir</a:t>
            </a:r>
            <a:r>
              <a:rPr lang="tr-TR" dirty="0" smtClean="0">
                <a:solidFill>
                  <a:schemeClr val="tx1"/>
                </a:solidFill>
              </a:rPr>
              <a:t>.</a:t>
            </a:r>
          </a:p>
          <a:p>
            <a:pPr algn="l"/>
            <a:endParaRPr lang="tr-TR" dirty="0" smtClean="0">
              <a:solidFill>
                <a:srgbClr val="C00000"/>
              </a:solidFill>
            </a:endParaRPr>
          </a:p>
          <a:p>
            <a:pPr algn="l"/>
            <a:r>
              <a:rPr lang="tr-TR" dirty="0" smtClean="0">
                <a:solidFill>
                  <a:srgbClr val="C00000"/>
                </a:solidFill>
              </a:rPr>
              <a:t>Otele geliş amacıyla ilgili konuklar ve beklentileri</a:t>
            </a:r>
          </a:p>
          <a:p>
            <a:pPr algn="l"/>
            <a:r>
              <a:rPr lang="tr-TR" dirty="0" smtClean="0">
                <a:solidFill>
                  <a:schemeClr val="tx1"/>
                </a:solidFill>
              </a:rPr>
              <a:t>1-Merak duygusuyla ve yeni yerler görme isteğiyle seyahat eden konuklar</a:t>
            </a:r>
          </a:p>
          <a:p>
            <a:pPr algn="l"/>
            <a:r>
              <a:rPr lang="tr-TR" dirty="0" smtClean="0">
                <a:solidFill>
                  <a:schemeClr val="tx1"/>
                </a:solidFill>
              </a:rPr>
              <a:t>2-Dinlenme ve eğlenme isteğiyle seyahat eden konuklar</a:t>
            </a:r>
          </a:p>
          <a:p>
            <a:pPr algn="l"/>
            <a:r>
              <a:rPr lang="tr-TR" dirty="0" smtClean="0">
                <a:solidFill>
                  <a:schemeClr val="tx1"/>
                </a:solidFill>
              </a:rPr>
              <a:t>3-Dini amaçla gelen konuklar</a:t>
            </a:r>
          </a:p>
          <a:p>
            <a:pPr algn="l"/>
            <a:r>
              <a:rPr lang="tr-TR" dirty="0" smtClean="0">
                <a:solidFill>
                  <a:schemeClr val="tx1"/>
                </a:solidFill>
              </a:rPr>
              <a:t>4-Kültür ve eğitim isteğiyle seyahat eden konuklar</a:t>
            </a:r>
          </a:p>
          <a:p>
            <a:pPr algn="l"/>
            <a:r>
              <a:rPr lang="tr-TR" dirty="0" smtClean="0">
                <a:solidFill>
                  <a:schemeClr val="tx1"/>
                </a:solidFill>
              </a:rPr>
              <a:t>5-Macera arama nedeniyle seyahat eden konuklar</a:t>
            </a:r>
          </a:p>
          <a:p>
            <a:pPr algn="l"/>
            <a:r>
              <a:rPr lang="tr-TR" dirty="0" smtClean="0">
                <a:solidFill>
                  <a:schemeClr val="tx1"/>
                </a:solidFill>
              </a:rPr>
              <a:t>6-Uzun süreli kalmak amacıyla seyahat eden konuklar</a:t>
            </a:r>
          </a:p>
          <a:p>
            <a:pPr algn="l"/>
            <a:r>
              <a:rPr lang="tr-TR" dirty="0" smtClean="0">
                <a:solidFill>
                  <a:schemeClr val="tx1"/>
                </a:solidFill>
              </a:rPr>
              <a:t>7-Spor ve sağlık sebepleriyle gelen konuklar</a:t>
            </a:r>
          </a:p>
          <a:p>
            <a:pPr algn="l"/>
            <a:r>
              <a:rPr lang="tr-TR" dirty="0" smtClean="0">
                <a:solidFill>
                  <a:schemeClr val="tx1"/>
                </a:solidFill>
              </a:rPr>
              <a:t>8-Taklit ve gösteriş için gelen konuklar</a:t>
            </a:r>
          </a:p>
          <a:p>
            <a:pPr algn="l"/>
            <a:r>
              <a:rPr lang="tr-TR" dirty="0" smtClean="0">
                <a:solidFill>
                  <a:schemeClr val="tx1"/>
                </a:solidFill>
              </a:rPr>
              <a:t>9-İş amacıyla gelen konuklar</a:t>
            </a:r>
            <a:endParaRPr lang="tr-TR" dirty="0">
              <a:solidFill>
                <a:schemeClr val="tx1"/>
              </a:solidFill>
            </a:endParaRPr>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16265844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2621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76672"/>
            <a:ext cx="8229600" cy="5904656"/>
          </a:xfrm>
        </p:spPr>
        <p:txBody>
          <a:bodyPr>
            <a:normAutofit fontScale="92500" lnSpcReduction="20000"/>
          </a:bodyPr>
          <a:lstStyle/>
          <a:p>
            <a:pPr marL="0" indent="0">
              <a:buNone/>
            </a:pPr>
            <a:r>
              <a:rPr lang="tr-TR" dirty="0" smtClean="0">
                <a:solidFill>
                  <a:srgbClr val="C00000"/>
                </a:solidFill>
              </a:rPr>
              <a:t>Diğer özelliklerine göre otel konukları ve beklentileri</a:t>
            </a:r>
          </a:p>
          <a:p>
            <a:pPr marL="0" indent="0">
              <a:buNone/>
            </a:pPr>
            <a:r>
              <a:rPr lang="tr-TR" dirty="0" smtClean="0"/>
              <a:t>1-Yabancı ülkeden gelen konuklar</a:t>
            </a:r>
          </a:p>
          <a:p>
            <a:pPr marL="0" indent="0">
              <a:buNone/>
            </a:pPr>
            <a:r>
              <a:rPr lang="tr-TR" dirty="0" smtClean="0"/>
              <a:t>2-Çocuklu aile konukları</a:t>
            </a:r>
          </a:p>
          <a:p>
            <a:pPr marL="0" indent="0">
              <a:buNone/>
            </a:pPr>
            <a:r>
              <a:rPr lang="tr-TR" dirty="0" smtClean="0"/>
              <a:t>3-Yaşlı konuklar</a:t>
            </a:r>
          </a:p>
          <a:p>
            <a:pPr marL="0" indent="0">
              <a:buNone/>
            </a:pPr>
            <a:r>
              <a:rPr lang="tr-TR" dirty="0" smtClean="0"/>
              <a:t>4-Genç konuklar</a:t>
            </a:r>
          </a:p>
          <a:p>
            <a:pPr marL="0" indent="0">
              <a:buNone/>
            </a:pPr>
            <a:r>
              <a:rPr lang="tr-TR" dirty="0" smtClean="0"/>
              <a:t>5-Gelir durumu iyi olan konuklar</a:t>
            </a:r>
          </a:p>
          <a:p>
            <a:pPr marL="0" indent="0">
              <a:buNone/>
            </a:pPr>
            <a:r>
              <a:rPr lang="tr-TR" dirty="0" smtClean="0">
                <a:solidFill>
                  <a:srgbClr val="C00000"/>
                </a:solidFill>
              </a:rPr>
              <a:t>A-Konukların sözleşme sırasındaki beklentileri</a:t>
            </a:r>
          </a:p>
          <a:p>
            <a:pPr marL="0" indent="0">
              <a:buNone/>
            </a:pPr>
            <a:r>
              <a:rPr lang="tr-TR" dirty="0" smtClean="0">
                <a:solidFill>
                  <a:srgbClr val="C00000"/>
                </a:solidFill>
              </a:rPr>
              <a:t>B-Konukların işletmeye geldikleri anda beklentileri</a:t>
            </a:r>
          </a:p>
          <a:p>
            <a:pPr marL="0" indent="0">
              <a:buNone/>
            </a:pPr>
            <a:r>
              <a:rPr lang="tr-TR" dirty="0" smtClean="0"/>
              <a:t>1-İlgi ve güler yüz görmek,</a:t>
            </a:r>
          </a:p>
          <a:p>
            <a:pPr marL="0" indent="0">
              <a:buNone/>
            </a:pPr>
            <a:r>
              <a:rPr lang="tr-TR" dirty="0" smtClean="0"/>
              <a:t>2-Hızlı </a:t>
            </a:r>
            <a:r>
              <a:rPr lang="tr-TR" dirty="0" err="1" smtClean="0"/>
              <a:t>check</a:t>
            </a:r>
            <a:r>
              <a:rPr lang="tr-TR" dirty="0" smtClean="0"/>
              <a:t> in , giriş işlemleri için bekletilmemek,</a:t>
            </a:r>
          </a:p>
          <a:p>
            <a:pPr marL="0" indent="0">
              <a:buNone/>
            </a:pPr>
            <a:r>
              <a:rPr lang="tr-TR" dirty="0" smtClean="0"/>
              <a:t>3-Yaptırdığı rezervasyona uygun bir konaklama,</a:t>
            </a:r>
          </a:p>
          <a:p>
            <a:pPr marL="0" indent="0">
              <a:buNone/>
            </a:pPr>
            <a:r>
              <a:rPr lang="tr-TR" dirty="0" smtClean="0"/>
              <a:t>4-İsteklerinin karşılanması</a:t>
            </a:r>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76529683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9166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76672"/>
            <a:ext cx="8229600" cy="5976664"/>
          </a:xfrm>
        </p:spPr>
        <p:txBody>
          <a:bodyPr>
            <a:normAutofit fontScale="70000" lnSpcReduction="20000"/>
          </a:bodyPr>
          <a:lstStyle/>
          <a:p>
            <a:pPr marL="0" indent="0">
              <a:buNone/>
            </a:pPr>
            <a:r>
              <a:rPr lang="tr-TR" dirty="0">
                <a:solidFill>
                  <a:srgbClr val="C00000"/>
                </a:solidFill>
              </a:rPr>
              <a:t>C-Konukların konaklama esnasındaki beklentileri</a:t>
            </a:r>
          </a:p>
          <a:p>
            <a:pPr marL="0" indent="0">
              <a:buNone/>
            </a:pPr>
            <a:r>
              <a:rPr lang="tr-TR" dirty="0"/>
              <a:t>1-Odasında kahvaltı, yemek, çay ve kahve alabilme olanağı,</a:t>
            </a:r>
          </a:p>
          <a:p>
            <a:pPr marL="0" indent="0">
              <a:buNone/>
            </a:pPr>
            <a:r>
              <a:rPr lang="tr-TR" dirty="0"/>
              <a:t>2-Video, televizyon izleme olanağı, odasında hızlı internet, radyo ve telefon,</a:t>
            </a:r>
          </a:p>
          <a:p>
            <a:pPr marL="0" indent="0">
              <a:buNone/>
            </a:pPr>
            <a:r>
              <a:rPr lang="tr-TR" dirty="0"/>
              <a:t>3-Ortopedik yatak,</a:t>
            </a:r>
          </a:p>
          <a:p>
            <a:pPr marL="0" indent="0">
              <a:buNone/>
            </a:pPr>
            <a:r>
              <a:rPr lang="tr-TR" dirty="0" smtClean="0"/>
              <a:t>4-İlave </a:t>
            </a:r>
            <a:r>
              <a:rPr lang="tr-TR" dirty="0"/>
              <a:t>yatak, çarşaf, yastık ve battaniye verilmesi,</a:t>
            </a:r>
          </a:p>
          <a:p>
            <a:pPr marL="0" indent="0">
              <a:buNone/>
            </a:pPr>
            <a:r>
              <a:rPr lang="tr-TR" dirty="0"/>
              <a:t>5-24 saat yeme-içme alabilme olanağı,</a:t>
            </a:r>
          </a:p>
          <a:p>
            <a:pPr marL="0" indent="0">
              <a:buNone/>
            </a:pPr>
            <a:r>
              <a:rPr lang="tr-TR" dirty="0"/>
              <a:t>6-Temiz , düzenli bir oda,</a:t>
            </a:r>
          </a:p>
          <a:p>
            <a:pPr marL="0" indent="0">
              <a:buNone/>
            </a:pPr>
            <a:r>
              <a:rPr lang="tr-TR" dirty="0"/>
              <a:t>7-Sabahları istediği saatte uyandırılmak,</a:t>
            </a:r>
          </a:p>
          <a:p>
            <a:pPr marL="0" indent="0">
              <a:buNone/>
            </a:pPr>
            <a:r>
              <a:rPr lang="tr-TR" dirty="0"/>
              <a:t>8-Odaya gazete, dergi vb. alabilme olanağı,</a:t>
            </a:r>
          </a:p>
          <a:p>
            <a:pPr marL="0" indent="0">
              <a:buNone/>
            </a:pPr>
            <a:r>
              <a:rPr lang="tr-TR" dirty="0"/>
              <a:t>9-Sekreterlik hizmetleri verilmesi,</a:t>
            </a:r>
          </a:p>
          <a:p>
            <a:pPr marL="0" indent="0">
              <a:buNone/>
            </a:pPr>
            <a:r>
              <a:rPr lang="tr-TR" dirty="0"/>
              <a:t>10-Check </a:t>
            </a:r>
            <a:r>
              <a:rPr lang="tr-TR" dirty="0" err="1"/>
              <a:t>out</a:t>
            </a:r>
            <a:r>
              <a:rPr lang="tr-TR" dirty="0"/>
              <a:t> işlemleri hakkında bilgilendirme,</a:t>
            </a:r>
          </a:p>
          <a:p>
            <a:pPr marL="0" indent="0">
              <a:buNone/>
            </a:pPr>
            <a:r>
              <a:rPr lang="tr-TR" dirty="0"/>
              <a:t>11-Yöre hakkında danışmanlık hizmeti alabilme,</a:t>
            </a:r>
          </a:p>
          <a:p>
            <a:pPr marL="0" indent="0">
              <a:buNone/>
            </a:pPr>
            <a:r>
              <a:rPr lang="tr-TR" dirty="0"/>
              <a:t>12-Taksi vb. araç çağırma,</a:t>
            </a:r>
          </a:p>
          <a:p>
            <a:pPr marL="0" indent="0">
              <a:buNone/>
            </a:pPr>
            <a:r>
              <a:rPr lang="tr-TR" dirty="0"/>
              <a:t>13-Geç kahvaltı yapabilme olanağının verilmesi,</a:t>
            </a:r>
          </a:p>
          <a:p>
            <a:pPr marL="0" indent="0">
              <a:buNone/>
            </a:pPr>
            <a:r>
              <a:rPr lang="tr-TR" dirty="0"/>
              <a:t>14-Geniş ve konforlu </a:t>
            </a:r>
            <a:r>
              <a:rPr lang="tr-TR" dirty="0" smtClean="0"/>
              <a:t>mobilyası olan oda </a:t>
            </a:r>
            <a:r>
              <a:rPr lang="tr-TR" dirty="0" smtClean="0"/>
              <a:t> verilmesi</a:t>
            </a:r>
            <a:r>
              <a:rPr lang="tr-TR" dirty="0" smtClean="0"/>
              <a:t>.</a:t>
            </a: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415378569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003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76672"/>
            <a:ext cx="8229600" cy="5760640"/>
          </a:xfrm>
        </p:spPr>
        <p:txBody>
          <a:bodyPr>
            <a:normAutofit fontScale="85000" lnSpcReduction="10000"/>
          </a:bodyPr>
          <a:lstStyle/>
          <a:p>
            <a:pPr marL="0" indent="0">
              <a:buNone/>
            </a:pPr>
            <a:r>
              <a:rPr lang="tr-TR" dirty="0">
                <a:solidFill>
                  <a:srgbClr val="C00000"/>
                </a:solidFill>
              </a:rPr>
              <a:t>D-Konukların otelden ayrılışlarında beklentileri</a:t>
            </a:r>
          </a:p>
          <a:p>
            <a:pPr marL="0" indent="0">
              <a:buNone/>
            </a:pPr>
            <a:r>
              <a:rPr lang="tr-TR" dirty="0"/>
              <a:t>1-Çıkış saatinde her türlü işlemlerin hazır olması ve hızlı bir </a:t>
            </a:r>
            <a:r>
              <a:rPr lang="tr-TR" dirty="0" err="1"/>
              <a:t>check</a:t>
            </a:r>
            <a:r>
              <a:rPr lang="tr-TR" dirty="0"/>
              <a:t> </a:t>
            </a:r>
            <a:r>
              <a:rPr lang="tr-TR" dirty="0" err="1"/>
              <a:t>out</a:t>
            </a:r>
            <a:endParaRPr lang="tr-TR" dirty="0"/>
          </a:p>
          <a:p>
            <a:pPr marL="0" indent="0">
              <a:buNone/>
            </a:pPr>
            <a:r>
              <a:rPr lang="tr-TR" dirty="0"/>
              <a:t>2-Hesapların problemsiz ve tereddüde meydan vermeden kapatılması</a:t>
            </a:r>
          </a:p>
          <a:p>
            <a:pPr marL="0" indent="0">
              <a:buNone/>
            </a:pPr>
            <a:r>
              <a:rPr lang="tr-TR" dirty="0"/>
              <a:t>3-Bir sonraki konaklaması için yardım talep etmeden bilgilendirilmesi gerekiyorsa rezervasyonunun yapılması</a:t>
            </a:r>
          </a:p>
          <a:p>
            <a:pPr marL="0" indent="0">
              <a:buNone/>
            </a:pPr>
            <a:r>
              <a:rPr lang="tr-TR" dirty="0"/>
              <a:t>4-Ayrılış saatinde bagajlarının alınması ve lobiye indirilmesi</a:t>
            </a:r>
          </a:p>
          <a:p>
            <a:pPr marL="0" indent="0">
              <a:buNone/>
            </a:pPr>
            <a:r>
              <a:rPr lang="tr-TR" dirty="0"/>
              <a:t>5-Taksi çağırılması, bagajlarının aracına tekrar taşınması</a:t>
            </a:r>
          </a:p>
          <a:p>
            <a:pPr marL="0" indent="0">
              <a:buNone/>
            </a:pPr>
            <a:r>
              <a:rPr lang="tr-TR" dirty="0"/>
              <a:t>6-İlgiyle ve güler yüzle uğurlanırken tekrar beklendiğini ve ağırlanmaktan mutluluk duyulacağını hissetmesi.</a:t>
            </a:r>
          </a:p>
          <a:p>
            <a:pPr marL="0" indent="0">
              <a:buNone/>
            </a:pPr>
            <a:endParaRPr lang="tr-TR" dirty="0" smtClean="0"/>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8041969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223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5904656"/>
          </a:xfrm>
        </p:spPr>
        <p:txBody>
          <a:bodyPr>
            <a:normAutofit fontScale="62500" lnSpcReduction="20000"/>
          </a:bodyPr>
          <a:lstStyle/>
          <a:p>
            <a:pPr marL="0" indent="0">
              <a:buNone/>
            </a:pPr>
            <a:r>
              <a:rPr lang="tr-TR" dirty="0" smtClean="0">
                <a:solidFill>
                  <a:srgbClr val="C00000"/>
                </a:solidFill>
              </a:rPr>
              <a:t>Sadık (</a:t>
            </a:r>
            <a:r>
              <a:rPr lang="tr-TR" dirty="0" err="1" smtClean="0">
                <a:solidFill>
                  <a:srgbClr val="C00000"/>
                </a:solidFill>
              </a:rPr>
              <a:t>Loyal</a:t>
            </a:r>
            <a:r>
              <a:rPr lang="tr-TR" dirty="0" smtClean="0">
                <a:solidFill>
                  <a:srgbClr val="C00000"/>
                </a:solidFill>
              </a:rPr>
              <a:t> </a:t>
            </a:r>
            <a:r>
              <a:rPr lang="tr-TR" dirty="0" err="1" smtClean="0">
                <a:solidFill>
                  <a:srgbClr val="C00000"/>
                </a:solidFill>
              </a:rPr>
              <a:t>customer</a:t>
            </a:r>
            <a:r>
              <a:rPr lang="tr-TR" dirty="0">
                <a:solidFill>
                  <a:srgbClr val="C00000"/>
                </a:solidFill>
              </a:rPr>
              <a:t>) </a:t>
            </a:r>
            <a:r>
              <a:rPr lang="tr-TR" dirty="0" smtClean="0">
                <a:solidFill>
                  <a:srgbClr val="C00000"/>
                </a:solidFill>
              </a:rPr>
              <a:t>müşteri</a:t>
            </a:r>
          </a:p>
          <a:p>
            <a:pPr marL="0" indent="0">
              <a:buNone/>
            </a:pPr>
            <a:r>
              <a:rPr lang="tr-TR" dirty="0" smtClean="0">
                <a:solidFill>
                  <a:srgbClr val="C00000"/>
                </a:solidFill>
              </a:rPr>
              <a:t>	</a:t>
            </a:r>
            <a:r>
              <a:rPr lang="tr-TR" dirty="0" smtClean="0"/>
              <a:t>Müşteri </a:t>
            </a:r>
            <a:r>
              <a:rPr lang="tr-TR" dirty="0"/>
              <a:t>sadakatinin sağlanması için tüm iş görenlerini organize bir şekilde </a:t>
            </a:r>
            <a:r>
              <a:rPr lang="tr-TR" dirty="0" smtClean="0"/>
              <a:t>yönlendiren yöneticiye </a:t>
            </a:r>
            <a:r>
              <a:rPr lang="tr-TR" dirty="0"/>
              <a:t>büyük görevler düşmektedir. Bu görevlerden biri müşteriyi çeşitli </a:t>
            </a:r>
            <a:r>
              <a:rPr lang="tr-TR" dirty="0" smtClean="0"/>
              <a:t>yollarla onurlandırmaktır</a:t>
            </a:r>
            <a:r>
              <a:rPr lang="tr-TR" dirty="0"/>
              <a:t>. Örneğin; otele gelen tüm müşterilerin adresleri veya e-mail adresleri </a:t>
            </a:r>
            <a:r>
              <a:rPr lang="tr-TR" dirty="0" smtClean="0"/>
              <a:t>alınarak çeşitli </a:t>
            </a:r>
            <a:r>
              <a:rPr lang="tr-TR" dirty="0"/>
              <a:t>bayramlarda ve özel günlerinde tebrik mesajları gönderilebilir. Bu yolla müşterinin</a:t>
            </a:r>
            <a:r>
              <a:rPr lang="tr-TR" dirty="0" smtClean="0"/>
              <a:t>, kendisini </a:t>
            </a:r>
            <a:r>
              <a:rPr lang="tr-TR" dirty="0"/>
              <a:t>hatırlayan ve ihmal etmeyen </a:t>
            </a:r>
            <a:r>
              <a:rPr lang="tr-TR" dirty="0" smtClean="0"/>
              <a:t>işletmeye </a:t>
            </a:r>
            <a:r>
              <a:rPr lang="tr-TR" dirty="0"/>
              <a:t>karşı bağlılığı sağlanabilir. Ayrıca, </a:t>
            </a:r>
            <a:r>
              <a:rPr lang="tr-TR" dirty="0" smtClean="0"/>
              <a:t>sürekli müşterilerin</a:t>
            </a:r>
            <a:r>
              <a:rPr lang="tr-TR" dirty="0"/>
              <a:t>, odaya meyve veya özel indirim kuponları gibi çeşitli sürprizler </a:t>
            </a:r>
            <a:r>
              <a:rPr lang="tr-TR" dirty="0" smtClean="0"/>
              <a:t>yapılarak ödüllendirilmeleri</a:t>
            </a:r>
            <a:r>
              <a:rPr lang="tr-TR" dirty="0"/>
              <a:t>, onların işletmeye bakış açısını etkileyebilecek bir faktör olarak gösterilebilir</a:t>
            </a:r>
            <a:r>
              <a:rPr lang="tr-TR" dirty="0" smtClean="0"/>
              <a:t>. Böylece</a:t>
            </a:r>
            <a:r>
              <a:rPr lang="tr-TR" dirty="0"/>
              <a:t>, ödüller, müşterinin o otelde kendisini özel hissetmesini sağlayacaktır. </a:t>
            </a:r>
            <a:endParaRPr lang="tr-TR" dirty="0" smtClean="0"/>
          </a:p>
          <a:p>
            <a:pPr marL="0" indent="0">
              <a:buNone/>
            </a:pPr>
            <a:r>
              <a:rPr lang="tr-TR" dirty="0"/>
              <a:t>	Müşterilerle iyi bir iletişim kurabilmek için onlara daha yakın olabilmek ve </a:t>
            </a:r>
            <a:r>
              <a:rPr lang="tr-TR" dirty="0" smtClean="0"/>
              <a:t>onları yeterince </a:t>
            </a:r>
            <a:r>
              <a:rPr lang="tr-TR" dirty="0"/>
              <a:t>tanımak gerekmektedir. Müşterilerin, kendileriyle üst düzeyde ilgilenildiği </a:t>
            </a:r>
            <a:r>
              <a:rPr lang="tr-TR" dirty="0" smtClean="0"/>
              <a:t>zaman işletmeye </a:t>
            </a:r>
            <a:r>
              <a:rPr lang="tr-TR" dirty="0"/>
              <a:t>olan güven duyguları artacaktır. Bu da müşteri memnuniyetinde </a:t>
            </a:r>
            <a:r>
              <a:rPr lang="tr-TR" dirty="0" smtClean="0"/>
              <a:t>sürekliliğin sağlanabilmesi </a:t>
            </a:r>
            <a:r>
              <a:rPr lang="tr-TR" dirty="0"/>
              <a:t>için önemli bir unsurdur. Müşterilerin gerek istek ve ihtiyaçlarının</a:t>
            </a:r>
          </a:p>
          <a:p>
            <a:pPr marL="0" indent="0">
              <a:buNone/>
            </a:pPr>
            <a:r>
              <a:rPr lang="tr-TR" dirty="0"/>
              <a:t>karşılanmasında gerekse sorunlarının çözümünde onlarla birebir ilgilenip, iyi iletişim kurulması</a:t>
            </a:r>
            <a:r>
              <a:rPr lang="tr-TR" dirty="0" smtClean="0"/>
              <a:t>, hizmet </a:t>
            </a:r>
            <a:r>
              <a:rPr lang="tr-TR" dirty="0"/>
              <a:t>kalitesinin gelişimine üst düzeyde etki edecektir.</a:t>
            </a:r>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00071654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03209"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76672"/>
            <a:ext cx="8363272" cy="5904656"/>
          </a:xfrm>
        </p:spPr>
        <p:txBody>
          <a:bodyPr>
            <a:normAutofit fontScale="85000" lnSpcReduction="20000"/>
          </a:bodyPr>
          <a:lstStyle/>
          <a:p>
            <a:pPr marL="0" indent="0">
              <a:buNone/>
            </a:pPr>
            <a:r>
              <a:rPr lang="tr-TR" dirty="0" smtClean="0"/>
              <a:t>	Otel işletmelerinde </a:t>
            </a:r>
            <a:r>
              <a:rPr lang="tr-TR" dirty="0"/>
              <a:t>hizmet kalitesinin </a:t>
            </a:r>
            <a:r>
              <a:rPr lang="tr-TR" dirty="0" smtClean="0"/>
              <a:t>yükseltilmesindeki </a:t>
            </a:r>
            <a:r>
              <a:rPr lang="tr-TR" dirty="0"/>
              <a:t>en temel yol </a:t>
            </a:r>
            <a:r>
              <a:rPr lang="tr-TR" dirty="0" smtClean="0"/>
              <a:t>müşterinin fikirlerini </a:t>
            </a:r>
            <a:r>
              <a:rPr lang="tr-TR" dirty="0"/>
              <a:t>öğrenmekten geçer. Müşteriler kendilerine sorulmadan önerilerini söyleme </a:t>
            </a:r>
            <a:r>
              <a:rPr lang="tr-TR" dirty="0" smtClean="0"/>
              <a:t>gereği duymayabilirler</a:t>
            </a:r>
            <a:r>
              <a:rPr lang="tr-TR" dirty="0"/>
              <a:t>. Bu nedenle, müşterilerle yakından ilgilenerek, onlarla sohbet edilerek </a:t>
            </a:r>
            <a:r>
              <a:rPr lang="tr-TR" dirty="0" smtClean="0"/>
              <a:t>otelin eksiklikleri </a:t>
            </a:r>
            <a:r>
              <a:rPr lang="tr-TR" dirty="0"/>
              <a:t>öğrenilebilir ve bu eksikliklerin giderilmesi için onların önerileri dinlenilebilir.</a:t>
            </a:r>
          </a:p>
          <a:p>
            <a:pPr marL="0" indent="0">
              <a:buNone/>
            </a:pPr>
            <a:r>
              <a:rPr lang="tr-TR" dirty="0" smtClean="0"/>
              <a:t>	Müşteriler</a:t>
            </a:r>
            <a:r>
              <a:rPr lang="tr-TR" dirty="0"/>
              <a:t>, toplum içinde onlara daha özenli ve yakın davranılmasını, otel </a:t>
            </a:r>
            <a:r>
              <a:rPr lang="tr-TR" dirty="0" smtClean="0"/>
              <a:t>hakkındaki düşüncelerinin </a:t>
            </a:r>
            <a:r>
              <a:rPr lang="tr-TR" dirty="0"/>
              <a:t>alınması ve bunları yaparken de mümkünse isimleriyle hitap edilmesi isterler. </a:t>
            </a:r>
            <a:r>
              <a:rPr lang="tr-TR" dirty="0" smtClean="0"/>
              <a:t>Bu davranışlar </a:t>
            </a:r>
            <a:r>
              <a:rPr lang="tr-TR" dirty="0"/>
              <a:t>müşterileri gururlandırır ve toplum içerisinde önemli olduklarını </a:t>
            </a:r>
            <a:r>
              <a:rPr lang="tr-TR" dirty="0" smtClean="0"/>
              <a:t>hissetmelerine yardımcı </a:t>
            </a:r>
            <a:r>
              <a:rPr lang="tr-TR" dirty="0"/>
              <a:t>olur. Sonuç olarak müşteri bunun karşılığını işletmeye sadık kalarak verecektir. </a:t>
            </a:r>
            <a:endParaRPr lang="tr-TR" dirty="0" smtClean="0"/>
          </a:p>
          <a:p>
            <a:pPr marL="0" indent="0">
              <a:buNone/>
            </a:pPr>
            <a:endParaRPr lang="tr-TR" dirty="0"/>
          </a:p>
          <a:p>
            <a:pPr marL="0" indent="0">
              <a:buNone/>
            </a:pPr>
            <a:r>
              <a:rPr lang="tr-TR" dirty="0" smtClean="0">
                <a:solidFill>
                  <a:srgbClr val="C00000"/>
                </a:solidFill>
              </a:rPr>
              <a:t>Müşteri seçiciliği (</a:t>
            </a:r>
            <a:r>
              <a:rPr lang="tr-TR" dirty="0" err="1" smtClean="0">
                <a:solidFill>
                  <a:srgbClr val="C00000"/>
                </a:solidFill>
              </a:rPr>
              <a:t>customer</a:t>
            </a:r>
            <a:r>
              <a:rPr lang="tr-TR" dirty="0" smtClean="0">
                <a:solidFill>
                  <a:srgbClr val="C00000"/>
                </a:solidFill>
              </a:rPr>
              <a:t> </a:t>
            </a:r>
            <a:r>
              <a:rPr lang="tr-TR" dirty="0" err="1" smtClean="0">
                <a:solidFill>
                  <a:srgbClr val="C00000"/>
                </a:solidFill>
              </a:rPr>
              <a:t>selectivity</a:t>
            </a:r>
            <a:r>
              <a:rPr lang="tr-TR" dirty="0" smtClean="0">
                <a:solidFill>
                  <a:srgbClr val="C00000"/>
                </a:solidFill>
              </a:rPr>
              <a:t>)</a:t>
            </a:r>
            <a:endParaRPr lang="tr-TR" dirty="0">
              <a:solidFill>
                <a:srgbClr val="C00000"/>
              </a:solidFill>
            </a:endParaRPr>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48888238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5449"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76672"/>
            <a:ext cx="8229600" cy="5832648"/>
          </a:xfrm>
        </p:spPr>
        <p:txBody>
          <a:bodyPr>
            <a:normAutofit fontScale="70000" lnSpcReduction="20000"/>
          </a:bodyPr>
          <a:lstStyle/>
          <a:p>
            <a:pPr marL="0" indent="0">
              <a:buNone/>
            </a:pPr>
            <a:r>
              <a:rPr lang="tr-TR" dirty="0" smtClean="0">
                <a:solidFill>
                  <a:srgbClr val="C00000"/>
                </a:solidFill>
              </a:rPr>
              <a:t>Müşteri ilişkileri yönetiminin gelişimi</a:t>
            </a:r>
          </a:p>
          <a:p>
            <a:pPr marL="0" indent="0">
              <a:buNone/>
            </a:pPr>
            <a:r>
              <a:rPr lang="tr-TR" dirty="0" smtClean="0">
                <a:solidFill>
                  <a:srgbClr val="C00000"/>
                </a:solidFill>
              </a:rPr>
              <a:t>Gelişime neden olan faktörler;</a:t>
            </a:r>
          </a:p>
          <a:p>
            <a:pPr marL="0" indent="0">
              <a:buNone/>
            </a:pPr>
            <a:r>
              <a:rPr lang="tr-TR" dirty="0" smtClean="0"/>
              <a:t>*Bir çok endüstride karmaşık bilgisayar teknolojilerinin gelişmesiyle büyüyen bir </a:t>
            </a:r>
            <a:r>
              <a:rPr lang="tr-TR" dirty="0" err="1" smtClean="0"/>
              <a:t>aracısızlaşma</a:t>
            </a:r>
            <a:r>
              <a:rPr lang="tr-TR" dirty="0" smtClean="0"/>
              <a:t> süreci başlaması.</a:t>
            </a:r>
          </a:p>
          <a:p>
            <a:pPr marL="0" indent="0">
              <a:buNone/>
            </a:pPr>
            <a:r>
              <a:rPr lang="tr-TR" dirty="0" smtClean="0"/>
              <a:t>*</a:t>
            </a:r>
            <a:r>
              <a:rPr lang="tr-TR" dirty="0" err="1" smtClean="0"/>
              <a:t>Aracısızlaşma</a:t>
            </a:r>
            <a:r>
              <a:rPr lang="tr-TR" dirty="0" smtClean="0"/>
              <a:t> ve bunun sonucu olarak müşteri ilişkilerinin yaygınlaşması hizmet ekonomisinin de büyümesine yol açtı.</a:t>
            </a:r>
          </a:p>
          <a:p>
            <a:pPr marL="0" indent="0">
              <a:buNone/>
            </a:pPr>
            <a:r>
              <a:rPr lang="tr-TR" dirty="0" smtClean="0"/>
              <a:t>*</a:t>
            </a:r>
            <a:r>
              <a:rPr lang="tr-TR" dirty="0" err="1" smtClean="0"/>
              <a:t>MİY’in</a:t>
            </a:r>
            <a:r>
              <a:rPr lang="tr-TR" dirty="0" smtClean="0"/>
              <a:t> gelişmesinde bir diğer itici güç ise Toplam Kalite Yönetimi hareketidir.</a:t>
            </a:r>
          </a:p>
          <a:p>
            <a:pPr marL="0" indent="0">
              <a:buNone/>
            </a:pPr>
            <a:r>
              <a:rPr lang="tr-TR" dirty="0" smtClean="0"/>
              <a:t>*Eş zamanlı tedarik ve malzeme-kaynak-planlama gibi yaklaşımlarda tedarikçilerle müşteriler arasında bağımlı ilişkilerin gerçekleşmesinde etkili oldular.</a:t>
            </a:r>
          </a:p>
          <a:p>
            <a:pPr marL="0" indent="0">
              <a:buNone/>
            </a:pPr>
            <a:r>
              <a:rPr lang="tr-TR" dirty="0" smtClean="0"/>
              <a:t>*Dijital teknolojinin ve karmaşık ürünlerin çıkışıyla sistem satışı yaklaşımları daha yaygın hale gelmiştir.</a:t>
            </a:r>
          </a:p>
          <a:p>
            <a:pPr marL="0" indent="0">
              <a:buNone/>
            </a:pPr>
            <a:r>
              <a:rPr lang="tr-TR" dirty="0" smtClean="0"/>
              <a:t>*Bu gelişmeler satıcı-alıcı arasında daha yakın ve samimi ilişkiler yarattı ve müşteri hizmet veya ürünü satın almak yerine satıcıyla bir ilişkiyi satın almayla daha çok ilgilenmeye başladı.</a:t>
            </a:r>
          </a:p>
          <a:p>
            <a:pPr marL="0" indent="0">
              <a:buNone/>
            </a:pPr>
            <a:r>
              <a:rPr lang="tr-TR" dirty="0" smtClean="0"/>
              <a:t>*Mevcut </a:t>
            </a:r>
            <a:r>
              <a:rPr lang="tr-TR" dirty="0" err="1" smtClean="0"/>
              <a:t>hiper</a:t>
            </a:r>
            <a:r>
              <a:rPr lang="tr-TR" dirty="0" smtClean="0"/>
              <a:t> rekabet çağında pazarlamacılar müşteriyi elde tutma ve sadakat konularına daha çok odaklanmaya başladılar.</a:t>
            </a:r>
          </a:p>
          <a:p>
            <a:pPr marL="0" indent="0">
              <a:buNone/>
            </a:pPr>
            <a:endParaRPr lang="tr-TR" dirty="0"/>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98133351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173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6048672"/>
          </a:xfrm>
        </p:spPr>
        <p:txBody>
          <a:bodyPr>
            <a:normAutofit fontScale="62500" lnSpcReduction="20000"/>
          </a:bodyPr>
          <a:lstStyle/>
          <a:p>
            <a:pPr marL="0" indent="0">
              <a:buNone/>
            </a:pPr>
            <a:r>
              <a:rPr lang="tr-TR" dirty="0" smtClean="0">
                <a:solidFill>
                  <a:srgbClr val="C00000"/>
                </a:solidFill>
              </a:rPr>
              <a:t>İLİŞKİSEL PAZARLAMA VE MÜŞTERİ TATMİNİ</a:t>
            </a:r>
          </a:p>
          <a:p>
            <a:pPr marL="0" indent="0">
              <a:buNone/>
            </a:pPr>
            <a:r>
              <a:rPr lang="tr-TR" dirty="0" smtClean="0">
                <a:solidFill>
                  <a:srgbClr val="C00000"/>
                </a:solidFill>
              </a:rPr>
              <a:t>İlişkisel </a:t>
            </a:r>
            <a:r>
              <a:rPr lang="tr-TR" dirty="0">
                <a:solidFill>
                  <a:srgbClr val="C00000"/>
                </a:solidFill>
              </a:rPr>
              <a:t>pazarlama</a:t>
            </a:r>
            <a:r>
              <a:rPr lang="tr-TR" dirty="0"/>
              <a:t>, öncelikle belirtmek gerekir ki amaç olarak sadık müşteriler elde etmek için yapılan pazarlama türüdür. </a:t>
            </a:r>
            <a:r>
              <a:rPr lang="tr-TR" dirty="0" smtClean="0"/>
              <a:t>Piyasalar </a:t>
            </a:r>
            <a:r>
              <a:rPr lang="tr-TR" dirty="0"/>
              <a:t>daha rekabetçi hale geldikçe, birçok şirket mevcut müşterileri ellerinde tutmaya çok önem veriyor. Bu açıdan da müşteri sadakatini iyileştirmek için çeşitli faaliyetler düzenlemektedir</a:t>
            </a:r>
            <a:r>
              <a:rPr lang="tr-TR" dirty="0" smtClean="0"/>
              <a:t>.</a:t>
            </a:r>
          </a:p>
          <a:p>
            <a:pPr marL="0" indent="0">
              <a:buNone/>
            </a:pPr>
            <a:r>
              <a:rPr lang="tr-TR" dirty="0">
                <a:solidFill>
                  <a:srgbClr val="C00000"/>
                </a:solidFill>
              </a:rPr>
              <a:t>Toplam Kalite Yönetimi</a:t>
            </a:r>
          </a:p>
          <a:p>
            <a:pPr marL="0" indent="0">
              <a:buNone/>
            </a:pPr>
            <a:r>
              <a:rPr lang="tr-TR" dirty="0"/>
              <a:t>«Müşteri patrondur</a:t>
            </a:r>
            <a:r>
              <a:rPr lang="tr-TR" dirty="0" smtClean="0"/>
              <a:t>.»</a:t>
            </a:r>
          </a:p>
          <a:p>
            <a:pPr marL="0" indent="0">
              <a:buNone/>
            </a:pPr>
            <a:r>
              <a:rPr lang="tr-TR" dirty="0" smtClean="0"/>
              <a:t>Toplam Kalite Yönetimi’nin önemli değerlerinden birisi de müşteri odaklı olmaktır.</a:t>
            </a:r>
          </a:p>
          <a:p>
            <a:pPr marL="0" indent="0">
              <a:buNone/>
            </a:pPr>
            <a:r>
              <a:rPr lang="tr-TR" dirty="0" smtClean="0"/>
              <a:t>a)İç müşteri</a:t>
            </a:r>
          </a:p>
          <a:p>
            <a:pPr marL="0" indent="0">
              <a:buNone/>
            </a:pPr>
            <a:r>
              <a:rPr lang="tr-TR" dirty="0" smtClean="0"/>
              <a:t>b) Dış müşteri</a:t>
            </a:r>
            <a:endParaRPr lang="tr-TR" dirty="0"/>
          </a:p>
          <a:p>
            <a:pPr marL="0" indent="0">
              <a:buNone/>
            </a:pPr>
            <a:r>
              <a:rPr lang="tr-TR" dirty="0"/>
              <a:t>Beklenti (B)</a:t>
            </a:r>
          </a:p>
          <a:p>
            <a:pPr marL="0" indent="0">
              <a:buNone/>
            </a:pPr>
            <a:r>
              <a:rPr lang="tr-TR" dirty="0"/>
              <a:t>Algılama (A)</a:t>
            </a:r>
          </a:p>
          <a:p>
            <a:pPr marL="0" indent="0">
              <a:buNone/>
            </a:pPr>
            <a:r>
              <a:rPr lang="tr-TR" dirty="0"/>
              <a:t>Beklenti &lt;Algılama  Müşteri memnundur</a:t>
            </a:r>
          </a:p>
          <a:p>
            <a:pPr marL="0" indent="0">
              <a:buNone/>
            </a:pPr>
            <a:r>
              <a:rPr lang="tr-TR" dirty="0"/>
              <a:t>Beklenti&gt;Algılama  Müşteri memnun değildir</a:t>
            </a:r>
          </a:p>
          <a:p>
            <a:pPr marL="0" indent="0">
              <a:buNone/>
            </a:pPr>
            <a:r>
              <a:rPr lang="tr-TR" dirty="0"/>
              <a:t>Beklenti=Algılama  Tepki yoktur</a:t>
            </a:r>
          </a:p>
          <a:p>
            <a:pPr marL="0" indent="0">
              <a:buNone/>
            </a:pPr>
            <a:endParaRPr lang="tr-TR" dirty="0"/>
          </a:p>
          <a:p>
            <a:pPr marL="0" indent="0">
              <a:buNone/>
            </a:pPr>
            <a:r>
              <a:rPr lang="tr-TR" dirty="0"/>
              <a:t>Bizde «Müşteri velinimetimizdir» sözü de müşterinin memnun edilmesi üzerine söylenmiştir.</a:t>
            </a:r>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90737417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1391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5976664"/>
          </a:xfrm>
        </p:spPr>
        <p:txBody>
          <a:bodyPr>
            <a:normAutofit/>
          </a:bodyPr>
          <a:lstStyle/>
          <a:p>
            <a:pPr marL="0" indent="0">
              <a:buNone/>
            </a:pPr>
            <a:r>
              <a:rPr lang="tr-TR" sz="2000" dirty="0" smtClean="0"/>
              <a:t>1-Eğer işletme performansı müşteri beklentisinden aşağıda kalırsa satın alan memnun kalmaz.</a:t>
            </a:r>
          </a:p>
          <a:p>
            <a:pPr marL="0" indent="0">
              <a:buNone/>
            </a:pPr>
            <a:r>
              <a:rPr lang="tr-TR" sz="2000" dirty="0" smtClean="0"/>
              <a:t>2-Eğer işletme performansı beklentiye denk olursa satın alan memnun kalmaz.</a:t>
            </a:r>
          </a:p>
          <a:p>
            <a:pPr marL="0" indent="0">
              <a:buNone/>
            </a:pPr>
            <a:r>
              <a:rPr lang="tr-TR" sz="2000" dirty="0" smtClean="0"/>
              <a:t>3-Eğer performans beklentiyi aşarsa satın alan memnun kalır.</a:t>
            </a:r>
          </a:p>
          <a:p>
            <a:pPr marL="0" indent="0">
              <a:buNone/>
            </a:pPr>
            <a:r>
              <a:rPr lang="tr-TR" sz="2000" dirty="0" smtClean="0"/>
              <a:t>4-Memnuniyet , SADIK müşteri yaratır.</a:t>
            </a:r>
          </a:p>
          <a:p>
            <a:pPr marL="0" indent="0">
              <a:buNone/>
            </a:pPr>
            <a:endParaRPr lang="tr-TR" sz="2000" dirty="0"/>
          </a:p>
          <a:p>
            <a:pPr marL="0" indent="0">
              <a:buNone/>
            </a:pPr>
            <a:r>
              <a:rPr lang="tr-TR" sz="2000" dirty="0" smtClean="0">
                <a:solidFill>
                  <a:srgbClr val="C00000"/>
                </a:solidFill>
              </a:rPr>
              <a:t>Müşteri tatmini, müşteri bağlılığı ve müşteri için değer yaratma ilişkisi</a:t>
            </a:r>
          </a:p>
          <a:p>
            <a:pPr marL="0" indent="0">
              <a:buNone/>
            </a:pPr>
            <a:endParaRPr lang="tr-TR" sz="2000" dirty="0">
              <a:solidFill>
                <a:srgbClr val="C00000"/>
              </a:solidFill>
            </a:endParaRPr>
          </a:p>
        </p:txBody>
      </p:sp>
      <p:sp>
        <p:nvSpPr>
          <p:cNvPr id="4" name="Dikdörtgen 3"/>
          <p:cNvSpPr/>
          <p:nvPr/>
        </p:nvSpPr>
        <p:spPr>
          <a:xfrm>
            <a:off x="539552" y="3284984"/>
            <a:ext cx="1440160" cy="208823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b="1" u="sng" dirty="0" smtClean="0">
                <a:solidFill>
                  <a:schemeClr val="tx1"/>
                </a:solidFill>
              </a:rPr>
              <a:t>Uygun Kalite</a:t>
            </a:r>
          </a:p>
          <a:p>
            <a:r>
              <a:rPr lang="tr-TR" sz="1600" dirty="0" smtClean="0">
                <a:solidFill>
                  <a:schemeClr val="tx1"/>
                </a:solidFill>
              </a:rPr>
              <a:t>-Söz verileni sunma</a:t>
            </a:r>
          </a:p>
          <a:p>
            <a:r>
              <a:rPr lang="tr-TR" sz="1600" dirty="0" smtClean="0">
                <a:solidFill>
                  <a:schemeClr val="tx1"/>
                </a:solidFill>
              </a:rPr>
              <a:t>-Standartları karşılama</a:t>
            </a:r>
            <a:endParaRPr lang="tr-TR" sz="1600" dirty="0">
              <a:solidFill>
                <a:schemeClr val="tx1"/>
              </a:solidFill>
            </a:endParaRPr>
          </a:p>
        </p:txBody>
      </p:sp>
      <p:sp>
        <p:nvSpPr>
          <p:cNvPr id="5" name="Dikdörtgen 4"/>
          <p:cNvSpPr/>
          <p:nvPr/>
        </p:nvSpPr>
        <p:spPr>
          <a:xfrm>
            <a:off x="2411760" y="3284984"/>
            <a:ext cx="1584176" cy="208823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b="1" u="sng" dirty="0" smtClean="0">
                <a:solidFill>
                  <a:schemeClr val="tx1"/>
                </a:solidFill>
              </a:rPr>
              <a:t>Müşteri Tatmini</a:t>
            </a:r>
          </a:p>
          <a:p>
            <a:r>
              <a:rPr lang="tr-TR" sz="1600" dirty="0" smtClean="0">
                <a:solidFill>
                  <a:schemeClr val="tx1"/>
                </a:solidFill>
              </a:rPr>
              <a:t>-Müşterilerin isteğini sunma</a:t>
            </a:r>
          </a:p>
          <a:p>
            <a:r>
              <a:rPr lang="tr-TR" sz="1600" dirty="0" smtClean="0">
                <a:solidFill>
                  <a:schemeClr val="tx1"/>
                </a:solidFill>
              </a:rPr>
              <a:t>-Müşteri şikayetlerini cevaplama</a:t>
            </a:r>
            <a:endParaRPr lang="tr-TR" sz="1600" dirty="0">
              <a:solidFill>
                <a:schemeClr val="tx1"/>
              </a:solidFill>
            </a:endParaRPr>
          </a:p>
        </p:txBody>
      </p:sp>
      <p:sp>
        <p:nvSpPr>
          <p:cNvPr id="6" name="Dikdörtgen 5"/>
          <p:cNvSpPr/>
          <p:nvPr/>
        </p:nvSpPr>
        <p:spPr>
          <a:xfrm>
            <a:off x="4499992" y="3284984"/>
            <a:ext cx="1800200" cy="208823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b="1" u="sng" dirty="0" smtClean="0">
                <a:solidFill>
                  <a:schemeClr val="tx1"/>
                </a:solidFill>
              </a:rPr>
              <a:t>Müşteri Bağlılığı</a:t>
            </a:r>
          </a:p>
          <a:p>
            <a:r>
              <a:rPr lang="tr-TR" sz="1600" dirty="0" smtClean="0">
                <a:solidFill>
                  <a:schemeClr val="tx1"/>
                </a:solidFill>
              </a:rPr>
              <a:t>-Müşteri sürekliliğini sağlama</a:t>
            </a:r>
          </a:p>
          <a:p>
            <a:r>
              <a:rPr lang="tr-TR" sz="1600" dirty="0" smtClean="0">
                <a:solidFill>
                  <a:schemeClr val="tx1"/>
                </a:solidFill>
              </a:rPr>
              <a:t>-Müşteri tavsiyelerine uyma</a:t>
            </a:r>
            <a:endParaRPr lang="tr-TR" sz="1600" dirty="0">
              <a:solidFill>
                <a:schemeClr val="tx1"/>
              </a:solidFill>
            </a:endParaRPr>
          </a:p>
        </p:txBody>
      </p:sp>
      <p:sp>
        <p:nvSpPr>
          <p:cNvPr id="7" name="Dikdörtgen 6"/>
          <p:cNvSpPr/>
          <p:nvPr/>
        </p:nvSpPr>
        <p:spPr>
          <a:xfrm>
            <a:off x="6588224" y="3284984"/>
            <a:ext cx="2016224" cy="208823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b="1" u="sng" dirty="0" smtClean="0">
                <a:solidFill>
                  <a:schemeClr val="tx1"/>
                </a:solidFill>
              </a:rPr>
              <a:t>Müşteri Değeri</a:t>
            </a:r>
          </a:p>
          <a:p>
            <a:pPr algn="ctr"/>
            <a:r>
              <a:rPr lang="tr-TR" sz="1600" dirty="0" smtClean="0">
                <a:solidFill>
                  <a:schemeClr val="tx1"/>
                </a:solidFill>
              </a:rPr>
              <a:t>-Hedef  müşterilerin ihtiyacını karşılamak</a:t>
            </a:r>
          </a:p>
          <a:p>
            <a:pPr algn="ctr"/>
            <a:r>
              <a:rPr lang="tr-TR" sz="1600" dirty="0" smtClean="0">
                <a:solidFill>
                  <a:schemeClr val="tx1"/>
                </a:solidFill>
              </a:rPr>
              <a:t>-Rakiplerin önüne geçmek</a:t>
            </a:r>
          </a:p>
          <a:p>
            <a:pPr algn="ctr"/>
            <a:r>
              <a:rPr lang="tr-TR" sz="1600" dirty="0" smtClean="0">
                <a:solidFill>
                  <a:schemeClr val="tx1"/>
                </a:solidFill>
              </a:rPr>
              <a:t>-Yeni özgün yararlar </a:t>
            </a:r>
            <a:r>
              <a:rPr lang="tr-TR" dirty="0" smtClean="0"/>
              <a:t>oluşturmak</a:t>
            </a:r>
            <a:endParaRPr lang="tr-TR" dirty="0"/>
          </a:p>
        </p:txBody>
      </p:sp>
      <p:sp>
        <p:nvSpPr>
          <p:cNvPr id="8" name="Sağ Ok 7"/>
          <p:cNvSpPr/>
          <p:nvPr/>
        </p:nvSpPr>
        <p:spPr>
          <a:xfrm>
            <a:off x="1979712" y="4077072"/>
            <a:ext cx="360040" cy="25202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Sağ Ok 8"/>
          <p:cNvSpPr/>
          <p:nvPr/>
        </p:nvSpPr>
        <p:spPr>
          <a:xfrm>
            <a:off x="3995936" y="4077072"/>
            <a:ext cx="432048" cy="25202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0" name="Sağ Ok 9"/>
          <p:cNvSpPr/>
          <p:nvPr/>
        </p:nvSpPr>
        <p:spPr>
          <a:xfrm>
            <a:off x="6293948" y="4079539"/>
            <a:ext cx="216024" cy="30603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82965885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794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260648"/>
            <a:ext cx="8229600" cy="6408712"/>
          </a:xfrm>
        </p:spPr>
        <p:txBody>
          <a:bodyPr>
            <a:noAutofit/>
          </a:bodyPr>
          <a:lstStyle/>
          <a:p>
            <a:pPr marL="0" indent="0">
              <a:buNone/>
            </a:pPr>
            <a:r>
              <a:rPr lang="tr-TR" sz="1500" dirty="0" smtClean="0"/>
              <a:t>Müşterilerin İşletmelerden Uzaklaşma Nedenleri</a:t>
            </a:r>
          </a:p>
          <a:p>
            <a:pPr marL="0" indent="0">
              <a:buNone/>
            </a:pPr>
            <a:r>
              <a:rPr lang="tr-TR" sz="1500" dirty="0" smtClean="0"/>
              <a:t>1-Algılamada ilgisizlik</a:t>
            </a:r>
          </a:p>
          <a:p>
            <a:pPr marL="0" indent="0">
              <a:buNone/>
            </a:pPr>
            <a:r>
              <a:rPr lang="tr-TR" sz="1500" dirty="0" smtClean="0"/>
              <a:t>2-Üründen tatminsizlik</a:t>
            </a:r>
          </a:p>
          <a:p>
            <a:pPr marL="0" indent="0">
              <a:buNone/>
            </a:pPr>
            <a:r>
              <a:rPr lang="tr-TR" sz="1500" dirty="0" smtClean="0"/>
              <a:t>3-Rekabet</a:t>
            </a:r>
          </a:p>
          <a:p>
            <a:pPr marL="0" indent="0">
              <a:buNone/>
            </a:pPr>
            <a:r>
              <a:rPr lang="tr-TR" sz="1500" dirty="0" smtClean="0"/>
              <a:t>4-Yeni oluşumlar</a:t>
            </a:r>
          </a:p>
          <a:p>
            <a:pPr marL="0" indent="0">
              <a:buNone/>
            </a:pPr>
            <a:r>
              <a:rPr lang="tr-TR" sz="1500" dirty="0" smtClean="0"/>
              <a:t>5-Muhtelif</a:t>
            </a:r>
          </a:p>
          <a:p>
            <a:pPr marL="0" indent="0">
              <a:buNone/>
            </a:pPr>
            <a:r>
              <a:rPr lang="tr-TR" sz="1500" dirty="0" smtClean="0">
                <a:solidFill>
                  <a:srgbClr val="C00000"/>
                </a:solidFill>
              </a:rPr>
              <a:t>A-</a:t>
            </a:r>
            <a:r>
              <a:rPr lang="tr-TR" sz="1500" dirty="0" err="1" smtClean="0">
                <a:solidFill>
                  <a:srgbClr val="C00000"/>
                </a:solidFill>
              </a:rPr>
              <a:t>Operasyonel</a:t>
            </a:r>
            <a:r>
              <a:rPr lang="tr-TR" sz="1500" dirty="0" smtClean="0">
                <a:solidFill>
                  <a:srgbClr val="C00000"/>
                </a:solidFill>
              </a:rPr>
              <a:t> Müşteri İlişkileri Yönetimi</a:t>
            </a:r>
          </a:p>
          <a:p>
            <a:pPr marL="0" indent="0">
              <a:buNone/>
            </a:pPr>
            <a:r>
              <a:rPr lang="tr-TR" sz="1500" dirty="0" smtClean="0"/>
              <a:t>*</a:t>
            </a:r>
            <a:r>
              <a:rPr lang="tr-TR" sz="1500" dirty="0" err="1" smtClean="0"/>
              <a:t>Önbüro</a:t>
            </a:r>
            <a:r>
              <a:rPr lang="tr-TR" sz="1500" dirty="0" smtClean="0"/>
              <a:t> iş ve işlemleri ile ilgili olarak destek verir.</a:t>
            </a:r>
          </a:p>
          <a:p>
            <a:pPr marL="0" indent="0">
              <a:buNone/>
            </a:pPr>
            <a:r>
              <a:rPr lang="tr-TR" sz="1500" dirty="0" smtClean="0"/>
              <a:t>*Misafirlerle her türlü kontak </a:t>
            </a:r>
            <a:r>
              <a:rPr lang="tr-TR" sz="1500" dirty="0" err="1" smtClean="0"/>
              <a:t>önbüroda</a:t>
            </a:r>
            <a:r>
              <a:rPr lang="tr-TR" sz="1500" dirty="0" smtClean="0"/>
              <a:t> saklanır-arşivlenir ve gerektiğinde kullanılır.</a:t>
            </a:r>
          </a:p>
          <a:p>
            <a:pPr marL="0" indent="0">
              <a:buNone/>
            </a:pPr>
            <a:r>
              <a:rPr lang="tr-TR" sz="1500" dirty="0" smtClean="0"/>
              <a:t>*Personel misafirlerle ilgili önemli bilgilere ulaşılabilir.</a:t>
            </a:r>
          </a:p>
          <a:p>
            <a:pPr marL="0" indent="0">
              <a:buNone/>
            </a:pPr>
            <a:r>
              <a:rPr lang="tr-TR" sz="1500" dirty="0" smtClean="0"/>
              <a:t>*</a:t>
            </a:r>
            <a:r>
              <a:rPr lang="tr-TR" sz="1500" dirty="0" err="1" smtClean="0"/>
              <a:t>Operasyonel</a:t>
            </a:r>
            <a:r>
              <a:rPr lang="tr-TR" sz="1500" dirty="0" smtClean="0"/>
              <a:t> MİY çeşitli nedenlerle misafirlerle ilgili verileri elinde tutar.</a:t>
            </a:r>
          </a:p>
          <a:p>
            <a:pPr marL="0" indent="0">
              <a:buNone/>
            </a:pPr>
            <a:r>
              <a:rPr lang="tr-TR" sz="1500" dirty="0" smtClean="0"/>
              <a:t>Bunlar;</a:t>
            </a:r>
          </a:p>
          <a:p>
            <a:pPr marL="514350" indent="-514350">
              <a:buAutoNum type="alphaLcParenR"/>
            </a:pPr>
            <a:r>
              <a:rPr lang="tr-TR" sz="1500" dirty="0" smtClean="0"/>
              <a:t>Kampanyaları yönetmek,</a:t>
            </a:r>
          </a:p>
          <a:p>
            <a:pPr marL="514350" indent="-514350">
              <a:buAutoNum type="alphaLcParenR"/>
            </a:pPr>
            <a:r>
              <a:rPr lang="tr-TR" sz="1500" dirty="0" smtClean="0"/>
              <a:t>Kurumsal pazarlama otomasyonu;</a:t>
            </a:r>
          </a:p>
          <a:p>
            <a:pPr marL="514350" indent="-514350">
              <a:buAutoNum type="alphaLcParenR"/>
            </a:pPr>
            <a:r>
              <a:rPr lang="tr-TR" sz="1500" dirty="0" smtClean="0"/>
              <a:t>Satış gücü otomasyonu.</a:t>
            </a:r>
          </a:p>
          <a:p>
            <a:pPr marL="0" indent="0">
              <a:buNone/>
            </a:pPr>
            <a:r>
              <a:rPr lang="tr-TR" sz="1500" dirty="0" smtClean="0">
                <a:solidFill>
                  <a:srgbClr val="C00000"/>
                </a:solidFill>
              </a:rPr>
              <a:t>B-Analitik MİY</a:t>
            </a:r>
          </a:p>
          <a:p>
            <a:pPr marL="0" indent="0">
              <a:buNone/>
            </a:pPr>
            <a:r>
              <a:rPr lang="tr-TR" sz="1500" dirty="0" smtClean="0"/>
              <a:t>*Hedeflenmiş pazarlama kampanyalarının verimliliğini artırmak gibi nedenlerle misafirle ilgili verileri analiz etmek ve pazarlama kampanyalarını tasarlamak ve yönetmek.</a:t>
            </a:r>
          </a:p>
          <a:p>
            <a:pPr marL="0" indent="0">
              <a:buNone/>
            </a:pPr>
            <a:r>
              <a:rPr lang="tr-TR" sz="1500" dirty="0" smtClean="0"/>
              <a:t>*Ürün ve hizmet kararlarına yönetim kararlarına katkı sağlamak için misafir davranışlarını analiz etmek.</a:t>
            </a:r>
          </a:p>
          <a:p>
            <a:pPr marL="0" indent="0">
              <a:buNone/>
            </a:pPr>
            <a:r>
              <a:rPr lang="tr-TR" sz="1500" dirty="0" smtClean="0">
                <a:solidFill>
                  <a:srgbClr val="C00000"/>
                </a:solidFill>
              </a:rPr>
              <a:t>C-İşbirliğine Dayalı MİY</a:t>
            </a:r>
          </a:p>
          <a:p>
            <a:pPr marL="0" indent="0">
              <a:buNone/>
            </a:pPr>
            <a:r>
              <a:rPr lang="tr-TR" sz="1500" dirty="0" smtClean="0"/>
              <a:t>*İşbirliğine dayalı MİY birçok departmanda ele alınan satış, teknik destek ve pazarlama gibi misafir hizmetlerinin işletme içindeki tüm yönlerini kapsar.</a:t>
            </a:r>
          </a:p>
          <a:p>
            <a:pPr marL="0" indent="0">
              <a:buNone/>
            </a:pPr>
            <a:r>
              <a:rPr lang="tr-TR" sz="1500" dirty="0"/>
              <a:t>*İşbirliğine dayalı MİY </a:t>
            </a:r>
            <a:r>
              <a:rPr lang="tr-TR" sz="1500" dirty="0" smtClean="0"/>
              <a:t> işletmenin sağladığı hizmet kalitesinin arttırılması için toplanan bilginin kullanılması için nihai hedeftir.</a:t>
            </a:r>
            <a:endParaRPr lang="tr-TR" sz="1500"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27529240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2249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76672"/>
            <a:ext cx="8229600" cy="5760640"/>
          </a:xfrm>
        </p:spPr>
        <p:txBody>
          <a:bodyPr>
            <a:normAutofit fontScale="62500" lnSpcReduction="20000"/>
          </a:bodyPr>
          <a:lstStyle/>
          <a:p>
            <a:pPr marL="0" indent="0">
              <a:buNone/>
            </a:pPr>
            <a:r>
              <a:rPr lang="tr-TR" dirty="0" smtClean="0">
                <a:solidFill>
                  <a:srgbClr val="C00000"/>
                </a:solidFill>
              </a:rPr>
              <a:t>MÜŞTERİ ODAKLI YÖNETİM</a:t>
            </a:r>
          </a:p>
          <a:p>
            <a:pPr marL="0" indent="0">
              <a:buNone/>
            </a:pPr>
            <a:r>
              <a:rPr lang="tr-TR" dirty="0" smtClean="0">
                <a:solidFill>
                  <a:srgbClr val="C00000"/>
                </a:solidFill>
              </a:rPr>
              <a:t>Müşteri odaklı işletmenin;</a:t>
            </a:r>
          </a:p>
          <a:p>
            <a:pPr marL="0" indent="0">
              <a:buNone/>
            </a:pPr>
            <a:r>
              <a:rPr lang="tr-TR" dirty="0" smtClean="0"/>
              <a:t>*Tüm çalışanların müşteri tatminin önemini anlaması,</a:t>
            </a:r>
          </a:p>
          <a:p>
            <a:pPr marL="0" indent="0">
              <a:buNone/>
            </a:pPr>
            <a:r>
              <a:rPr lang="tr-TR" dirty="0" smtClean="0"/>
              <a:t>*Müşteri istek ve ihtiyaçlarını sürekli araştırmak</a:t>
            </a:r>
          </a:p>
          <a:p>
            <a:pPr marL="0" indent="0">
              <a:buNone/>
            </a:pPr>
            <a:r>
              <a:rPr lang="tr-TR" dirty="0" smtClean="0"/>
              <a:t>*Ürün ve hizmetlerin, organizasyon ve süreçlerin , personelin müşteri merkezli olarak yapılandırılması,</a:t>
            </a:r>
          </a:p>
          <a:p>
            <a:pPr marL="0" indent="0">
              <a:buNone/>
            </a:pPr>
            <a:r>
              <a:rPr lang="tr-TR" dirty="0" smtClean="0"/>
              <a:t>*Satış sonrası ilişki süreci ve öneminin anlaşılması gerekmektedir.</a:t>
            </a:r>
          </a:p>
          <a:p>
            <a:pPr marL="0" indent="0">
              <a:buNone/>
            </a:pPr>
            <a:endParaRPr lang="tr-TR" dirty="0" smtClean="0">
              <a:solidFill>
                <a:srgbClr val="C00000"/>
              </a:solidFill>
            </a:endParaRPr>
          </a:p>
          <a:p>
            <a:pPr marL="0" indent="0">
              <a:buNone/>
            </a:pPr>
            <a:r>
              <a:rPr lang="tr-TR" dirty="0" smtClean="0">
                <a:solidFill>
                  <a:srgbClr val="C00000"/>
                </a:solidFill>
              </a:rPr>
              <a:t>Müşteri  Memnuniyeti ve Şikayetler</a:t>
            </a:r>
          </a:p>
          <a:p>
            <a:pPr marL="0" indent="0">
              <a:buNone/>
            </a:pPr>
            <a:r>
              <a:rPr lang="tr-TR" dirty="0" smtClean="0"/>
              <a:t>Müşteri çoğu zaman şikayette bulunmaz. Bunun sebepleri;</a:t>
            </a:r>
          </a:p>
          <a:p>
            <a:pPr marL="0" indent="0">
              <a:buNone/>
            </a:pPr>
            <a:r>
              <a:rPr lang="tr-TR" dirty="0" smtClean="0"/>
              <a:t>*Geçmişte yaptığı şikayetler dikkate alınmamıştır,</a:t>
            </a:r>
          </a:p>
          <a:p>
            <a:pPr marL="0" indent="0">
              <a:buNone/>
            </a:pPr>
            <a:r>
              <a:rPr lang="tr-TR" dirty="0" smtClean="0"/>
              <a:t>*Şikayetin hoş karşılanmayacağını düşünmektedir,</a:t>
            </a:r>
          </a:p>
          <a:p>
            <a:pPr marL="0" indent="0">
              <a:buNone/>
            </a:pPr>
            <a:r>
              <a:rPr lang="tr-TR" dirty="0" smtClean="0"/>
              <a:t>*Şikayetler için işletmede belirli bir yol görememiştir,</a:t>
            </a:r>
          </a:p>
          <a:p>
            <a:pPr marL="0" indent="0">
              <a:buNone/>
            </a:pPr>
            <a:r>
              <a:rPr lang="tr-TR" dirty="0" smtClean="0"/>
              <a:t>*Şikayet edecek kadar kötü değildi algısı,</a:t>
            </a:r>
          </a:p>
          <a:p>
            <a:pPr marL="0" indent="0">
              <a:buNone/>
            </a:pPr>
            <a:r>
              <a:rPr lang="tr-TR" dirty="0" smtClean="0"/>
              <a:t>*Şikayet sorgulanabilir ve şikayet edenin kendisini korumak zorunda kalma korkusu,</a:t>
            </a:r>
          </a:p>
          <a:p>
            <a:pPr marL="0" indent="0">
              <a:buNone/>
            </a:pPr>
            <a:r>
              <a:rPr lang="tr-TR" dirty="0" smtClean="0"/>
              <a:t>*Süre sıkıntısı,</a:t>
            </a:r>
          </a:p>
          <a:p>
            <a:pPr marL="0" indent="0">
              <a:buNone/>
            </a:pPr>
            <a:r>
              <a:rPr lang="tr-TR" dirty="0" smtClean="0"/>
              <a:t>*Şikayette bulunmayarak işletmeden intikam aldığını düşünebilir.</a:t>
            </a:r>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12489532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988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5904656"/>
          </a:xfrm>
        </p:spPr>
        <p:txBody>
          <a:bodyPr>
            <a:normAutofit fontScale="47500" lnSpcReduction="20000"/>
          </a:bodyPr>
          <a:lstStyle/>
          <a:p>
            <a:pPr marL="0" indent="0">
              <a:buNone/>
            </a:pPr>
            <a:r>
              <a:rPr lang="tr-TR" sz="3300" dirty="0">
                <a:solidFill>
                  <a:srgbClr val="C00000"/>
                </a:solidFill>
              </a:rPr>
              <a:t>Şikayet sebepleri</a:t>
            </a:r>
          </a:p>
          <a:p>
            <a:pPr marL="0" indent="0">
              <a:buNone/>
            </a:pPr>
            <a:r>
              <a:rPr lang="tr-TR" sz="3300" dirty="0"/>
              <a:t>A-Hizmet alanından kaynaklananlar</a:t>
            </a:r>
          </a:p>
          <a:p>
            <a:pPr marL="0" indent="0">
              <a:buNone/>
            </a:pPr>
            <a:r>
              <a:rPr lang="tr-TR" sz="3300" dirty="0"/>
              <a:t>1-Ürün hatası</a:t>
            </a:r>
          </a:p>
          <a:p>
            <a:pPr marL="0" indent="0">
              <a:buNone/>
            </a:pPr>
            <a:r>
              <a:rPr lang="tr-TR" sz="3300" dirty="0"/>
              <a:t>2-Politika hataları</a:t>
            </a:r>
          </a:p>
          <a:p>
            <a:pPr marL="0" indent="0">
              <a:buNone/>
            </a:pPr>
            <a:r>
              <a:rPr lang="tr-TR" sz="3300" dirty="0"/>
              <a:t>3-Rezervasyon başarısızlıkları</a:t>
            </a:r>
          </a:p>
          <a:p>
            <a:pPr marL="0" indent="0">
              <a:buNone/>
            </a:pPr>
            <a:r>
              <a:rPr lang="tr-TR" sz="3300" dirty="0"/>
              <a:t>4-Personel davranışları</a:t>
            </a:r>
          </a:p>
          <a:p>
            <a:pPr marL="0" indent="0">
              <a:buNone/>
            </a:pPr>
            <a:r>
              <a:rPr lang="tr-TR" sz="3300" dirty="0"/>
              <a:t>5-Yavaş ve karşılanamayan hizmet</a:t>
            </a:r>
          </a:p>
          <a:p>
            <a:pPr marL="0" indent="0">
              <a:buNone/>
            </a:pPr>
            <a:r>
              <a:rPr lang="tr-TR" sz="3300" dirty="0"/>
              <a:t>6-Stokların tükenmesi</a:t>
            </a:r>
          </a:p>
          <a:p>
            <a:pPr marL="0" indent="0">
              <a:buNone/>
            </a:pPr>
            <a:r>
              <a:rPr lang="tr-TR" sz="3300" dirty="0"/>
              <a:t>7-Yanlış ücretlendirme ve faturalandırma</a:t>
            </a:r>
          </a:p>
          <a:p>
            <a:pPr marL="0" indent="0">
              <a:buNone/>
            </a:pPr>
            <a:r>
              <a:rPr lang="tr-TR" sz="3300" dirty="0"/>
              <a:t>8-Bilgilendirme </a:t>
            </a:r>
            <a:r>
              <a:rPr lang="tr-TR" sz="3300" dirty="0" smtClean="0"/>
              <a:t>yetersizliği</a:t>
            </a:r>
          </a:p>
          <a:p>
            <a:pPr marL="0" indent="0">
              <a:buNone/>
            </a:pPr>
            <a:r>
              <a:rPr lang="tr-TR" sz="3300" dirty="0" smtClean="0"/>
              <a:t>B-Donanım değiştirme ve tamirde gösterilen özensizlikten kaynaklanan şikayetler</a:t>
            </a:r>
          </a:p>
          <a:p>
            <a:pPr marL="0" indent="0">
              <a:buNone/>
            </a:pPr>
            <a:r>
              <a:rPr lang="tr-TR" sz="3300" dirty="0" smtClean="0"/>
              <a:t>C-Misafir hatalarından kaynaklanan şikayetler</a:t>
            </a:r>
          </a:p>
          <a:p>
            <a:pPr marL="0" indent="0">
              <a:buNone/>
            </a:pPr>
            <a:r>
              <a:rPr lang="tr-TR" sz="3300" dirty="0" smtClean="0"/>
              <a:t>D-Dış etkenlerden kaynaklanan şikayetler</a:t>
            </a:r>
          </a:p>
          <a:p>
            <a:pPr marL="0" indent="0">
              <a:buNone/>
            </a:pPr>
            <a:endParaRPr lang="tr-TR" sz="3300" dirty="0"/>
          </a:p>
          <a:p>
            <a:pPr marL="0" indent="0">
              <a:buNone/>
            </a:pPr>
            <a:r>
              <a:rPr lang="tr-TR" sz="3300" dirty="0" smtClean="0">
                <a:solidFill>
                  <a:srgbClr val="C00000"/>
                </a:solidFill>
              </a:rPr>
              <a:t>Şikayetlerin çözümünde;</a:t>
            </a:r>
          </a:p>
          <a:p>
            <a:pPr marL="0" indent="0">
              <a:buNone/>
            </a:pPr>
            <a:r>
              <a:rPr lang="tr-TR" sz="3300" dirty="0" smtClean="0"/>
              <a:t>1-Özür dileme ve bilgi verilmesi</a:t>
            </a:r>
          </a:p>
          <a:p>
            <a:pPr marL="0" indent="0">
              <a:buNone/>
            </a:pPr>
            <a:r>
              <a:rPr lang="tr-TR" sz="3300" dirty="0" smtClean="0"/>
              <a:t>2-Yönetim tarafından hatanın düzeltilmesi</a:t>
            </a:r>
          </a:p>
          <a:p>
            <a:pPr marL="0" indent="0">
              <a:buNone/>
            </a:pPr>
            <a:r>
              <a:rPr lang="tr-TR" sz="3300" dirty="0" smtClean="0"/>
              <a:t>3-Hatanın düzeltilmesi ve ikram</a:t>
            </a:r>
          </a:p>
          <a:p>
            <a:pPr marL="0" indent="0">
              <a:buNone/>
            </a:pPr>
            <a:r>
              <a:rPr lang="tr-TR" sz="3300" dirty="0" smtClean="0"/>
              <a:t>4-Değiştirme ve standartların arttırılması</a:t>
            </a:r>
          </a:p>
          <a:p>
            <a:pPr marL="0" indent="0">
              <a:buNone/>
            </a:pPr>
            <a:r>
              <a:rPr lang="tr-TR" sz="3300" dirty="0" smtClean="0"/>
              <a:t>5-Sorunun çözümünde belirli oranda indirim yapılması</a:t>
            </a:r>
          </a:p>
          <a:p>
            <a:pPr marL="0" indent="0">
              <a:buNone/>
            </a:pPr>
            <a:r>
              <a:rPr lang="tr-TR" sz="3300" dirty="0" smtClean="0"/>
              <a:t>6-Hatanın sonucu geri ödeme yapılması gibi yollar izlenmelidir.</a:t>
            </a:r>
          </a:p>
          <a:p>
            <a:pPr marL="0" indent="0">
              <a:buNone/>
            </a:pPr>
            <a:r>
              <a:rPr lang="tr-TR" sz="3300" dirty="0" smtClean="0"/>
              <a:t>Müşteriyi memnun etmeyecek davranışlardan uzak durulmalıdır.</a:t>
            </a:r>
            <a:endParaRPr lang="tr-TR" sz="3300" dirty="0"/>
          </a:p>
          <a:p>
            <a:pPr marL="0" indent="0">
              <a:buNone/>
            </a:pPr>
            <a:endParaRPr lang="tr-TR" dirty="0"/>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65828876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9333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6120680"/>
          </a:xfrm>
        </p:spPr>
        <p:txBody>
          <a:bodyPr>
            <a:normAutofit fontScale="85000" lnSpcReduction="20000"/>
          </a:bodyPr>
          <a:lstStyle/>
          <a:p>
            <a:pPr marL="0" indent="0">
              <a:buNone/>
            </a:pPr>
            <a:r>
              <a:rPr lang="tr-TR" dirty="0">
                <a:solidFill>
                  <a:srgbClr val="C00000"/>
                </a:solidFill>
              </a:rPr>
              <a:t>Şikayetlerin ifade edilmesinde kullanılan başlıca yollar;</a:t>
            </a:r>
          </a:p>
          <a:p>
            <a:pPr marL="0" indent="0">
              <a:buNone/>
            </a:pPr>
            <a:r>
              <a:rPr lang="tr-TR" dirty="0"/>
              <a:t>*Yüz yüze personele ifade edilir</a:t>
            </a:r>
          </a:p>
          <a:p>
            <a:pPr marL="0" indent="0">
              <a:buNone/>
            </a:pPr>
            <a:r>
              <a:rPr lang="tr-TR" dirty="0"/>
              <a:t>*Odalara konulan anket formlarına yazılabilir</a:t>
            </a:r>
          </a:p>
          <a:p>
            <a:pPr marL="0" indent="0">
              <a:buNone/>
            </a:pPr>
            <a:r>
              <a:rPr lang="tr-TR" dirty="0"/>
              <a:t>*</a:t>
            </a:r>
            <a:r>
              <a:rPr lang="tr-TR" dirty="0" err="1"/>
              <a:t>Önbürodaki</a:t>
            </a:r>
            <a:r>
              <a:rPr lang="tr-TR" dirty="0"/>
              <a:t> müşteri şikayet defterine yazılabilir</a:t>
            </a:r>
          </a:p>
          <a:p>
            <a:pPr marL="0" indent="0">
              <a:buNone/>
            </a:pPr>
            <a:r>
              <a:rPr lang="tr-TR" dirty="0"/>
              <a:t>*Şikayet ettiği konuya ya da personele karşı sessiz bir tepki oluşturabilir.</a:t>
            </a:r>
          </a:p>
          <a:p>
            <a:pPr marL="0" indent="0">
              <a:buNone/>
            </a:pPr>
            <a:r>
              <a:rPr lang="tr-TR" dirty="0"/>
              <a:t>*Sosyal medyayı kullanabilir</a:t>
            </a:r>
          </a:p>
          <a:p>
            <a:pPr marL="0" indent="0">
              <a:buNone/>
            </a:pPr>
            <a:r>
              <a:rPr lang="tr-TR" dirty="0"/>
              <a:t>*Çevresindeki insanlara olumsuz bildirimde bulunabilir</a:t>
            </a:r>
          </a:p>
          <a:p>
            <a:pPr marL="0" indent="0">
              <a:buNone/>
            </a:pPr>
            <a:r>
              <a:rPr lang="tr-TR" dirty="0"/>
              <a:t>*Dahil olduğu grupla birlikte işletmeye karşı tavır alabilir</a:t>
            </a:r>
          </a:p>
          <a:p>
            <a:pPr marL="0" indent="0">
              <a:buNone/>
            </a:pPr>
            <a:r>
              <a:rPr lang="tr-TR" dirty="0"/>
              <a:t>*Seyahat acentesi veya tur operatörüne şikayette bulunabilir</a:t>
            </a:r>
          </a:p>
          <a:p>
            <a:pPr marL="0" indent="0">
              <a:buNone/>
            </a:pPr>
            <a:r>
              <a:rPr lang="tr-TR" dirty="0"/>
              <a:t>*Yasal haklarına başvurabilir</a:t>
            </a:r>
            <a:r>
              <a:rPr lang="tr-TR" dirty="0" smtClean="0"/>
              <a:t>.</a:t>
            </a:r>
          </a:p>
          <a:p>
            <a:pPr marL="0" indent="0">
              <a:buNone/>
            </a:pPr>
            <a:r>
              <a:rPr lang="tr-TR" dirty="0" smtClean="0">
                <a:solidFill>
                  <a:srgbClr val="C00000"/>
                </a:solidFill>
              </a:rPr>
              <a:t>Şikayetin dinlenmesi</a:t>
            </a:r>
          </a:p>
          <a:p>
            <a:pPr marL="0" indent="0">
              <a:buNone/>
            </a:pPr>
            <a:r>
              <a:rPr lang="tr-TR" dirty="0" smtClean="0">
                <a:solidFill>
                  <a:srgbClr val="C00000"/>
                </a:solidFill>
              </a:rPr>
              <a:t>Müşteri ilişkilerinde personelin önemi</a:t>
            </a:r>
          </a:p>
          <a:p>
            <a:pPr marL="0" indent="0">
              <a:buNone/>
            </a:pPr>
            <a:r>
              <a:rPr lang="tr-TR" dirty="0" smtClean="0">
                <a:solidFill>
                  <a:srgbClr val="C00000"/>
                </a:solidFill>
              </a:rPr>
              <a:t>Müşteri ilişkileri görevlisi</a:t>
            </a:r>
          </a:p>
          <a:p>
            <a:pPr marL="0" indent="0">
              <a:buNone/>
            </a:pPr>
            <a:endParaRPr lang="tr-TR" dirty="0">
              <a:solidFill>
                <a:srgbClr val="C00000"/>
              </a:solidFill>
            </a:endParaRPr>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33105144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0624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5976664"/>
          </a:xfrm>
        </p:spPr>
        <p:txBody>
          <a:bodyPr>
            <a:normAutofit fontScale="77500" lnSpcReduction="20000"/>
          </a:bodyPr>
          <a:lstStyle/>
          <a:p>
            <a:pPr marL="0" indent="0">
              <a:buNone/>
            </a:pPr>
            <a:r>
              <a:rPr lang="tr-TR" dirty="0">
                <a:solidFill>
                  <a:srgbClr val="C00000"/>
                </a:solidFill>
              </a:rPr>
              <a:t>Konaklama İşletmesi ve İletişim</a:t>
            </a:r>
          </a:p>
          <a:p>
            <a:pPr marL="0" indent="0">
              <a:buNone/>
            </a:pPr>
            <a:r>
              <a:rPr lang="tr-TR" dirty="0" err="1">
                <a:solidFill>
                  <a:srgbClr val="C00000"/>
                </a:solidFill>
              </a:rPr>
              <a:t>İletişim:</a:t>
            </a:r>
            <a:r>
              <a:rPr lang="tr-TR" dirty="0" err="1"/>
              <a:t>iletilmek</a:t>
            </a:r>
            <a:r>
              <a:rPr lang="tr-TR" dirty="0"/>
              <a:t> istenen bilginin hem gönderici hem de alıcı tarafından anlaşıldığı ortamda bilginin bir göndericiden bir alıcıya aktarılma sürecidir. Organizmaların çeşitli yöntemlerle bilgi alışverişi yapmalarına olanak tanıyan bir süreçtir</a:t>
            </a:r>
            <a:r>
              <a:rPr lang="tr-TR" dirty="0" smtClean="0"/>
              <a:t>.</a:t>
            </a:r>
          </a:p>
          <a:p>
            <a:pPr marL="0" indent="0">
              <a:buNone/>
            </a:pPr>
            <a:r>
              <a:rPr lang="tr-TR" dirty="0"/>
              <a:t>1-Sözlü </a:t>
            </a:r>
            <a:r>
              <a:rPr lang="tr-TR" dirty="0" smtClean="0"/>
              <a:t>iletişim: Sesin </a:t>
            </a:r>
            <a:r>
              <a:rPr lang="tr-TR" dirty="0"/>
              <a:t>iletilmesi ve duymanın gerçekleşmesi eylemlerini kapsar. Bir tarafın konuşan diğer tarafın dinleyen rollerini aldığı bu iletişim yapısında, konuşanın ifade etmeye çalıştığı duygu, düşünce, tutum ve bilgilerin dinleyen tarafından anlaşılması gerekmektedir.</a:t>
            </a:r>
            <a:endParaRPr lang="tr-TR" dirty="0" smtClean="0"/>
          </a:p>
          <a:p>
            <a:pPr marL="0" indent="0">
              <a:buNone/>
            </a:pPr>
            <a:r>
              <a:rPr lang="tr-TR" dirty="0" smtClean="0"/>
              <a:t>2-Yazılı </a:t>
            </a:r>
            <a:r>
              <a:rPr lang="tr-TR" dirty="0"/>
              <a:t>iletişim: </a:t>
            </a:r>
            <a:r>
              <a:rPr lang="tr-TR" dirty="0" smtClean="0"/>
              <a:t>Herhangi </a:t>
            </a:r>
            <a:r>
              <a:rPr lang="tr-TR" dirty="0"/>
              <a:t>bir konuda duygu, düşünce, izlenim ve görüşlerin belli kurallara uygun olarak yazıyla iletilmesi amacıyla kullanılır. Yazılı İletişimde; Yazan, mesajı göndermeden önce yeniden gözden geçirebildiği gibi, yazan ve okuyan aynı mesaja istediği zaman tekrar dönebilir. </a:t>
            </a:r>
            <a:endParaRPr lang="tr-TR" dirty="0" smtClean="0"/>
          </a:p>
          <a:p>
            <a:pPr marL="0" indent="0">
              <a:buNone/>
            </a:pPr>
            <a:r>
              <a:rPr lang="tr-TR" dirty="0"/>
              <a:t>3-Beden dili: </a:t>
            </a:r>
            <a:r>
              <a:rPr lang="tr-TR" dirty="0" smtClean="0"/>
              <a:t>Jest </a:t>
            </a:r>
            <a:r>
              <a:rPr lang="tr-TR" dirty="0"/>
              <a:t>ve mimik, fiziksel duruş, yüz ifadeleri ve göz hareketleriyle, zihinsel ve fiziksel faaliyetlerle desteklenen alıcıya ilettiğimiz mesaj, sözel olmayan iletişim biçimidir.</a:t>
            </a:r>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76345645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867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76672"/>
            <a:ext cx="8229600" cy="5832648"/>
          </a:xfrm>
        </p:spPr>
        <p:txBody>
          <a:bodyPr>
            <a:normAutofit fontScale="62500" lnSpcReduction="20000"/>
          </a:bodyPr>
          <a:lstStyle/>
          <a:p>
            <a:pPr marL="0" indent="0">
              <a:buNone/>
            </a:pPr>
            <a:r>
              <a:rPr lang="tr-TR" dirty="0" smtClean="0">
                <a:solidFill>
                  <a:srgbClr val="C00000"/>
                </a:solidFill>
              </a:rPr>
              <a:t>Kişiler </a:t>
            </a:r>
            <a:r>
              <a:rPr lang="tr-TR" dirty="0" smtClean="0">
                <a:solidFill>
                  <a:srgbClr val="C00000"/>
                </a:solidFill>
              </a:rPr>
              <a:t>arası mesafeler</a:t>
            </a:r>
          </a:p>
          <a:p>
            <a:pPr marL="0" indent="0">
              <a:buNone/>
            </a:pPr>
            <a:r>
              <a:rPr lang="tr-TR" dirty="0">
                <a:solidFill>
                  <a:srgbClr val="C00000"/>
                </a:solidFill>
              </a:rPr>
              <a:t>1) Özel </a:t>
            </a:r>
            <a:r>
              <a:rPr lang="tr-TR" dirty="0" smtClean="0">
                <a:solidFill>
                  <a:srgbClr val="C00000"/>
                </a:solidFill>
              </a:rPr>
              <a:t>mesafe (Mahrem mesafe); </a:t>
            </a:r>
            <a:r>
              <a:rPr lang="tr-TR" dirty="0"/>
              <a:t>0 ila 50 cm arasında bir mesafedir ve duygusal bağımız olan ya da yakın ilişkilerimiz olan kişiler içindir. Anne, baba, eş, çocuk gibi.</a:t>
            </a:r>
          </a:p>
          <a:p>
            <a:pPr marL="0" indent="0">
              <a:buNone/>
            </a:pPr>
            <a:r>
              <a:rPr lang="tr-TR" dirty="0" smtClean="0">
                <a:solidFill>
                  <a:srgbClr val="C00000"/>
                </a:solidFill>
              </a:rPr>
              <a:t>2</a:t>
            </a:r>
            <a:r>
              <a:rPr lang="tr-TR" dirty="0">
                <a:solidFill>
                  <a:srgbClr val="C00000"/>
                </a:solidFill>
              </a:rPr>
              <a:t>) Kişisel mesafe </a:t>
            </a:r>
            <a:r>
              <a:rPr lang="tr-TR" dirty="0"/>
              <a:t>ise 50 cm ila 1.2m arasındaki mesafedir. Arkadaşlar ve iş ortakları arasındaki resmi olmayan etkileşimler için kullanılır.</a:t>
            </a:r>
          </a:p>
          <a:p>
            <a:pPr marL="0" indent="0">
              <a:buNone/>
            </a:pPr>
            <a:r>
              <a:rPr lang="tr-TR" dirty="0" smtClean="0">
                <a:solidFill>
                  <a:srgbClr val="C00000"/>
                </a:solidFill>
              </a:rPr>
              <a:t>3</a:t>
            </a:r>
            <a:r>
              <a:rPr lang="tr-TR" dirty="0">
                <a:solidFill>
                  <a:srgbClr val="C00000"/>
                </a:solidFill>
              </a:rPr>
              <a:t>) Sosyal mesafe: </a:t>
            </a:r>
            <a:r>
              <a:rPr lang="tr-TR" dirty="0"/>
              <a:t>Sosyal etkinliklerde ya da kahve molalarında birbirimizle sohbet ederken kullandığımız mesafedir. Sosyal mesafe 1.2m ila 3.6m arasındadır. Bu mesafe içerisindeyken kişisel konulardan konuşmayız. Daha çok iş konularından konuşuruz ve özellikle de çok iyi tanımadığımız iş arkadaşlarımız ya da müşterilerimizle etkileşimdeyken kullanırız.</a:t>
            </a:r>
          </a:p>
          <a:p>
            <a:pPr marL="0" indent="0">
              <a:buNone/>
            </a:pPr>
            <a:r>
              <a:rPr lang="tr-TR" dirty="0" smtClean="0">
                <a:solidFill>
                  <a:srgbClr val="C00000"/>
                </a:solidFill>
              </a:rPr>
              <a:t>4</a:t>
            </a:r>
            <a:r>
              <a:rPr lang="tr-TR" dirty="0">
                <a:solidFill>
                  <a:srgbClr val="C00000"/>
                </a:solidFill>
              </a:rPr>
              <a:t>) Ortak </a:t>
            </a:r>
            <a:r>
              <a:rPr lang="tr-TR" dirty="0" smtClean="0">
                <a:solidFill>
                  <a:srgbClr val="C00000"/>
                </a:solidFill>
              </a:rPr>
              <a:t>mesafe (Topluma açık –Genel mesafe, ): </a:t>
            </a:r>
            <a:r>
              <a:rPr lang="tr-TR" dirty="0"/>
              <a:t>3.6 metreden uzak olan mesafeler ise ortak alan olarak bilinir ve genellikle büyük gruplarla kullanılır</a:t>
            </a:r>
            <a:r>
              <a:rPr lang="tr-TR" dirty="0" smtClean="0"/>
              <a:t>.</a:t>
            </a:r>
          </a:p>
          <a:p>
            <a:pPr marL="0" indent="0">
              <a:buNone/>
            </a:pPr>
            <a:r>
              <a:rPr lang="tr-TR" dirty="0"/>
              <a:t>	</a:t>
            </a:r>
            <a:r>
              <a:rPr lang="tr-TR" dirty="0" smtClean="0"/>
              <a:t>Konaklama işletmesinde başlıca iletişim alanları ve kanalları;</a:t>
            </a:r>
          </a:p>
          <a:p>
            <a:pPr marL="0" indent="0">
              <a:buNone/>
            </a:pPr>
            <a:r>
              <a:rPr lang="tr-TR" dirty="0" smtClean="0"/>
              <a:t>*Telefon</a:t>
            </a:r>
          </a:p>
          <a:p>
            <a:pPr marL="0" indent="0">
              <a:buNone/>
            </a:pPr>
            <a:r>
              <a:rPr lang="tr-TR" dirty="0" smtClean="0"/>
              <a:t>*Faks</a:t>
            </a:r>
          </a:p>
          <a:p>
            <a:pPr marL="0" indent="0">
              <a:buNone/>
            </a:pPr>
            <a:r>
              <a:rPr lang="tr-TR" dirty="0" smtClean="0"/>
              <a:t>*Internet</a:t>
            </a:r>
          </a:p>
          <a:p>
            <a:pPr marL="0" indent="0">
              <a:buNone/>
            </a:pPr>
            <a:r>
              <a:rPr lang="tr-TR" dirty="0" smtClean="0"/>
              <a:t>*E-mail</a:t>
            </a:r>
          </a:p>
          <a:p>
            <a:pPr marL="0" indent="0">
              <a:buNone/>
            </a:pPr>
            <a:r>
              <a:rPr lang="tr-TR" dirty="0" smtClean="0"/>
              <a:t>*Yazılı</a:t>
            </a:r>
          </a:p>
          <a:p>
            <a:pPr marL="0" indent="0">
              <a:buNone/>
            </a:pPr>
            <a:r>
              <a:rPr lang="tr-TR" dirty="0" smtClean="0"/>
              <a:t>*Sözlü</a:t>
            </a:r>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50427834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2339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234</TotalTime>
  <Words>1421</Words>
  <Application>Microsoft Office PowerPoint</Application>
  <PresentationFormat>Ekran Gösterisi (4:3)</PresentationFormat>
  <Paragraphs>187</Paragraphs>
  <Slides>15</Slides>
  <Notes>0</Notes>
  <HiddenSlides>0</HiddenSlides>
  <MMClips>15</MMClips>
  <ScaleCrop>false</ScaleCrop>
  <HeadingPairs>
    <vt:vector size="4" baseType="variant">
      <vt:variant>
        <vt:lpstr>Tema</vt:lpstr>
      </vt:variant>
      <vt:variant>
        <vt:i4>1</vt:i4>
      </vt:variant>
      <vt:variant>
        <vt:lpstr>Slayt Başlıkları</vt:lpstr>
      </vt:variant>
      <vt:variant>
        <vt:i4>15</vt:i4>
      </vt:variant>
    </vt:vector>
  </HeadingPairs>
  <TitlesOfParts>
    <vt:vector size="16" baseType="lpstr">
      <vt:lpstr>Ofis Teması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ASUS</dc:creator>
  <cp:lastModifiedBy>ASUS</cp:lastModifiedBy>
  <cp:revision>24</cp:revision>
  <dcterms:created xsi:type="dcterms:W3CDTF">2020-12-17T17:10:33Z</dcterms:created>
  <dcterms:modified xsi:type="dcterms:W3CDTF">2020-12-19T20:44:28Z</dcterms:modified>
</cp:coreProperties>
</file>