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4" r:id="rId8"/>
    <p:sldId id="265" r:id="rId9"/>
    <p:sldId id="266" r:id="rId10"/>
    <p:sldId id="267" r:id="rId11"/>
    <p:sldId id="263" r:id="rId12"/>
    <p:sldId id="260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2EEDE0-CAB4-41DE-A923-90A47D404F1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064A7BE-E4F7-41CF-8F7D-2DA057E6A3A5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Fiyatlamayı belirleyen faktörler</a:t>
          </a:r>
          <a:endParaRPr lang="tr-TR" dirty="0"/>
        </a:p>
      </dgm:t>
    </dgm:pt>
    <dgm:pt modelId="{EBD67B39-7D70-4B2B-BFF6-CDC57AF9F561}" type="parTrans" cxnId="{12F1CD34-BC63-4624-A88A-6380B295B526}">
      <dgm:prSet/>
      <dgm:spPr/>
      <dgm:t>
        <a:bodyPr/>
        <a:lstStyle/>
        <a:p>
          <a:endParaRPr lang="tr-TR"/>
        </a:p>
      </dgm:t>
    </dgm:pt>
    <dgm:pt modelId="{3DBE24E1-6B8D-4E1D-8670-365C313A81A1}" type="sibTrans" cxnId="{12F1CD34-BC63-4624-A88A-6380B295B526}">
      <dgm:prSet/>
      <dgm:spPr/>
      <dgm:t>
        <a:bodyPr/>
        <a:lstStyle/>
        <a:p>
          <a:endParaRPr lang="tr-TR"/>
        </a:p>
      </dgm:t>
    </dgm:pt>
    <dgm:pt modelId="{1B599666-6C1E-4023-B71F-D740F32A6F44}">
      <dgm:prSet phldrT="[Metin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Maliyetler</a:t>
          </a:r>
          <a:endParaRPr lang="tr-TR" dirty="0"/>
        </a:p>
      </dgm:t>
    </dgm:pt>
    <dgm:pt modelId="{019EF7E6-A203-4A5C-BCF1-AF6C0547104D}" type="parTrans" cxnId="{ABDC2632-F69F-4594-BAF8-6243A8FA84E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BCB6ED15-C06D-48C7-9F50-0314F36E3BA8}" type="sibTrans" cxnId="{ABDC2632-F69F-4594-BAF8-6243A8FA84E8}">
      <dgm:prSet/>
      <dgm:spPr/>
      <dgm:t>
        <a:bodyPr/>
        <a:lstStyle/>
        <a:p>
          <a:endParaRPr lang="tr-TR"/>
        </a:p>
      </dgm:t>
    </dgm:pt>
    <dgm:pt modelId="{D59C79FE-3EE9-42FD-A0C2-E25F3709B922}">
      <dgm:prSet phldrT="[Metin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Rakipler</a:t>
          </a:r>
          <a:endParaRPr lang="tr-TR" dirty="0"/>
        </a:p>
      </dgm:t>
    </dgm:pt>
    <dgm:pt modelId="{1EE1D797-ADF0-4FEA-81B9-BFB5BE894E29}" type="parTrans" cxnId="{E2B87476-E625-48F4-8613-99E1FE7777B6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6408164B-677C-41B8-9857-8AAAE699BC72}" type="sibTrans" cxnId="{E2B87476-E625-48F4-8613-99E1FE7777B6}">
      <dgm:prSet/>
      <dgm:spPr/>
      <dgm:t>
        <a:bodyPr/>
        <a:lstStyle/>
        <a:p>
          <a:endParaRPr lang="tr-TR"/>
        </a:p>
      </dgm:t>
    </dgm:pt>
    <dgm:pt modelId="{6BF67423-5E73-4FE6-A75C-8FE34B53001D}">
      <dgm:prSet phldrT="[Metin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Aracılar</a:t>
          </a:r>
          <a:endParaRPr lang="tr-TR" dirty="0"/>
        </a:p>
      </dgm:t>
    </dgm:pt>
    <dgm:pt modelId="{70DB5575-A74E-4A9C-9991-AF3B360482C1}" type="parTrans" cxnId="{9CF31FC4-8A64-498E-A5AA-A912F0E38151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B26549F2-7450-4484-8FDF-AB5FBF06EF60}" type="sibTrans" cxnId="{9CF31FC4-8A64-498E-A5AA-A912F0E38151}">
      <dgm:prSet/>
      <dgm:spPr/>
      <dgm:t>
        <a:bodyPr/>
        <a:lstStyle/>
        <a:p>
          <a:endParaRPr lang="tr-TR"/>
        </a:p>
      </dgm:t>
    </dgm:pt>
    <dgm:pt modelId="{652A3B58-E65E-4D2F-8870-3491C8AE53DD}">
      <dgm:prSet phldrT="[Metin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Yasalar</a:t>
          </a:r>
          <a:endParaRPr lang="tr-TR" dirty="0"/>
        </a:p>
      </dgm:t>
    </dgm:pt>
    <dgm:pt modelId="{A75E2752-2C49-4F73-8A50-09006ABD4664}" type="parTrans" cxnId="{03E3FB15-B4DF-4647-B111-C1164F760A5D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91A8BEC0-FFFC-44C8-B967-EB91F9168463}" type="sibTrans" cxnId="{03E3FB15-B4DF-4647-B111-C1164F760A5D}">
      <dgm:prSet/>
      <dgm:spPr/>
      <dgm:t>
        <a:bodyPr/>
        <a:lstStyle/>
        <a:p>
          <a:endParaRPr lang="tr-TR"/>
        </a:p>
      </dgm:t>
    </dgm:pt>
    <dgm:pt modelId="{8BFD46DE-3810-416C-9808-41B21AD5A105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Arz ve talep</a:t>
          </a:r>
          <a:endParaRPr lang="tr-TR" dirty="0"/>
        </a:p>
      </dgm:t>
    </dgm:pt>
    <dgm:pt modelId="{F0B890D5-7A7D-4DF1-883E-3E8D5FAAAECF}" type="parTrans" cxnId="{0FF865A2-F448-4A19-988B-523840D97E46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DD20E52F-404D-4683-97A0-D340E2192C44}" type="sibTrans" cxnId="{0FF865A2-F448-4A19-988B-523840D97E46}">
      <dgm:prSet/>
      <dgm:spPr/>
      <dgm:t>
        <a:bodyPr/>
        <a:lstStyle/>
        <a:p>
          <a:endParaRPr lang="tr-TR"/>
        </a:p>
      </dgm:t>
    </dgm:pt>
    <dgm:pt modelId="{DCA59CBF-2883-492F-AB2E-6B40CB6B54A2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Pazarın yapısı</a:t>
          </a:r>
          <a:endParaRPr lang="tr-TR" dirty="0"/>
        </a:p>
      </dgm:t>
    </dgm:pt>
    <dgm:pt modelId="{BF25547E-CD13-4D7A-8D1C-E2D4096088F8}" type="parTrans" cxnId="{CB3CD51B-765B-44E3-AB3A-0E801ADBE213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1DEE1E81-5378-4024-B6BF-CA629CF77E27}" type="sibTrans" cxnId="{CB3CD51B-765B-44E3-AB3A-0E801ADBE213}">
      <dgm:prSet/>
      <dgm:spPr/>
      <dgm:t>
        <a:bodyPr/>
        <a:lstStyle/>
        <a:p>
          <a:endParaRPr lang="tr-TR"/>
        </a:p>
      </dgm:t>
    </dgm:pt>
    <dgm:pt modelId="{0475B4BD-E4CA-4BAC-9FA0-5849EACF044F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Fiyatlama amaçları</a:t>
          </a:r>
          <a:endParaRPr lang="tr-TR" dirty="0"/>
        </a:p>
      </dgm:t>
    </dgm:pt>
    <dgm:pt modelId="{BDEF56AB-C259-4E50-8888-8BA4E968C94B}" type="parTrans" cxnId="{35DD279C-B316-43AE-9075-0403162CD99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8CD5EA43-6776-45E2-AD6A-30BB4441A7AC}" type="sibTrans" cxnId="{35DD279C-B316-43AE-9075-0403162CD99F}">
      <dgm:prSet/>
      <dgm:spPr/>
      <dgm:t>
        <a:bodyPr/>
        <a:lstStyle/>
        <a:p>
          <a:endParaRPr lang="tr-TR"/>
        </a:p>
      </dgm:t>
    </dgm:pt>
    <dgm:pt modelId="{AE38E398-FBE0-4F36-92EF-B2317286626D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Ürünün nitelikleri</a:t>
          </a:r>
          <a:endParaRPr lang="tr-TR" dirty="0"/>
        </a:p>
      </dgm:t>
    </dgm:pt>
    <dgm:pt modelId="{F56DC9AB-1C64-492C-ABC8-0B269B168D06}" type="parTrans" cxnId="{70B73F59-23B9-4EA3-B0DA-1A53E73C1C5A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D59A8E6B-E453-4884-9F0E-7F41358AA127}" type="sibTrans" cxnId="{70B73F59-23B9-4EA3-B0DA-1A53E73C1C5A}">
      <dgm:prSet/>
      <dgm:spPr/>
      <dgm:t>
        <a:bodyPr/>
        <a:lstStyle/>
        <a:p>
          <a:endParaRPr lang="tr-TR"/>
        </a:p>
      </dgm:t>
    </dgm:pt>
    <dgm:pt modelId="{CB363AE2-1D16-4352-8657-C442D9F6C19F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Tüketici davranışı</a:t>
          </a:r>
          <a:endParaRPr lang="tr-TR" dirty="0"/>
        </a:p>
      </dgm:t>
    </dgm:pt>
    <dgm:pt modelId="{2315F1AE-779F-4C36-A083-02B40EDC5061}" type="parTrans" cxnId="{E945DE9C-F3DD-4E16-AF4B-6D8B0629963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79EC695D-4C7B-4F07-BC70-A5D26415304A}" type="sibTrans" cxnId="{E945DE9C-F3DD-4E16-AF4B-6D8B06299635}">
      <dgm:prSet/>
      <dgm:spPr/>
      <dgm:t>
        <a:bodyPr/>
        <a:lstStyle/>
        <a:p>
          <a:endParaRPr lang="tr-TR"/>
        </a:p>
      </dgm:t>
    </dgm:pt>
    <dgm:pt modelId="{39E384E2-66CD-44CE-BFF0-608B31BE6805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Ekonomik durum</a:t>
          </a:r>
          <a:endParaRPr lang="tr-TR" dirty="0"/>
        </a:p>
      </dgm:t>
    </dgm:pt>
    <dgm:pt modelId="{3DCC9C04-7FFA-4D42-997F-B2E15B5444D0}" type="parTrans" cxnId="{9CE370FB-3A1C-47C6-A874-93DE50C6D749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4581FF85-67FF-49BB-BDF3-CBA9F5B6564C}" type="sibTrans" cxnId="{9CE370FB-3A1C-47C6-A874-93DE50C6D749}">
      <dgm:prSet/>
      <dgm:spPr/>
      <dgm:t>
        <a:bodyPr/>
        <a:lstStyle/>
        <a:p>
          <a:endParaRPr lang="tr-TR"/>
        </a:p>
      </dgm:t>
    </dgm:pt>
    <dgm:pt modelId="{DF473F35-7B89-47EF-B338-7D1CBF45892B}" type="pres">
      <dgm:prSet presAssocID="{D92EEDE0-CAB4-41DE-A923-90A47D404F1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F001A8-702A-49C0-A43A-1C22197720B9}" type="pres">
      <dgm:prSet presAssocID="{5064A7BE-E4F7-41CF-8F7D-2DA057E6A3A5}" presName="centerShape" presStyleLbl="node0" presStyleIdx="0" presStyleCnt="1"/>
      <dgm:spPr>
        <a:prstGeom prst="flowChartProcess">
          <a:avLst/>
        </a:prstGeom>
      </dgm:spPr>
      <dgm:t>
        <a:bodyPr/>
        <a:lstStyle/>
        <a:p>
          <a:endParaRPr lang="tr-TR"/>
        </a:p>
      </dgm:t>
    </dgm:pt>
    <dgm:pt modelId="{D55B117A-F6DD-4A6F-B936-79B558832737}" type="pres">
      <dgm:prSet presAssocID="{019EF7E6-A203-4A5C-BCF1-AF6C0547104D}" presName="parTrans" presStyleLbl="sibTrans2D1" presStyleIdx="0" presStyleCnt="10"/>
      <dgm:spPr/>
      <dgm:t>
        <a:bodyPr/>
        <a:lstStyle/>
        <a:p>
          <a:endParaRPr lang="tr-TR"/>
        </a:p>
      </dgm:t>
    </dgm:pt>
    <dgm:pt modelId="{735C5564-EC81-42DF-8824-CDD9510DFBCE}" type="pres">
      <dgm:prSet presAssocID="{019EF7E6-A203-4A5C-BCF1-AF6C0547104D}" presName="connectorText" presStyleLbl="sibTrans2D1" presStyleIdx="0" presStyleCnt="10"/>
      <dgm:spPr/>
      <dgm:t>
        <a:bodyPr/>
        <a:lstStyle/>
        <a:p>
          <a:endParaRPr lang="tr-TR"/>
        </a:p>
      </dgm:t>
    </dgm:pt>
    <dgm:pt modelId="{8A44133B-2C60-4D9D-BE44-5FE8FC3BD672}" type="pres">
      <dgm:prSet presAssocID="{1B599666-6C1E-4023-B71F-D740F32A6F44}" presName="node" presStyleLbl="node1" presStyleIdx="0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FBD7EF89-E5E3-4EFE-AC9F-E35EA80F752B}" type="pres">
      <dgm:prSet presAssocID="{1EE1D797-ADF0-4FEA-81B9-BFB5BE894E29}" presName="parTrans" presStyleLbl="sibTrans2D1" presStyleIdx="1" presStyleCnt="10"/>
      <dgm:spPr/>
      <dgm:t>
        <a:bodyPr/>
        <a:lstStyle/>
        <a:p>
          <a:endParaRPr lang="tr-TR"/>
        </a:p>
      </dgm:t>
    </dgm:pt>
    <dgm:pt modelId="{D3516684-5C42-4F15-8E65-AB539E6EFC07}" type="pres">
      <dgm:prSet presAssocID="{1EE1D797-ADF0-4FEA-81B9-BFB5BE894E29}" presName="connectorText" presStyleLbl="sibTrans2D1" presStyleIdx="1" presStyleCnt="10"/>
      <dgm:spPr/>
      <dgm:t>
        <a:bodyPr/>
        <a:lstStyle/>
        <a:p>
          <a:endParaRPr lang="tr-TR"/>
        </a:p>
      </dgm:t>
    </dgm:pt>
    <dgm:pt modelId="{18135FB3-D53D-4EE3-9835-067B835AE9C8}" type="pres">
      <dgm:prSet presAssocID="{D59C79FE-3EE9-42FD-A0C2-E25F3709B922}" presName="node" presStyleLbl="node1" presStyleIdx="1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67950609-5457-4CDF-87A4-18B1F71F849B}" type="pres">
      <dgm:prSet presAssocID="{70DB5575-A74E-4A9C-9991-AF3B360482C1}" presName="parTrans" presStyleLbl="sibTrans2D1" presStyleIdx="2" presStyleCnt="10"/>
      <dgm:spPr/>
      <dgm:t>
        <a:bodyPr/>
        <a:lstStyle/>
        <a:p>
          <a:endParaRPr lang="tr-TR"/>
        </a:p>
      </dgm:t>
    </dgm:pt>
    <dgm:pt modelId="{8D64A1DE-BE72-4BCC-BF64-04A208531AC5}" type="pres">
      <dgm:prSet presAssocID="{70DB5575-A74E-4A9C-9991-AF3B360482C1}" presName="connectorText" presStyleLbl="sibTrans2D1" presStyleIdx="2" presStyleCnt="10"/>
      <dgm:spPr/>
      <dgm:t>
        <a:bodyPr/>
        <a:lstStyle/>
        <a:p>
          <a:endParaRPr lang="tr-TR"/>
        </a:p>
      </dgm:t>
    </dgm:pt>
    <dgm:pt modelId="{D580A560-DB23-4C79-B466-912D3A35C56D}" type="pres">
      <dgm:prSet presAssocID="{6BF67423-5E73-4FE6-A75C-8FE34B53001D}" presName="node" presStyleLbl="node1" presStyleIdx="2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CEF28FBC-CEEB-44F3-AF78-AE1BAF3E4C0E}" type="pres">
      <dgm:prSet presAssocID="{A75E2752-2C49-4F73-8A50-09006ABD4664}" presName="parTrans" presStyleLbl="sibTrans2D1" presStyleIdx="3" presStyleCnt="10"/>
      <dgm:spPr/>
      <dgm:t>
        <a:bodyPr/>
        <a:lstStyle/>
        <a:p>
          <a:endParaRPr lang="tr-TR"/>
        </a:p>
      </dgm:t>
    </dgm:pt>
    <dgm:pt modelId="{FF77F6DE-576E-4826-9075-075559D19965}" type="pres">
      <dgm:prSet presAssocID="{A75E2752-2C49-4F73-8A50-09006ABD4664}" presName="connectorText" presStyleLbl="sibTrans2D1" presStyleIdx="3" presStyleCnt="10"/>
      <dgm:spPr/>
      <dgm:t>
        <a:bodyPr/>
        <a:lstStyle/>
        <a:p>
          <a:endParaRPr lang="tr-TR"/>
        </a:p>
      </dgm:t>
    </dgm:pt>
    <dgm:pt modelId="{4ECDABE6-1091-41F4-AFA8-2293C2AAFDA5}" type="pres">
      <dgm:prSet presAssocID="{652A3B58-E65E-4D2F-8870-3491C8AE53DD}" presName="node" presStyleLbl="node1" presStyleIdx="3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95AB8A5E-8C3E-4B7A-88F8-CFC246DDEA5E}" type="pres">
      <dgm:prSet presAssocID="{F0B890D5-7A7D-4DF1-883E-3E8D5FAAAECF}" presName="parTrans" presStyleLbl="sibTrans2D1" presStyleIdx="4" presStyleCnt="10"/>
      <dgm:spPr/>
      <dgm:t>
        <a:bodyPr/>
        <a:lstStyle/>
        <a:p>
          <a:endParaRPr lang="tr-TR"/>
        </a:p>
      </dgm:t>
    </dgm:pt>
    <dgm:pt modelId="{5DB432E2-BD6E-41C9-8598-985B5E0F691B}" type="pres">
      <dgm:prSet presAssocID="{F0B890D5-7A7D-4DF1-883E-3E8D5FAAAECF}" presName="connectorText" presStyleLbl="sibTrans2D1" presStyleIdx="4" presStyleCnt="10"/>
      <dgm:spPr/>
      <dgm:t>
        <a:bodyPr/>
        <a:lstStyle/>
        <a:p>
          <a:endParaRPr lang="tr-TR"/>
        </a:p>
      </dgm:t>
    </dgm:pt>
    <dgm:pt modelId="{8400789C-F9A7-4E24-9C51-199D6B834BD3}" type="pres">
      <dgm:prSet presAssocID="{8BFD46DE-3810-416C-9808-41B21AD5A105}" presName="node" presStyleLbl="node1" presStyleIdx="4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981DAF6B-459C-461B-B76D-9108EB911F17}" type="pres">
      <dgm:prSet presAssocID="{BF25547E-CD13-4D7A-8D1C-E2D4096088F8}" presName="parTrans" presStyleLbl="sibTrans2D1" presStyleIdx="5" presStyleCnt="10"/>
      <dgm:spPr/>
      <dgm:t>
        <a:bodyPr/>
        <a:lstStyle/>
        <a:p>
          <a:endParaRPr lang="tr-TR"/>
        </a:p>
      </dgm:t>
    </dgm:pt>
    <dgm:pt modelId="{35E4486B-7015-447E-96FC-6F2ABEA4F5BE}" type="pres">
      <dgm:prSet presAssocID="{BF25547E-CD13-4D7A-8D1C-E2D4096088F8}" presName="connectorText" presStyleLbl="sibTrans2D1" presStyleIdx="5" presStyleCnt="10"/>
      <dgm:spPr/>
      <dgm:t>
        <a:bodyPr/>
        <a:lstStyle/>
        <a:p>
          <a:endParaRPr lang="tr-TR"/>
        </a:p>
      </dgm:t>
    </dgm:pt>
    <dgm:pt modelId="{7B474ABB-FF33-4607-9D2E-F1E8D76CC96A}" type="pres">
      <dgm:prSet presAssocID="{DCA59CBF-2883-492F-AB2E-6B40CB6B54A2}" presName="node" presStyleLbl="node1" presStyleIdx="5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D7D24D40-A0C8-4EAE-B918-1235276C6D3B}" type="pres">
      <dgm:prSet presAssocID="{BDEF56AB-C259-4E50-8888-8BA4E968C94B}" presName="parTrans" presStyleLbl="sibTrans2D1" presStyleIdx="6" presStyleCnt="10"/>
      <dgm:spPr/>
      <dgm:t>
        <a:bodyPr/>
        <a:lstStyle/>
        <a:p>
          <a:endParaRPr lang="tr-TR"/>
        </a:p>
      </dgm:t>
    </dgm:pt>
    <dgm:pt modelId="{14BB96E7-B7A7-4931-8A12-4AA1CDA305DD}" type="pres">
      <dgm:prSet presAssocID="{BDEF56AB-C259-4E50-8888-8BA4E968C94B}" presName="connectorText" presStyleLbl="sibTrans2D1" presStyleIdx="6" presStyleCnt="10"/>
      <dgm:spPr/>
      <dgm:t>
        <a:bodyPr/>
        <a:lstStyle/>
        <a:p>
          <a:endParaRPr lang="tr-TR"/>
        </a:p>
      </dgm:t>
    </dgm:pt>
    <dgm:pt modelId="{CF6D70C5-5D3D-45C0-AA4C-2181C2B6642D}" type="pres">
      <dgm:prSet presAssocID="{0475B4BD-E4CA-4BAC-9FA0-5849EACF044F}" presName="node" presStyleLbl="node1" presStyleIdx="6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7124B7EF-47BB-436E-87CC-FAAC4F440F76}" type="pres">
      <dgm:prSet presAssocID="{F56DC9AB-1C64-492C-ABC8-0B269B168D06}" presName="parTrans" presStyleLbl="sibTrans2D1" presStyleIdx="7" presStyleCnt="10"/>
      <dgm:spPr/>
      <dgm:t>
        <a:bodyPr/>
        <a:lstStyle/>
        <a:p>
          <a:endParaRPr lang="tr-TR"/>
        </a:p>
      </dgm:t>
    </dgm:pt>
    <dgm:pt modelId="{5E280CE1-0AF6-4646-8FCB-75592DB35333}" type="pres">
      <dgm:prSet presAssocID="{F56DC9AB-1C64-492C-ABC8-0B269B168D06}" presName="connectorText" presStyleLbl="sibTrans2D1" presStyleIdx="7" presStyleCnt="10"/>
      <dgm:spPr/>
      <dgm:t>
        <a:bodyPr/>
        <a:lstStyle/>
        <a:p>
          <a:endParaRPr lang="tr-TR"/>
        </a:p>
      </dgm:t>
    </dgm:pt>
    <dgm:pt modelId="{F2A1CB67-6AAE-497B-9B11-49A90C7D63E7}" type="pres">
      <dgm:prSet presAssocID="{AE38E398-FBE0-4F36-92EF-B2317286626D}" presName="node" presStyleLbl="node1" presStyleIdx="7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2C30F84D-1B6F-4453-9203-1E5DC837CF04}" type="pres">
      <dgm:prSet presAssocID="{2315F1AE-779F-4C36-A083-02B40EDC5061}" presName="parTrans" presStyleLbl="sibTrans2D1" presStyleIdx="8" presStyleCnt="10"/>
      <dgm:spPr/>
      <dgm:t>
        <a:bodyPr/>
        <a:lstStyle/>
        <a:p>
          <a:endParaRPr lang="tr-TR"/>
        </a:p>
      </dgm:t>
    </dgm:pt>
    <dgm:pt modelId="{32D90A27-7E7F-43F0-BA97-E9E6E5EB901C}" type="pres">
      <dgm:prSet presAssocID="{2315F1AE-779F-4C36-A083-02B40EDC5061}" presName="connectorText" presStyleLbl="sibTrans2D1" presStyleIdx="8" presStyleCnt="10"/>
      <dgm:spPr/>
      <dgm:t>
        <a:bodyPr/>
        <a:lstStyle/>
        <a:p>
          <a:endParaRPr lang="tr-TR"/>
        </a:p>
      </dgm:t>
    </dgm:pt>
    <dgm:pt modelId="{38BC8E3D-54E0-4093-88E2-EEAD8B690CFE}" type="pres">
      <dgm:prSet presAssocID="{CB363AE2-1D16-4352-8657-C442D9F6C19F}" presName="node" presStyleLbl="node1" presStyleIdx="8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16C1B838-FDEF-40D2-9A60-1AEC55D800E5}" type="pres">
      <dgm:prSet presAssocID="{3DCC9C04-7FFA-4D42-997F-B2E15B5444D0}" presName="parTrans" presStyleLbl="sibTrans2D1" presStyleIdx="9" presStyleCnt="10"/>
      <dgm:spPr/>
      <dgm:t>
        <a:bodyPr/>
        <a:lstStyle/>
        <a:p>
          <a:endParaRPr lang="tr-TR"/>
        </a:p>
      </dgm:t>
    </dgm:pt>
    <dgm:pt modelId="{33A9E9D4-E0B9-4AF7-BF00-B5991D53048F}" type="pres">
      <dgm:prSet presAssocID="{3DCC9C04-7FFA-4D42-997F-B2E15B5444D0}" presName="connectorText" presStyleLbl="sibTrans2D1" presStyleIdx="9" presStyleCnt="10"/>
      <dgm:spPr/>
      <dgm:t>
        <a:bodyPr/>
        <a:lstStyle/>
        <a:p>
          <a:endParaRPr lang="tr-TR"/>
        </a:p>
      </dgm:t>
    </dgm:pt>
    <dgm:pt modelId="{71ACE9D0-5A65-4BD6-9CDA-A6A14103C6E3}" type="pres">
      <dgm:prSet presAssocID="{39E384E2-66CD-44CE-BFF0-608B31BE6805}" presName="node" presStyleLbl="node1" presStyleIdx="9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tr-TR"/>
        </a:p>
      </dgm:t>
    </dgm:pt>
  </dgm:ptLst>
  <dgm:cxnLst>
    <dgm:cxn modelId="{6412C129-2166-44F4-8443-E403E5DBA9C7}" type="presOf" srcId="{F56DC9AB-1C64-492C-ABC8-0B269B168D06}" destId="{5E280CE1-0AF6-4646-8FCB-75592DB35333}" srcOrd="1" destOrd="0" presId="urn:microsoft.com/office/officeart/2005/8/layout/radial5"/>
    <dgm:cxn modelId="{BCD23F63-33F1-4EE2-824D-61D7E4630DA9}" type="presOf" srcId="{D59C79FE-3EE9-42FD-A0C2-E25F3709B922}" destId="{18135FB3-D53D-4EE3-9835-067B835AE9C8}" srcOrd="0" destOrd="0" presId="urn:microsoft.com/office/officeart/2005/8/layout/radial5"/>
    <dgm:cxn modelId="{9BF19A4E-FE4A-4697-AB74-5C65E3B50FF0}" type="presOf" srcId="{DCA59CBF-2883-492F-AB2E-6B40CB6B54A2}" destId="{7B474ABB-FF33-4607-9D2E-F1E8D76CC96A}" srcOrd="0" destOrd="0" presId="urn:microsoft.com/office/officeart/2005/8/layout/radial5"/>
    <dgm:cxn modelId="{8F0AA256-A833-469E-8481-AAAC1A23ECD5}" type="presOf" srcId="{1EE1D797-ADF0-4FEA-81B9-BFB5BE894E29}" destId="{D3516684-5C42-4F15-8E65-AB539E6EFC07}" srcOrd="1" destOrd="0" presId="urn:microsoft.com/office/officeart/2005/8/layout/radial5"/>
    <dgm:cxn modelId="{51BE2F6C-5469-4B53-8638-6617A440722D}" type="presOf" srcId="{8BFD46DE-3810-416C-9808-41B21AD5A105}" destId="{8400789C-F9A7-4E24-9C51-199D6B834BD3}" srcOrd="0" destOrd="0" presId="urn:microsoft.com/office/officeart/2005/8/layout/radial5"/>
    <dgm:cxn modelId="{563B2D31-52DD-4F61-85D6-84D5109E6BE7}" type="presOf" srcId="{3DCC9C04-7FFA-4D42-997F-B2E15B5444D0}" destId="{33A9E9D4-E0B9-4AF7-BF00-B5991D53048F}" srcOrd="1" destOrd="0" presId="urn:microsoft.com/office/officeart/2005/8/layout/radial5"/>
    <dgm:cxn modelId="{CAA5E71D-58C1-4E40-AC49-61DD11ECA490}" type="presOf" srcId="{BF25547E-CD13-4D7A-8D1C-E2D4096088F8}" destId="{981DAF6B-459C-461B-B76D-9108EB911F17}" srcOrd="0" destOrd="0" presId="urn:microsoft.com/office/officeart/2005/8/layout/radial5"/>
    <dgm:cxn modelId="{9CF31FC4-8A64-498E-A5AA-A912F0E38151}" srcId="{5064A7BE-E4F7-41CF-8F7D-2DA057E6A3A5}" destId="{6BF67423-5E73-4FE6-A75C-8FE34B53001D}" srcOrd="2" destOrd="0" parTransId="{70DB5575-A74E-4A9C-9991-AF3B360482C1}" sibTransId="{B26549F2-7450-4484-8FDF-AB5FBF06EF60}"/>
    <dgm:cxn modelId="{7B84EF4D-1C39-4A81-A411-A996554619DC}" type="presOf" srcId="{0475B4BD-E4CA-4BAC-9FA0-5849EACF044F}" destId="{CF6D70C5-5D3D-45C0-AA4C-2181C2B6642D}" srcOrd="0" destOrd="0" presId="urn:microsoft.com/office/officeart/2005/8/layout/radial5"/>
    <dgm:cxn modelId="{03E3FB15-B4DF-4647-B111-C1164F760A5D}" srcId="{5064A7BE-E4F7-41CF-8F7D-2DA057E6A3A5}" destId="{652A3B58-E65E-4D2F-8870-3491C8AE53DD}" srcOrd="3" destOrd="0" parTransId="{A75E2752-2C49-4F73-8A50-09006ABD4664}" sibTransId="{91A8BEC0-FFFC-44C8-B967-EB91F9168463}"/>
    <dgm:cxn modelId="{167C34A8-50E5-4D11-B208-253DED8986B1}" type="presOf" srcId="{2315F1AE-779F-4C36-A083-02B40EDC5061}" destId="{2C30F84D-1B6F-4453-9203-1E5DC837CF04}" srcOrd="0" destOrd="0" presId="urn:microsoft.com/office/officeart/2005/8/layout/radial5"/>
    <dgm:cxn modelId="{81DD0AD0-545F-46AB-BF49-492B1B334C06}" type="presOf" srcId="{BF25547E-CD13-4D7A-8D1C-E2D4096088F8}" destId="{35E4486B-7015-447E-96FC-6F2ABEA4F5BE}" srcOrd="1" destOrd="0" presId="urn:microsoft.com/office/officeart/2005/8/layout/radial5"/>
    <dgm:cxn modelId="{AC9A6724-0235-4F37-8389-C3B791C035B2}" type="presOf" srcId="{39E384E2-66CD-44CE-BFF0-608B31BE6805}" destId="{71ACE9D0-5A65-4BD6-9CDA-A6A14103C6E3}" srcOrd="0" destOrd="0" presId="urn:microsoft.com/office/officeart/2005/8/layout/radial5"/>
    <dgm:cxn modelId="{DD893435-75C9-4470-9D6A-EA645B766E88}" type="presOf" srcId="{A75E2752-2C49-4F73-8A50-09006ABD4664}" destId="{FF77F6DE-576E-4826-9075-075559D19965}" srcOrd="1" destOrd="0" presId="urn:microsoft.com/office/officeart/2005/8/layout/radial5"/>
    <dgm:cxn modelId="{0D86DB65-2894-4116-BF52-1FDD4985E496}" type="presOf" srcId="{019EF7E6-A203-4A5C-BCF1-AF6C0547104D}" destId="{D55B117A-F6DD-4A6F-B936-79B558832737}" srcOrd="0" destOrd="0" presId="urn:microsoft.com/office/officeart/2005/8/layout/radial5"/>
    <dgm:cxn modelId="{B64E12AB-5867-497B-B34E-1C1BDB02FD7E}" type="presOf" srcId="{1EE1D797-ADF0-4FEA-81B9-BFB5BE894E29}" destId="{FBD7EF89-E5E3-4EFE-AC9F-E35EA80F752B}" srcOrd="0" destOrd="0" presId="urn:microsoft.com/office/officeart/2005/8/layout/radial5"/>
    <dgm:cxn modelId="{D2B22BB3-351F-41CD-8D38-80D7D742191E}" type="presOf" srcId="{BDEF56AB-C259-4E50-8888-8BA4E968C94B}" destId="{D7D24D40-A0C8-4EAE-B918-1235276C6D3B}" srcOrd="0" destOrd="0" presId="urn:microsoft.com/office/officeart/2005/8/layout/radial5"/>
    <dgm:cxn modelId="{5518ABB6-BB72-42EC-9ADD-54AEF015BD7C}" type="presOf" srcId="{70DB5575-A74E-4A9C-9991-AF3B360482C1}" destId="{8D64A1DE-BE72-4BCC-BF64-04A208531AC5}" srcOrd="1" destOrd="0" presId="urn:microsoft.com/office/officeart/2005/8/layout/radial5"/>
    <dgm:cxn modelId="{94BC99EA-91F2-434F-B0A0-4159E7E990B5}" type="presOf" srcId="{019EF7E6-A203-4A5C-BCF1-AF6C0547104D}" destId="{735C5564-EC81-42DF-8824-CDD9510DFBCE}" srcOrd="1" destOrd="0" presId="urn:microsoft.com/office/officeart/2005/8/layout/radial5"/>
    <dgm:cxn modelId="{12F1CD34-BC63-4624-A88A-6380B295B526}" srcId="{D92EEDE0-CAB4-41DE-A923-90A47D404F13}" destId="{5064A7BE-E4F7-41CF-8F7D-2DA057E6A3A5}" srcOrd="0" destOrd="0" parTransId="{EBD67B39-7D70-4B2B-BFF6-CDC57AF9F561}" sibTransId="{3DBE24E1-6B8D-4E1D-8670-365C313A81A1}"/>
    <dgm:cxn modelId="{CB3CD51B-765B-44E3-AB3A-0E801ADBE213}" srcId="{5064A7BE-E4F7-41CF-8F7D-2DA057E6A3A5}" destId="{DCA59CBF-2883-492F-AB2E-6B40CB6B54A2}" srcOrd="5" destOrd="0" parTransId="{BF25547E-CD13-4D7A-8D1C-E2D4096088F8}" sibTransId="{1DEE1E81-5378-4024-B6BF-CA629CF77E27}"/>
    <dgm:cxn modelId="{ED5E1C95-A05C-4576-B1A3-2835D6AC9FD4}" type="presOf" srcId="{2315F1AE-779F-4C36-A083-02B40EDC5061}" destId="{32D90A27-7E7F-43F0-BA97-E9E6E5EB901C}" srcOrd="1" destOrd="0" presId="urn:microsoft.com/office/officeart/2005/8/layout/radial5"/>
    <dgm:cxn modelId="{F1B1585D-9A01-428B-875D-36EF5FE47141}" type="presOf" srcId="{1B599666-6C1E-4023-B71F-D740F32A6F44}" destId="{8A44133B-2C60-4D9D-BE44-5FE8FC3BD672}" srcOrd="0" destOrd="0" presId="urn:microsoft.com/office/officeart/2005/8/layout/radial5"/>
    <dgm:cxn modelId="{70B73F59-23B9-4EA3-B0DA-1A53E73C1C5A}" srcId="{5064A7BE-E4F7-41CF-8F7D-2DA057E6A3A5}" destId="{AE38E398-FBE0-4F36-92EF-B2317286626D}" srcOrd="7" destOrd="0" parTransId="{F56DC9AB-1C64-492C-ABC8-0B269B168D06}" sibTransId="{D59A8E6B-E453-4884-9F0E-7F41358AA127}"/>
    <dgm:cxn modelId="{ABDC2632-F69F-4594-BAF8-6243A8FA84E8}" srcId="{5064A7BE-E4F7-41CF-8F7D-2DA057E6A3A5}" destId="{1B599666-6C1E-4023-B71F-D740F32A6F44}" srcOrd="0" destOrd="0" parTransId="{019EF7E6-A203-4A5C-BCF1-AF6C0547104D}" sibTransId="{BCB6ED15-C06D-48C7-9F50-0314F36E3BA8}"/>
    <dgm:cxn modelId="{6C13FCDD-A5AF-4C3E-8CCB-31E9D83FBCB1}" type="presOf" srcId="{652A3B58-E65E-4D2F-8870-3491C8AE53DD}" destId="{4ECDABE6-1091-41F4-AFA8-2293C2AAFDA5}" srcOrd="0" destOrd="0" presId="urn:microsoft.com/office/officeart/2005/8/layout/radial5"/>
    <dgm:cxn modelId="{F77A497B-BCB1-48E2-AD15-AE9C315C2ACA}" type="presOf" srcId="{F0B890D5-7A7D-4DF1-883E-3E8D5FAAAECF}" destId="{95AB8A5E-8C3E-4B7A-88F8-CFC246DDEA5E}" srcOrd="0" destOrd="0" presId="urn:microsoft.com/office/officeart/2005/8/layout/radial5"/>
    <dgm:cxn modelId="{C1EF9EE6-D84B-467C-9B20-B14A3ED523EA}" type="presOf" srcId="{5064A7BE-E4F7-41CF-8F7D-2DA057E6A3A5}" destId="{78F001A8-702A-49C0-A43A-1C22197720B9}" srcOrd="0" destOrd="0" presId="urn:microsoft.com/office/officeart/2005/8/layout/radial5"/>
    <dgm:cxn modelId="{92322847-0888-476A-A8AA-8F1D8E9E92F1}" type="presOf" srcId="{F56DC9AB-1C64-492C-ABC8-0B269B168D06}" destId="{7124B7EF-47BB-436E-87CC-FAAC4F440F76}" srcOrd="0" destOrd="0" presId="urn:microsoft.com/office/officeart/2005/8/layout/radial5"/>
    <dgm:cxn modelId="{FD1A3443-0CB6-48AE-B565-BF0D2183803E}" type="presOf" srcId="{F0B890D5-7A7D-4DF1-883E-3E8D5FAAAECF}" destId="{5DB432E2-BD6E-41C9-8598-985B5E0F691B}" srcOrd="1" destOrd="0" presId="urn:microsoft.com/office/officeart/2005/8/layout/radial5"/>
    <dgm:cxn modelId="{D8F1EC0E-E2DC-408F-8881-6E01640C3C92}" type="presOf" srcId="{CB363AE2-1D16-4352-8657-C442D9F6C19F}" destId="{38BC8E3D-54E0-4093-88E2-EEAD8B690CFE}" srcOrd="0" destOrd="0" presId="urn:microsoft.com/office/officeart/2005/8/layout/radial5"/>
    <dgm:cxn modelId="{7296314C-ABA0-497A-A58D-D7047C3AAAAC}" type="presOf" srcId="{AE38E398-FBE0-4F36-92EF-B2317286626D}" destId="{F2A1CB67-6AAE-497B-9B11-49A90C7D63E7}" srcOrd="0" destOrd="0" presId="urn:microsoft.com/office/officeart/2005/8/layout/radial5"/>
    <dgm:cxn modelId="{9AFE5B84-56F7-4F9B-A26B-7AFE7E2EB9D0}" type="presOf" srcId="{D92EEDE0-CAB4-41DE-A923-90A47D404F13}" destId="{DF473F35-7B89-47EF-B338-7D1CBF45892B}" srcOrd="0" destOrd="0" presId="urn:microsoft.com/office/officeart/2005/8/layout/radial5"/>
    <dgm:cxn modelId="{B55456BC-5EF1-4F7C-AB61-E43A6EC2A23D}" type="presOf" srcId="{BDEF56AB-C259-4E50-8888-8BA4E968C94B}" destId="{14BB96E7-B7A7-4931-8A12-4AA1CDA305DD}" srcOrd="1" destOrd="0" presId="urn:microsoft.com/office/officeart/2005/8/layout/radial5"/>
    <dgm:cxn modelId="{F9D4F226-13BB-46F1-A3FF-DEE97ADF0C5E}" type="presOf" srcId="{3DCC9C04-7FFA-4D42-997F-B2E15B5444D0}" destId="{16C1B838-FDEF-40D2-9A60-1AEC55D800E5}" srcOrd="0" destOrd="0" presId="urn:microsoft.com/office/officeart/2005/8/layout/radial5"/>
    <dgm:cxn modelId="{8249E8BD-9E76-4048-A085-BDA3244CA5C3}" type="presOf" srcId="{70DB5575-A74E-4A9C-9991-AF3B360482C1}" destId="{67950609-5457-4CDF-87A4-18B1F71F849B}" srcOrd="0" destOrd="0" presId="urn:microsoft.com/office/officeart/2005/8/layout/radial5"/>
    <dgm:cxn modelId="{9CE370FB-3A1C-47C6-A874-93DE50C6D749}" srcId="{5064A7BE-E4F7-41CF-8F7D-2DA057E6A3A5}" destId="{39E384E2-66CD-44CE-BFF0-608B31BE6805}" srcOrd="9" destOrd="0" parTransId="{3DCC9C04-7FFA-4D42-997F-B2E15B5444D0}" sibTransId="{4581FF85-67FF-49BB-BDF3-CBA9F5B6564C}"/>
    <dgm:cxn modelId="{0FF865A2-F448-4A19-988B-523840D97E46}" srcId="{5064A7BE-E4F7-41CF-8F7D-2DA057E6A3A5}" destId="{8BFD46DE-3810-416C-9808-41B21AD5A105}" srcOrd="4" destOrd="0" parTransId="{F0B890D5-7A7D-4DF1-883E-3E8D5FAAAECF}" sibTransId="{DD20E52F-404D-4683-97A0-D340E2192C44}"/>
    <dgm:cxn modelId="{E945DE9C-F3DD-4E16-AF4B-6D8B06299635}" srcId="{5064A7BE-E4F7-41CF-8F7D-2DA057E6A3A5}" destId="{CB363AE2-1D16-4352-8657-C442D9F6C19F}" srcOrd="8" destOrd="0" parTransId="{2315F1AE-779F-4C36-A083-02B40EDC5061}" sibTransId="{79EC695D-4C7B-4F07-BC70-A5D26415304A}"/>
    <dgm:cxn modelId="{DF661887-E015-4293-8978-3B28E9966289}" type="presOf" srcId="{6BF67423-5E73-4FE6-A75C-8FE34B53001D}" destId="{D580A560-DB23-4C79-B466-912D3A35C56D}" srcOrd="0" destOrd="0" presId="urn:microsoft.com/office/officeart/2005/8/layout/radial5"/>
    <dgm:cxn modelId="{35DD279C-B316-43AE-9075-0403162CD99F}" srcId="{5064A7BE-E4F7-41CF-8F7D-2DA057E6A3A5}" destId="{0475B4BD-E4CA-4BAC-9FA0-5849EACF044F}" srcOrd="6" destOrd="0" parTransId="{BDEF56AB-C259-4E50-8888-8BA4E968C94B}" sibTransId="{8CD5EA43-6776-45E2-AD6A-30BB4441A7AC}"/>
    <dgm:cxn modelId="{67A5535A-BA0D-47AC-8AF8-CB40AE270336}" type="presOf" srcId="{A75E2752-2C49-4F73-8A50-09006ABD4664}" destId="{CEF28FBC-CEEB-44F3-AF78-AE1BAF3E4C0E}" srcOrd="0" destOrd="0" presId="urn:microsoft.com/office/officeart/2005/8/layout/radial5"/>
    <dgm:cxn modelId="{E2B87476-E625-48F4-8613-99E1FE7777B6}" srcId="{5064A7BE-E4F7-41CF-8F7D-2DA057E6A3A5}" destId="{D59C79FE-3EE9-42FD-A0C2-E25F3709B922}" srcOrd="1" destOrd="0" parTransId="{1EE1D797-ADF0-4FEA-81B9-BFB5BE894E29}" sibTransId="{6408164B-677C-41B8-9857-8AAAE699BC72}"/>
    <dgm:cxn modelId="{C03DDB35-521C-49B5-B858-CB40A8488CB2}" type="presParOf" srcId="{DF473F35-7B89-47EF-B338-7D1CBF45892B}" destId="{78F001A8-702A-49C0-A43A-1C22197720B9}" srcOrd="0" destOrd="0" presId="urn:microsoft.com/office/officeart/2005/8/layout/radial5"/>
    <dgm:cxn modelId="{0F10EB9E-2304-4F21-9414-79B280826BC9}" type="presParOf" srcId="{DF473F35-7B89-47EF-B338-7D1CBF45892B}" destId="{D55B117A-F6DD-4A6F-B936-79B558832737}" srcOrd="1" destOrd="0" presId="urn:microsoft.com/office/officeart/2005/8/layout/radial5"/>
    <dgm:cxn modelId="{649B1198-FF93-41A9-89F6-3E0CDCC4958C}" type="presParOf" srcId="{D55B117A-F6DD-4A6F-B936-79B558832737}" destId="{735C5564-EC81-42DF-8824-CDD9510DFBCE}" srcOrd="0" destOrd="0" presId="urn:microsoft.com/office/officeart/2005/8/layout/radial5"/>
    <dgm:cxn modelId="{D835A7A1-CD7B-47EC-A0E3-B1E19E1BC521}" type="presParOf" srcId="{DF473F35-7B89-47EF-B338-7D1CBF45892B}" destId="{8A44133B-2C60-4D9D-BE44-5FE8FC3BD672}" srcOrd="2" destOrd="0" presId="urn:microsoft.com/office/officeart/2005/8/layout/radial5"/>
    <dgm:cxn modelId="{9347B023-BA70-45FC-8327-225180C3DB44}" type="presParOf" srcId="{DF473F35-7B89-47EF-B338-7D1CBF45892B}" destId="{FBD7EF89-E5E3-4EFE-AC9F-E35EA80F752B}" srcOrd="3" destOrd="0" presId="urn:microsoft.com/office/officeart/2005/8/layout/radial5"/>
    <dgm:cxn modelId="{75B6F0B2-EC06-4832-B126-28B47F47E05A}" type="presParOf" srcId="{FBD7EF89-E5E3-4EFE-AC9F-E35EA80F752B}" destId="{D3516684-5C42-4F15-8E65-AB539E6EFC07}" srcOrd="0" destOrd="0" presId="urn:microsoft.com/office/officeart/2005/8/layout/radial5"/>
    <dgm:cxn modelId="{34B8F33B-8344-4B1C-8893-76F73737522E}" type="presParOf" srcId="{DF473F35-7B89-47EF-B338-7D1CBF45892B}" destId="{18135FB3-D53D-4EE3-9835-067B835AE9C8}" srcOrd="4" destOrd="0" presId="urn:microsoft.com/office/officeart/2005/8/layout/radial5"/>
    <dgm:cxn modelId="{6E937824-B1EC-46C4-B7AB-653DB591A474}" type="presParOf" srcId="{DF473F35-7B89-47EF-B338-7D1CBF45892B}" destId="{67950609-5457-4CDF-87A4-18B1F71F849B}" srcOrd="5" destOrd="0" presId="urn:microsoft.com/office/officeart/2005/8/layout/radial5"/>
    <dgm:cxn modelId="{219BD0DB-9D55-4039-B0ED-330BA1FB9E94}" type="presParOf" srcId="{67950609-5457-4CDF-87A4-18B1F71F849B}" destId="{8D64A1DE-BE72-4BCC-BF64-04A208531AC5}" srcOrd="0" destOrd="0" presId="urn:microsoft.com/office/officeart/2005/8/layout/radial5"/>
    <dgm:cxn modelId="{290CA23B-3EB4-4077-B6EF-CA17EC9D145E}" type="presParOf" srcId="{DF473F35-7B89-47EF-B338-7D1CBF45892B}" destId="{D580A560-DB23-4C79-B466-912D3A35C56D}" srcOrd="6" destOrd="0" presId="urn:microsoft.com/office/officeart/2005/8/layout/radial5"/>
    <dgm:cxn modelId="{B01E05C3-7782-45A9-AF77-AC9C2481D2FF}" type="presParOf" srcId="{DF473F35-7B89-47EF-B338-7D1CBF45892B}" destId="{CEF28FBC-CEEB-44F3-AF78-AE1BAF3E4C0E}" srcOrd="7" destOrd="0" presId="urn:microsoft.com/office/officeart/2005/8/layout/radial5"/>
    <dgm:cxn modelId="{55442421-E4FE-4AD9-8D3C-2766AD9CC91F}" type="presParOf" srcId="{CEF28FBC-CEEB-44F3-AF78-AE1BAF3E4C0E}" destId="{FF77F6DE-576E-4826-9075-075559D19965}" srcOrd="0" destOrd="0" presId="urn:microsoft.com/office/officeart/2005/8/layout/radial5"/>
    <dgm:cxn modelId="{02682987-AB78-4314-858F-E2D07F495D65}" type="presParOf" srcId="{DF473F35-7B89-47EF-B338-7D1CBF45892B}" destId="{4ECDABE6-1091-41F4-AFA8-2293C2AAFDA5}" srcOrd="8" destOrd="0" presId="urn:microsoft.com/office/officeart/2005/8/layout/radial5"/>
    <dgm:cxn modelId="{B208DD37-33A8-488F-9EEF-CDFA0208B53B}" type="presParOf" srcId="{DF473F35-7B89-47EF-B338-7D1CBF45892B}" destId="{95AB8A5E-8C3E-4B7A-88F8-CFC246DDEA5E}" srcOrd="9" destOrd="0" presId="urn:microsoft.com/office/officeart/2005/8/layout/radial5"/>
    <dgm:cxn modelId="{6CCBE077-FE5F-4E2B-B97A-624B414608C2}" type="presParOf" srcId="{95AB8A5E-8C3E-4B7A-88F8-CFC246DDEA5E}" destId="{5DB432E2-BD6E-41C9-8598-985B5E0F691B}" srcOrd="0" destOrd="0" presId="urn:microsoft.com/office/officeart/2005/8/layout/radial5"/>
    <dgm:cxn modelId="{D89D5E4E-BB9B-48B6-A29A-184857788157}" type="presParOf" srcId="{DF473F35-7B89-47EF-B338-7D1CBF45892B}" destId="{8400789C-F9A7-4E24-9C51-199D6B834BD3}" srcOrd="10" destOrd="0" presId="urn:microsoft.com/office/officeart/2005/8/layout/radial5"/>
    <dgm:cxn modelId="{A75E742E-605A-4C17-80A2-F45AD89EECA4}" type="presParOf" srcId="{DF473F35-7B89-47EF-B338-7D1CBF45892B}" destId="{981DAF6B-459C-461B-B76D-9108EB911F17}" srcOrd="11" destOrd="0" presId="urn:microsoft.com/office/officeart/2005/8/layout/radial5"/>
    <dgm:cxn modelId="{0CCFBCC8-A607-4DCF-8F03-0969DEB91957}" type="presParOf" srcId="{981DAF6B-459C-461B-B76D-9108EB911F17}" destId="{35E4486B-7015-447E-96FC-6F2ABEA4F5BE}" srcOrd="0" destOrd="0" presId="urn:microsoft.com/office/officeart/2005/8/layout/radial5"/>
    <dgm:cxn modelId="{9B03EC9A-BB39-40A2-99EC-02B9ACDFF27E}" type="presParOf" srcId="{DF473F35-7B89-47EF-B338-7D1CBF45892B}" destId="{7B474ABB-FF33-4607-9D2E-F1E8D76CC96A}" srcOrd="12" destOrd="0" presId="urn:microsoft.com/office/officeart/2005/8/layout/radial5"/>
    <dgm:cxn modelId="{F9305AF8-E5A2-4453-8C74-9977449F5BE7}" type="presParOf" srcId="{DF473F35-7B89-47EF-B338-7D1CBF45892B}" destId="{D7D24D40-A0C8-4EAE-B918-1235276C6D3B}" srcOrd="13" destOrd="0" presId="urn:microsoft.com/office/officeart/2005/8/layout/radial5"/>
    <dgm:cxn modelId="{FDFB2642-149F-4B4B-B78D-59057734498F}" type="presParOf" srcId="{D7D24D40-A0C8-4EAE-B918-1235276C6D3B}" destId="{14BB96E7-B7A7-4931-8A12-4AA1CDA305DD}" srcOrd="0" destOrd="0" presId="urn:microsoft.com/office/officeart/2005/8/layout/radial5"/>
    <dgm:cxn modelId="{5A9B0F3F-8069-497B-A51A-8BD47BFB9D9C}" type="presParOf" srcId="{DF473F35-7B89-47EF-B338-7D1CBF45892B}" destId="{CF6D70C5-5D3D-45C0-AA4C-2181C2B6642D}" srcOrd="14" destOrd="0" presId="urn:microsoft.com/office/officeart/2005/8/layout/radial5"/>
    <dgm:cxn modelId="{FF81E29F-9E4F-4661-ADFA-79E123F01B24}" type="presParOf" srcId="{DF473F35-7B89-47EF-B338-7D1CBF45892B}" destId="{7124B7EF-47BB-436E-87CC-FAAC4F440F76}" srcOrd="15" destOrd="0" presId="urn:microsoft.com/office/officeart/2005/8/layout/radial5"/>
    <dgm:cxn modelId="{33D2DD73-BC14-46C4-AFA0-4E60115393CE}" type="presParOf" srcId="{7124B7EF-47BB-436E-87CC-FAAC4F440F76}" destId="{5E280CE1-0AF6-4646-8FCB-75592DB35333}" srcOrd="0" destOrd="0" presId="urn:microsoft.com/office/officeart/2005/8/layout/radial5"/>
    <dgm:cxn modelId="{6AD8EECB-66E2-43D1-9CA0-3EA4F37F52C9}" type="presParOf" srcId="{DF473F35-7B89-47EF-B338-7D1CBF45892B}" destId="{F2A1CB67-6AAE-497B-9B11-49A90C7D63E7}" srcOrd="16" destOrd="0" presId="urn:microsoft.com/office/officeart/2005/8/layout/radial5"/>
    <dgm:cxn modelId="{228971FD-0E87-4E19-9CCA-2530D9D204D3}" type="presParOf" srcId="{DF473F35-7B89-47EF-B338-7D1CBF45892B}" destId="{2C30F84D-1B6F-4453-9203-1E5DC837CF04}" srcOrd="17" destOrd="0" presId="urn:microsoft.com/office/officeart/2005/8/layout/radial5"/>
    <dgm:cxn modelId="{A9A5E99E-2B18-4281-9E5A-11328DC75914}" type="presParOf" srcId="{2C30F84D-1B6F-4453-9203-1E5DC837CF04}" destId="{32D90A27-7E7F-43F0-BA97-E9E6E5EB901C}" srcOrd="0" destOrd="0" presId="urn:microsoft.com/office/officeart/2005/8/layout/radial5"/>
    <dgm:cxn modelId="{DFA6B92C-4BD9-47C3-892A-76C50C906B2E}" type="presParOf" srcId="{DF473F35-7B89-47EF-B338-7D1CBF45892B}" destId="{38BC8E3D-54E0-4093-88E2-EEAD8B690CFE}" srcOrd="18" destOrd="0" presId="urn:microsoft.com/office/officeart/2005/8/layout/radial5"/>
    <dgm:cxn modelId="{20E1E965-5FE3-4721-81F3-134F308DDFD7}" type="presParOf" srcId="{DF473F35-7B89-47EF-B338-7D1CBF45892B}" destId="{16C1B838-FDEF-40D2-9A60-1AEC55D800E5}" srcOrd="19" destOrd="0" presId="urn:microsoft.com/office/officeart/2005/8/layout/radial5"/>
    <dgm:cxn modelId="{3A95001E-F256-4158-91CE-800BAFEDB905}" type="presParOf" srcId="{16C1B838-FDEF-40D2-9A60-1AEC55D800E5}" destId="{33A9E9D4-E0B9-4AF7-BF00-B5991D53048F}" srcOrd="0" destOrd="0" presId="urn:microsoft.com/office/officeart/2005/8/layout/radial5"/>
    <dgm:cxn modelId="{8910BCB1-73B1-434D-80E6-02A6319ECFCC}" type="presParOf" srcId="{DF473F35-7B89-47EF-B338-7D1CBF45892B}" destId="{71ACE9D0-5A65-4BD6-9CDA-A6A14103C6E3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001A8-702A-49C0-A43A-1C22197720B9}">
      <dsp:nvSpPr>
        <dsp:cNvPr id="0" name=""/>
        <dsp:cNvSpPr/>
      </dsp:nvSpPr>
      <dsp:spPr>
        <a:xfrm>
          <a:off x="3441488" y="1893316"/>
          <a:ext cx="1181919" cy="1181919"/>
        </a:xfrm>
        <a:prstGeom prst="flowChartProcess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Fiyatlamayı belirleyen faktörler</a:t>
          </a:r>
          <a:endParaRPr lang="tr-TR" sz="1900" kern="1200" dirty="0"/>
        </a:p>
      </dsp:txBody>
      <dsp:txXfrm>
        <a:off x="3441488" y="1893316"/>
        <a:ext cx="1181919" cy="1181919"/>
      </dsp:txXfrm>
    </dsp:sp>
    <dsp:sp modelId="{D55B117A-F6DD-4A6F-B936-79B558832737}">
      <dsp:nvSpPr>
        <dsp:cNvPr id="0" name=""/>
        <dsp:cNvSpPr/>
      </dsp:nvSpPr>
      <dsp:spPr>
        <a:xfrm rot="16200000">
          <a:off x="3786705" y="1242634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846983" y="1383282"/>
        <a:ext cx="370929" cy="241112"/>
      </dsp:txXfrm>
    </dsp:sp>
    <dsp:sp modelId="{8A44133B-2C60-4D9D-BE44-5FE8FC3BD672}">
      <dsp:nvSpPr>
        <dsp:cNvPr id="0" name=""/>
        <dsp:cNvSpPr/>
      </dsp:nvSpPr>
      <dsp:spPr>
        <a:xfrm>
          <a:off x="3559680" y="20450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Maliyetler</a:t>
          </a:r>
          <a:endParaRPr lang="tr-TR" sz="1700" kern="1200" dirty="0"/>
        </a:p>
      </dsp:txBody>
      <dsp:txXfrm>
        <a:off x="3559680" y="20450"/>
        <a:ext cx="945535" cy="945535"/>
      </dsp:txXfrm>
    </dsp:sp>
    <dsp:sp modelId="{FBD7EF89-E5E3-4EFE-AC9F-E35EA80F752B}">
      <dsp:nvSpPr>
        <dsp:cNvPr id="0" name=""/>
        <dsp:cNvSpPr/>
      </dsp:nvSpPr>
      <dsp:spPr>
        <a:xfrm rot="18360000">
          <a:off x="4398422" y="1441393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4423269" y="1570529"/>
        <a:ext cx="370929" cy="241112"/>
      </dsp:txXfrm>
    </dsp:sp>
    <dsp:sp modelId="{18135FB3-D53D-4EE3-9835-067B835AE9C8}">
      <dsp:nvSpPr>
        <dsp:cNvPr id="0" name=""/>
        <dsp:cNvSpPr/>
      </dsp:nvSpPr>
      <dsp:spPr>
        <a:xfrm>
          <a:off x="4729994" y="400708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Rakipler</a:t>
          </a:r>
          <a:endParaRPr lang="tr-TR" sz="1700" kern="1200" dirty="0"/>
        </a:p>
      </dsp:txBody>
      <dsp:txXfrm>
        <a:off x="4729994" y="400708"/>
        <a:ext cx="945535" cy="945535"/>
      </dsp:txXfrm>
    </dsp:sp>
    <dsp:sp modelId="{67950609-5457-4CDF-87A4-18B1F71F849B}">
      <dsp:nvSpPr>
        <dsp:cNvPr id="0" name=""/>
        <dsp:cNvSpPr/>
      </dsp:nvSpPr>
      <dsp:spPr>
        <a:xfrm rot="20520000">
          <a:off x="4776484" y="1961751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4779434" y="2060748"/>
        <a:ext cx="370929" cy="241112"/>
      </dsp:txXfrm>
    </dsp:sp>
    <dsp:sp modelId="{D580A560-DB23-4C79-B466-912D3A35C56D}">
      <dsp:nvSpPr>
        <dsp:cNvPr id="0" name=""/>
        <dsp:cNvSpPr/>
      </dsp:nvSpPr>
      <dsp:spPr>
        <a:xfrm>
          <a:off x="5453288" y="1396237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Aracılar</a:t>
          </a:r>
          <a:endParaRPr lang="tr-TR" sz="1700" kern="1200" dirty="0"/>
        </a:p>
      </dsp:txBody>
      <dsp:txXfrm>
        <a:off x="5453288" y="1396237"/>
        <a:ext cx="945535" cy="945535"/>
      </dsp:txXfrm>
    </dsp:sp>
    <dsp:sp modelId="{CEF28FBC-CEEB-44F3-AF78-AE1BAF3E4C0E}">
      <dsp:nvSpPr>
        <dsp:cNvPr id="0" name=""/>
        <dsp:cNvSpPr/>
      </dsp:nvSpPr>
      <dsp:spPr>
        <a:xfrm rot="1080000">
          <a:off x="4776484" y="2604948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4779434" y="2666691"/>
        <a:ext cx="370929" cy="241112"/>
      </dsp:txXfrm>
    </dsp:sp>
    <dsp:sp modelId="{4ECDABE6-1091-41F4-AFA8-2293C2AAFDA5}">
      <dsp:nvSpPr>
        <dsp:cNvPr id="0" name=""/>
        <dsp:cNvSpPr/>
      </dsp:nvSpPr>
      <dsp:spPr>
        <a:xfrm>
          <a:off x="5453288" y="2626778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Yasalar</a:t>
          </a:r>
          <a:endParaRPr lang="tr-TR" sz="1700" kern="1200" dirty="0"/>
        </a:p>
      </dsp:txBody>
      <dsp:txXfrm>
        <a:off x="5453288" y="2626778"/>
        <a:ext cx="945535" cy="945535"/>
      </dsp:txXfrm>
    </dsp:sp>
    <dsp:sp modelId="{95AB8A5E-8C3E-4B7A-88F8-CFC246DDEA5E}">
      <dsp:nvSpPr>
        <dsp:cNvPr id="0" name=""/>
        <dsp:cNvSpPr/>
      </dsp:nvSpPr>
      <dsp:spPr>
        <a:xfrm rot="3240000">
          <a:off x="4398422" y="3125305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4423269" y="3156909"/>
        <a:ext cx="370929" cy="241112"/>
      </dsp:txXfrm>
    </dsp:sp>
    <dsp:sp modelId="{8400789C-F9A7-4E24-9C51-199D6B834BD3}">
      <dsp:nvSpPr>
        <dsp:cNvPr id="0" name=""/>
        <dsp:cNvSpPr/>
      </dsp:nvSpPr>
      <dsp:spPr>
        <a:xfrm>
          <a:off x="4729994" y="3622307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Arz ve talep</a:t>
          </a:r>
          <a:endParaRPr lang="tr-TR" sz="1700" kern="1200" dirty="0"/>
        </a:p>
      </dsp:txBody>
      <dsp:txXfrm>
        <a:off x="4729994" y="3622307"/>
        <a:ext cx="945535" cy="945535"/>
      </dsp:txXfrm>
    </dsp:sp>
    <dsp:sp modelId="{981DAF6B-459C-461B-B76D-9108EB911F17}">
      <dsp:nvSpPr>
        <dsp:cNvPr id="0" name=""/>
        <dsp:cNvSpPr/>
      </dsp:nvSpPr>
      <dsp:spPr>
        <a:xfrm rot="5400000">
          <a:off x="3786705" y="3324064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846983" y="3344156"/>
        <a:ext cx="370929" cy="241112"/>
      </dsp:txXfrm>
    </dsp:sp>
    <dsp:sp modelId="{7B474ABB-FF33-4607-9D2E-F1E8D76CC96A}">
      <dsp:nvSpPr>
        <dsp:cNvPr id="0" name=""/>
        <dsp:cNvSpPr/>
      </dsp:nvSpPr>
      <dsp:spPr>
        <a:xfrm>
          <a:off x="3559680" y="4002566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Pazarın yapısı</a:t>
          </a:r>
          <a:endParaRPr lang="tr-TR" sz="1700" kern="1200" dirty="0"/>
        </a:p>
      </dsp:txBody>
      <dsp:txXfrm>
        <a:off x="3559680" y="4002566"/>
        <a:ext cx="945535" cy="945535"/>
      </dsp:txXfrm>
    </dsp:sp>
    <dsp:sp modelId="{D7D24D40-A0C8-4EAE-B918-1235276C6D3B}">
      <dsp:nvSpPr>
        <dsp:cNvPr id="0" name=""/>
        <dsp:cNvSpPr/>
      </dsp:nvSpPr>
      <dsp:spPr>
        <a:xfrm rot="7560000">
          <a:off x="3174988" y="3125305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3270697" y="3156909"/>
        <a:ext cx="370929" cy="241112"/>
      </dsp:txXfrm>
    </dsp:sp>
    <dsp:sp modelId="{CF6D70C5-5D3D-45C0-AA4C-2181C2B6642D}">
      <dsp:nvSpPr>
        <dsp:cNvPr id="0" name=""/>
        <dsp:cNvSpPr/>
      </dsp:nvSpPr>
      <dsp:spPr>
        <a:xfrm>
          <a:off x="2389365" y="3622307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Fiyatlama amaçları</a:t>
          </a:r>
          <a:endParaRPr lang="tr-TR" sz="1700" kern="1200" dirty="0"/>
        </a:p>
      </dsp:txBody>
      <dsp:txXfrm>
        <a:off x="2389365" y="3622307"/>
        <a:ext cx="945535" cy="945535"/>
      </dsp:txXfrm>
    </dsp:sp>
    <dsp:sp modelId="{7124B7EF-47BB-436E-87CC-FAAC4F440F76}">
      <dsp:nvSpPr>
        <dsp:cNvPr id="0" name=""/>
        <dsp:cNvSpPr/>
      </dsp:nvSpPr>
      <dsp:spPr>
        <a:xfrm rot="9720000">
          <a:off x="2796926" y="2604948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2914532" y="2666691"/>
        <a:ext cx="370929" cy="241112"/>
      </dsp:txXfrm>
    </dsp:sp>
    <dsp:sp modelId="{F2A1CB67-6AAE-497B-9B11-49A90C7D63E7}">
      <dsp:nvSpPr>
        <dsp:cNvPr id="0" name=""/>
        <dsp:cNvSpPr/>
      </dsp:nvSpPr>
      <dsp:spPr>
        <a:xfrm>
          <a:off x="1666071" y="2626778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Ürünün nitelikleri</a:t>
          </a:r>
          <a:endParaRPr lang="tr-TR" sz="1700" kern="1200" dirty="0"/>
        </a:p>
      </dsp:txBody>
      <dsp:txXfrm>
        <a:off x="1666071" y="2626778"/>
        <a:ext cx="945535" cy="945535"/>
      </dsp:txXfrm>
    </dsp:sp>
    <dsp:sp modelId="{2C30F84D-1B6F-4453-9203-1E5DC837CF04}">
      <dsp:nvSpPr>
        <dsp:cNvPr id="0" name=""/>
        <dsp:cNvSpPr/>
      </dsp:nvSpPr>
      <dsp:spPr>
        <a:xfrm rot="11880000">
          <a:off x="2796926" y="1961751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2914532" y="2060748"/>
        <a:ext cx="370929" cy="241112"/>
      </dsp:txXfrm>
    </dsp:sp>
    <dsp:sp modelId="{38BC8E3D-54E0-4093-88E2-EEAD8B690CFE}">
      <dsp:nvSpPr>
        <dsp:cNvPr id="0" name=""/>
        <dsp:cNvSpPr/>
      </dsp:nvSpPr>
      <dsp:spPr>
        <a:xfrm>
          <a:off x="1666071" y="1396237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Tüketici davranışı</a:t>
          </a:r>
          <a:endParaRPr lang="tr-TR" sz="1700" kern="1200" dirty="0"/>
        </a:p>
      </dsp:txBody>
      <dsp:txXfrm>
        <a:off x="1666071" y="1396237"/>
        <a:ext cx="945535" cy="945535"/>
      </dsp:txXfrm>
    </dsp:sp>
    <dsp:sp modelId="{16C1B838-FDEF-40D2-9A60-1AEC55D800E5}">
      <dsp:nvSpPr>
        <dsp:cNvPr id="0" name=""/>
        <dsp:cNvSpPr/>
      </dsp:nvSpPr>
      <dsp:spPr>
        <a:xfrm rot="14040000">
          <a:off x="3174988" y="1441393"/>
          <a:ext cx="491485" cy="40185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3270697" y="1570529"/>
        <a:ext cx="370929" cy="241112"/>
      </dsp:txXfrm>
    </dsp:sp>
    <dsp:sp modelId="{71ACE9D0-5A65-4BD6-9CDA-A6A14103C6E3}">
      <dsp:nvSpPr>
        <dsp:cNvPr id="0" name=""/>
        <dsp:cNvSpPr/>
      </dsp:nvSpPr>
      <dsp:spPr>
        <a:xfrm>
          <a:off x="2389365" y="400708"/>
          <a:ext cx="945535" cy="9455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Ekonomik durum</a:t>
          </a:r>
          <a:endParaRPr lang="tr-TR" sz="1700" kern="1200" dirty="0"/>
        </a:p>
      </dsp:txBody>
      <dsp:txXfrm>
        <a:off x="2389365" y="400708"/>
        <a:ext cx="945535" cy="945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39552" y="404664"/>
            <a:ext cx="8136904" cy="5976664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PAZARLAMA  VE KONAKLAMA İŞLETMELERİ</a:t>
            </a:r>
          </a:p>
          <a:p>
            <a:pPr algn="l"/>
            <a:r>
              <a:rPr lang="tr-TR" dirty="0"/>
              <a:t>	</a:t>
            </a:r>
            <a:r>
              <a:rPr lang="tr-TR" dirty="0" smtClean="0">
                <a:solidFill>
                  <a:schemeClr val="tx1"/>
                </a:solidFill>
              </a:rPr>
              <a:t>Birçok insan pazarlama kavramı ile satışın aynı olduğunu düşünmektedir. Oysa satış pazarlama faaliyetlerinden birisidir ve satıştan başka daha birçok faaliyet , konu ve uygulama vardır.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	Pazarlama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firmaların, hangi malların veya hizmetlerin müşterilerinin ilgisini çekeceğini tayin etmeleri ve satışlar, iletişim ve işletme idaresi geliştirmeleri için stratejileri belirlemeleri sürecidir. 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rgbClr val="002060"/>
                </a:solidFill>
              </a:rPr>
              <a:t>Pazarlamanın en önemli bileşenleri;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*Müşteri kimdir ve ne istemektedir,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*Bu istek ve beklentilere uygun bir ürün veya hizmeti üretmek ve onun ödeyebileceği bir fayda sunmak,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*Alışverişin gerçekleştirilmesi için uygun satış geliştirme uygulamaları geliştirmek.</a:t>
            </a:r>
          </a:p>
          <a:p>
            <a:pPr algn="l"/>
            <a:r>
              <a:rPr lang="tr-TR" dirty="0" smtClean="0">
                <a:solidFill>
                  <a:srgbClr val="002060"/>
                </a:solidFill>
              </a:rPr>
              <a:t>Pazarlama uygulamasının temelleri;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*Pazarı araştırmak ve işletme ürün hizmetleri için potansiyel talep kimdir ve ne istemektedir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*Pazara nasıl ulaşabiliriz , talebe göre ürettiğimiz ürün ve hizmetleri hangi yol ve yöntemlerle pazara sunabiliriz ve bu durumu potansiyel müşterilerimize nasıl duyurabiliriz.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PAZARLAMA PLANI</a:t>
            </a:r>
          </a:p>
          <a:p>
            <a:pPr marL="0" indent="0">
              <a:buNone/>
            </a:pPr>
            <a:r>
              <a:rPr lang="tr-TR" dirty="0" smtClean="0"/>
              <a:t>Pazarlama planı belirli unsur ve aşamalardan oluşan yazılı bir dokümandır. Buna göre;</a:t>
            </a:r>
          </a:p>
          <a:p>
            <a:pPr marL="0" indent="0">
              <a:buNone/>
            </a:pPr>
            <a:r>
              <a:rPr lang="tr-TR" dirty="0" smtClean="0"/>
              <a:t>*İşletmenin mevcut durumu ve geçmişi belirlenir. Buna göre işletmenin misyonu ve vizyonu </a:t>
            </a:r>
            <a:r>
              <a:rPr lang="tr-TR" dirty="0"/>
              <a:t>nedir  , hedef </a:t>
            </a:r>
            <a:r>
              <a:rPr lang="tr-TR" dirty="0" smtClean="0"/>
              <a:t> ve diğer benzer işletmelere göre karşılaştırmalı üstünlükleri nelerdir.</a:t>
            </a:r>
          </a:p>
          <a:p>
            <a:pPr marL="0" indent="0">
              <a:buNone/>
            </a:pPr>
            <a:r>
              <a:rPr lang="tr-TR" dirty="0" smtClean="0"/>
              <a:t>*Durum analizi yapılır ve buna göre işletme içi koşullar ve işletme dış çevresindeki koşullar belirlenir. Bu koşullar işletme çalışmalarını hangi yönde ve nasıl etkilemektedir.</a:t>
            </a:r>
          </a:p>
          <a:p>
            <a:pPr marL="0" indent="0">
              <a:buNone/>
            </a:pPr>
            <a:r>
              <a:rPr lang="tr-TR" dirty="0" smtClean="0"/>
              <a:t>*Hedef pazarlarımız nelerdir. Bizim ürünlerimizi kimler talep etmektedir ve onların istekleri nelerdir?</a:t>
            </a:r>
          </a:p>
          <a:p>
            <a:pPr marL="0" indent="0">
              <a:buNone/>
            </a:pPr>
            <a:r>
              <a:rPr lang="tr-TR" dirty="0" smtClean="0"/>
              <a:t>*Nasıl bir pazarlama karması geliştirmeliyiz  ve pazarlama karması elemanlarının nasıl birbirleriyle koordineli ve birleşik bir şekilde oluşturmalıyız. Bunun için plan unsurlarını dikkate alarak; ürün-hizmet, paketleme (denetleme) dağıtım, fiyat ve promosyon (satış geliştirme, reklam, broşürler, doğrudan satış, ticari şovlar, müşteri kampanyaları, tanıtım, kişisel satış, web siteleri/internet pazarlama, online teknolojiler) pazarlama karmasının oluşturulması gerekmektedir.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Uygulama safhası</a:t>
            </a:r>
          </a:p>
          <a:p>
            <a:pPr marL="0" indent="0">
              <a:buNone/>
            </a:pPr>
            <a:r>
              <a:rPr lang="tr-TR" dirty="0" smtClean="0"/>
              <a:t>	Çalışmaların kim veya hangi birimler tarafından yapılacağı maliyetleri ve takvim olarak nasıl gerçekleşeceği ile ilgili plan safhasından oluşur.</a:t>
            </a:r>
          </a:p>
          <a:p>
            <a:pPr marL="0" indent="0">
              <a:buNone/>
            </a:pPr>
            <a:r>
              <a:rPr lang="tr-TR" u="sng" dirty="0" smtClean="0"/>
              <a:t>Değerlendirme safhası</a:t>
            </a:r>
          </a:p>
          <a:p>
            <a:pPr marL="0" indent="0">
              <a:buNone/>
            </a:pPr>
            <a:r>
              <a:rPr lang="tr-TR" dirty="0" smtClean="0"/>
              <a:t>	Hedeflenenler ve gerçekleşenler arasındaki farklılıkların belirlenmesi ve varsa düzeltilecek kısımların tespit edilmesi ve uygulanması safhasıdır.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Strateji genellikle uzun dönemli bir çalışmayı gerektirir ve genellikle;</a:t>
            </a:r>
          </a:p>
          <a:p>
            <a:pPr marL="0" indent="0">
              <a:buNone/>
            </a:pPr>
            <a:r>
              <a:rPr lang="tr-TR" dirty="0" smtClean="0"/>
              <a:t>*Biz neredeyiz,</a:t>
            </a:r>
          </a:p>
          <a:p>
            <a:pPr marL="0" indent="0">
              <a:buNone/>
            </a:pPr>
            <a:r>
              <a:rPr lang="tr-TR" dirty="0" smtClean="0"/>
              <a:t>*Nerede olmak istiyoruz,</a:t>
            </a:r>
          </a:p>
          <a:p>
            <a:pPr marL="0" indent="0">
              <a:buNone/>
            </a:pPr>
            <a:r>
              <a:rPr lang="tr-TR" dirty="0" smtClean="0"/>
              <a:t>*Olmak istediğimiz yere nasıl ulaşabiliriz,</a:t>
            </a:r>
          </a:p>
          <a:p>
            <a:pPr marL="0" indent="0">
              <a:buNone/>
            </a:pPr>
            <a:r>
              <a:rPr lang="tr-TR" dirty="0" smtClean="0"/>
              <a:t>*Olmak istediğimiz yere ulaştığımızı nasıl anlarız sorularına cevap vermeyi amaçlar.</a:t>
            </a:r>
          </a:p>
          <a:p>
            <a:pPr marL="0" indent="0">
              <a:buNone/>
            </a:pPr>
            <a:r>
              <a:rPr lang="tr-TR" dirty="0" smtClean="0"/>
              <a:t>Konaklama işletmelerinin artan oranda fiyat ve kalite bilinci karşısında zorlukları;</a:t>
            </a:r>
          </a:p>
          <a:p>
            <a:pPr marL="0" indent="0">
              <a:buNone/>
            </a:pPr>
            <a:r>
              <a:rPr lang="tr-TR" dirty="0" smtClean="0"/>
              <a:t>*Rekabetin gittikçe artması, zorlaşması ve küresel olması,</a:t>
            </a:r>
          </a:p>
          <a:p>
            <a:pPr marL="0" indent="0">
              <a:buNone/>
            </a:pPr>
            <a:r>
              <a:rPr lang="tr-TR" dirty="0" smtClean="0"/>
              <a:t>*Misafirleri çekmek,</a:t>
            </a:r>
          </a:p>
          <a:p>
            <a:pPr marL="0" indent="0">
              <a:buNone/>
            </a:pPr>
            <a:r>
              <a:rPr lang="tr-TR" dirty="0" smtClean="0"/>
              <a:t>*Hijyen sağlamak,</a:t>
            </a:r>
          </a:p>
          <a:p>
            <a:pPr marL="0" indent="0">
              <a:buNone/>
            </a:pPr>
            <a:r>
              <a:rPr lang="tr-TR" dirty="0" smtClean="0"/>
              <a:t>*Kaliteyi geliştirmek,</a:t>
            </a:r>
          </a:p>
          <a:p>
            <a:pPr marL="0" indent="0">
              <a:buNone/>
            </a:pPr>
            <a:r>
              <a:rPr lang="tr-TR" dirty="0" smtClean="0"/>
              <a:t>*Maliyet yönetimi konuları olarak günümüz konaklama </a:t>
            </a:r>
            <a:r>
              <a:rPr lang="tr-TR" dirty="0" smtClean="0"/>
              <a:t>işletmeleri karşısına </a:t>
            </a:r>
            <a:r>
              <a:rPr lang="tr-TR" dirty="0" smtClean="0"/>
              <a:t>gelmektedir.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9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PAZARLAMA PLANI AŞAMALARI</a:t>
            </a:r>
          </a:p>
          <a:p>
            <a:pPr marL="0" indent="0">
              <a:buNone/>
            </a:pPr>
            <a:r>
              <a:rPr lang="tr-TR" dirty="0">
                <a:solidFill>
                  <a:srgbClr val="002060"/>
                </a:solidFill>
              </a:rPr>
              <a:t>1-İşletme koşullarının değerlendirilmesi</a:t>
            </a:r>
          </a:p>
          <a:p>
            <a:pPr marL="0" indent="0">
              <a:buNone/>
            </a:pPr>
            <a:r>
              <a:rPr lang="tr-TR" dirty="0"/>
              <a:t>*İşletme misyonu</a:t>
            </a:r>
          </a:p>
          <a:p>
            <a:pPr marL="0" indent="0">
              <a:buNone/>
            </a:pPr>
            <a:r>
              <a:rPr lang="tr-TR" dirty="0"/>
              <a:t>*İşletme hedefleri</a:t>
            </a:r>
          </a:p>
          <a:p>
            <a:pPr marL="0" indent="0">
              <a:buNone/>
            </a:pPr>
            <a:r>
              <a:rPr lang="tr-TR" dirty="0"/>
              <a:t>*Karşılaştırılmalı </a:t>
            </a:r>
            <a:r>
              <a:rPr lang="tr-TR" dirty="0" smtClean="0"/>
              <a:t>üstünlük</a:t>
            </a:r>
          </a:p>
          <a:p>
            <a:pPr marL="0" indent="0">
              <a:buNone/>
            </a:pPr>
            <a:r>
              <a:rPr lang="tr-TR" dirty="0">
                <a:solidFill>
                  <a:srgbClr val="002060"/>
                </a:solidFill>
              </a:rPr>
              <a:t>2-Durum analizi</a:t>
            </a:r>
          </a:p>
          <a:p>
            <a:pPr marL="0" indent="0">
              <a:buNone/>
            </a:pPr>
            <a:r>
              <a:rPr lang="tr-TR" dirty="0"/>
              <a:t>SWOT (</a:t>
            </a:r>
            <a:r>
              <a:rPr lang="tr-TR" dirty="0" err="1"/>
              <a:t>Strenghts</a:t>
            </a:r>
            <a:r>
              <a:rPr lang="tr-TR" dirty="0"/>
              <a:t>, </a:t>
            </a:r>
            <a:r>
              <a:rPr lang="tr-TR" dirty="0" err="1"/>
              <a:t>Weaknesses</a:t>
            </a:r>
            <a:r>
              <a:rPr lang="tr-TR" dirty="0"/>
              <a:t>, </a:t>
            </a:r>
            <a:r>
              <a:rPr lang="tr-TR" dirty="0" err="1"/>
              <a:t>Opportunities</a:t>
            </a:r>
            <a:r>
              <a:rPr lang="tr-TR" dirty="0"/>
              <a:t>, </a:t>
            </a:r>
            <a:r>
              <a:rPr lang="tr-TR" dirty="0" err="1"/>
              <a:t>Threats</a:t>
            </a:r>
            <a:r>
              <a:rPr lang="tr-TR" dirty="0"/>
              <a:t>-Güçlü yanlar, Zayıf yanlar, Fırsatlar, Tehlikeler)</a:t>
            </a:r>
          </a:p>
          <a:p>
            <a:pPr marL="0" indent="0">
              <a:buNone/>
            </a:pPr>
            <a:r>
              <a:rPr lang="tr-TR" dirty="0"/>
              <a:t>*Dış faktörler</a:t>
            </a:r>
          </a:p>
          <a:p>
            <a:pPr marL="0" indent="0">
              <a:buNone/>
            </a:pPr>
            <a:r>
              <a:rPr lang="tr-TR" dirty="0"/>
              <a:t>Teknoloji, psikolojik, sosyal, yasal ve politik faktörler, rekabet ve çevre.</a:t>
            </a:r>
          </a:p>
          <a:p>
            <a:pPr marL="0" indent="0">
              <a:buNone/>
            </a:pPr>
            <a:r>
              <a:rPr lang="tr-TR" dirty="0"/>
              <a:t>*İç faktörler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9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2656"/>
                <a:ext cx="8229600" cy="6192688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tr-TR" dirty="0" err="1" smtClean="0"/>
                  <a:t>Önbüro</a:t>
                </a:r>
                <a:r>
                  <a:rPr lang="tr-TR" dirty="0" smtClean="0"/>
                  <a:t> da bazı raporlar</a:t>
                </a:r>
              </a:p>
              <a:p>
                <a:pPr marL="0" indent="0">
                  <a:buNone/>
                </a:pPr>
                <a:r>
                  <a:rPr lang="tr-TR" dirty="0" smtClean="0"/>
                  <a:t>Oda doluluk oranı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𝑆𝑎𝑡𝚤𝑙𝑎𝑛</m:t>
                        </m:r>
                        <m:r>
                          <a:rPr lang="tr-T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𝑠𝑎𝑦𝚤𝑠𝚤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𝑆𝑎𝑡𝚤</m:t>
                        </m:r>
                        <m:r>
                          <a:rPr lang="tr-TR" b="0" i="1" smtClean="0">
                            <a:latin typeface="Cambria Math"/>
                          </a:rPr>
                          <m:t>ş</m:t>
                        </m:r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h𝑎𝑧𝚤𝑟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dirty="0" smtClean="0"/>
                  <a:t>x100</a:t>
                </a:r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Yatak doluluk oranı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𝑥</m:t>
                    </m:r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𝑆𝑎𝑡𝚤𝑙𝑎𝑛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𝑦𝑎𝑡𝑎𝑘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𝑆𝑎𝑡𝚤</m:t>
                        </m:r>
                        <m:r>
                          <a:rPr lang="tr-TR" b="0" i="1" smtClean="0">
                            <a:latin typeface="Cambria Math"/>
                          </a:rPr>
                          <m:t>ş</m:t>
                        </m:r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h𝑎𝑧𝚤𝑟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𝑦𝑎𝑡𝑎𝑘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𝑥</m:t>
                    </m:r>
                    <m:r>
                      <a:rPr lang="tr-TR" b="0" i="1" smtClean="0">
                        <a:latin typeface="Cambria Math"/>
                      </a:rPr>
                      <m:t>100</m:t>
                    </m:r>
                  </m:oMath>
                </a14:m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Odalardan elde edilen günlük ortalama gelir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𝐵𝑖𝑟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</m:t>
                        </m:r>
                        <m:r>
                          <a:rPr lang="tr-TR" b="0" i="1" smtClean="0">
                            <a:latin typeface="Cambria Math"/>
                          </a:rPr>
                          <m:t>ş </m:t>
                        </m:r>
                        <m:r>
                          <a:rPr lang="tr-TR" b="0" i="1" smtClean="0">
                            <a:latin typeface="Cambria Math"/>
                          </a:rPr>
                          <m:t>𝑔𝑒𝑙𝑖𝑟𝑖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𝑛𝑙𝑖𝑘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𝑡𝑜𝑝𝑙𝑎𝑚𝚤</m:t>
                        </m:r>
                      </m:den>
                    </m:f>
                  </m:oMath>
                </a14:m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Müşteri başına ortalama gelir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</m:t>
                        </m:r>
                        <m:r>
                          <a:rPr lang="tr-TR" b="0" i="1" smtClean="0">
                            <a:latin typeface="Cambria Math"/>
                          </a:rPr>
                          <m:t>ş </m:t>
                        </m:r>
                        <m:r>
                          <a:rPr lang="tr-TR" b="0" i="1" smtClean="0">
                            <a:latin typeface="Cambria Math"/>
                          </a:rPr>
                          <m:t>𝑔𝑒𝑙𝑖𝑟𝑖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üş</m:t>
                        </m:r>
                        <m:r>
                          <a:rPr lang="tr-TR" b="0" i="1" smtClean="0">
                            <a:latin typeface="Cambria Math"/>
                          </a:rPr>
                          <m:t>𝑡𝑒𝑟𝑖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𝑡𝑜𝑝𝑙𝑎𝑚𝚤</m:t>
                        </m:r>
                      </m:den>
                    </m:f>
                  </m:oMath>
                </a14:m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err="1" smtClean="0"/>
                  <a:t>Single</a:t>
                </a:r>
                <a:r>
                  <a:rPr lang="tr-TR" dirty="0" smtClean="0"/>
                  <a:t> oda oranı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𝑆𝑖𝑛𝑔𝑙𝑒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 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𝑡𝑜𝑝𝑙𝑎𝑚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dirty="0" smtClean="0"/>
                  <a:t>x100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err="1" smtClean="0"/>
                  <a:t>Double</a:t>
                </a:r>
                <a:r>
                  <a:rPr lang="tr-TR" dirty="0" smtClean="0"/>
                  <a:t> oda sayısı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𝐷𝑜𝑢𝑏𝑙𝑒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𝑛𝑙</m:t>
                        </m:r>
                        <m:r>
                          <a:rPr lang="tr-TR" b="0" i="1" smtClean="0">
                            <a:latin typeface="Cambria Math"/>
                          </a:rPr>
                          <m:t>ü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𝑠𝑎𝑡𝚤𝑙𝑎𝑛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𝑡𝑜𝑝𝑙𝑎𝑚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𝑜𝑑𝑎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dirty="0" smtClean="0"/>
                  <a:t>x100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*S.W.O.T. Analizi</a:t>
                </a:r>
              </a:p>
              <a:p>
                <a:pPr marL="0" indent="0">
                  <a:buNone/>
                </a:pPr>
                <a:r>
                  <a:rPr lang="tr-TR" dirty="0" smtClean="0"/>
                  <a:t>*Rakip analizi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2656"/>
                <a:ext cx="8229600" cy="6192688"/>
              </a:xfrm>
              <a:blipFill rotWithShape="1">
                <a:blip r:embed="rId4"/>
                <a:stretch>
                  <a:fillRect l="-741" t="-13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9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>
                <a:solidFill>
                  <a:srgbClr val="002060"/>
                </a:solidFill>
              </a:rPr>
              <a:t>3-Pazarın tanımlanması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rgbClr val="002060"/>
                </a:solidFill>
              </a:rPr>
              <a:t>Pazar bölümlendirme</a:t>
            </a:r>
          </a:p>
          <a:p>
            <a:pPr marL="0" indent="0">
              <a:buNone/>
            </a:pPr>
            <a:r>
              <a:rPr lang="tr-TR" sz="2000" dirty="0" smtClean="0"/>
              <a:t>1-Coğrafik bölümlendirme</a:t>
            </a:r>
          </a:p>
          <a:p>
            <a:pPr marL="0" indent="0">
              <a:buNone/>
            </a:pPr>
            <a:r>
              <a:rPr lang="tr-TR" sz="2000" dirty="0" smtClean="0"/>
              <a:t>2-Demografik bölümlendirme</a:t>
            </a:r>
          </a:p>
          <a:p>
            <a:pPr marL="0" indent="0">
              <a:buNone/>
            </a:pPr>
            <a:r>
              <a:rPr lang="tr-TR" sz="2000" dirty="0" smtClean="0"/>
              <a:t>3-Sosyo- ekonomik bölümlendirme</a:t>
            </a:r>
          </a:p>
          <a:p>
            <a:pPr marL="0" indent="0">
              <a:buNone/>
            </a:pPr>
            <a:r>
              <a:rPr lang="tr-TR" sz="2000" dirty="0" smtClean="0"/>
              <a:t>4-Psikografik bölümlendirme (Tutum ve Davranışlar)</a:t>
            </a:r>
          </a:p>
          <a:p>
            <a:pPr marL="0" indent="0" algn="ctr">
              <a:buNone/>
            </a:pPr>
            <a:r>
              <a:rPr lang="tr-TR" sz="2000" u="sng" dirty="0" smtClean="0"/>
              <a:t>Pazarlamada </a:t>
            </a:r>
            <a:r>
              <a:rPr lang="tr-TR" sz="2000" u="sng" dirty="0" err="1" smtClean="0"/>
              <a:t>segmentasyon</a:t>
            </a:r>
            <a:r>
              <a:rPr lang="tr-TR" sz="2000" u="sng" dirty="0" smtClean="0"/>
              <a:t>, hedefleme ve konumlama</a:t>
            </a:r>
          </a:p>
          <a:p>
            <a:pPr marL="0" indent="0">
              <a:buNone/>
            </a:pPr>
            <a:endParaRPr lang="tr-TR" sz="2000" u="sng" dirty="0"/>
          </a:p>
        </p:txBody>
      </p:sp>
      <p:sp>
        <p:nvSpPr>
          <p:cNvPr id="4" name="Dikdörtgen 3"/>
          <p:cNvSpPr/>
          <p:nvPr/>
        </p:nvSpPr>
        <p:spPr>
          <a:xfrm>
            <a:off x="539552" y="3356992"/>
            <a:ext cx="1584176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Pazarlar hakkında bilgi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555776" y="3356992"/>
            <a:ext cx="1872208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err="1" smtClean="0">
                <a:solidFill>
                  <a:schemeClr val="tx1"/>
                </a:solidFill>
              </a:rPr>
              <a:t>Segmentasyon</a:t>
            </a:r>
            <a:r>
              <a:rPr lang="tr-TR" sz="1600" dirty="0" smtClean="0">
                <a:solidFill>
                  <a:schemeClr val="tx1"/>
                </a:solidFill>
              </a:rPr>
              <a:t> esaslarının belirlenmesi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4716016" y="3356992"/>
            <a:ext cx="1728192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err="1" smtClean="0">
                <a:solidFill>
                  <a:schemeClr val="tx1"/>
                </a:solidFill>
              </a:rPr>
              <a:t>Segment</a:t>
            </a:r>
            <a:r>
              <a:rPr lang="tr-TR" sz="1600" dirty="0" smtClean="0">
                <a:solidFill>
                  <a:schemeClr val="tx1"/>
                </a:solidFill>
              </a:rPr>
              <a:t> fırsatlarının değerlendirilmesi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876256" y="3356992"/>
            <a:ext cx="1656184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Pazar </a:t>
            </a:r>
            <a:r>
              <a:rPr lang="tr-TR" sz="1600" dirty="0" err="1" smtClean="0">
                <a:solidFill>
                  <a:schemeClr val="tx1"/>
                </a:solidFill>
              </a:rPr>
              <a:t>segmentleri</a:t>
            </a:r>
            <a:r>
              <a:rPr lang="tr-TR" sz="1600" dirty="0" smtClean="0">
                <a:solidFill>
                  <a:schemeClr val="tx1"/>
                </a:solidFill>
              </a:rPr>
              <a:t> için işletme konumunu belirlemek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555776" y="4725144"/>
            <a:ext cx="1872208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Karlı </a:t>
            </a:r>
            <a:r>
              <a:rPr lang="tr-TR" sz="1600" dirty="0" err="1" smtClean="0">
                <a:solidFill>
                  <a:schemeClr val="tx1"/>
                </a:solidFill>
              </a:rPr>
              <a:t>segmentleri</a:t>
            </a:r>
            <a:r>
              <a:rPr lang="tr-TR" sz="1600" dirty="0" smtClean="0">
                <a:solidFill>
                  <a:schemeClr val="tx1"/>
                </a:solidFill>
              </a:rPr>
              <a:t> tanımlama-belirleme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4716016" y="4725144"/>
            <a:ext cx="1728192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Hedef </a:t>
            </a:r>
            <a:r>
              <a:rPr lang="tr-TR" sz="1600" dirty="0" err="1" smtClean="0">
                <a:solidFill>
                  <a:schemeClr val="tx1"/>
                </a:solidFill>
              </a:rPr>
              <a:t>segmentleri</a:t>
            </a:r>
            <a:r>
              <a:rPr lang="tr-TR" sz="1600" dirty="0" smtClean="0">
                <a:solidFill>
                  <a:schemeClr val="tx1"/>
                </a:solidFill>
              </a:rPr>
              <a:t> seçme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876256" y="4725144"/>
            <a:ext cx="1656184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Hedef </a:t>
            </a:r>
            <a:r>
              <a:rPr lang="tr-TR" sz="1600" dirty="0" err="1" smtClean="0">
                <a:solidFill>
                  <a:schemeClr val="tx1"/>
                </a:solidFill>
              </a:rPr>
              <a:t>segmentler</a:t>
            </a:r>
            <a:r>
              <a:rPr lang="tr-TR" sz="1600" dirty="0" smtClean="0">
                <a:solidFill>
                  <a:schemeClr val="tx1"/>
                </a:solidFill>
              </a:rPr>
              <a:t> için pazarlama karması geliştirme</a:t>
            </a:r>
            <a:endParaRPr lang="tr-TR" sz="1600" dirty="0">
              <a:solidFill>
                <a:schemeClr val="tx1"/>
              </a:solidFill>
            </a:endParaRPr>
          </a:p>
        </p:txBody>
      </p:sp>
      <p:cxnSp>
        <p:nvCxnSpPr>
          <p:cNvPr id="25" name="Dirsek Bağlayıcısı 24"/>
          <p:cNvCxnSpPr>
            <a:stCxn id="5" idx="3"/>
            <a:endCxn id="8" idx="3"/>
          </p:cNvCxnSpPr>
          <p:nvPr/>
        </p:nvCxnSpPr>
        <p:spPr>
          <a:xfrm>
            <a:off x="4427984" y="3825044"/>
            <a:ext cx="12700" cy="1548172"/>
          </a:xfrm>
          <a:prstGeom prst="bentConnector3">
            <a:avLst>
              <a:gd name="adj1" fmla="val 4029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irsek Bağlayıcısı 27"/>
          <p:cNvCxnSpPr>
            <a:stCxn id="6" idx="1"/>
            <a:endCxn id="9" idx="1"/>
          </p:cNvCxnSpPr>
          <p:nvPr/>
        </p:nvCxnSpPr>
        <p:spPr>
          <a:xfrm rot="10800000" flipV="1">
            <a:off x="4716016" y="3825044"/>
            <a:ext cx="12700" cy="1548172"/>
          </a:xfrm>
          <a:prstGeom prst="bentConnector3">
            <a:avLst>
              <a:gd name="adj1" fmla="val 6179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ağ Ok 34"/>
          <p:cNvSpPr/>
          <p:nvPr/>
        </p:nvSpPr>
        <p:spPr>
          <a:xfrm>
            <a:off x="4495275" y="4437112"/>
            <a:ext cx="13131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Sağ Ok 35"/>
          <p:cNvSpPr/>
          <p:nvPr/>
        </p:nvSpPr>
        <p:spPr>
          <a:xfrm>
            <a:off x="2123728" y="3825044"/>
            <a:ext cx="288032" cy="108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Aşağı Ok 36"/>
          <p:cNvSpPr/>
          <p:nvPr/>
        </p:nvSpPr>
        <p:spPr>
          <a:xfrm>
            <a:off x="3491880" y="4293096"/>
            <a:ext cx="144016" cy="3060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39" name="Dirsek Bağlayıcısı 38"/>
          <p:cNvCxnSpPr>
            <a:stCxn id="6" idx="3"/>
            <a:endCxn id="9" idx="3"/>
          </p:cNvCxnSpPr>
          <p:nvPr/>
        </p:nvCxnSpPr>
        <p:spPr>
          <a:xfrm>
            <a:off x="6444208" y="3825044"/>
            <a:ext cx="12700" cy="1548172"/>
          </a:xfrm>
          <a:prstGeom prst="bentConnector3">
            <a:avLst>
              <a:gd name="adj1" fmla="val 9402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Dirsek Bağlayıcısı 41"/>
          <p:cNvCxnSpPr>
            <a:stCxn id="7" idx="1"/>
            <a:endCxn id="10" idx="1"/>
          </p:cNvCxnSpPr>
          <p:nvPr/>
        </p:nvCxnSpPr>
        <p:spPr>
          <a:xfrm rot="10800000" flipV="1">
            <a:off x="6876256" y="3825044"/>
            <a:ext cx="12700" cy="1548172"/>
          </a:xfrm>
          <a:prstGeom prst="bentConnector3">
            <a:avLst>
              <a:gd name="adj1" fmla="val 83283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ağ Ok 44"/>
          <p:cNvSpPr/>
          <p:nvPr/>
        </p:nvSpPr>
        <p:spPr>
          <a:xfrm>
            <a:off x="6588224" y="4509120"/>
            <a:ext cx="144016" cy="90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4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Pazarlama Karması</a:t>
            </a:r>
          </a:p>
          <a:p>
            <a:pPr marL="0" indent="0">
              <a:buNone/>
            </a:pPr>
            <a:r>
              <a:rPr lang="tr-TR" sz="2000" dirty="0"/>
              <a:t>1-Ürün-Product</a:t>
            </a:r>
          </a:p>
          <a:p>
            <a:pPr marL="0" indent="0">
              <a:buNone/>
            </a:pPr>
            <a:r>
              <a:rPr lang="tr-TR" sz="2000" dirty="0" smtClean="0"/>
              <a:t>2-Fiyat-Price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tr-TR" sz="2200" dirty="0" smtClean="0"/>
              <a:t>Ekonomik teoriye göre fiyat, değer ve fayda birbiri ile ilgili kavramlardır. </a:t>
            </a:r>
            <a:r>
              <a:rPr lang="tr-TR" sz="2200" dirty="0" smtClean="0">
                <a:solidFill>
                  <a:srgbClr val="002060"/>
                </a:solidFill>
              </a:rPr>
              <a:t>Fayda</a:t>
            </a:r>
            <a:r>
              <a:rPr lang="tr-TR" sz="2200" dirty="0" smtClean="0"/>
              <a:t>, birey isteklerini tatmin etme yeteneği olan varlıkları ifade eder. </a:t>
            </a:r>
            <a:r>
              <a:rPr lang="tr-TR" sz="2200" dirty="0" smtClean="0">
                <a:solidFill>
                  <a:srgbClr val="002060"/>
                </a:solidFill>
              </a:rPr>
              <a:t>Değer</a:t>
            </a:r>
            <a:r>
              <a:rPr lang="tr-TR" sz="2200" dirty="0" smtClean="0"/>
              <a:t> ise , bir ürünün kıymetinin kalitatif ölçüsüdür.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tr-TR" sz="2000" dirty="0" smtClean="0"/>
              <a:t>İktisat </a:t>
            </a:r>
            <a:r>
              <a:rPr lang="tr-TR" sz="2000" dirty="0"/>
              <a:t>ve işletmede fiyat, bir mal, servis veya varlığın değiş tokuş değeridir. Fiyat kavramı </a:t>
            </a:r>
            <a:r>
              <a:rPr lang="tr-TR" sz="2000" dirty="0" smtClean="0"/>
              <a:t>mikro iktisatta </a:t>
            </a:r>
            <a:r>
              <a:rPr lang="tr-TR" sz="2000" dirty="0"/>
              <a:t>temel kavramdır ve kaynak dağılımı teorisinin en önemli değişkenlerinden biridir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   </a:t>
            </a:r>
            <a:endParaRPr lang="tr-TR" sz="1200" dirty="0" smtClean="0"/>
          </a:p>
          <a:p>
            <a:pPr marL="0" indent="0">
              <a:buNone/>
            </a:pPr>
            <a:r>
              <a:rPr lang="tr-TR" sz="2000" dirty="0" smtClean="0"/>
              <a:t>Fiyatın tamamlanmasına ilişkin süreç</a:t>
            </a:r>
            <a:endParaRPr lang="tr-TR" sz="2000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Beşgen 4"/>
          <p:cNvSpPr/>
          <p:nvPr/>
        </p:nvSpPr>
        <p:spPr>
          <a:xfrm>
            <a:off x="683568" y="4941168"/>
            <a:ext cx="1224136" cy="576064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FAYDA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Beşgen 5"/>
          <p:cNvSpPr/>
          <p:nvPr/>
        </p:nvSpPr>
        <p:spPr>
          <a:xfrm>
            <a:off x="3140031" y="4941168"/>
            <a:ext cx="1080120" cy="576064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DEĞER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Beşgen 7"/>
          <p:cNvSpPr/>
          <p:nvPr/>
        </p:nvSpPr>
        <p:spPr>
          <a:xfrm>
            <a:off x="5436096" y="4941168"/>
            <a:ext cx="1440160" cy="576064"/>
          </a:xfrm>
          <a:prstGeom prst="homePlat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FİYAT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220151" y="507531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Ölçüm süreci</a:t>
            </a:r>
            <a:endParaRPr lang="tr-TR" sz="14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907704" y="5075311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Yaratım süreci</a:t>
            </a:r>
            <a:endParaRPr lang="tr-TR" sz="14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2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Fiyat belirlemede etkili faktörler</a:t>
            </a: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532157613"/>
              </p:ext>
            </p:extLst>
          </p:nvPr>
        </p:nvGraphicFramePr>
        <p:xfrm>
          <a:off x="467544" y="1124744"/>
          <a:ext cx="806489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8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Kontrol edilebilir faktörler</a:t>
            </a:r>
            <a:r>
              <a:rPr lang="tr-TR" dirty="0" smtClean="0"/>
              <a:t>: Maliyetler, Fiyatlama Hedefleri, Satılan Mal ve Hizmetler, İşletme Kaynakları (Personel, Malzeme Teçhizat, Sermaye, Zaman)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Kontrol edilemeyen faktörler</a:t>
            </a:r>
            <a:r>
              <a:rPr lang="tr-TR" dirty="0" smtClean="0"/>
              <a:t>: Talep, Rekabet, Sektörün yapısı, Pazardaki değişmeler, Çevre (Sosyal, teknoloji, hukuk, ekonomik)</a:t>
            </a:r>
          </a:p>
          <a:p>
            <a:pPr marL="0" indent="0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Fiyatlandırma Yaklaşımları</a:t>
            </a:r>
          </a:p>
          <a:p>
            <a:pPr marL="0" indent="0">
              <a:buNone/>
            </a:pPr>
            <a:r>
              <a:rPr lang="tr-TR" dirty="0" smtClean="0"/>
              <a:t>A-Maliyet temelli yaklaşımlar</a:t>
            </a:r>
          </a:p>
          <a:p>
            <a:pPr marL="0" indent="0">
              <a:buNone/>
            </a:pPr>
            <a:r>
              <a:rPr lang="tr-TR" dirty="0" smtClean="0"/>
              <a:t>1-Maliyet + kar</a:t>
            </a:r>
          </a:p>
          <a:p>
            <a:pPr marL="0" indent="0">
              <a:buNone/>
            </a:pPr>
            <a:r>
              <a:rPr lang="tr-TR" dirty="0" smtClean="0"/>
              <a:t>2-Marjinal maliyete dayalı fiyatlama</a:t>
            </a:r>
          </a:p>
          <a:p>
            <a:pPr marL="0" indent="0">
              <a:buNone/>
            </a:pPr>
            <a:r>
              <a:rPr lang="tr-TR" dirty="0" smtClean="0"/>
              <a:t>B-Pazar-müşteri odaklı</a:t>
            </a:r>
          </a:p>
          <a:p>
            <a:pPr marL="0" indent="0">
              <a:buNone/>
            </a:pPr>
            <a:r>
              <a:rPr lang="tr-TR" dirty="0" smtClean="0"/>
              <a:t>1-Paket fiyatlama</a:t>
            </a:r>
          </a:p>
          <a:p>
            <a:pPr marL="0" indent="0">
              <a:buNone/>
            </a:pPr>
            <a:r>
              <a:rPr lang="tr-TR" dirty="0" smtClean="0"/>
              <a:t>2-Tamamlayıcı fiyatlandırma</a:t>
            </a:r>
          </a:p>
          <a:p>
            <a:pPr marL="0" indent="0">
              <a:buNone/>
            </a:pPr>
            <a:r>
              <a:rPr lang="tr-TR" dirty="0" smtClean="0"/>
              <a:t>3-Ortalama rekabet fiyatı</a:t>
            </a:r>
          </a:p>
          <a:p>
            <a:pPr marL="0" indent="0">
              <a:buNone/>
            </a:pPr>
            <a:r>
              <a:rPr lang="tr-TR" dirty="0" smtClean="0"/>
              <a:t>4-En düşük fiyat liderliği</a:t>
            </a:r>
          </a:p>
          <a:p>
            <a:pPr marL="0" indent="0">
              <a:buNone/>
            </a:pPr>
            <a:r>
              <a:rPr lang="tr-TR" dirty="0" smtClean="0"/>
              <a:t>5-Piyasa fiyatı</a:t>
            </a:r>
          </a:p>
          <a:p>
            <a:pPr marL="0" indent="0">
              <a:buNone/>
            </a:pPr>
            <a:r>
              <a:rPr lang="tr-TR" dirty="0" smtClean="0"/>
              <a:t>6-Pazar </a:t>
            </a:r>
            <a:r>
              <a:rPr lang="tr-TR" dirty="0" err="1" smtClean="0"/>
              <a:t>segmentleri</a:t>
            </a:r>
            <a:r>
              <a:rPr lang="tr-TR" dirty="0" smtClean="0"/>
              <a:t> fiyatı</a:t>
            </a:r>
          </a:p>
          <a:p>
            <a:pPr marL="0" indent="0">
              <a:buNone/>
            </a:pPr>
            <a:r>
              <a:rPr lang="tr-TR" dirty="0" smtClean="0"/>
              <a:t>7-Pazara giriş fiyatı</a:t>
            </a:r>
          </a:p>
          <a:p>
            <a:pPr marL="0" indent="0">
              <a:buNone/>
            </a:pPr>
            <a:r>
              <a:rPr lang="tr-TR" dirty="0" smtClean="0"/>
              <a:t>8-Fiyat liderliği</a:t>
            </a:r>
          </a:p>
          <a:p>
            <a:pPr marL="0" indent="0">
              <a:buNone/>
            </a:pPr>
            <a:r>
              <a:rPr lang="tr-TR" dirty="0" smtClean="0"/>
              <a:t>C-Rekabet odaklı fiyatlandırma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Fiyat uçları (Psikolojik fiyatlandırma) 99 TL., 599 TL. vb.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Fiyat belirleme süreci</a:t>
            </a:r>
          </a:p>
          <a:p>
            <a:pPr marL="0" indent="0">
              <a:buNone/>
            </a:pPr>
            <a:r>
              <a:rPr lang="tr-TR" dirty="0" smtClean="0"/>
              <a:t>*Fiyatlama amacını belirleme</a:t>
            </a:r>
          </a:p>
          <a:p>
            <a:pPr marL="0" indent="0">
              <a:buNone/>
            </a:pPr>
            <a:r>
              <a:rPr lang="tr-TR" dirty="0" smtClean="0"/>
              <a:t>*Talebi tahmin etme</a:t>
            </a:r>
          </a:p>
          <a:p>
            <a:pPr marL="0" indent="0">
              <a:buNone/>
            </a:pPr>
            <a:r>
              <a:rPr lang="tr-TR" dirty="0" smtClean="0"/>
              <a:t>*Maliyetleri belirleme</a:t>
            </a:r>
          </a:p>
          <a:p>
            <a:pPr marL="0" indent="0">
              <a:buNone/>
            </a:pPr>
            <a:r>
              <a:rPr lang="tr-TR" dirty="0" smtClean="0"/>
              <a:t>*Rekabet durumu ve rakip fiyatların analizi</a:t>
            </a:r>
          </a:p>
          <a:p>
            <a:pPr marL="0" indent="0">
              <a:buNone/>
            </a:pPr>
            <a:r>
              <a:rPr lang="tr-TR" dirty="0" smtClean="0"/>
              <a:t>*Fiyat stratejilerinin belirlenmesi</a:t>
            </a:r>
          </a:p>
          <a:p>
            <a:pPr marL="0" indent="0">
              <a:buNone/>
            </a:pPr>
            <a:r>
              <a:rPr lang="tr-TR" dirty="0" smtClean="0"/>
              <a:t>*Fiyatlama yaklaşımlarını belirleme</a:t>
            </a:r>
          </a:p>
          <a:p>
            <a:pPr marL="0" indent="0">
              <a:buNone/>
            </a:pPr>
            <a:r>
              <a:rPr lang="tr-TR" dirty="0" smtClean="0"/>
              <a:t>*Fiyatın belirlenmesi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Paketleme-Denetleme: </a:t>
            </a:r>
            <a:r>
              <a:rPr lang="tr-TR" dirty="0" smtClean="0"/>
              <a:t>Birbirleriyle ilgileri olan ürün ve hizmetlerin bir arada belli bir  fiyatla sunulması durumudur. Paket tur buna örnektir.(Ulaştırma, konaklama, yiyecek-içecek, animasyon vb.)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669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dirty="0" smtClean="0">
                <a:solidFill>
                  <a:srgbClr val="002060"/>
                </a:solidFill>
              </a:rPr>
              <a:t>3-Dağıtım-Place</a:t>
            </a:r>
          </a:p>
          <a:p>
            <a:pPr marL="0" indent="0">
              <a:buNone/>
            </a:pPr>
            <a:r>
              <a:rPr lang="tr-TR" sz="1800" dirty="0" smtClean="0"/>
              <a:t>Aracıları dört kanalda toplamak mümkündür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 smtClean="0"/>
              <a:t>a)Müşteriye direkt satış, komisyon ödenmez.</a:t>
            </a:r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b)Bir perakendeci aracılığıyla, belirli bir oranda komisyon ödenir.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c) Bir toptancı ve bir perakendeci aracılığıyla satış, genellikle komisyon oranı %20-25 oranında gerçekleşir.</a:t>
            </a:r>
          </a:p>
          <a:p>
            <a:pPr marL="0" indent="0">
              <a:buNone/>
            </a:pPr>
            <a:r>
              <a:rPr lang="tr-TR" dirty="0" smtClean="0"/>
              <a:t>  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827584" y="1340768"/>
            <a:ext cx="208823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Konaklama işletmesi</a:t>
            </a:r>
          </a:p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(Üretici)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563888" y="1340768"/>
            <a:ext cx="208823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Nihai Tüketici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Sağ Ok 5"/>
          <p:cNvSpPr/>
          <p:nvPr/>
        </p:nvSpPr>
        <p:spPr>
          <a:xfrm>
            <a:off x="2915816" y="1551934"/>
            <a:ext cx="504056" cy="153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827584" y="2420888"/>
            <a:ext cx="1944216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Konaklama İşletmesi </a:t>
            </a:r>
          </a:p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(Üretici)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3167844" y="2420888"/>
            <a:ext cx="1764196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Seyahat Acentesi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364088" y="2420889"/>
            <a:ext cx="1584176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Nihai Tüketici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0" name="Sağ Ok 9"/>
          <p:cNvSpPr/>
          <p:nvPr/>
        </p:nvSpPr>
        <p:spPr>
          <a:xfrm>
            <a:off x="2771800" y="2717692"/>
            <a:ext cx="2880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Sağ Ok 10"/>
          <p:cNvSpPr/>
          <p:nvPr/>
        </p:nvSpPr>
        <p:spPr>
          <a:xfrm>
            <a:off x="4932040" y="2763411"/>
            <a:ext cx="36004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823172" y="3933056"/>
            <a:ext cx="1944216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Konaklama İşletmesi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147569" y="3933056"/>
            <a:ext cx="1764196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Toptancı (Tur Operatörü)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292080" y="3933056"/>
            <a:ext cx="144016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Seyahat Acentesi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7092280" y="3933056"/>
            <a:ext cx="144016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Nihai Tüketici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6" name="Sağ Ok 15"/>
          <p:cNvSpPr/>
          <p:nvPr/>
        </p:nvSpPr>
        <p:spPr>
          <a:xfrm>
            <a:off x="2806250" y="4293096"/>
            <a:ext cx="2880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Sağ Ok 16"/>
          <p:cNvSpPr/>
          <p:nvPr/>
        </p:nvSpPr>
        <p:spPr>
          <a:xfrm>
            <a:off x="4938734" y="4247377"/>
            <a:ext cx="1800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Sağ Ok 17"/>
          <p:cNvSpPr/>
          <p:nvPr/>
        </p:nvSpPr>
        <p:spPr>
          <a:xfrm>
            <a:off x="6750242" y="4338815"/>
            <a:ext cx="21602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/>
          <p:cNvSpPr txBox="1"/>
          <p:nvPr/>
        </p:nvSpPr>
        <p:spPr>
          <a:xfrm>
            <a:off x="539552" y="479889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d) Bir </a:t>
            </a:r>
            <a:r>
              <a:rPr lang="tr-TR" dirty="0" err="1" smtClean="0"/>
              <a:t>inbound-incoming</a:t>
            </a:r>
            <a:r>
              <a:rPr lang="tr-TR" dirty="0" smtClean="0"/>
              <a:t> seyahat acentesi, toptancı (tur op.), perakendeci seyahat acentesi aracılığıyla.</a:t>
            </a:r>
            <a:endParaRPr lang="tr-TR" dirty="0"/>
          </a:p>
        </p:txBody>
      </p:sp>
      <p:sp>
        <p:nvSpPr>
          <p:cNvPr id="20" name="Dikdörtgen 19"/>
          <p:cNvSpPr/>
          <p:nvPr/>
        </p:nvSpPr>
        <p:spPr>
          <a:xfrm>
            <a:off x="683568" y="5445225"/>
            <a:ext cx="1368152" cy="944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Konaklama İşletmesi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2411760" y="5445225"/>
            <a:ext cx="1224136" cy="917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err="1" smtClean="0">
                <a:solidFill>
                  <a:schemeClr val="tx1"/>
                </a:solidFill>
              </a:rPr>
              <a:t>İnbound</a:t>
            </a:r>
            <a:r>
              <a:rPr lang="tr-TR" sz="1600" dirty="0" smtClean="0">
                <a:solidFill>
                  <a:schemeClr val="tx1"/>
                </a:solidFill>
              </a:rPr>
              <a:t> Seyahat </a:t>
            </a:r>
            <a:r>
              <a:rPr lang="tr-TR" sz="1600" dirty="0" err="1" smtClean="0">
                <a:solidFill>
                  <a:schemeClr val="tx1"/>
                </a:solidFill>
              </a:rPr>
              <a:t>Ac.Tur</a:t>
            </a:r>
            <a:r>
              <a:rPr lang="tr-TR" sz="1600" dirty="0" smtClean="0">
                <a:solidFill>
                  <a:schemeClr val="tx1"/>
                </a:solidFill>
              </a:rPr>
              <a:t> Op.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4049942" y="5445225"/>
            <a:ext cx="1242138" cy="917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Toptancı (Tur Op.)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5701052" y="5445225"/>
            <a:ext cx="1188132" cy="917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Seyahat Acentesi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7164288" y="5445225"/>
            <a:ext cx="1368152" cy="917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Nihai Tüketici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5" name="Sağ Ok 24"/>
          <p:cNvSpPr/>
          <p:nvPr/>
        </p:nvSpPr>
        <p:spPr>
          <a:xfrm>
            <a:off x="2031196" y="5968996"/>
            <a:ext cx="216024" cy="107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Sağ Ok 25"/>
          <p:cNvSpPr/>
          <p:nvPr/>
        </p:nvSpPr>
        <p:spPr>
          <a:xfrm>
            <a:off x="3640317" y="5951804"/>
            <a:ext cx="216024" cy="535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Sağ Ok 26"/>
          <p:cNvSpPr/>
          <p:nvPr/>
        </p:nvSpPr>
        <p:spPr>
          <a:xfrm>
            <a:off x="5318723" y="5922496"/>
            <a:ext cx="216024" cy="535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Sağ Ok 27"/>
          <p:cNvSpPr/>
          <p:nvPr/>
        </p:nvSpPr>
        <p:spPr>
          <a:xfrm>
            <a:off x="6889184" y="5919973"/>
            <a:ext cx="2520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2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/>
              <a:t>Potansiyel müşterilere ulaşmak için,</a:t>
            </a:r>
          </a:p>
          <a:p>
            <a:pPr marL="0" indent="0">
              <a:buNone/>
            </a:pPr>
            <a:r>
              <a:rPr lang="tr-TR" dirty="0" smtClean="0"/>
              <a:t>*Doğrudan olarak,</a:t>
            </a:r>
          </a:p>
          <a:p>
            <a:pPr marL="0" indent="0">
              <a:buNone/>
            </a:pPr>
            <a:r>
              <a:rPr lang="tr-TR" dirty="0" smtClean="0"/>
              <a:t>*Dolaylı olarak iki yol vardır.</a:t>
            </a:r>
          </a:p>
          <a:p>
            <a:pPr marL="0" indent="0">
              <a:buNone/>
            </a:pPr>
            <a:r>
              <a:rPr lang="tr-TR" dirty="0" smtClean="0"/>
              <a:t>4-Tutundurma-Promotion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5-İnsan-People, </a:t>
            </a:r>
            <a:r>
              <a:rPr lang="tr-TR" dirty="0" err="1"/>
              <a:t>Participants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6-Süreç-Process</a:t>
            </a:r>
          </a:p>
          <a:p>
            <a:pPr marL="0" indent="0">
              <a:buNone/>
            </a:pPr>
            <a:r>
              <a:rPr lang="tr-TR" dirty="0"/>
              <a:t>7-Fiziksel kanıtlar-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 smtClean="0"/>
              <a:t>Evidence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Konaklama İşletmelerinde Satış Süreci ve Sözleşmeler</a:t>
            </a:r>
          </a:p>
          <a:p>
            <a:pPr marL="0" indent="0">
              <a:buNone/>
            </a:pPr>
            <a:r>
              <a:rPr lang="tr-TR" dirty="0" smtClean="0"/>
              <a:t>Otel kendi açısından bir sözleşme aşamasında;</a:t>
            </a:r>
          </a:p>
          <a:p>
            <a:pPr marL="0" indent="0">
              <a:buNone/>
            </a:pPr>
            <a:r>
              <a:rPr lang="tr-TR" dirty="0" smtClean="0"/>
              <a:t>*Otel yöneticisi öncelikle hangi pazarlarda tesisini pazarlamak istediğini belirler.</a:t>
            </a:r>
          </a:p>
          <a:p>
            <a:pPr marL="0" indent="0">
              <a:buNone/>
            </a:pPr>
            <a:r>
              <a:rPr lang="tr-TR" dirty="0" smtClean="0"/>
              <a:t>*Belirlenen pazarlarda faaliyet gösteren tur operatörleri ile iletişime geçer. (Ülkemizde seyahat acenteciliği </a:t>
            </a:r>
            <a:r>
              <a:rPr lang="tr-TR" dirty="0"/>
              <a:t>sistemi vardır. </a:t>
            </a:r>
            <a:r>
              <a:rPr lang="tr-TR" dirty="0" smtClean="0"/>
              <a:t>Turizm İşletmelerinin Bakanlıkla, Birbirleriyle ve Müşterileriyle İlişkileri Hakkında Yönetmelik. Tur operatörleri ile yapılacak sözleşmelerde ilgili ülkenin mevzuatı iyi bilinmeli ve sorun halinde tahkime gidilecek kurum seçilmelidir.)</a:t>
            </a:r>
          </a:p>
          <a:p>
            <a:pPr marL="0" indent="0">
              <a:buNone/>
            </a:pPr>
            <a:r>
              <a:rPr lang="tr-TR" dirty="0" smtClean="0"/>
              <a:t>*Tur operatörleri bölgede sözleşme yapılacak tesisin sınıfına ve standardına göre ziyaretlerini gerçekleştirir.</a:t>
            </a:r>
          </a:p>
          <a:p>
            <a:pPr marL="0" indent="0">
              <a:buNone/>
            </a:pPr>
            <a:r>
              <a:rPr lang="tr-TR" dirty="0" smtClean="0"/>
              <a:t>Sözleşmeler;</a:t>
            </a:r>
          </a:p>
          <a:p>
            <a:pPr marL="0" indent="0">
              <a:buNone/>
            </a:pPr>
            <a:r>
              <a:rPr lang="tr-TR" dirty="0" smtClean="0"/>
              <a:t>1-Garantili</a:t>
            </a:r>
          </a:p>
          <a:p>
            <a:pPr marL="0" indent="0">
              <a:buNone/>
            </a:pPr>
            <a:r>
              <a:rPr lang="tr-TR" dirty="0" smtClean="0"/>
              <a:t>2-Garantisiz olarak yapılır.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7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Fiyatlar sezonlara göre belirlenir. Bunlar;</a:t>
            </a:r>
          </a:p>
          <a:p>
            <a:pPr marL="0" indent="0">
              <a:buNone/>
            </a:pPr>
            <a:r>
              <a:rPr lang="tr-TR" dirty="0" smtClean="0"/>
              <a:t>1-Düşük sezon: Kıyılarda Mart, Nisan, Mayıs, Ekim, Kasım ayları fiyatları</a:t>
            </a:r>
          </a:p>
          <a:p>
            <a:pPr marL="0" indent="0">
              <a:buNone/>
            </a:pPr>
            <a:r>
              <a:rPr lang="tr-TR" dirty="0" smtClean="0"/>
              <a:t>2-Orta sezon: Haziran, Eylül ayları fiyatları.</a:t>
            </a:r>
          </a:p>
          <a:p>
            <a:pPr marL="0" indent="0">
              <a:buNone/>
            </a:pPr>
            <a:r>
              <a:rPr lang="tr-TR" dirty="0" smtClean="0"/>
              <a:t>3-Yüksek sezon: Temmuz, Ağustos fiyatların en yüksek olduğu aylardır. Yalnız Uludağ’da yüksek sezon kar kalınlığının en fazla olduğu dönemdir.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Sözleşmeler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0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880</Words>
  <Application>Microsoft Office PowerPoint</Application>
  <PresentationFormat>Ekran Gösterisi (4:3)</PresentationFormat>
  <Paragraphs>173</Paragraphs>
  <Slides>13</Slides>
  <Notes>0</Notes>
  <HiddenSlides>0</HiddenSlides>
  <MMClips>13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30</cp:revision>
  <dcterms:created xsi:type="dcterms:W3CDTF">2020-12-24T14:40:49Z</dcterms:created>
  <dcterms:modified xsi:type="dcterms:W3CDTF">2020-12-26T20:15:30Z</dcterms:modified>
</cp:coreProperties>
</file>