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8" r:id="rId11"/>
    <p:sldId id="265" r:id="rId12"/>
    <p:sldId id="266" r:id="rId13"/>
    <p:sldId id="267" r:id="rId14"/>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Stil Yok, Tablo Kılavuz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7302EA8-FD6D-4A84-AC45-CCE6532588A9}" type="datetimeFigureOut">
              <a:rPr lang="tr-TR" smtClean="0"/>
              <a:t>02.01.2021</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5B2AE2E-6831-4821-9136-36E922BCA57B}" type="slidenum">
              <a:rPr lang="tr-TR" smtClean="0"/>
              <a:t>‹#›</a:t>
            </a:fld>
            <a:endParaRPr lang="tr-TR"/>
          </a:p>
        </p:txBody>
      </p:sp>
    </p:spTree>
    <p:extLst>
      <p:ext uri="{BB962C8B-B14F-4D97-AF65-F5344CB8AC3E}">
        <p14:creationId xmlns:p14="http://schemas.microsoft.com/office/powerpoint/2010/main" val="35256601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D5B2AE2E-6831-4821-9136-36E922BCA57B}" type="slidenum">
              <a:rPr lang="tr-TR" smtClean="0"/>
              <a:t>1</a:t>
            </a:fld>
            <a:endParaRPr lang="tr-TR"/>
          </a:p>
        </p:txBody>
      </p:sp>
    </p:spTree>
    <p:extLst>
      <p:ext uri="{BB962C8B-B14F-4D97-AF65-F5344CB8AC3E}">
        <p14:creationId xmlns:p14="http://schemas.microsoft.com/office/powerpoint/2010/main" val="35450352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D5B2AE2E-6831-4821-9136-36E922BCA57B}" type="slidenum">
              <a:rPr lang="tr-TR" smtClean="0"/>
              <a:t>9</a:t>
            </a:fld>
            <a:endParaRPr lang="tr-TR"/>
          </a:p>
        </p:txBody>
      </p:sp>
    </p:spTree>
    <p:extLst>
      <p:ext uri="{BB962C8B-B14F-4D97-AF65-F5344CB8AC3E}">
        <p14:creationId xmlns:p14="http://schemas.microsoft.com/office/powerpoint/2010/main" val="3534045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02.01.2021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02.01.2021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02.01.2021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02.01.2021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02.01.2021</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02.01.2021</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02.01.2021</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02.01.2021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02.01.2021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02.01.2021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02.01.2021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02.01.2021</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5" Type="http://schemas.openxmlformats.org/officeDocument/2006/relationships/image" Target="../media/image1.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5" Type="http://schemas.openxmlformats.org/officeDocument/2006/relationships/image" Target="../media/image1.png"/><Relationship Id="rId4" Type="http://schemas.openxmlformats.org/officeDocument/2006/relationships/notesSlide" Target="../notesSlides/notesSlide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p:cNvSpPr>
            <a:spLocks noGrp="1"/>
          </p:cNvSpPr>
          <p:nvPr>
            <p:ph type="subTitle" idx="1"/>
          </p:nvPr>
        </p:nvSpPr>
        <p:spPr>
          <a:xfrm>
            <a:off x="539552" y="404664"/>
            <a:ext cx="7920880" cy="5760640"/>
          </a:xfrm>
        </p:spPr>
        <p:txBody>
          <a:bodyPr>
            <a:normAutofit fontScale="62500" lnSpcReduction="20000"/>
          </a:bodyPr>
          <a:lstStyle/>
          <a:p>
            <a:r>
              <a:rPr lang="tr-TR" dirty="0" smtClean="0">
                <a:solidFill>
                  <a:srgbClr val="C00000"/>
                </a:solidFill>
              </a:rPr>
              <a:t>KONAKLAMA İŞLETMESİ VE GÜVENLİK</a:t>
            </a:r>
          </a:p>
          <a:p>
            <a:pPr algn="l"/>
            <a:r>
              <a:rPr lang="tr-TR" dirty="0" smtClean="0">
                <a:solidFill>
                  <a:schemeClr val="tx1"/>
                </a:solidFill>
              </a:rPr>
              <a:t>	Güvenlik kaygısı insanda oldukça karmaşık birçok unsur ve işleyişin ortaya çıkardığı bir durumdur ve insanın biyolojik ve psikolojik yapısı ile ilişkilidir.</a:t>
            </a:r>
          </a:p>
          <a:p>
            <a:pPr algn="l"/>
            <a:r>
              <a:rPr lang="tr-TR" dirty="0" smtClean="0">
                <a:solidFill>
                  <a:schemeClr val="tx1"/>
                </a:solidFill>
              </a:rPr>
              <a:t>	Çevresindeki uyarıcıları algılama ve değerlendirme şekli güvenlik ile ilgili algının türünü ve şiddetini belirleyebilmektedir. Bu sebeplerle aynı uyaran farklı yapılara sahip insanlarda farklı korku ve endişeler yaratabilmektedir. Algılama ve değerlendirme sürecinde doğuştan gelen özelliklerin yanında zaman içerisinde öğrenilmiş ve edinilmiş özelliklerinde etkisi bulunmaktadır. Güvenlik günümüzde sadece turizm alanının değil bütün dünyanın önemsediği bir kavramdır. Turizm endüstrisi hem arz, hem de talep olarak güvenlik konusuna son derece hassas bir endüstridir.</a:t>
            </a:r>
          </a:p>
          <a:p>
            <a:pPr algn="l"/>
            <a:r>
              <a:rPr lang="tr-TR" dirty="0">
                <a:solidFill>
                  <a:schemeClr val="tx1"/>
                </a:solidFill>
              </a:rPr>
              <a:t>	</a:t>
            </a:r>
            <a:r>
              <a:rPr lang="tr-TR" dirty="0" smtClean="0">
                <a:solidFill>
                  <a:schemeClr val="tx1"/>
                </a:solidFill>
              </a:rPr>
              <a:t>Otel güvenlik koşulları çok çeşitlidir ve konukları, personeli ve diğer 3.şahısları kapsamaktadır. Bunun yanında çevre, yiyecek-içecek, dinlence ve eğlence vb. gibi çok çeşitli alanlara doğru genişlemekte ve çeşitlenmektedir. Fakat güvenlikle ilgili çalışmaları 3 grupta  toplayabiliriz. Bunlar;</a:t>
            </a:r>
          </a:p>
          <a:p>
            <a:pPr algn="l"/>
            <a:r>
              <a:rPr lang="tr-TR" dirty="0" smtClean="0">
                <a:solidFill>
                  <a:schemeClr val="tx1"/>
                </a:solidFill>
              </a:rPr>
              <a:t>1-Fiziksel ve teknik sistemler</a:t>
            </a:r>
          </a:p>
          <a:p>
            <a:pPr algn="l"/>
            <a:r>
              <a:rPr lang="tr-TR" dirty="0" smtClean="0">
                <a:solidFill>
                  <a:schemeClr val="tx1"/>
                </a:solidFill>
              </a:rPr>
              <a:t>2-İnsanların becerileri</a:t>
            </a:r>
          </a:p>
          <a:p>
            <a:pPr algn="l"/>
            <a:r>
              <a:rPr lang="tr-TR" dirty="0" smtClean="0">
                <a:solidFill>
                  <a:schemeClr val="tx1"/>
                </a:solidFill>
              </a:rPr>
              <a:t>3-Süreç ve prosedürler</a:t>
            </a:r>
          </a:p>
          <a:p>
            <a:pPr algn="l"/>
            <a:endParaRPr lang="tr-TR" dirty="0">
              <a:solidFill>
                <a:schemeClr val="tx1"/>
              </a:solidFill>
            </a:endParaRP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99316885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257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4"/>
          <p:cNvGraphicFramePr>
            <a:graphicFrameLocks noGrp="1"/>
          </p:cNvGraphicFramePr>
          <p:nvPr>
            <p:ph idx="1"/>
            <p:extLst>
              <p:ext uri="{D42A27DB-BD31-4B8C-83A1-F6EECF244321}">
                <p14:modId xmlns:p14="http://schemas.microsoft.com/office/powerpoint/2010/main" val="137068742"/>
              </p:ext>
            </p:extLst>
          </p:nvPr>
        </p:nvGraphicFramePr>
        <p:xfrm>
          <a:off x="539552" y="1412776"/>
          <a:ext cx="8229600" cy="3606800"/>
        </p:xfrm>
        <a:graphic>
          <a:graphicData uri="http://schemas.openxmlformats.org/drawingml/2006/table">
            <a:tbl>
              <a:tblPr firstRow="1" bandRow="1">
                <a:tableStyleId>{5940675A-B579-460E-94D1-54222C63F5DA}</a:tableStyleId>
              </a:tblPr>
              <a:tblGrid>
                <a:gridCol w="3384376"/>
                <a:gridCol w="4845224"/>
              </a:tblGrid>
              <a:tr h="370840">
                <a:tc gridSpan="2">
                  <a:txBody>
                    <a:bodyPr/>
                    <a:lstStyle/>
                    <a:p>
                      <a:pPr algn="ctr"/>
                      <a:r>
                        <a:rPr lang="tr-TR" dirty="0" smtClean="0">
                          <a:solidFill>
                            <a:srgbClr val="C00000"/>
                          </a:solidFill>
                        </a:rPr>
                        <a:t>Konaklama İşletmesinin Güvenlik Çerçevesi</a:t>
                      </a:r>
                      <a:endParaRPr lang="tr-TR" dirty="0">
                        <a:solidFill>
                          <a:srgbClr val="C00000"/>
                        </a:solidFill>
                      </a:endParaRPr>
                    </a:p>
                  </a:txBody>
                  <a:tcPr/>
                </a:tc>
                <a:tc hMerge="1">
                  <a:txBody>
                    <a:bodyPr/>
                    <a:lstStyle/>
                    <a:p>
                      <a:endParaRPr lang="tr-TR" dirty="0"/>
                    </a:p>
                  </a:txBody>
                  <a:tcPr/>
                </a:tc>
              </a:tr>
              <a:tr h="370840">
                <a:tc>
                  <a:txBody>
                    <a:bodyPr/>
                    <a:lstStyle/>
                    <a:p>
                      <a:r>
                        <a:rPr lang="tr-TR" dirty="0" smtClean="0">
                          <a:solidFill>
                            <a:srgbClr val="002060"/>
                          </a:solidFill>
                        </a:rPr>
                        <a:t>Güvenlik Risk Grupları</a:t>
                      </a:r>
                      <a:endParaRPr lang="tr-TR" dirty="0">
                        <a:solidFill>
                          <a:srgbClr val="002060"/>
                        </a:solidFill>
                      </a:endParaRPr>
                    </a:p>
                  </a:txBody>
                  <a:tcPr/>
                </a:tc>
                <a:tc>
                  <a:txBody>
                    <a:bodyPr/>
                    <a:lstStyle/>
                    <a:p>
                      <a:r>
                        <a:rPr lang="tr-TR" dirty="0" smtClean="0">
                          <a:solidFill>
                            <a:srgbClr val="002060"/>
                          </a:solidFill>
                        </a:rPr>
                        <a:t>Risk Yönetimi Etkinlikleri</a:t>
                      </a:r>
                      <a:endParaRPr lang="tr-TR" dirty="0">
                        <a:solidFill>
                          <a:srgbClr val="002060"/>
                        </a:solidFill>
                      </a:endParaRPr>
                    </a:p>
                  </a:txBody>
                  <a:tcPr/>
                </a:tc>
              </a:tr>
              <a:tr h="370840">
                <a:tc>
                  <a:txBody>
                    <a:bodyPr/>
                    <a:lstStyle/>
                    <a:p>
                      <a:r>
                        <a:rPr lang="tr-TR" dirty="0" smtClean="0"/>
                        <a:t>1-Güvenlik</a:t>
                      </a:r>
                      <a:endParaRPr lang="tr-TR" dirty="0"/>
                    </a:p>
                  </a:txBody>
                  <a:tcPr/>
                </a:tc>
                <a:tc>
                  <a:txBody>
                    <a:bodyPr/>
                    <a:lstStyle/>
                    <a:p>
                      <a:r>
                        <a:rPr lang="tr-TR" dirty="0" smtClean="0"/>
                        <a:t>1-Çalışma şekli ve kültürü</a:t>
                      </a:r>
                      <a:endParaRPr lang="tr-TR" dirty="0"/>
                    </a:p>
                  </a:txBody>
                  <a:tcPr/>
                </a:tc>
              </a:tr>
              <a:tr h="370840">
                <a:tc>
                  <a:txBody>
                    <a:bodyPr/>
                    <a:lstStyle/>
                    <a:p>
                      <a:r>
                        <a:rPr lang="tr-TR" dirty="0" smtClean="0"/>
                        <a:t>2-Kriz ve kazalar</a:t>
                      </a:r>
                      <a:endParaRPr lang="tr-TR" dirty="0"/>
                    </a:p>
                  </a:txBody>
                  <a:tcPr/>
                </a:tc>
                <a:tc>
                  <a:txBody>
                    <a:bodyPr/>
                    <a:lstStyle/>
                    <a:p>
                      <a:r>
                        <a:rPr lang="tr-TR" dirty="0" smtClean="0"/>
                        <a:t>2-Güvenlik konusu ile ilgili araştırma ve raporlar</a:t>
                      </a:r>
                      <a:endParaRPr lang="tr-TR" dirty="0"/>
                    </a:p>
                  </a:txBody>
                  <a:tcPr/>
                </a:tc>
              </a:tr>
              <a:tr h="370840">
                <a:tc>
                  <a:txBody>
                    <a:bodyPr/>
                    <a:lstStyle/>
                    <a:p>
                      <a:r>
                        <a:rPr lang="tr-TR" dirty="0" smtClean="0"/>
                        <a:t>3-Dinlence ve eğlence güvenliği</a:t>
                      </a:r>
                      <a:endParaRPr lang="tr-TR" dirty="0"/>
                    </a:p>
                  </a:txBody>
                  <a:tcPr/>
                </a:tc>
                <a:tc>
                  <a:txBody>
                    <a:bodyPr/>
                    <a:lstStyle/>
                    <a:p>
                      <a:r>
                        <a:rPr lang="tr-TR" dirty="0" smtClean="0"/>
                        <a:t>3-İlgili alanlarda risk profili çalışmaları</a:t>
                      </a:r>
                      <a:endParaRPr lang="tr-TR" dirty="0"/>
                    </a:p>
                  </a:txBody>
                  <a:tcPr/>
                </a:tc>
              </a:tr>
              <a:tr h="370840">
                <a:tc>
                  <a:txBody>
                    <a:bodyPr/>
                    <a:lstStyle/>
                    <a:p>
                      <a:r>
                        <a:rPr lang="tr-TR" dirty="0" smtClean="0"/>
                        <a:t>4-Yiyecek güvenliği</a:t>
                      </a:r>
                      <a:endParaRPr lang="tr-TR" dirty="0"/>
                    </a:p>
                  </a:txBody>
                  <a:tcPr/>
                </a:tc>
                <a:tc>
                  <a:txBody>
                    <a:bodyPr/>
                    <a:lstStyle/>
                    <a:p>
                      <a:r>
                        <a:rPr lang="tr-TR" dirty="0" smtClean="0"/>
                        <a:t>4-Personele eğitim verme</a:t>
                      </a:r>
                      <a:endParaRPr lang="tr-TR" dirty="0"/>
                    </a:p>
                  </a:txBody>
                  <a:tcPr/>
                </a:tc>
              </a:tr>
              <a:tr h="370840">
                <a:tc>
                  <a:txBody>
                    <a:bodyPr/>
                    <a:lstStyle/>
                    <a:p>
                      <a:r>
                        <a:rPr lang="tr-TR" dirty="0" smtClean="0"/>
                        <a:t>5-Personel güvenliği</a:t>
                      </a:r>
                      <a:endParaRPr lang="tr-TR" dirty="0"/>
                    </a:p>
                  </a:txBody>
                  <a:tcPr/>
                </a:tc>
                <a:tc>
                  <a:txBody>
                    <a:bodyPr/>
                    <a:lstStyle/>
                    <a:p>
                      <a:r>
                        <a:rPr lang="tr-TR" dirty="0" smtClean="0"/>
                        <a:t>5-Kontrol konuları ve sistemleri konusunda personeli eğitme</a:t>
                      </a:r>
                      <a:endParaRPr lang="tr-TR" dirty="0"/>
                    </a:p>
                  </a:txBody>
                  <a:tcPr/>
                </a:tc>
              </a:tr>
              <a:tr h="370840">
                <a:tc>
                  <a:txBody>
                    <a:bodyPr/>
                    <a:lstStyle/>
                    <a:p>
                      <a:r>
                        <a:rPr lang="tr-TR" dirty="0" smtClean="0"/>
                        <a:t>6-Konuk güvenliği</a:t>
                      </a:r>
                      <a:endParaRPr lang="tr-TR" dirty="0"/>
                    </a:p>
                  </a:txBody>
                  <a:tcPr/>
                </a:tc>
                <a:tc>
                  <a:txBody>
                    <a:bodyPr/>
                    <a:lstStyle/>
                    <a:p>
                      <a:r>
                        <a:rPr lang="tr-TR" dirty="0" smtClean="0"/>
                        <a:t>6-Farkındalık seviyesini yükseltme</a:t>
                      </a:r>
                      <a:endParaRPr lang="tr-TR" dirty="0"/>
                    </a:p>
                  </a:txBody>
                  <a:tcPr/>
                </a:tc>
              </a:tr>
              <a:tr h="370840">
                <a:tc>
                  <a:txBody>
                    <a:bodyPr/>
                    <a:lstStyle/>
                    <a:p>
                      <a:r>
                        <a:rPr lang="tr-TR" dirty="0" smtClean="0"/>
                        <a:t>7-Yangından</a:t>
                      </a:r>
                      <a:r>
                        <a:rPr lang="tr-TR" baseline="0" dirty="0" smtClean="0"/>
                        <a:t> korunma</a:t>
                      </a:r>
                      <a:endParaRPr lang="tr-TR" dirty="0"/>
                    </a:p>
                  </a:txBody>
                  <a:tcPr/>
                </a:tc>
                <a:tc>
                  <a:txBody>
                    <a:bodyPr/>
                    <a:lstStyle/>
                    <a:p>
                      <a:r>
                        <a:rPr lang="tr-TR" dirty="0" smtClean="0"/>
                        <a:t>7-Standartlar ve yol gösterici materyaller</a:t>
                      </a:r>
                      <a:endParaRPr lang="tr-TR" dirty="0"/>
                    </a:p>
                  </a:txBody>
                  <a:tcPr/>
                </a:tc>
              </a:tr>
            </a:tbl>
          </a:graphicData>
        </a:graphic>
      </p:graphicFrame>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8334278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311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fontScale="70000" lnSpcReduction="20000"/>
          </a:bodyPr>
          <a:lstStyle/>
          <a:p>
            <a:pPr marL="0" indent="0">
              <a:buNone/>
            </a:pPr>
            <a:r>
              <a:rPr lang="tr-TR" dirty="0"/>
              <a:t>5188 SAYILI </a:t>
            </a:r>
            <a:r>
              <a:rPr lang="tr-TR" dirty="0" smtClean="0"/>
              <a:t>ÖZEL </a:t>
            </a:r>
            <a:r>
              <a:rPr lang="tr-TR" dirty="0"/>
              <a:t>GÜVENLİK HİZMETLERİNE DAİR </a:t>
            </a:r>
            <a:r>
              <a:rPr lang="tr-TR" dirty="0" smtClean="0"/>
              <a:t>KANUN</a:t>
            </a:r>
          </a:p>
          <a:p>
            <a:pPr marL="0" indent="0">
              <a:buNone/>
            </a:pPr>
            <a:r>
              <a:rPr lang="tr-TR" dirty="0"/>
              <a:t>Madde 7- Kanun kapsamında özel güvenlik, kişiler tarafından özel güvenlik görevlisi istihdam edilerek; kurum veya kuruluş bünyesinde özel güvenlik birimi kurularak veya özel güvenlik şirketlerinden hizmet satın alınmak suretiyle sağlanabilir. Özel güvenlik hizmetinin ne şekilde sağlanacağı kişi veya kuruluşlar tarafından belirlenir</a:t>
            </a:r>
            <a:r>
              <a:rPr lang="tr-TR" dirty="0" smtClean="0"/>
              <a:t>.</a:t>
            </a:r>
          </a:p>
          <a:p>
            <a:pPr marL="0" indent="0">
              <a:buNone/>
            </a:pPr>
            <a:r>
              <a:rPr lang="tr-TR" dirty="0" smtClean="0">
                <a:solidFill>
                  <a:srgbClr val="C00000"/>
                </a:solidFill>
              </a:rPr>
              <a:t>ÖNBÜRO VE GÜVENLİK</a:t>
            </a:r>
          </a:p>
          <a:p>
            <a:pPr marL="0" indent="0">
              <a:buNone/>
            </a:pPr>
            <a:r>
              <a:rPr lang="tr-TR" dirty="0" smtClean="0"/>
              <a:t>	Güvenlik konusunda birinci derece sorumlu olan birim genel yönetim birimidir. Bu konudaki politikayı, kadrolaşmayı , teknik donanım ve eğitimi yönetim belirlemektedir.</a:t>
            </a:r>
          </a:p>
          <a:p>
            <a:pPr marL="0" indent="0">
              <a:buNone/>
            </a:pPr>
            <a:r>
              <a:rPr lang="tr-TR" dirty="0" smtClean="0"/>
              <a:t>	</a:t>
            </a:r>
            <a:r>
              <a:rPr lang="tr-TR" dirty="0" err="1" smtClean="0"/>
              <a:t>Önbüro</a:t>
            </a:r>
            <a:r>
              <a:rPr lang="tr-TR" dirty="0" smtClean="0"/>
              <a:t> 24 saat 3 vardiya çalışan birimdir ve güvenlikle iletişimi oldukça fazladır.</a:t>
            </a:r>
          </a:p>
          <a:p>
            <a:pPr marL="0" indent="0">
              <a:buNone/>
            </a:pPr>
            <a:r>
              <a:rPr lang="tr-TR" dirty="0"/>
              <a:t>	</a:t>
            </a:r>
            <a:r>
              <a:rPr lang="tr-TR" dirty="0" err="1" smtClean="0"/>
              <a:t>Önbüro</a:t>
            </a:r>
            <a:r>
              <a:rPr lang="tr-TR" dirty="0" smtClean="0"/>
              <a:t>, konum olarak,</a:t>
            </a:r>
          </a:p>
          <a:p>
            <a:pPr marL="0" indent="0">
              <a:buNone/>
            </a:pPr>
            <a:r>
              <a:rPr lang="tr-TR" dirty="0" smtClean="0"/>
              <a:t>*İşletmeye giriş ve çıkışı denetler</a:t>
            </a:r>
          </a:p>
          <a:p>
            <a:pPr marL="0" indent="0">
              <a:buNone/>
            </a:pPr>
            <a:r>
              <a:rPr lang="tr-TR" dirty="0" smtClean="0"/>
              <a:t>*Misafirleri kabul eder,</a:t>
            </a:r>
          </a:p>
          <a:p>
            <a:pPr marL="0" indent="0">
              <a:buNone/>
            </a:pPr>
            <a:r>
              <a:rPr lang="tr-TR" dirty="0" smtClean="0"/>
              <a:t>*Gelen şikayet, uyarı ve bildirimleri alır ve ilgili birimlere iletir.</a:t>
            </a:r>
          </a:p>
          <a:p>
            <a:pPr marL="0" indent="0">
              <a:buNone/>
            </a:pPr>
            <a:r>
              <a:rPr lang="tr-TR" dirty="0" smtClean="0"/>
              <a:t>*Black </a:t>
            </a:r>
            <a:r>
              <a:rPr lang="tr-TR" dirty="0" err="1" smtClean="0"/>
              <a:t>list</a:t>
            </a:r>
            <a:endParaRPr lang="tr-TR" dirty="0" smtClean="0"/>
          </a:p>
          <a:p>
            <a:pPr marL="0" indent="0">
              <a:buNone/>
            </a:pPr>
            <a:r>
              <a:rPr lang="tr-TR" dirty="0" smtClean="0"/>
              <a:t>*Şüpheli konuklar</a:t>
            </a:r>
          </a:p>
          <a:p>
            <a:pPr marL="0" indent="0">
              <a:buNone/>
            </a:pPr>
            <a:r>
              <a:rPr lang="tr-TR" dirty="0" smtClean="0">
                <a:solidFill>
                  <a:srgbClr val="C00000"/>
                </a:solidFill>
              </a:rPr>
              <a:t>Şüpheli şahıs ve olağanüstü durumlar</a:t>
            </a:r>
          </a:p>
          <a:p>
            <a:pPr marL="0" indent="0">
              <a:buNone/>
            </a:pPr>
            <a:endParaRPr lang="tr-TR" dirty="0" smtClean="0">
              <a:solidFill>
                <a:srgbClr val="C00000"/>
              </a:solidFill>
            </a:endParaRPr>
          </a:p>
          <a:p>
            <a:pPr marL="0" indent="0">
              <a:buNone/>
            </a:pPr>
            <a:endParaRPr lang="tr-TR" dirty="0" smtClean="0">
              <a:solidFill>
                <a:srgbClr val="C00000"/>
              </a:solidFill>
            </a:endParaRP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08408531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364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60648"/>
            <a:ext cx="8435280" cy="6336704"/>
          </a:xfrm>
        </p:spPr>
        <p:txBody>
          <a:bodyPr>
            <a:normAutofit fontScale="47500" lnSpcReduction="20000"/>
          </a:bodyPr>
          <a:lstStyle/>
          <a:p>
            <a:pPr marL="0" indent="0">
              <a:buNone/>
            </a:pPr>
            <a:r>
              <a:rPr lang="tr-TR" sz="3300" dirty="0" smtClean="0">
                <a:solidFill>
                  <a:srgbClr val="C00000"/>
                </a:solidFill>
              </a:rPr>
              <a:t>Yangın ve önlemleri</a:t>
            </a:r>
          </a:p>
          <a:p>
            <a:pPr marL="0" indent="0">
              <a:buNone/>
            </a:pPr>
            <a:r>
              <a:rPr lang="tr-TR" sz="3300" dirty="0" smtClean="0">
                <a:solidFill>
                  <a:srgbClr val="C00000"/>
                </a:solidFill>
              </a:rPr>
              <a:t>Yanma: </a:t>
            </a:r>
            <a:r>
              <a:rPr lang="tr-TR" sz="3300" dirty="0" smtClean="0"/>
              <a:t>Yanıcı maddelerin ısı yardımı ile oksijenle birleşmesi sonucu ortaya çıkan kimyasal olaydır. Yanma , yavaş, hızlı, parlama, patlama ve kendi kendine yanma şeklinde meydana gelebilir.</a:t>
            </a:r>
          </a:p>
          <a:p>
            <a:pPr marL="0" indent="0">
              <a:buNone/>
            </a:pPr>
            <a:r>
              <a:rPr lang="tr-TR" sz="3300" dirty="0" smtClean="0">
                <a:solidFill>
                  <a:srgbClr val="C00000"/>
                </a:solidFill>
              </a:rPr>
              <a:t>Yangın: </a:t>
            </a:r>
            <a:r>
              <a:rPr lang="tr-TR" sz="3300" dirty="0" smtClean="0"/>
              <a:t>Yanma olayının insan kontrolünden çıkarak zararlı hale dönüşmesidir.</a:t>
            </a:r>
          </a:p>
          <a:p>
            <a:pPr marL="0" indent="0">
              <a:buNone/>
            </a:pPr>
            <a:r>
              <a:rPr lang="tr-TR" sz="3300" dirty="0" smtClean="0"/>
              <a:t>Yangın, maddenin ısı ve oksijenle birleşmesi sonucu oluşan yanma reaksiyonlarının neden olduğu doğal afettir.</a:t>
            </a:r>
          </a:p>
          <a:p>
            <a:pPr marL="0" indent="0">
              <a:buNone/>
            </a:pPr>
            <a:r>
              <a:rPr lang="tr-TR" sz="3300" dirty="0" smtClean="0"/>
              <a:t>Otel yangınlarının nedenleri;</a:t>
            </a:r>
          </a:p>
          <a:p>
            <a:pPr marL="0" indent="0">
              <a:buNone/>
            </a:pPr>
            <a:r>
              <a:rPr lang="tr-TR" sz="3300" dirty="0" smtClean="0"/>
              <a:t>*Sigara,</a:t>
            </a:r>
          </a:p>
          <a:p>
            <a:pPr marL="0" indent="0">
              <a:buNone/>
            </a:pPr>
            <a:r>
              <a:rPr lang="tr-TR" sz="3300" dirty="0" smtClean="0"/>
              <a:t>*Mutfak davlumbaz filtrelerine alev kaçması ve gaz kaçağı,</a:t>
            </a:r>
          </a:p>
          <a:p>
            <a:pPr marL="0" indent="0">
              <a:buNone/>
            </a:pPr>
            <a:r>
              <a:rPr lang="tr-TR" sz="3300" dirty="0" smtClean="0"/>
              <a:t>*Elektrik teçhizatına aşırı yüklenme,</a:t>
            </a:r>
          </a:p>
          <a:p>
            <a:pPr marL="0" indent="0">
              <a:buNone/>
            </a:pPr>
            <a:r>
              <a:rPr lang="tr-TR" sz="3300" dirty="0" smtClean="0"/>
              <a:t>*Kısa devreler,</a:t>
            </a:r>
          </a:p>
          <a:p>
            <a:pPr marL="0" indent="0">
              <a:buNone/>
            </a:pPr>
            <a:r>
              <a:rPr lang="tr-TR" sz="3300" dirty="0" smtClean="0"/>
              <a:t>*Tedbirsiz kaynak işleri,</a:t>
            </a:r>
          </a:p>
          <a:p>
            <a:pPr marL="0" indent="0">
              <a:buNone/>
            </a:pPr>
            <a:r>
              <a:rPr lang="tr-TR" sz="3300" dirty="0" smtClean="0"/>
              <a:t>*Kirli bacalar,</a:t>
            </a:r>
          </a:p>
          <a:p>
            <a:pPr marL="0" indent="0">
              <a:buNone/>
            </a:pPr>
            <a:r>
              <a:rPr lang="tr-TR" sz="3300" dirty="0" smtClean="0"/>
              <a:t>*Depolarda lambalara yakın istiflenmesi,</a:t>
            </a:r>
          </a:p>
          <a:p>
            <a:pPr marL="0" indent="0">
              <a:buNone/>
            </a:pPr>
            <a:r>
              <a:rPr lang="tr-TR" sz="3300" dirty="0" smtClean="0"/>
              <a:t>*Kalorifer kazanlarının külhanlarına akaryakıt birikimi,</a:t>
            </a:r>
          </a:p>
          <a:p>
            <a:pPr marL="0" indent="0">
              <a:buNone/>
            </a:pPr>
            <a:r>
              <a:rPr lang="tr-TR" sz="3300" dirty="0" smtClean="0"/>
              <a:t>*</a:t>
            </a:r>
            <a:r>
              <a:rPr lang="tr-TR" sz="3300" dirty="0" err="1" smtClean="0"/>
              <a:t>Flambe</a:t>
            </a:r>
            <a:r>
              <a:rPr lang="tr-TR" sz="3300" dirty="0" smtClean="0"/>
              <a:t> kılıçlarının dikkatsiz kullanılması,</a:t>
            </a:r>
          </a:p>
          <a:p>
            <a:pPr marL="0" indent="0">
              <a:buNone/>
            </a:pPr>
            <a:r>
              <a:rPr lang="tr-TR" sz="3300" dirty="0" smtClean="0"/>
              <a:t>*Odalarda kullanılan ısıtıcılar,</a:t>
            </a:r>
          </a:p>
          <a:p>
            <a:pPr marL="0" indent="0">
              <a:buNone/>
            </a:pPr>
            <a:r>
              <a:rPr lang="tr-TR" sz="3300" dirty="0" smtClean="0"/>
              <a:t>*Sabotaj,</a:t>
            </a:r>
          </a:p>
          <a:p>
            <a:pPr marL="0" indent="0">
              <a:buNone/>
            </a:pPr>
            <a:r>
              <a:rPr lang="tr-TR" sz="3300" dirty="0" smtClean="0"/>
              <a:t>*Önlem eksikliği , ihmaller.</a:t>
            </a:r>
          </a:p>
          <a:p>
            <a:pPr marL="0" indent="0">
              <a:buNone/>
            </a:pPr>
            <a:r>
              <a:rPr lang="tr-TR" sz="3300" dirty="0" smtClean="0">
                <a:solidFill>
                  <a:srgbClr val="C00000"/>
                </a:solidFill>
              </a:rPr>
              <a:t>YANGIN SÖNDÜRME ARAÇLARI</a:t>
            </a:r>
          </a:p>
          <a:p>
            <a:pPr marL="0" indent="0">
              <a:buNone/>
            </a:pPr>
            <a:r>
              <a:rPr lang="tr-TR" sz="3300" dirty="0" smtClean="0">
                <a:solidFill>
                  <a:srgbClr val="C00000"/>
                </a:solidFill>
              </a:rPr>
              <a:t>A-Yangın hortumu</a:t>
            </a:r>
          </a:p>
          <a:p>
            <a:pPr marL="0" indent="0">
              <a:buNone/>
            </a:pPr>
            <a:r>
              <a:rPr lang="tr-TR" sz="3300" dirty="0">
                <a:solidFill>
                  <a:srgbClr val="C00000"/>
                </a:solidFill>
              </a:rPr>
              <a:t>B-Yangın </a:t>
            </a:r>
            <a:r>
              <a:rPr lang="tr-TR" sz="3300" dirty="0" smtClean="0">
                <a:solidFill>
                  <a:srgbClr val="C00000"/>
                </a:solidFill>
              </a:rPr>
              <a:t>battaniyesi</a:t>
            </a:r>
          </a:p>
          <a:p>
            <a:pPr marL="0" indent="0">
              <a:buNone/>
            </a:pPr>
            <a:r>
              <a:rPr lang="tr-TR" sz="3300" dirty="0">
                <a:solidFill>
                  <a:srgbClr val="C00000"/>
                </a:solidFill>
              </a:rPr>
              <a:t>C- Yangın söndürme tüpleri</a:t>
            </a:r>
          </a:p>
          <a:p>
            <a:pPr marL="0" indent="0">
              <a:buNone/>
            </a:pPr>
            <a:endParaRPr lang="tr-TR" dirty="0" smtClean="0">
              <a:solidFill>
                <a:srgbClr val="C00000"/>
              </a:solidFill>
            </a:endParaRPr>
          </a:p>
          <a:p>
            <a:pPr marL="0" indent="0">
              <a:buNone/>
            </a:pPr>
            <a:endParaRPr lang="tr-TR" dirty="0" smtClean="0"/>
          </a:p>
          <a:p>
            <a:pPr marL="0" indent="0">
              <a:buNone/>
            </a:pPr>
            <a:endParaRPr lang="tr-TR" dirty="0">
              <a:solidFill>
                <a:srgbClr val="C00000"/>
              </a:solidFill>
            </a:endParaRP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46933658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268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20680"/>
          </a:xfrm>
        </p:spPr>
        <p:txBody>
          <a:bodyPr>
            <a:normAutofit fontScale="55000" lnSpcReduction="20000"/>
          </a:bodyPr>
          <a:lstStyle/>
          <a:p>
            <a:pPr marL="0" indent="0">
              <a:buNone/>
            </a:pPr>
            <a:r>
              <a:rPr lang="tr-TR" dirty="0" smtClean="0">
                <a:solidFill>
                  <a:srgbClr val="C00000"/>
                </a:solidFill>
              </a:rPr>
              <a:t>Hırsızlık ve dolandırıcılık olayları</a:t>
            </a:r>
          </a:p>
          <a:p>
            <a:pPr marL="0" indent="0">
              <a:buNone/>
            </a:pPr>
            <a:r>
              <a:rPr lang="tr-TR" dirty="0" smtClean="0">
                <a:solidFill>
                  <a:srgbClr val="C00000"/>
                </a:solidFill>
              </a:rPr>
              <a:t>Kazalar</a:t>
            </a:r>
          </a:p>
          <a:p>
            <a:pPr marL="0" indent="0">
              <a:buNone/>
            </a:pPr>
            <a:r>
              <a:rPr lang="tr-TR" dirty="0" smtClean="0"/>
              <a:t>Kazalar sonucu,</a:t>
            </a:r>
          </a:p>
          <a:p>
            <a:pPr marL="0" indent="0">
              <a:buNone/>
            </a:pPr>
            <a:r>
              <a:rPr lang="tr-TR" dirty="0" smtClean="0"/>
              <a:t>*Yanma </a:t>
            </a:r>
          </a:p>
          <a:p>
            <a:pPr marL="0" indent="0">
              <a:buNone/>
            </a:pPr>
            <a:r>
              <a:rPr lang="tr-TR" dirty="0" smtClean="0"/>
              <a:t>*Kırılma, çıkma</a:t>
            </a:r>
          </a:p>
          <a:p>
            <a:pPr marL="0" indent="0">
              <a:buNone/>
            </a:pPr>
            <a:r>
              <a:rPr lang="tr-TR" dirty="0" smtClean="0"/>
              <a:t>*Boğulma (sudan, dumandan)</a:t>
            </a:r>
          </a:p>
          <a:p>
            <a:pPr marL="0" indent="0">
              <a:buNone/>
            </a:pPr>
            <a:r>
              <a:rPr lang="tr-TR" dirty="0" smtClean="0"/>
              <a:t>*Kesilme, ezilme</a:t>
            </a:r>
          </a:p>
          <a:p>
            <a:pPr marL="0" indent="0">
              <a:buNone/>
            </a:pPr>
            <a:r>
              <a:rPr lang="tr-TR" dirty="0" smtClean="0"/>
              <a:t>*</a:t>
            </a:r>
            <a:r>
              <a:rPr lang="tr-TR" dirty="0" err="1" smtClean="0"/>
              <a:t>Şok’a</a:t>
            </a:r>
            <a:r>
              <a:rPr lang="tr-TR" dirty="0" smtClean="0"/>
              <a:t> girme, bayılma</a:t>
            </a:r>
          </a:p>
          <a:p>
            <a:pPr marL="0" indent="0">
              <a:buNone/>
            </a:pPr>
            <a:r>
              <a:rPr lang="tr-TR" dirty="0" smtClean="0"/>
              <a:t>İlgili kanunlar;</a:t>
            </a:r>
          </a:p>
          <a:p>
            <a:pPr marL="0" indent="0">
              <a:buNone/>
            </a:pPr>
            <a:r>
              <a:rPr lang="tr-TR" dirty="0"/>
              <a:t>*4857 Sayılı İş Kanunu</a:t>
            </a:r>
          </a:p>
          <a:p>
            <a:pPr marL="0" indent="0">
              <a:buNone/>
            </a:pPr>
            <a:r>
              <a:rPr lang="tr-TR" dirty="0"/>
              <a:t>* 6331 Sayılı İŞ SAĞLIĞI VE GÜVENLİĞİ KANUNU</a:t>
            </a:r>
          </a:p>
          <a:p>
            <a:pPr marL="0" indent="0">
              <a:buNone/>
            </a:pPr>
            <a:r>
              <a:rPr lang="tr-TR" dirty="0"/>
              <a:t>*5510 Sayılı Sosyal Sigortalar ve Genel Sağlık Sigortası Kanunu</a:t>
            </a:r>
          </a:p>
          <a:p>
            <a:pPr marL="0" indent="0">
              <a:buNone/>
            </a:pPr>
            <a:r>
              <a:rPr lang="tr-TR" dirty="0">
                <a:solidFill>
                  <a:srgbClr val="C00000"/>
                </a:solidFill>
              </a:rPr>
              <a:t>ODA ANAHTAR/KART SİSTEMİ</a:t>
            </a:r>
          </a:p>
          <a:p>
            <a:pPr marL="0" indent="0">
              <a:buNone/>
            </a:pPr>
            <a:r>
              <a:rPr lang="tr-TR" dirty="0" smtClean="0"/>
              <a:t>1-Oda </a:t>
            </a:r>
            <a:r>
              <a:rPr lang="tr-TR" dirty="0"/>
              <a:t>anahtarı/kartı: Resepsiyonda bulunur ve sadece ait olduğu oda kapısını açar. Oda satışı yapıldığında konuğa verilir. (</a:t>
            </a:r>
            <a:r>
              <a:rPr lang="tr-TR" dirty="0" err="1"/>
              <a:t>Room</a:t>
            </a:r>
            <a:r>
              <a:rPr lang="tr-TR" dirty="0"/>
              <a:t> </a:t>
            </a:r>
            <a:r>
              <a:rPr lang="tr-TR" dirty="0" err="1"/>
              <a:t>key</a:t>
            </a:r>
            <a:r>
              <a:rPr lang="tr-TR" dirty="0"/>
              <a:t>/</a:t>
            </a:r>
            <a:r>
              <a:rPr lang="tr-TR" dirty="0" err="1"/>
              <a:t>card</a:t>
            </a:r>
            <a:r>
              <a:rPr lang="tr-TR" dirty="0"/>
              <a:t>)</a:t>
            </a:r>
          </a:p>
          <a:p>
            <a:pPr marL="0" indent="0">
              <a:buNone/>
            </a:pPr>
            <a:r>
              <a:rPr lang="tr-TR" dirty="0" smtClean="0"/>
              <a:t>2-Kat </a:t>
            </a:r>
            <a:r>
              <a:rPr lang="tr-TR" dirty="0"/>
              <a:t>anahtarı/kartı: Bir kattaki bütün odaları açar. İlgili kat görevlisine verilir. Bir kat anahtarı başka kattaki odaların kapılarını açmamalıdır. (</a:t>
            </a:r>
            <a:r>
              <a:rPr lang="tr-TR" dirty="0" err="1"/>
              <a:t>master</a:t>
            </a:r>
            <a:r>
              <a:rPr lang="tr-TR" dirty="0"/>
              <a:t> </a:t>
            </a:r>
            <a:r>
              <a:rPr lang="tr-TR" dirty="0" err="1"/>
              <a:t>key</a:t>
            </a:r>
            <a:r>
              <a:rPr lang="tr-TR" dirty="0"/>
              <a:t>/</a:t>
            </a:r>
            <a:r>
              <a:rPr lang="tr-TR" dirty="0" err="1"/>
              <a:t>card</a:t>
            </a:r>
            <a:r>
              <a:rPr lang="tr-TR" dirty="0"/>
              <a:t>)</a:t>
            </a:r>
          </a:p>
          <a:p>
            <a:pPr marL="0" indent="0">
              <a:buNone/>
            </a:pPr>
            <a:r>
              <a:rPr lang="tr-TR" dirty="0" smtClean="0"/>
              <a:t>3-Katlar </a:t>
            </a:r>
            <a:r>
              <a:rPr lang="tr-TR" dirty="0"/>
              <a:t>anahtarı/kartı: Otelin tüm konuk odalarını açan tek anahtar veya karttır. Kat hizmetleri yöneticisinde bulunur. (</a:t>
            </a:r>
            <a:r>
              <a:rPr lang="tr-TR" dirty="0" err="1"/>
              <a:t>grand</a:t>
            </a:r>
            <a:r>
              <a:rPr lang="tr-TR" dirty="0"/>
              <a:t> </a:t>
            </a:r>
            <a:r>
              <a:rPr lang="tr-TR" dirty="0" err="1"/>
              <a:t>master</a:t>
            </a:r>
            <a:r>
              <a:rPr lang="tr-TR" dirty="0"/>
              <a:t> </a:t>
            </a:r>
            <a:r>
              <a:rPr lang="tr-TR" dirty="0" err="1"/>
              <a:t>key</a:t>
            </a:r>
            <a:r>
              <a:rPr lang="tr-TR" dirty="0"/>
              <a:t>/</a:t>
            </a:r>
            <a:r>
              <a:rPr lang="tr-TR" dirty="0" err="1"/>
              <a:t>card</a:t>
            </a:r>
            <a:r>
              <a:rPr lang="tr-TR" dirty="0"/>
              <a:t>)</a:t>
            </a:r>
          </a:p>
          <a:p>
            <a:pPr marL="0" indent="0">
              <a:buNone/>
            </a:pPr>
            <a:r>
              <a:rPr lang="tr-TR" dirty="0" smtClean="0"/>
              <a:t>4-Genel </a:t>
            </a:r>
            <a:r>
              <a:rPr lang="tr-TR" dirty="0"/>
              <a:t>otel anahtarı/kartı: Otelin tüm birimlerindeki kapıları açan tek anahtar/karttır. Buna emniyet kartı veya anahtarı da denilir. Otel idaresinde bulunur. (general </a:t>
            </a:r>
            <a:r>
              <a:rPr lang="tr-TR" dirty="0" err="1"/>
              <a:t>grand</a:t>
            </a:r>
            <a:r>
              <a:rPr lang="tr-TR" dirty="0"/>
              <a:t> </a:t>
            </a:r>
            <a:r>
              <a:rPr lang="tr-TR" dirty="0" err="1"/>
              <a:t>master</a:t>
            </a:r>
            <a:r>
              <a:rPr lang="tr-TR" dirty="0"/>
              <a:t> </a:t>
            </a:r>
            <a:r>
              <a:rPr lang="tr-TR" dirty="0" err="1"/>
              <a:t>key</a:t>
            </a:r>
            <a:r>
              <a:rPr lang="tr-TR" dirty="0"/>
              <a:t>/</a:t>
            </a:r>
            <a:r>
              <a:rPr lang="tr-TR" dirty="0" err="1"/>
              <a:t>card</a:t>
            </a:r>
            <a:r>
              <a:rPr lang="tr-TR" dirty="0"/>
              <a:t>) </a:t>
            </a:r>
          </a:p>
          <a:p>
            <a:pPr marL="0" indent="0">
              <a:buNone/>
            </a:pPr>
            <a:endParaRPr lang="tr-TR" dirty="0"/>
          </a:p>
          <a:p>
            <a:pPr marL="0" indent="0">
              <a:buNone/>
            </a:pPr>
            <a:endParaRPr lang="tr-TR" dirty="0" smtClean="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99789762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5734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832648"/>
          </a:xfrm>
        </p:spPr>
        <p:txBody>
          <a:bodyPr>
            <a:normAutofit fontScale="62500" lnSpcReduction="20000"/>
          </a:bodyPr>
          <a:lstStyle/>
          <a:p>
            <a:pPr marL="0" indent="0">
              <a:buNone/>
            </a:pPr>
            <a:r>
              <a:rPr lang="tr-TR" dirty="0" smtClean="0">
                <a:solidFill>
                  <a:srgbClr val="C00000"/>
                </a:solidFill>
              </a:rPr>
              <a:t>İlkyardım</a:t>
            </a:r>
          </a:p>
          <a:p>
            <a:pPr marL="0" indent="0">
              <a:buNone/>
            </a:pPr>
            <a:r>
              <a:rPr lang="tr-TR" dirty="0" err="1" smtClean="0">
                <a:solidFill>
                  <a:srgbClr val="C00000"/>
                </a:solidFill>
              </a:rPr>
              <a:t>İlkyardım:</a:t>
            </a:r>
            <a:r>
              <a:rPr lang="tr-TR" dirty="0" err="1" smtClean="0"/>
              <a:t>Herhangi</a:t>
            </a:r>
            <a:r>
              <a:rPr lang="tr-TR" dirty="0" smtClean="0"/>
              <a:t> </a:t>
            </a:r>
            <a:r>
              <a:rPr lang="tr-TR" dirty="0"/>
              <a:t>bir kaza ya da yaşamı tehlikeye düşüren bir durumda, sağlık görevlilerinin veya ilk yardım eğitimi almış herkesin tıbbi yardımı sağlanıncaya kadar, hayatın kurtarılması ya da durumun daha kötüye gitmesini önlemek amacıyla olay yerinde, tıbbi araç gereç aranmaksızın mevcut araç ve gereçlerle yapılan ilaçsız uygulamalardır.</a:t>
            </a:r>
            <a:endParaRPr lang="tr-TR" dirty="0" smtClean="0"/>
          </a:p>
          <a:p>
            <a:pPr marL="0" indent="0">
              <a:buNone/>
            </a:pPr>
            <a:r>
              <a:rPr lang="tr-TR" dirty="0"/>
              <a:t>Amaçlar</a:t>
            </a:r>
          </a:p>
          <a:p>
            <a:pPr marL="0" indent="0">
              <a:buNone/>
            </a:pPr>
            <a:r>
              <a:rPr lang="tr-TR" dirty="0" smtClean="0"/>
              <a:t>*Yaşamsal </a:t>
            </a:r>
            <a:r>
              <a:rPr lang="tr-TR" dirty="0"/>
              <a:t>fonksiyonların sürdürülmesini sağlamak,</a:t>
            </a:r>
          </a:p>
          <a:p>
            <a:pPr marL="0" indent="0">
              <a:buNone/>
            </a:pPr>
            <a:r>
              <a:rPr lang="tr-TR" dirty="0" smtClean="0"/>
              <a:t>*Hasta </a:t>
            </a:r>
            <a:r>
              <a:rPr lang="tr-TR" dirty="0"/>
              <a:t>ya da yaralının durumunun kötüleşmesini engellemek,</a:t>
            </a:r>
          </a:p>
          <a:p>
            <a:pPr marL="0" indent="0">
              <a:buNone/>
            </a:pPr>
            <a:r>
              <a:rPr lang="tr-TR" dirty="0" smtClean="0"/>
              <a:t>*İyileştirmeyi </a:t>
            </a:r>
            <a:r>
              <a:rPr lang="tr-TR" dirty="0"/>
              <a:t>kolaylaştırmak</a:t>
            </a:r>
            <a:r>
              <a:rPr lang="tr-TR" dirty="0" smtClean="0"/>
              <a:t>.</a:t>
            </a:r>
          </a:p>
          <a:p>
            <a:pPr marL="0" indent="0">
              <a:buNone/>
            </a:pPr>
            <a:r>
              <a:rPr lang="tr-TR" dirty="0" smtClean="0">
                <a:solidFill>
                  <a:srgbClr val="C00000"/>
                </a:solidFill>
              </a:rPr>
              <a:t>Tanı </a:t>
            </a:r>
            <a:r>
              <a:rPr lang="tr-TR" dirty="0">
                <a:solidFill>
                  <a:srgbClr val="C00000"/>
                </a:solidFill>
              </a:rPr>
              <a:t>(Teşhis</a:t>
            </a:r>
            <a:r>
              <a:rPr lang="tr-TR" dirty="0" smtClean="0">
                <a:solidFill>
                  <a:srgbClr val="C00000"/>
                </a:solidFill>
              </a:rPr>
              <a:t>):</a:t>
            </a:r>
            <a:r>
              <a:rPr lang="tr-TR" dirty="0" smtClean="0"/>
              <a:t>Bir </a:t>
            </a:r>
            <a:r>
              <a:rPr lang="tr-TR" dirty="0"/>
              <a:t>kişinin sahip olduğu </a:t>
            </a:r>
            <a:r>
              <a:rPr lang="tr-TR" dirty="0" smtClean="0"/>
              <a:t>semptom (belirti) </a:t>
            </a:r>
            <a:r>
              <a:rPr lang="tr-TR" dirty="0"/>
              <a:t>ve bulgulara dayanarak kişinin hastalık ya da durumunun belirlenmesini içeren tıbbi işlem. Tanı için gerekli bilgiler genellikle tıbbi bakım isteyen kişinin </a:t>
            </a:r>
            <a:r>
              <a:rPr lang="tr-TR" dirty="0" err="1" smtClean="0"/>
              <a:t>anamnez</a:t>
            </a:r>
            <a:r>
              <a:rPr lang="tr-TR" dirty="0"/>
              <a:t> (Hastanın, hastalığı ve çevresi hakkında verdiği </a:t>
            </a:r>
            <a:r>
              <a:rPr lang="tr-TR" dirty="0" smtClean="0"/>
              <a:t>bilgi) ve </a:t>
            </a:r>
            <a:r>
              <a:rPr lang="tr-TR" dirty="0"/>
              <a:t>fizik muayenesinden toplanır</a:t>
            </a:r>
            <a:r>
              <a:rPr lang="tr-TR" dirty="0" smtClean="0"/>
              <a:t>.</a:t>
            </a:r>
          </a:p>
          <a:p>
            <a:pPr marL="0" indent="0">
              <a:buNone/>
            </a:pPr>
            <a:r>
              <a:rPr lang="tr-TR" dirty="0" smtClean="0">
                <a:solidFill>
                  <a:srgbClr val="C00000"/>
                </a:solidFill>
              </a:rPr>
              <a:t>Tedavi: </a:t>
            </a:r>
            <a:r>
              <a:rPr lang="tr-TR" dirty="0" smtClean="0"/>
              <a:t>Temel ilkyardım kurallarını tam olarak bilen biri tarafından , yaralı ve hastaya en uygun ilkyardım uygulamasının zamanında ve zarar vermeksizin uygulanmasıdır.</a:t>
            </a:r>
          </a:p>
          <a:p>
            <a:pPr marL="0" indent="0">
              <a:buNone/>
            </a:pPr>
            <a:r>
              <a:rPr lang="tr-TR" dirty="0" smtClean="0">
                <a:solidFill>
                  <a:srgbClr val="C00000"/>
                </a:solidFill>
              </a:rPr>
              <a:t>Taşıma: </a:t>
            </a:r>
            <a:r>
              <a:rPr lang="tr-TR" dirty="0" smtClean="0"/>
              <a:t>Tanısı konulup ilk tedavi uygulaması yapılan hastaların daha ileri tedavi aşamalarının uygulanabilmesi ve bakımlarının sağlanabilmesi için uygun şartlar sağlanarak sağlık kurumuna ulaştırılmasıdır.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80617260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487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04656"/>
          </a:xfrm>
        </p:spPr>
        <p:txBody>
          <a:bodyPr/>
          <a:lstStyle/>
          <a:p>
            <a:pPr marL="0" indent="0">
              <a:buNone/>
            </a:pPr>
            <a:r>
              <a:rPr lang="tr-TR" sz="2000" dirty="0" smtClean="0">
                <a:solidFill>
                  <a:srgbClr val="C00000"/>
                </a:solidFill>
              </a:rPr>
              <a:t>Kayıp ve bulunmuş eşya (</a:t>
            </a:r>
            <a:r>
              <a:rPr lang="tr-TR" sz="2000" dirty="0" err="1" smtClean="0">
                <a:solidFill>
                  <a:srgbClr val="C00000"/>
                </a:solidFill>
              </a:rPr>
              <a:t>Lost</a:t>
            </a:r>
            <a:r>
              <a:rPr lang="tr-TR" sz="2000" dirty="0" smtClean="0">
                <a:solidFill>
                  <a:srgbClr val="C00000"/>
                </a:solidFill>
              </a:rPr>
              <a:t> </a:t>
            </a:r>
            <a:r>
              <a:rPr lang="tr-TR" sz="2000" dirty="0" err="1" smtClean="0">
                <a:solidFill>
                  <a:srgbClr val="C00000"/>
                </a:solidFill>
              </a:rPr>
              <a:t>and</a:t>
            </a:r>
            <a:r>
              <a:rPr lang="tr-TR" sz="2000" dirty="0" smtClean="0">
                <a:solidFill>
                  <a:srgbClr val="C00000"/>
                </a:solidFill>
              </a:rPr>
              <a:t> </a:t>
            </a:r>
            <a:r>
              <a:rPr lang="tr-TR" sz="2000" dirty="0" err="1" smtClean="0">
                <a:solidFill>
                  <a:srgbClr val="C00000"/>
                </a:solidFill>
              </a:rPr>
              <a:t>Found</a:t>
            </a:r>
            <a:r>
              <a:rPr lang="tr-TR" sz="2000" dirty="0" smtClean="0">
                <a:solidFill>
                  <a:srgbClr val="C00000"/>
                </a:solidFill>
              </a:rPr>
              <a:t>)</a:t>
            </a:r>
          </a:p>
          <a:p>
            <a:pPr marL="0" indent="0">
              <a:buNone/>
            </a:pPr>
            <a:r>
              <a:rPr lang="tr-TR" sz="2000" dirty="0"/>
              <a:t>Kayıp Eşya</a:t>
            </a:r>
          </a:p>
          <a:p>
            <a:pPr marL="0" indent="0">
              <a:buNone/>
            </a:pPr>
            <a:r>
              <a:rPr lang="tr-TR" sz="2000" dirty="0"/>
              <a:t>Kaybolan eşyaların Kayıp yada Bulundu durumlarının izlenmesi için  Kayıp Eşya formları doldurulur</a:t>
            </a:r>
            <a:r>
              <a:rPr lang="tr-TR" sz="2000" dirty="0" smtClean="0"/>
              <a:t>.</a:t>
            </a:r>
          </a:p>
          <a:p>
            <a:pPr marL="0" indent="0">
              <a:buNone/>
            </a:pPr>
            <a:endParaRPr lang="tr-TR"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1719" y="1916832"/>
            <a:ext cx="5358335" cy="37873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81127649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754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904656"/>
          </a:xfrm>
        </p:spPr>
        <p:txBody>
          <a:bodyPr>
            <a:normAutofit fontScale="70000" lnSpcReduction="20000"/>
          </a:bodyPr>
          <a:lstStyle/>
          <a:p>
            <a:pPr marL="0" indent="0">
              <a:buNone/>
            </a:pPr>
            <a:r>
              <a:rPr lang="tr-TR" dirty="0"/>
              <a:t>Tip alanında seçim penceresi  tıklanarak listeden seçim yapılır. Bu seçeneklerden “Kayıp” seçildiği takdirde Misafirin kendine ait kayıp bir eşyayı bildirdiği, “Bulundu” seçeneği seçildiği takdirde ise herhangi birine ait kayıp bir eşyanın bulunduğu belirtilmiş olur.</a:t>
            </a:r>
          </a:p>
          <a:p>
            <a:pPr marL="0" indent="0">
              <a:buNone/>
            </a:pPr>
            <a:r>
              <a:rPr lang="tr-TR" dirty="0"/>
              <a:t>Tarih/Saat alanında kaybolmuş olan eşyaya ait tarih ve saat yazılır.</a:t>
            </a:r>
          </a:p>
          <a:p>
            <a:pPr marL="0" indent="0">
              <a:buNone/>
            </a:pPr>
            <a:r>
              <a:rPr lang="tr-TR" dirty="0"/>
              <a:t>İsim alanında eşyanın kime ait olduğu belirtilir.</a:t>
            </a:r>
          </a:p>
          <a:p>
            <a:pPr marL="0" indent="0">
              <a:buNone/>
            </a:pPr>
            <a:r>
              <a:rPr lang="tr-TR" dirty="0"/>
              <a:t>Oda No alanına kişiye ait oda numarası varsa yazılır. </a:t>
            </a:r>
          </a:p>
          <a:p>
            <a:pPr marL="0" indent="0">
              <a:buNone/>
            </a:pPr>
            <a:r>
              <a:rPr lang="tr-TR" dirty="0"/>
              <a:t>Çeşit alanında kayıp eşyanın cinsi belirtilir.</a:t>
            </a:r>
          </a:p>
          <a:p>
            <a:pPr marL="0" indent="0">
              <a:buNone/>
            </a:pPr>
            <a:r>
              <a:rPr lang="tr-TR" dirty="0"/>
              <a:t>Renk alanında kayıp eşyaya ait olan renk belirtilir.</a:t>
            </a:r>
          </a:p>
          <a:p>
            <a:pPr marL="0" indent="0">
              <a:buNone/>
            </a:pPr>
            <a:r>
              <a:rPr lang="tr-TR" dirty="0"/>
              <a:t>Yeri alanına eşyanın kaybedildiği yer yazılır.</a:t>
            </a:r>
          </a:p>
          <a:p>
            <a:pPr marL="0" indent="0">
              <a:buNone/>
            </a:pPr>
            <a:r>
              <a:rPr lang="tr-TR" dirty="0"/>
              <a:t>Açıklamalar alanında özel bir açıklama yazılması gerekiyorsa yazılır.</a:t>
            </a:r>
          </a:p>
          <a:p>
            <a:pPr marL="0" indent="0">
              <a:buNone/>
            </a:pPr>
            <a:r>
              <a:rPr lang="tr-TR" dirty="0"/>
              <a:t>Teslim Edildi  alanında kayıp eşyanın müşteriye tesliminden sonra ilgili kayıta gidilip "Teslim Edildi" seçeneği işaretlenir.</a:t>
            </a:r>
          </a:p>
          <a:p>
            <a:pPr marL="0" indent="0">
              <a:buNone/>
            </a:pPr>
            <a:r>
              <a:rPr lang="tr-TR" dirty="0"/>
              <a:t>Dürbün düğmesi ile Kayıp Eşyalar Listesi ekrana alınır. Seçim düğmesi tıklanarak liste üzerinden istenen Kayıp Eşya Kartı açılır.</a:t>
            </a:r>
          </a:p>
          <a:p>
            <a:pPr marL="0" indent="0">
              <a:buNone/>
            </a:pPr>
            <a:r>
              <a:rPr lang="tr-TR" dirty="0"/>
              <a:t>F5 tuşu yada Kayıt düğmesi ile bilgiler kaydedilir</a:t>
            </a:r>
            <a:r>
              <a:rPr lang="tr-TR" dirty="0" smtClean="0"/>
              <a:t>.</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64219519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314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760640"/>
          </a:xfrm>
        </p:spPr>
        <p:txBody>
          <a:bodyPr>
            <a:normAutofit fontScale="62500" lnSpcReduction="20000"/>
          </a:bodyPr>
          <a:lstStyle/>
          <a:p>
            <a:pPr marL="0" indent="0">
              <a:buNone/>
            </a:pPr>
            <a:r>
              <a:rPr lang="tr-TR" dirty="0" err="1" smtClean="0">
                <a:solidFill>
                  <a:srgbClr val="C00000"/>
                </a:solidFill>
              </a:rPr>
              <a:t>Önbüro</a:t>
            </a:r>
            <a:r>
              <a:rPr lang="tr-TR" dirty="0" smtClean="0">
                <a:solidFill>
                  <a:srgbClr val="C00000"/>
                </a:solidFill>
              </a:rPr>
              <a:t> ve Güvenlik departmanları arasındaki koordinasyonda kullanılan belgeler</a:t>
            </a:r>
          </a:p>
          <a:p>
            <a:pPr marL="0" indent="0">
              <a:buNone/>
            </a:pPr>
            <a:r>
              <a:rPr lang="tr-TR" dirty="0" smtClean="0"/>
              <a:t>1-Oda doluluk raporu</a:t>
            </a:r>
          </a:p>
          <a:p>
            <a:pPr marL="0" indent="0">
              <a:buNone/>
            </a:pPr>
            <a:r>
              <a:rPr lang="tr-TR" dirty="0" smtClean="0"/>
              <a:t>2-Kara liste</a:t>
            </a:r>
          </a:p>
          <a:p>
            <a:pPr marL="0" indent="0">
              <a:buNone/>
            </a:pPr>
            <a:r>
              <a:rPr lang="tr-TR" dirty="0" smtClean="0"/>
              <a:t>3-VIP formu</a:t>
            </a:r>
          </a:p>
          <a:p>
            <a:pPr marL="0" indent="0">
              <a:buNone/>
            </a:pPr>
            <a:r>
              <a:rPr lang="tr-TR" dirty="0" smtClean="0"/>
              <a:t>4-Giriş çıkış yapacak konuk listeleri</a:t>
            </a:r>
          </a:p>
          <a:p>
            <a:pPr marL="0" indent="0">
              <a:buNone/>
            </a:pPr>
            <a:r>
              <a:rPr lang="tr-TR" dirty="0" smtClean="0"/>
              <a:t>5-Özel organizasyonlar</a:t>
            </a:r>
          </a:p>
          <a:p>
            <a:pPr marL="0" indent="0">
              <a:buNone/>
            </a:pPr>
            <a:r>
              <a:rPr lang="tr-TR" dirty="0" smtClean="0"/>
              <a:t>6-Hediye eşya formu</a:t>
            </a:r>
            <a:endParaRPr lang="tr-TR" dirty="0" smtClean="0"/>
          </a:p>
          <a:p>
            <a:pPr marL="0" indent="0">
              <a:buNone/>
            </a:pPr>
            <a:r>
              <a:rPr lang="tr-TR" dirty="0" smtClean="0">
                <a:solidFill>
                  <a:srgbClr val="C00000"/>
                </a:solidFill>
              </a:rPr>
              <a:t>Güvenlik </a:t>
            </a:r>
            <a:r>
              <a:rPr lang="tr-TR" dirty="0" smtClean="0">
                <a:solidFill>
                  <a:srgbClr val="C00000"/>
                </a:solidFill>
              </a:rPr>
              <a:t>ve Hukuksal Düzenlemeler</a:t>
            </a:r>
          </a:p>
          <a:p>
            <a:pPr marL="0" indent="0">
              <a:buNone/>
            </a:pPr>
            <a:r>
              <a:rPr lang="tr-TR" u="sng" dirty="0" smtClean="0">
                <a:solidFill>
                  <a:srgbClr val="C00000"/>
                </a:solidFill>
              </a:rPr>
              <a:t>*Turizm Tesislerinin Belgelendirilmesine ve Niteliklerine İlişkin Yönetmelik</a:t>
            </a:r>
          </a:p>
          <a:p>
            <a:pPr marL="0" indent="0">
              <a:buNone/>
            </a:pPr>
            <a:r>
              <a:rPr lang="tr-TR" dirty="0" smtClean="0"/>
              <a:t>Madde 19-</a:t>
            </a:r>
          </a:p>
          <a:p>
            <a:pPr marL="0" indent="0">
              <a:buNone/>
            </a:pPr>
            <a:r>
              <a:rPr lang="tr-TR" dirty="0" smtClean="0"/>
              <a:t>d) Dört yıldızlı oteller; üç yıldızlı oteller için aranılan şartlarla birlikte aşağıda belirtilen nitelikleri taşırlar:</a:t>
            </a:r>
          </a:p>
          <a:p>
            <a:pPr marL="0" indent="0">
              <a:buNone/>
            </a:pPr>
            <a:r>
              <a:rPr lang="tr-TR" dirty="0" smtClean="0"/>
              <a:t>11) Sürekli doktor hizmeti ve revir, müşterilerin bu konuda bilgilendirilmesi,</a:t>
            </a:r>
          </a:p>
          <a:p>
            <a:pPr marL="0" indent="0">
              <a:buNone/>
            </a:pPr>
            <a:r>
              <a:rPr lang="tr-TR" dirty="0" smtClean="0"/>
              <a:t>e) Beş yıldızlı oteller; yerleşme durumu, yapı, tesisat, donatım, dekorasyon ve hizmet standardı olarak üstün özellikler gösteren, dört yıldızlı oteller için aranılan şartlarla birlikte aşağıda belirtilen nitelikleri taşıyan en az </a:t>
            </a:r>
            <a:r>
              <a:rPr lang="tr-TR" dirty="0" err="1" smtClean="0"/>
              <a:t>yüzyirmi</a:t>
            </a:r>
            <a:r>
              <a:rPr lang="tr-TR" dirty="0" smtClean="0"/>
              <a:t> odalı otellerdir.</a:t>
            </a:r>
          </a:p>
          <a:p>
            <a:pPr marL="0" indent="0">
              <a:buNone/>
            </a:pPr>
            <a:r>
              <a:rPr lang="tr-TR" u="sng" dirty="0" smtClean="0">
                <a:solidFill>
                  <a:srgbClr val="C00000"/>
                </a:solidFill>
              </a:rPr>
              <a:t>*6331 sayılı İŞ SAĞLIĞI VE GÜVENLİĞİ KANUNU</a:t>
            </a:r>
          </a:p>
          <a:p>
            <a:pPr marL="0" indent="0">
              <a:buNone/>
            </a:pPr>
            <a:endParaRPr lang="tr-TR" u="sng" dirty="0">
              <a:solidFill>
                <a:srgbClr val="C00000"/>
              </a:solidFill>
            </a:endParaRP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06178465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8560" fill="hold"/>
                                        <p:tgtEl>
                                          <p:spTgt spid="2"/>
                                        </p:tgtEl>
                                      </p:cBhvr>
                                    </p:cmd>
                                  </p:childTnLst>
                                </p:cTn>
                              </p:par>
                            </p:childTnLst>
                          </p:cTn>
                        </p:par>
                      </p:childTnLst>
                    </p:cTn>
                  </p:par>
                </p:childTnLst>
              </p:cTn>
              <p:nextCondLst>
                <p:cond evt="onClick" delay="0">
                  <p:tgtEl>
                    <p:spTgt spid="2"/>
                  </p:tgtEl>
                </p:cond>
              </p:nextCondLst>
            </p:seq>
            <p:audio>
              <p:cMediaNode vol="10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577483"/>
          </a:xfrm>
        </p:spPr>
        <p:txBody>
          <a:bodyPr>
            <a:normAutofit fontScale="92500" lnSpcReduction="10000"/>
          </a:bodyPr>
          <a:lstStyle/>
          <a:p>
            <a:pPr marL="0" indent="0">
              <a:buNone/>
            </a:pPr>
            <a:r>
              <a:rPr lang="tr-TR" dirty="0">
                <a:solidFill>
                  <a:srgbClr val="C00000"/>
                </a:solidFill>
              </a:rPr>
              <a:t>*Hijyen Eğitimi Yönetmeliği</a:t>
            </a:r>
          </a:p>
          <a:p>
            <a:pPr marL="0" indent="0">
              <a:buNone/>
            </a:pPr>
            <a:r>
              <a:rPr lang="tr-TR" dirty="0"/>
              <a:t>MADDE 1 – (1) Bu Yönetmeliğin amacı; gıda üretim ve perakende iş yerlerinde, insani tüketim amaçlı sular ile doğal mineralli suları üreten iş yerlerinde ve insan bedenine temasın söz konusu olduğu temizlik hizmetlerinin verildiği iş yerlerinde çalışanlara yönelik hijyen eğitimi programlarının planlanmasına, eğitimlerin verilmesine, iş yeri sahibinin, işletenlerin ve çalışanların bu konudaki sorumluluklarına, bu iş yerlerinde çalışmaya engel bulaşıcı hastalıkların ve cilt hastalıklarının belirlenmesine ve bu hastalıkların iyileşme hâlinin tespitine ilişkin usul ve esasları belirlemektir.</a:t>
            </a:r>
          </a:p>
          <a:p>
            <a:pPr marL="0" indent="0">
              <a:buNone/>
            </a:pPr>
            <a:endParaRPr lang="tr-TR" dirty="0"/>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18777229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990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04656"/>
          </a:xfrm>
        </p:spPr>
        <p:txBody>
          <a:bodyPr>
            <a:normAutofit fontScale="92500" lnSpcReduction="20000"/>
          </a:bodyPr>
          <a:lstStyle/>
          <a:p>
            <a:pPr marL="0" indent="0">
              <a:buNone/>
            </a:pPr>
            <a:r>
              <a:rPr lang="tr-TR" dirty="0" smtClean="0">
                <a:solidFill>
                  <a:srgbClr val="C00000"/>
                </a:solidFill>
              </a:rPr>
              <a:t>PAKET PROGRAM</a:t>
            </a:r>
          </a:p>
          <a:p>
            <a:pPr marL="0" indent="0">
              <a:buNone/>
            </a:pPr>
            <a:r>
              <a:rPr lang="tr-TR" dirty="0" smtClean="0"/>
              <a:t>Bir otomasyon programı özellikleri</a:t>
            </a:r>
          </a:p>
          <a:p>
            <a:pPr marL="0" indent="0">
              <a:buNone/>
            </a:pPr>
            <a:r>
              <a:rPr lang="tr-TR" dirty="0" smtClean="0"/>
              <a:t>REZERVASYON</a:t>
            </a:r>
            <a:endParaRPr lang="tr-TR" dirty="0"/>
          </a:p>
          <a:p>
            <a:pPr marL="0" indent="0">
              <a:buNone/>
            </a:pPr>
            <a:r>
              <a:rPr lang="tr-TR" dirty="0" smtClean="0"/>
              <a:t>ÖN </a:t>
            </a:r>
            <a:r>
              <a:rPr lang="tr-TR" dirty="0"/>
              <a:t>BÜRO</a:t>
            </a:r>
          </a:p>
          <a:p>
            <a:pPr marL="0" indent="0">
              <a:buNone/>
            </a:pPr>
            <a:r>
              <a:rPr lang="tr-TR" dirty="0" smtClean="0"/>
              <a:t>ÖN </a:t>
            </a:r>
            <a:r>
              <a:rPr lang="tr-TR" dirty="0"/>
              <a:t>KASA</a:t>
            </a:r>
          </a:p>
          <a:p>
            <a:pPr marL="0" indent="0">
              <a:buNone/>
            </a:pPr>
            <a:r>
              <a:rPr lang="tr-TR" dirty="0" smtClean="0"/>
              <a:t>ACENTALAR</a:t>
            </a:r>
            <a:endParaRPr lang="tr-TR" dirty="0"/>
          </a:p>
          <a:p>
            <a:pPr marL="0" indent="0">
              <a:buNone/>
            </a:pPr>
            <a:r>
              <a:rPr lang="tr-TR" dirty="0" smtClean="0"/>
              <a:t>KARTLAR</a:t>
            </a:r>
            <a:endParaRPr lang="tr-TR" dirty="0"/>
          </a:p>
          <a:p>
            <a:pPr marL="0" indent="0">
              <a:buNone/>
            </a:pPr>
            <a:r>
              <a:rPr lang="tr-TR" dirty="0" smtClean="0"/>
              <a:t>HOUSE </a:t>
            </a:r>
            <a:r>
              <a:rPr lang="tr-TR" dirty="0"/>
              <a:t>KEEPİNG</a:t>
            </a:r>
          </a:p>
          <a:p>
            <a:pPr marL="0" indent="0">
              <a:buNone/>
            </a:pPr>
            <a:r>
              <a:rPr lang="tr-TR" dirty="0" smtClean="0"/>
              <a:t>SERVİS</a:t>
            </a:r>
            <a:endParaRPr lang="tr-TR" dirty="0"/>
          </a:p>
          <a:p>
            <a:pPr marL="0" indent="0">
              <a:buNone/>
            </a:pPr>
            <a:r>
              <a:rPr lang="tr-TR" dirty="0" smtClean="0"/>
              <a:t>PROGRAM </a:t>
            </a:r>
            <a:r>
              <a:rPr lang="tr-TR" dirty="0"/>
              <a:t>PARAMETRELERİ</a:t>
            </a:r>
          </a:p>
          <a:p>
            <a:pPr marL="0" indent="0">
              <a:buNone/>
            </a:pPr>
            <a:r>
              <a:rPr lang="tr-TR" dirty="0" smtClean="0"/>
              <a:t>RAPOR </a:t>
            </a:r>
            <a:r>
              <a:rPr lang="tr-TR" dirty="0"/>
              <a:t>ÜRETİCİ</a:t>
            </a:r>
          </a:p>
          <a:p>
            <a:pPr marL="0" indent="0">
              <a:buNone/>
            </a:pPr>
            <a:r>
              <a:rPr lang="tr-TR" dirty="0" smtClean="0"/>
              <a:t>RAPORLAR</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85976948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03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çerik Yer Tutucusu 4"/>
          <p:cNvSpPr>
            <a:spLocks noGrp="1"/>
          </p:cNvSpPr>
          <p:nvPr>
            <p:ph idx="1"/>
          </p:nvPr>
        </p:nvSpPr>
        <p:spPr>
          <a:xfrm>
            <a:off x="457200" y="332656"/>
            <a:ext cx="8229600" cy="6120680"/>
          </a:xfrm>
        </p:spPr>
        <p:txBody>
          <a:bodyPr>
            <a:normAutofit fontScale="55000" lnSpcReduction="20000"/>
          </a:bodyPr>
          <a:lstStyle/>
          <a:p>
            <a:pPr marL="0" indent="0">
              <a:buNone/>
            </a:pPr>
            <a:r>
              <a:rPr lang="tr-TR" dirty="0" err="1" smtClean="0">
                <a:solidFill>
                  <a:srgbClr val="C00000"/>
                </a:solidFill>
              </a:rPr>
              <a:t>Önbüro</a:t>
            </a:r>
            <a:r>
              <a:rPr lang="tr-TR" dirty="0" smtClean="0">
                <a:solidFill>
                  <a:srgbClr val="C00000"/>
                </a:solidFill>
              </a:rPr>
              <a:t> Paket Programları İşlemleri</a:t>
            </a:r>
          </a:p>
          <a:p>
            <a:pPr marL="0" indent="0">
              <a:buNone/>
            </a:pPr>
            <a:r>
              <a:rPr lang="tr-TR" dirty="0" smtClean="0"/>
              <a:t>*Konaklama öncesi</a:t>
            </a:r>
          </a:p>
          <a:p>
            <a:pPr marL="0" indent="0">
              <a:buNone/>
            </a:pPr>
            <a:r>
              <a:rPr lang="tr-TR" dirty="0" smtClean="0"/>
              <a:t>*Konaklama sırası</a:t>
            </a:r>
          </a:p>
          <a:p>
            <a:pPr marL="0" indent="0">
              <a:buNone/>
            </a:pPr>
            <a:r>
              <a:rPr lang="tr-TR" dirty="0" smtClean="0"/>
              <a:t>*Konaklama sonrası</a:t>
            </a:r>
          </a:p>
          <a:p>
            <a:pPr marL="0" indent="0">
              <a:buNone/>
            </a:pPr>
            <a:r>
              <a:rPr lang="tr-TR" dirty="0" smtClean="0"/>
              <a:t>*Pazarlama</a:t>
            </a:r>
          </a:p>
          <a:p>
            <a:pPr marL="0" indent="0">
              <a:buNone/>
            </a:pPr>
            <a:r>
              <a:rPr lang="tr-TR" dirty="0" smtClean="0">
                <a:solidFill>
                  <a:srgbClr val="C00000"/>
                </a:solidFill>
              </a:rPr>
              <a:t>Birçok yazılım uygulamaları;</a:t>
            </a:r>
          </a:p>
          <a:p>
            <a:pPr marL="0" indent="0">
              <a:buNone/>
            </a:pPr>
            <a:r>
              <a:rPr lang="tr-TR" dirty="0" smtClean="0"/>
              <a:t>1-Eksik özellikler</a:t>
            </a:r>
          </a:p>
          <a:p>
            <a:pPr marL="0" indent="0">
              <a:buNone/>
            </a:pPr>
            <a:r>
              <a:rPr lang="tr-TR" dirty="0" smtClean="0"/>
              <a:t>2-Kullanıcı dostu değil</a:t>
            </a:r>
          </a:p>
          <a:p>
            <a:pPr marL="0" indent="0">
              <a:buNone/>
            </a:pPr>
            <a:r>
              <a:rPr lang="tr-TR" dirty="0" smtClean="0"/>
              <a:t>3-Entegre değil</a:t>
            </a:r>
          </a:p>
          <a:p>
            <a:pPr marL="0" indent="0">
              <a:buNone/>
            </a:pPr>
            <a:r>
              <a:rPr lang="tr-TR" dirty="0" smtClean="0"/>
              <a:t>4-Zayıf destek</a:t>
            </a:r>
          </a:p>
          <a:p>
            <a:pPr marL="0" indent="0">
              <a:buNone/>
            </a:pPr>
            <a:r>
              <a:rPr lang="tr-TR" dirty="0" smtClean="0"/>
              <a:t>5-Eski teknoloji</a:t>
            </a:r>
          </a:p>
          <a:p>
            <a:pPr marL="0" indent="0">
              <a:buNone/>
            </a:pPr>
            <a:r>
              <a:rPr lang="tr-TR" dirty="0" smtClean="0"/>
              <a:t>6-Güvenilmez , zaman zaman teknik problemler çıkaran</a:t>
            </a:r>
          </a:p>
          <a:p>
            <a:pPr marL="0" indent="0">
              <a:buNone/>
            </a:pPr>
            <a:r>
              <a:rPr lang="tr-TR" dirty="0" smtClean="0"/>
              <a:t>7-Pahalı</a:t>
            </a:r>
          </a:p>
          <a:p>
            <a:pPr marL="0" indent="0">
              <a:buNone/>
            </a:pPr>
            <a:r>
              <a:rPr lang="tr-TR" dirty="0" smtClean="0"/>
              <a:t>8-Zayıf raporlama fonksiyonu problemlere sahiptir.</a:t>
            </a:r>
          </a:p>
          <a:p>
            <a:pPr marL="0" indent="0">
              <a:buNone/>
            </a:pPr>
            <a:r>
              <a:rPr lang="tr-TR" dirty="0" smtClean="0">
                <a:solidFill>
                  <a:srgbClr val="C00000"/>
                </a:solidFill>
              </a:rPr>
              <a:t>Paket program fonksiyonları</a:t>
            </a:r>
          </a:p>
          <a:p>
            <a:pPr marL="0" indent="0">
              <a:buNone/>
            </a:pPr>
            <a:r>
              <a:rPr lang="tr-TR" dirty="0"/>
              <a:t>*Konaklama öncesi</a:t>
            </a:r>
          </a:p>
          <a:p>
            <a:pPr marL="0" indent="0">
              <a:buNone/>
            </a:pPr>
            <a:r>
              <a:rPr lang="tr-TR" dirty="0"/>
              <a:t>*Konaklama sırası</a:t>
            </a:r>
          </a:p>
          <a:p>
            <a:pPr marL="0" indent="0">
              <a:buNone/>
            </a:pPr>
            <a:r>
              <a:rPr lang="tr-TR" dirty="0"/>
              <a:t>*Konaklama sonrası</a:t>
            </a:r>
          </a:p>
          <a:p>
            <a:pPr marL="0" indent="0">
              <a:buNone/>
            </a:pPr>
            <a:r>
              <a:rPr lang="tr-TR" dirty="0"/>
              <a:t>*Pazarlama</a:t>
            </a:r>
          </a:p>
          <a:p>
            <a:pPr marL="0" indent="0">
              <a:buNone/>
            </a:pPr>
            <a:r>
              <a:rPr lang="tr-TR" dirty="0" smtClean="0"/>
              <a:t>Temel fonksiyonlar üzerine bir çok yazılım üreticisi talebe göre farklı fonksiyonlar üretebilir. Önemli olan işletmenin hangi fonksiyonlara ihtiyacı olduğunu belirlemek ve bunu sağlayabilecek yazılımı elde etmektir.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86083377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31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20680"/>
          </a:xfrm>
        </p:spPr>
        <p:txBody>
          <a:bodyPr>
            <a:normAutofit lnSpcReduction="10000"/>
          </a:bodyPr>
          <a:lstStyle/>
          <a:p>
            <a:pPr marL="0" indent="0">
              <a:buNone/>
            </a:pPr>
            <a:r>
              <a:rPr lang="tr-TR" dirty="0" smtClean="0">
                <a:solidFill>
                  <a:srgbClr val="002060"/>
                </a:solidFill>
              </a:rPr>
              <a:t>Kurumsal kaynak planlama sistemleri</a:t>
            </a:r>
            <a:r>
              <a:rPr lang="tr-TR" dirty="0" smtClean="0"/>
              <a:t>: Daha iyi bir Pazar pozisyonu elde etmek, maliyetleri azaltmak ve süreci arttırmak verimlilik ve hizmet kalitesini arttırmak için kullanılabilecek stratejik araçlardır.</a:t>
            </a:r>
          </a:p>
          <a:p>
            <a:pPr marL="0" indent="0">
              <a:buNone/>
            </a:pPr>
            <a:r>
              <a:rPr lang="tr-TR" dirty="0" smtClean="0">
                <a:solidFill>
                  <a:srgbClr val="C00000"/>
                </a:solidFill>
              </a:rPr>
              <a:t>Otomasyon yazılımı seçimi süreci</a:t>
            </a:r>
          </a:p>
          <a:p>
            <a:pPr marL="0" indent="0">
              <a:buNone/>
            </a:pPr>
            <a:r>
              <a:rPr lang="tr-TR" dirty="0" smtClean="0"/>
              <a:t>Bu süreçte en önemli unsurlar;</a:t>
            </a:r>
          </a:p>
          <a:p>
            <a:pPr marL="0" indent="0">
              <a:buNone/>
            </a:pPr>
            <a:r>
              <a:rPr lang="tr-TR" dirty="0" smtClean="0"/>
              <a:t>*İşlevsellik</a:t>
            </a:r>
          </a:p>
          <a:p>
            <a:pPr marL="0" indent="0">
              <a:buNone/>
            </a:pPr>
            <a:r>
              <a:rPr lang="tr-TR" dirty="0" smtClean="0"/>
              <a:t>*Referanslar</a:t>
            </a:r>
          </a:p>
          <a:p>
            <a:pPr marL="0" indent="0">
              <a:buNone/>
            </a:pPr>
            <a:r>
              <a:rPr lang="tr-TR" dirty="0" smtClean="0"/>
              <a:t>*Destek olanakları</a:t>
            </a:r>
          </a:p>
          <a:p>
            <a:pPr marL="0" indent="0">
              <a:buNone/>
            </a:pPr>
            <a:r>
              <a:rPr lang="tr-TR" dirty="0" smtClean="0"/>
              <a:t>*Toplam maliyet</a:t>
            </a:r>
          </a:p>
          <a:p>
            <a:pPr marL="0" indent="0">
              <a:buNone/>
            </a:pPr>
            <a:r>
              <a:rPr lang="tr-TR" dirty="0" err="1" smtClean="0">
                <a:solidFill>
                  <a:srgbClr val="C00000"/>
                </a:solidFill>
              </a:rPr>
              <a:t>Önbüro</a:t>
            </a:r>
            <a:r>
              <a:rPr lang="tr-TR" dirty="0" smtClean="0">
                <a:solidFill>
                  <a:srgbClr val="C00000"/>
                </a:solidFill>
              </a:rPr>
              <a:t> paket programı fonksiyonları</a:t>
            </a:r>
            <a:endParaRPr lang="tr-TR" dirty="0">
              <a:solidFill>
                <a:srgbClr val="C00000"/>
              </a:solidFill>
            </a:endParaRP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19902214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694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216</TotalTime>
  <Words>1133</Words>
  <Application>Microsoft Office PowerPoint</Application>
  <PresentationFormat>Ekran Gösterisi (4:3)</PresentationFormat>
  <Paragraphs>158</Paragraphs>
  <Slides>13</Slides>
  <Notes>2</Notes>
  <HiddenSlides>0</HiddenSlides>
  <MMClips>13</MMClips>
  <ScaleCrop>false</ScaleCrop>
  <HeadingPairs>
    <vt:vector size="4" baseType="variant">
      <vt:variant>
        <vt:lpstr>Tema</vt:lpstr>
      </vt:variant>
      <vt:variant>
        <vt:i4>1</vt:i4>
      </vt:variant>
      <vt:variant>
        <vt:lpstr>Slayt Başlıkları</vt:lpstr>
      </vt:variant>
      <vt:variant>
        <vt:i4>13</vt:i4>
      </vt:variant>
    </vt:vector>
  </HeadingPairs>
  <TitlesOfParts>
    <vt:vector size="14" baseType="lpstr">
      <vt:lpstr>Ofis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ASUS</dc:creator>
  <cp:lastModifiedBy>ASUS</cp:lastModifiedBy>
  <cp:revision>20</cp:revision>
  <dcterms:created xsi:type="dcterms:W3CDTF">2021-01-01T16:15:17Z</dcterms:created>
  <dcterms:modified xsi:type="dcterms:W3CDTF">2021-01-02T17:10:04Z</dcterms:modified>
</cp:coreProperties>
</file>