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11" r:id="rId3"/>
    <p:sldId id="360" r:id="rId4"/>
    <p:sldId id="361" r:id="rId5"/>
    <p:sldId id="328" r:id="rId6"/>
    <p:sldId id="357" r:id="rId7"/>
    <p:sldId id="358" r:id="rId8"/>
    <p:sldId id="356" r:id="rId9"/>
    <p:sldId id="359" r:id="rId10"/>
    <p:sldId id="327" r:id="rId11"/>
    <p:sldId id="329" r:id="rId12"/>
    <p:sldId id="330" r:id="rId13"/>
    <p:sldId id="331" r:id="rId14"/>
    <p:sldId id="332" r:id="rId15"/>
    <p:sldId id="333" r:id="rId16"/>
    <p:sldId id="337" r:id="rId17"/>
    <p:sldId id="341" r:id="rId18"/>
    <p:sldId id="355" r:id="rId19"/>
    <p:sldId id="362"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p:scale>
          <a:sx n="80" d="100"/>
          <a:sy n="80" d="100"/>
        </p:scale>
        <p:origin x="-25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17.12.2023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pPr/>
              <a:t>17.12.2023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pPr/>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a16="http://schemas.microsoft.com/office/drawing/2014/main" xmlns=""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12523432"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a16="http://schemas.microsoft.com/office/drawing/2014/main" xmlns="" id="{F38C432D-5372-448E-9829-E0F45631D439}"/>
              </a:ext>
            </a:extLst>
          </p:cNvPr>
          <p:cNvSpPr>
            <a:spLocks noGrp="1" noChangeArrowheads="1"/>
          </p:cNvSpPr>
          <p:nvPr>
            <p:ph type="subTitle" idx="1"/>
          </p:nvPr>
        </p:nvSpPr>
        <p:spPr>
          <a:xfrm>
            <a:off x="4064000" y="2159000"/>
            <a:ext cx="8128000" cy="533400"/>
          </a:xfrm>
        </p:spPr>
        <p:txBody>
          <a:bodyPr/>
          <a:lstStyle/>
          <a:p>
            <a:pPr>
              <a:lnSpc>
                <a:spcPct val="90000"/>
              </a:lnSpc>
            </a:pPr>
            <a:r>
              <a:rPr lang="tr-TR" altLang="tr-TR" sz="3200" b="1" dirty="0" smtClean="0"/>
              <a:t>TURİZM VE OTEL İŞLETMECİLİĞİ</a:t>
            </a:r>
            <a:endParaRPr lang="tr-TR" altLang="tr-TR" sz="3200" b="1" dirty="0"/>
          </a:p>
        </p:txBody>
      </p:sp>
      <p:sp>
        <p:nvSpPr>
          <p:cNvPr id="6" name="Rectangle 8">
            <a:extLst>
              <a:ext uri="{FF2B5EF4-FFF2-40B4-BE49-F238E27FC236}">
                <a16:creationId xmlns:a16="http://schemas.microsoft.com/office/drawing/2014/main" xmlns="" id="{40919079-B759-42A8-9F3B-9A1143AB97DE}"/>
              </a:ext>
            </a:extLst>
          </p:cNvPr>
          <p:cNvSpPr txBox="1">
            <a:spLocks noChangeArrowheads="1"/>
          </p:cNvSpPr>
          <p:nvPr/>
        </p:nvSpPr>
        <p:spPr bwMode="auto">
          <a:xfrm>
            <a:off x="3860800" y="1143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SAMSUN MESLEK YÜKSEKOKULU</a:t>
            </a:r>
            <a:endParaRPr lang="tr-TR" altLang="tr-TR" sz="3200" b="1" dirty="0"/>
          </a:p>
        </p:txBody>
      </p:sp>
      <p:sp>
        <p:nvSpPr>
          <p:cNvPr id="7" name="Rectangle 8">
            <a:extLst>
              <a:ext uri="{FF2B5EF4-FFF2-40B4-BE49-F238E27FC236}">
                <a16:creationId xmlns:a16="http://schemas.microsoft.com/office/drawing/2014/main" xmlns="" id="{FA81E1F3-CB27-487C-8780-092A73586388}"/>
              </a:ext>
            </a:extLst>
          </p:cNvPr>
          <p:cNvSpPr txBox="1">
            <a:spLocks noChangeArrowheads="1"/>
          </p:cNvSpPr>
          <p:nvPr/>
        </p:nvSpPr>
        <p:spPr bwMode="auto">
          <a:xfrm>
            <a:off x="4064000" y="32258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4800" b="1" i="1" dirty="0" smtClean="0"/>
              <a:t>MENÜ PLANLAMA</a:t>
            </a:r>
          </a:p>
          <a:p>
            <a:pPr>
              <a:lnSpc>
                <a:spcPct val="90000"/>
              </a:lnSpc>
            </a:pPr>
            <a:r>
              <a:rPr lang="tr-TR" altLang="tr-TR" sz="4800" b="1" i="1" dirty="0" smtClean="0"/>
              <a:t>11. HAFTA</a:t>
            </a:r>
          </a:p>
          <a:p>
            <a:pPr>
              <a:lnSpc>
                <a:spcPct val="90000"/>
              </a:lnSpc>
            </a:pPr>
            <a:r>
              <a:rPr lang="tr-TR" altLang="tr-TR" sz="4800" b="1" i="1" dirty="0" smtClean="0"/>
              <a:t>MENÜ VE MALİYET</a:t>
            </a:r>
            <a:endParaRPr lang="tr-TR" altLang="tr-TR" sz="4800" b="1" i="1" dirty="0"/>
          </a:p>
        </p:txBody>
      </p:sp>
      <p:sp>
        <p:nvSpPr>
          <p:cNvPr id="8" name="Rectangle 8">
            <a:extLst>
              <a:ext uri="{FF2B5EF4-FFF2-40B4-BE49-F238E27FC236}">
                <a16:creationId xmlns:a16="http://schemas.microsoft.com/office/drawing/2014/main" xmlns="" id="{2B89DD1B-66F7-4797-94FB-C51343EB1C18}"/>
              </a:ext>
            </a:extLst>
          </p:cNvPr>
          <p:cNvSpPr txBox="1">
            <a:spLocks noChangeArrowheads="1"/>
          </p:cNvSpPr>
          <p:nvPr/>
        </p:nvSpPr>
        <p:spPr bwMode="auto">
          <a:xfrm>
            <a:off x="4064000" y="5623034"/>
            <a:ext cx="8128000" cy="57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endParaRPr lang="tr-TR" altLang="tr-TR" sz="3200" b="1" i="1" dirty="0">
              <a:solidFill>
                <a:schemeClr val="bg1">
                  <a:lumMod val="50000"/>
                </a:schemeClr>
              </a:solidFill>
            </a:endParaRPr>
          </a:p>
        </p:txBody>
      </p:sp>
    </p:spTree>
    <p:extLst>
      <p:ext uri="{BB962C8B-B14F-4D97-AF65-F5344CB8AC3E}">
        <p14:creationId xmlns:p14="http://schemas.microsoft.com/office/powerpoint/2010/main" val="415742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0111" y="399393"/>
            <a:ext cx="10920248" cy="6286415"/>
          </a:xfrm>
        </p:spPr>
        <p:txBody>
          <a:bodyPr>
            <a:normAutofit fontScale="62500" lnSpcReduction="20000"/>
          </a:bodyPr>
          <a:lstStyle/>
          <a:p>
            <a:pPr marL="0" indent="0">
              <a:buNone/>
            </a:pPr>
            <a:r>
              <a:rPr lang="tr-TR" dirty="0" smtClean="0">
                <a:solidFill>
                  <a:srgbClr val="C00000"/>
                </a:solidFill>
              </a:rPr>
              <a:t>Standart reçetelerin olumlu yanları</a:t>
            </a:r>
          </a:p>
          <a:p>
            <a:pPr marL="0" indent="0">
              <a:buNone/>
            </a:pPr>
            <a:r>
              <a:rPr lang="tr-TR" dirty="0"/>
              <a:t>1. Tutarlılık Sağlanır:</a:t>
            </a:r>
          </a:p>
          <a:p>
            <a:pPr marL="0" indent="0">
              <a:buNone/>
            </a:pPr>
            <a:r>
              <a:rPr lang="tr-TR" dirty="0" smtClean="0"/>
              <a:t>* </a:t>
            </a:r>
            <a:r>
              <a:rPr lang="tr-TR" dirty="0"/>
              <a:t>Konuklara standardı ve sürekliliği sağlanmış ürünler sunularak,</a:t>
            </a:r>
          </a:p>
          <a:p>
            <a:pPr marL="0" indent="0">
              <a:buNone/>
            </a:pPr>
            <a:r>
              <a:rPr lang="tr-TR" dirty="0" smtClean="0"/>
              <a:t>* </a:t>
            </a:r>
            <a:r>
              <a:rPr lang="tr-TR" dirty="0"/>
              <a:t>İşletmede tespit edilmiş standartlar sayesinde kontrol sistemleri kurularak.</a:t>
            </a:r>
          </a:p>
          <a:p>
            <a:pPr marL="0" indent="0">
              <a:buNone/>
            </a:pPr>
            <a:r>
              <a:rPr lang="tr-TR" dirty="0"/>
              <a:t>2. Standart Verim Kolaylıkla Tahmin Edilir: Reçeteler üretilecek </a:t>
            </a:r>
            <a:r>
              <a:rPr lang="tr-TR" dirty="0" smtClean="0"/>
              <a:t>porsiyon miktarlarını </a:t>
            </a:r>
            <a:r>
              <a:rPr lang="tr-TR" dirty="0"/>
              <a:t>verdiğinden, standart verim de bilinerek.</a:t>
            </a:r>
          </a:p>
          <a:p>
            <a:pPr marL="0" indent="0">
              <a:buNone/>
            </a:pPr>
            <a:r>
              <a:rPr lang="tr-TR" dirty="0"/>
              <a:t>3. Gözetim Azalır: Reçeteler sayesinde üretim kontrolü minimuma düşerek.</a:t>
            </a:r>
          </a:p>
          <a:p>
            <a:pPr marL="0" indent="0">
              <a:buNone/>
            </a:pPr>
            <a:r>
              <a:rPr lang="tr-TR" dirty="0"/>
              <a:t>4. Etkin Bir Üretim Programı Sağlanır: Standart üretim </a:t>
            </a:r>
            <a:r>
              <a:rPr lang="tr-TR" dirty="0" smtClean="0"/>
              <a:t>programları hazırlanarak</a:t>
            </a:r>
            <a:r>
              <a:rPr lang="tr-TR" dirty="0"/>
              <a:t>.</a:t>
            </a:r>
          </a:p>
          <a:p>
            <a:pPr marL="0" indent="0">
              <a:buNone/>
            </a:pPr>
            <a:r>
              <a:rPr lang="tr-TR" dirty="0"/>
              <a:t>5. İşçilik Maliyetleri Azalır: Daha az usta ve becerikli personel çalıştırılarak.</a:t>
            </a:r>
          </a:p>
          <a:p>
            <a:pPr marL="0" indent="0">
              <a:buNone/>
            </a:pPr>
            <a:r>
              <a:rPr lang="tr-TR" dirty="0"/>
              <a:t>6. İşlemler Kayda Alınır: Personele bağımlılıktan </a:t>
            </a:r>
            <a:r>
              <a:rPr lang="tr-TR" dirty="0" err="1"/>
              <a:t>kurtulunarak</a:t>
            </a:r>
            <a:r>
              <a:rPr lang="tr-TR" dirty="0"/>
              <a:t>.</a:t>
            </a:r>
          </a:p>
          <a:p>
            <a:pPr marL="0" indent="0">
              <a:buNone/>
            </a:pPr>
            <a:r>
              <a:rPr lang="tr-TR" dirty="0" smtClean="0"/>
              <a:t>7</a:t>
            </a:r>
            <a:r>
              <a:rPr lang="tr-TR" dirty="0"/>
              <a:t>. Standart Porsiyonlar Bilinir: Reçetede yer alan miktarlar netleştirilerek.</a:t>
            </a:r>
          </a:p>
          <a:p>
            <a:pPr marL="0" indent="0">
              <a:buNone/>
            </a:pPr>
            <a:r>
              <a:rPr lang="tr-TR" dirty="0"/>
              <a:t>8. Yiyeceklerin Besin Değeri Bilinir: Dengeli beslenme için kalori </a:t>
            </a:r>
            <a:r>
              <a:rPr lang="tr-TR" dirty="0" smtClean="0"/>
              <a:t>hesabı yapılarak</a:t>
            </a:r>
            <a:r>
              <a:rPr lang="tr-TR" dirty="0"/>
              <a:t>.</a:t>
            </a:r>
          </a:p>
          <a:p>
            <a:pPr marL="0" indent="0">
              <a:buNone/>
            </a:pPr>
            <a:r>
              <a:rPr lang="tr-TR" dirty="0"/>
              <a:t>9. Hatırlatıcı ve Yardımcı Bir Araç Olur: Üretim personelinin </a:t>
            </a:r>
            <a:r>
              <a:rPr lang="tr-TR" dirty="0" smtClean="0"/>
              <a:t>eğitiminde kullanılarak</a:t>
            </a:r>
            <a:r>
              <a:rPr lang="tr-TR" dirty="0"/>
              <a:t>.</a:t>
            </a:r>
          </a:p>
          <a:p>
            <a:pPr marL="0" indent="0">
              <a:buNone/>
            </a:pPr>
            <a:r>
              <a:rPr lang="tr-TR" dirty="0"/>
              <a:t>10. Envanter Denetiminde Kolaylık Sağlar: Üretimde kullanılan </a:t>
            </a:r>
            <a:r>
              <a:rPr lang="tr-TR" dirty="0" smtClean="0"/>
              <a:t>malzemeler net </a:t>
            </a:r>
            <a:r>
              <a:rPr lang="tr-TR" dirty="0"/>
              <a:t>olarak reçeteye yazılarak.</a:t>
            </a:r>
          </a:p>
          <a:p>
            <a:pPr marL="0" indent="0">
              <a:buNone/>
            </a:pPr>
            <a:r>
              <a:rPr lang="tr-TR" dirty="0"/>
              <a:t>11. Hızlı Bir Üretim ve Servis Sağlar: Üretimden servise tüm malzeme, araç </a:t>
            </a:r>
            <a:r>
              <a:rPr lang="tr-TR" dirty="0" smtClean="0"/>
              <a:t>ve gereç </a:t>
            </a:r>
            <a:r>
              <a:rPr lang="tr-TR" dirty="0"/>
              <a:t>bilinerek.</a:t>
            </a:r>
          </a:p>
          <a:p>
            <a:pPr marL="0" indent="0">
              <a:buNone/>
            </a:pPr>
            <a:r>
              <a:rPr lang="tr-TR" dirty="0"/>
              <a:t>12. Arka Hizmetler Etkin Bir Şekilde Yapılır: Satın almadan depolamaya</a:t>
            </a:r>
            <a:r>
              <a:rPr lang="tr-TR" dirty="0" smtClean="0"/>
              <a:t>, üretimden </a:t>
            </a:r>
            <a:r>
              <a:rPr lang="tr-TR" dirty="0"/>
              <a:t>servise her şeyin standardı oluşturularak.</a:t>
            </a:r>
          </a:p>
          <a:p>
            <a:pPr marL="0" indent="0">
              <a:buNone/>
            </a:pPr>
            <a:r>
              <a:rPr lang="tr-TR" dirty="0"/>
              <a:t>13. Etkin Bir Yiyecek-İçecek Kontrolü Sağlanır: Reçetelerle </a:t>
            </a:r>
            <a:r>
              <a:rPr lang="tr-TR" dirty="0" smtClean="0"/>
              <a:t>malzeme miktarları </a:t>
            </a:r>
            <a:r>
              <a:rPr lang="tr-TR" dirty="0"/>
              <a:t>daha iyi kontrol edilerek.</a:t>
            </a:r>
          </a:p>
          <a:p>
            <a:pPr marL="0" indent="0">
              <a:buNone/>
            </a:pPr>
            <a:r>
              <a:rPr lang="tr-TR" dirty="0"/>
              <a:t>14. İyi Bir Değerlendirme Yapılır: Yönetim sürecinin son adımı </a:t>
            </a:r>
            <a:r>
              <a:rPr lang="tr-TR" dirty="0" smtClean="0"/>
              <a:t>olan denetlemede </a:t>
            </a:r>
            <a:r>
              <a:rPr lang="tr-TR" dirty="0"/>
              <a:t>kullanılarak.</a:t>
            </a:r>
          </a:p>
          <a:p>
            <a:pPr marL="0" indent="0">
              <a:buNone/>
            </a:pPr>
            <a:r>
              <a:rPr lang="tr-TR" dirty="0"/>
              <a:t>15. Fiyat Değişiklikleri </a:t>
            </a:r>
            <a:r>
              <a:rPr lang="tr-TR" dirty="0" smtClean="0"/>
              <a:t>Yeniden Ayarlanır</a:t>
            </a:r>
            <a:r>
              <a:rPr lang="tr-TR" dirty="0"/>
              <a:t>: Reçetede yer alan malzemelerin </a:t>
            </a:r>
            <a:r>
              <a:rPr lang="tr-TR" dirty="0" smtClean="0"/>
              <a:t>maliyet değişimlerinde</a:t>
            </a:r>
            <a:r>
              <a:rPr lang="tr-TR" dirty="0"/>
              <a:t>, satış fiyatları yeniden ayarlanarak.</a:t>
            </a:r>
            <a:endParaRPr lang="tr-TR" dirty="0" smtClean="0"/>
          </a:p>
        </p:txBody>
      </p:sp>
    </p:spTree>
    <p:extLst>
      <p:ext uri="{BB962C8B-B14F-4D97-AF65-F5344CB8AC3E}">
        <p14:creationId xmlns:p14="http://schemas.microsoft.com/office/powerpoint/2010/main" val="3821245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5516"/>
            <a:ext cx="10515600" cy="5864773"/>
          </a:xfrm>
        </p:spPr>
        <p:txBody>
          <a:bodyPr>
            <a:normAutofit fontScale="85000" lnSpcReduction="20000"/>
          </a:bodyPr>
          <a:lstStyle/>
          <a:p>
            <a:pPr marL="0" indent="0">
              <a:buNone/>
            </a:pPr>
            <a:r>
              <a:rPr lang="tr-TR" dirty="0">
                <a:solidFill>
                  <a:srgbClr val="C00000"/>
                </a:solidFill>
              </a:rPr>
              <a:t>Standart reçetelerin </a:t>
            </a:r>
            <a:r>
              <a:rPr lang="tr-TR" dirty="0" smtClean="0">
                <a:solidFill>
                  <a:srgbClr val="C00000"/>
                </a:solidFill>
              </a:rPr>
              <a:t>olumsuz yanları</a:t>
            </a:r>
          </a:p>
          <a:p>
            <a:pPr marL="0" indent="0">
              <a:buNone/>
            </a:pPr>
            <a:r>
              <a:rPr lang="tr-TR" dirty="0"/>
              <a:t>1. Reçetelerin Geliştirilmesi Zaman Alır: Reçetelerin oluşturulma aşamaları</a:t>
            </a:r>
          </a:p>
          <a:p>
            <a:pPr marL="0" indent="0">
              <a:buNone/>
            </a:pPr>
            <a:r>
              <a:rPr lang="tr-TR" dirty="0"/>
              <a:t>bir hayli zahmetli ve uzun sürmektedir.</a:t>
            </a:r>
          </a:p>
          <a:p>
            <a:pPr marL="0" indent="0">
              <a:buNone/>
            </a:pPr>
            <a:r>
              <a:rPr lang="tr-TR" dirty="0"/>
              <a:t>2. Eğitimi Gerekli Kılar: Standart reçeteyi kullanacaklar ya eğitimli olmalı, ya</a:t>
            </a:r>
          </a:p>
          <a:p>
            <a:pPr marL="0" indent="0">
              <a:buNone/>
            </a:pPr>
            <a:r>
              <a:rPr lang="tr-TR" dirty="0"/>
              <a:t>da ekstra maliyetlere katlanılarak eğitilmelidir.</a:t>
            </a:r>
          </a:p>
          <a:p>
            <a:pPr marL="0" indent="0">
              <a:buNone/>
            </a:pPr>
            <a:r>
              <a:rPr lang="tr-TR" dirty="0"/>
              <a:t>3. Olumsuz Tutumlar Oluşur: Üretimde ağırlıklı olarak artistik yönlerini</a:t>
            </a:r>
          </a:p>
          <a:p>
            <a:pPr marL="0" indent="0">
              <a:buNone/>
            </a:pPr>
            <a:r>
              <a:rPr lang="tr-TR" dirty="0"/>
              <a:t>kullanan kimi aşçıların (içecekler de barmenlerin) bağımsızlıkları </a:t>
            </a:r>
            <a:r>
              <a:rPr lang="tr-TR" dirty="0" smtClean="0"/>
              <a:t>ellerinden alınmaktadır</a:t>
            </a:r>
            <a:r>
              <a:rPr lang="tr-TR" dirty="0"/>
              <a:t>.</a:t>
            </a:r>
          </a:p>
          <a:p>
            <a:pPr marL="0" indent="0">
              <a:buNone/>
            </a:pPr>
            <a:r>
              <a:rPr lang="tr-TR" dirty="0"/>
              <a:t>4. Personelin Sanatını Göstermesini Engeller: İyi aşçıların reçeteleri</a:t>
            </a:r>
          </a:p>
          <a:p>
            <a:pPr marL="0" indent="0">
              <a:buNone/>
            </a:pPr>
            <a:r>
              <a:rPr lang="tr-TR" dirty="0"/>
              <a:t>kafalarında, maharetleri ise ellerindedir </a:t>
            </a:r>
            <a:endParaRPr lang="tr-TR" dirty="0" smtClean="0"/>
          </a:p>
          <a:p>
            <a:pPr marL="0" indent="0">
              <a:buNone/>
            </a:pPr>
            <a:r>
              <a:rPr lang="tr-TR" dirty="0"/>
              <a:t>	</a:t>
            </a:r>
            <a:r>
              <a:rPr lang="tr-TR" dirty="0" smtClean="0"/>
              <a:t>Sürekli </a:t>
            </a:r>
            <a:r>
              <a:rPr lang="tr-TR" dirty="0"/>
              <a:t>bir standart ve kontrol sistemlerinin vazgeçilmez bir adımı olarak</a:t>
            </a:r>
          </a:p>
          <a:p>
            <a:pPr marL="0" indent="0">
              <a:buNone/>
            </a:pPr>
            <a:r>
              <a:rPr lang="tr-TR" dirty="0"/>
              <a:t>geliştirilen Standart Reçetelerle ilgili yukarıdaki Olumlu ve Olumsuz düşüncelere</a:t>
            </a:r>
          </a:p>
          <a:p>
            <a:pPr marL="0" indent="0">
              <a:buNone/>
            </a:pPr>
            <a:r>
              <a:rPr lang="tr-TR" dirty="0"/>
              <a:t>baktığımızda; olumluların objektif, olumsuzların ise sübjektif görüşler olduğunu</a:t>
            </a:r>
          </a:p>
          <a:p>
            <a:pPr marL="0" indent="0">
              <a:buNone/>
            </a:pPr>
            <a:r>
              <a:rPr lang="tr-TR" dirty="0"/>
              <a:t>söyleyebiliriz. </a:t>
            </a:r>
            <a:endParaRPr lang="tr-TR" dirty="0" smtClean="0"/>
          </a:p>
          <a:p>
            <a:pPr marL="0" indent="0">
              <a:buNone/>
            </a:pPr>
            <a:r>
              <a:rPr lang="tr-TR" dirty="0"/>
              <a:t>http://nek.istanbul.edu.tr:4444/ekos/TEZ/44835.pdf</a:t>
            </a:r>
          </a:p>
          <a:p>
            <a:pPr marL="0" indent="0">
              <a:buNone/>
            </a:pPr>
            <a:endParaRPr lang="tr-TR" dirty="0"/>
          </a:p>
        </p:txBody>
      </p:sp>
    </p:spTree>
    <p:extLst>
      <p:ext uri="{BB962C8B-B14F-4D97-AF65-F5344CB8AC3E}">
        <p14:creationId xmlns:p14="http://schemas.microsoft.com/office/powerpoint/2010/main" val="44764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8069"/>
            <a:ext cx="10515600" cy="5917324"/>
          </a:xfrm>
        </p:spPr>
        <p:txBody>
          <a:bodyPr>
            <a:normAutofit fontScale="92500" lnSpcReduction="10000"/>
          </a:bodyPr>
          <a:lstStyle/>
          <a:p>
            <a:pPr marL="0" indent="0">
              <a:buNone/>
            </a:pPr>
            <a:r>
              <a:rPr lang="tr-TR" dirty="0" smtClean="0"/>
              <a:t>Standart reçetelerin geliştirilmesi</a:t>
            </a:r>
          </a:p>
          <a:p>
            <a:pPr marL="0" indent="0">
              <a:buNone/>
            </a:pPr>
            <a:endParaRPr lang="tr-TR" dirty="0" smtClean="0"/>
          </a:p>
          <a:p>
            <a:pPr marL="0" indent="0">
              <a:buNone/>
            </a:pPr>
            <a:r>
              <a:rPr lang="tr-TR" dirty="0" smtClean="0">
                <a:solidFill>
                  <a:srgbClr val="C00000"/>
                </a:solidFill>
              </a:rPr>
              <a:t>Standart reçete dosyaları</a:t>
            </a:r>
          </a:p>
          <a:p>
            <a:pPr marL="0" indent="0">
              <a:buNone/>
            </a:pPr>
            <a:r>
              <a:rPr lang="tr-TR" dirty="0" smtClean="0"/>
              <a:t>Dönüşümlü menüler, geçmiş satış verileri, standart verimler, standart reçeteler, standart porsiyon büyüklükleri ve standart porsiyon maliyetleri yiyecek içecek tesisinde yiyecek içecek üretim gereklerinin tahmin edilmesi ve planlanmasında kullanılan önemli yönetim araçlarıdır.</a:t>
            </a:r>
          </a:p>
          <a:p>
            <a:pPr marL="0" indent="0">
              <a:buNone/>
            </a:pPr>
            <a:r>
              <a:rPr lang="tr-TR" dirty="0" smtClean="0"/>
              <a:t>1-Elle </a:t>
            </a:r>
            <a:r>
              <a:rPr lang="tr-TR" dirty="0" err="1" smtClean="0"/>
              <a:t>işlemleme</a:t>
            </a:r>
            <a:endParaRPr lang="tr-TR" dirty="0" smtClean="0"/>
          </a:p>
          <a:p>
            <a:pPr marL="0" indent="0">
              <a:buNone/>
            </a:pPr>
            <a:r>
              <a:rPr lang="tr-TR" dirty="0" smtClean="0"/>
              <a:t>2-Bilgisayarla </a:t>
            </a:r>
            <a:r>
              <a:rPr lang="tr-TR" dirty="0" err="1" smtClean="0"/>
              <a:t>işlemleme</a:t>
            </a:r>
            <a:endParaRPr lang="tr-TR" dirty="0" smtClean="0"/>
          </a:p>
          <a:p>
            <a:pPr marL="0" indent="0">
              <a:buNone/>
            </a:pPr>
            <a:endParaRPr lang="tr-TR" dirty="0"/>
          </a:p>
          <a:p>
            <a:pPr marL="0" indent="0">
              <a:buNone/>
            </a:pPr>
            <a:r>
              <a:rPr lang="tr-TR" dirty="0" smtClean="0">
                <a:solidFill>
                  <a:srgbClr val="C00000"/>
                </a:solidFill>
              </a:rPr>
              <a:t>Standart reçete ön maliyet </a:t>
            </a:r>
            <a:r>
              <a:rPr lang="tr-TR" dirty="0" smtClean="0">
                <a:solidFill>
                  <a:srgbClr val="C00000"/>
                </a:solidFill>
              </a:rPr>
              <a:t>işlemleri</a:t>
            </a:r>
          </a:p>
          <a:p>
            <a:pPr marL="0" indent="0">
              <a:buNone/>
            </a:pPr>
            <a:r>
              <a:rPr lang="tr-TR" dirty="0" smtClean="0"/>
              <a:t>Bir reçete standart hale getirildikten sonra , menüde yer alan her yiyecek ve içeceğin bir keredeki servisini hazırlama maliyeti tahmin edilebilir. Bu bilgi hem ticari ve hem de </a:t>
            </a:r>
            <a:r>
              <a:rPr lang="tr-TR" dirty="0" smtClean="0"/>
              <a:t>kurumsal </a:t>
            </a:r>
            <a:r>
              <a:rPr lang="tr-TR" dirty="0" smtClean="0"/>
              <a:t>işletmelerde çok önemlidir. </a:t>
            </a:r>
            <a:endParaRPr lang="tr-TR" dirty="0"/>
          </a:p>
        </p:txBody>
      </p:sp>
    </p:spTree>
    <p:extLst>
      <p:ext uri="{BB962C8B-B14F-4D97-AF65-F5344CB8AC3E}">
        <p14:creationId xmlns:p14="http://schemas.microsoft.com/office/powerpoint/2010/main" val="3030340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09600"/>
            <a:ext cx="10515600" cy="5759669"/>
          </a:xfrm>
        </p:spPr>
        <p:txBody>
          <a:bodyPr>
            <a:normAutofit fontScale="92500" lnSpcReduction="10000"/>
          </a:bodyPr>
          <a:lstStyle/>
          <a:p>
            <a:pPr marL="0" indent="0">
              <a:buNone/>
            </a:pPr>
            <a:r>
              <a:rPr lang="tr-TR" b="1" u="sng" dirty="0" smtClean="0">
                <a:solidFill>
                  <a:srgbClr val="C00000"/>
                </a:solidFill>
              </a:rPr>
              <a:t>3-Standart verimler</a:t>
            </a:r>
          </a:p>
          <a:p>
            <a:pPr marL="0" indent="0">
              <a:buNone/>
            </a:pPr>
            <a:r>
              <a:rPr lang="tr-TR" dirty="0" smtClean="0">
                <a:solidFill>
                  <a:srgbClr val="C00000"/>
                </a:solidFill>
              </a:rPr>
              <a:t>Standart verim</a:t>
            </a:r>
            <a:r>
              <a:rPr lang="tr-TR" dirty="0" smtClean="0"/>
              <a:t>: Bir yiyecek ve içeceğin üretiminde kullanılacak hammaddenin hazırlanmasından sonra geriye kalan  kullanılabilir veya yenilebilir; pişirilmesinden sonra ise geriye kalan yenilebilir miktardır.</a:t>
            </a:r>
          </a:p>
          <a:p>
            <a:pPr marL="0" indent="0">
              <a:buNone/>
            </a:pPr>
            <a:r>
              <a:rPr lang="tr-TR" dirty="0" smtClean="0"/>
              <a:t>*Standart verim, belirli bir yiyeceğin üretilmesi için satın alınabilecek maddelerin büyüklüğünü ve/veya ağırlığını belirler</a:t>
            </a:r>
          </a:p>
          <a:p>
            <a:pPr marL="0" indent="0">
              <a:buNone/>
            </a:pPr>
            <a:r>
              <a:rPr lang="tr-TR" dirty="0" smtClean="0"/>
              <a:t>*Standart verim, üretim tahminlerinden beklenen üretim için hammadde özelliklerinin belirlenmesine yardım eder.</a:t>
            </a:r>
          </a:p>
          <a:p>
            <a:pPr marL="0" indent="0">
              <a:buNone/>
            </a:pPr>
            <a:r>
              <a:rPr lang="tr-TR" dirty="0" smtClean="0"/>
              <a:t>*Standart verim, satın alma bölümü veya birimi için gerekli ikili bir denetim rolü oynar.</a:t>
            </a:r>
          </a:p>
          <a:p>
            <a:pPr marL="0" indent="0">
              <a:buNone/>
            </a:pPr>
            <a:r>
              <a:rPr lang="tr-TR" dirty="0" smtClean="0"/>
              <a:t>*Standart verim, mutfakta israf ve çalma karşısında koruma görevi yapar.</a:t>
            </a:r>
          </a:p>
          <a:p>
            <a:pPr marL="0" indent="0">
              <a:buNone/>
            </a:pPr>
            <a:r>
              <a:rPr lang="tr-TR" dirty="0" smtClean="0"/>
              <a:t>*Standart verim, menüde yer alan yiyecek içeceklerin doğru olarak </a:t>
            </a:r>
            <a:r>
              <a:rPr lang="tr-TR" dirty="0" err="1" smtClean="0"/>
              <a:t>maliyetlenmesinde</a:t>
            </a:r>
            <a:r>
              <a:rPr lang="tr-TR" dirty="0" smtClean="0"/>
              <a:t> araç görevi yapar.</a:t>
            </a:r>
          </a:p>
          <a:p>
            <a:pPr marL="0" indent="0">
              <a:buNone/>
            </a:pPr>
            <a:r>
              <a:rPr lang="tr-TR" dirty="0" smtClean="0"/>
              <a:t>*Standart verimle yiyecek içecek maliyet çarpanı belirlenir.</a:t>
            </a:r>
            <a:endParaRPr lang="tr-TR" dirty="0" smtClean="0"/>
          </a:p>
          <a:p>
            <a:pPr marL="0" indent="0">
              <a:buNone/>
            </a:pPr>
            <a:endParaRPr lang="tr-TR" dirty="0"/>
          </a:p>
        </p:txBody>
      </p:sp>
    </p:spTree>
    <p:extLst>
      <p:ext uri="{BB962C8B-B14F-4D97-AF65-F5344CB8AC3E}">
        <p14:creationId xmlns:p14="http://schemas.microsoft.com/office/powerpoint/2010/main" val="3222247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88578"/>
            <a:ext cx="10515600" cy="5938345"/>
          </a:xfrm>
        </p:spPr>
        <p:txBody>
          <a:bodyPr>
            <a:normAutofit fontScale="92500" lnSpcReduction="10000"/>
          </a:bodyPr>
          <a:lstStyle/>
          <a:p>
            <a:pPr marL="0" indent="0">
              <a:buNone/>
            </a:pPr>
            <a:r>
              <a:rPr lang="tr-TR" dirty="0" smtClean="0"/>
              <a:t>1-Toplam servis edilebilir miktar oranı=Servis edilebilir miktar/Başlangıç ağırlık</a:t>
            </a:r>
          </a:p>
          <a:p>
            <a:pPr marL="0" indent="0">
              <a:buNone/>
            </a:pPr>
            <a:r>
              <a:rPr lang="tr-TR" dirty="0" smtClean="0"/>
              <a:t>Örnek somon balığının başlangıç ağırlığı 1500 gr. Sonuçta servis edilebilir miktar ise 933 gr olduğunda, balığın kg başına maliyeti 100 TL ise</a:t>
            </a:r>
          </a:p>
          <a:p>
            <a:pPr marL="0" indent="0">
              <a:buNone/>
            </a:pPr>
            <a:r>
              <a:rPr lang="tr-TR" dirty="0" smtClean="0"/>
              <a:t>Toplam servis edilebilir miktar oranı=933gr/1500gr=0,622=%62,2</a:t>
            </a:r>
          </a:p>
          <a:p>
            <a:pPr marL="0" indent="0">
              <a:buNone/>
            </a:pPr>
            <a:r>
              <a:rPr lang="tr-TR" dirty="0" smtClean="0"/>
              <a:t>2-Kg başına maliyet (</a:t>
            </a:r>
            <a:r>
              <a:rPr lang="tr-TR" dirty="0" err="1" smtClean="0"/>
              <a:t>fireli</a:t>
            </a:r>
            <a:r>
              <a:rPr lang="tr-TR" dirty="0" smtClean="0"/>
              <a:t> maliyet)=kg başına satın alma maliyeti/Toplam servis edilebilir miktarı</a:t>
            </a:r>
          </a:p>
          <a:p>
            <a:pPr marL="0" indent="0">
              <a:buNone/>
            </a:pPr>
            <a:r>
              <a:rPr lang="tr-TR" dirty="0" smtClean="0"/>
              <a:t>Kg başına maliyet=100/0,622=160,77 TL.</a:t>
            </a:r>
          </a:p>
          <a:p>
            <a:pPr marL="0" indent="0">
              <a:buNone/>
            </a:pPr>
            <a:r>
              <a:rPr lang="tr-TR" dirty="0" smtClean="0"/>
              <a:t>3-Maliyet çarpanı=Kg başına maliyet (</a:t>
            </a:r>
            <a:r>
              <a:rPr lang="tr-TR" dirty="0" err="1" smtClean="0"/>
              <a:t>fireli</a:t>
            </a:r>
            <a:r>
              <a:rPr lang="tr-TR" dirty="0" smtClean="0"/>
              <a:t> maliyet)/Kg başına maliyet (satın alma fiyatı)</a:t>
            </a:r>
          </a:p>
          <a:p>
            <a:pPr marL="0" indent="0">
              <a:buNone/>
            </a:pPr>
            <a:r>
              <a:rPr lang="tr-TR" dirty="0" smtClean="0"/>
              <a:t>Maliyet çarpanı=160,77/100=1,6077</a:t>
            </a:r>
          </a:p>
          <a:p>
            <a:pPr marL="0" indent="0">
              <a:buNone/>
            </a:pPr>
            <a:r>
              <a:rPr lang="tr-TR" dirty="0" smtClean="0"/>
              <a:t>4-Porsiyon maliyeti=Servis edilebilir kg başına maliyet/servis edilebilir miktar</a:t>
            </a:r>
          </a:p>
          <a:p>
            <a:pPr marL="0" indent="0">
              <a:buNone/>
            </a:pPr>
            <a:r>
              <a:rPr lang="tr-TR" dirty="0" smtClean="0">
                <a:solidFill>
                  <a:srgbClr val="6600FF"/>
                </a:solidFill>
              </a:rPr>
              <a:t>(Porsiyon </a:t>
            </a:r>
            <a:r>
              <a:rPr lang="tr-TR" dirty="0">
                <a:solidFill>
                  <a:srgbClr val="6600FF"/>
                </a:solidFill>
              </a:rPr>
              <a:t>büyüklüğü 100 gr </a:t>
            </a:r>
            <a:r>
              <a:rPr lang="tr-TR" dirty="0" smtClean="0">
                <a:solidFill>
                  <a:srgbClr val="6600FF"/>
                </a:solidFill>
              </a:rPr>
              <a:t>ise=933/100=9,33)</a:t>
            </a:r>
            <a:endParaRPr lang="tr-TR" dirty="0">
              <a:solidFill>
                <a:srgbClr val="6600FF"/>
              </a:solidFill>
            </a:endParaRPr>
          </a:p>
          <a:p>
            <a:pPr marL="0" indent="0">
              <a:buNone/>
            </a:pPr>
            <a:r>
              <a:rPr lang="tr-TR" dirty="0" smtClean="0"/>
              <a:t>Porsiyon maliyeti=160,77/9,33=17,23 TL</a:t>
            </a:r>
          </a:p>
        </p:txBody>
      </p:sp>
    </p:spTree>
    <p:extLst>
      <p:ext uri="{BB962C8B-B14F-4D97-AF65-F5344CB8AC3E}">
        <p14:creationId xmlns:p14="http://schemas.microsoft.com/office/powerpoint/2010/main" val="2214560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3682"/>
            <a:ext cx="10515600" cy="5780689"/>
          </a:xfrm>
        </p:spPr>
        <p:txBody>
          <a:bodyPr>
            <a:normAutofit fontScale="62500" lnSpcReduction="20000"/>
          </a:bodyPr>
          <a:lstStyle/>
          <a:p>
            <a:pPr marL="0" indent="0">
              <a:buNone/>
            </a:pPr>
            <a:r>
              <a:rPr lang="tr-TR" dirty="0" smtClean="0">
                <a:solidFill>
                  <a:srgbClr val="6600FF"/>
                </a:solidFill>
              </a:rPr>
              <a:t>Standart verim</a:t>
            </a:r>
          </a:p>
          <a:p>
            <a:pPr marL="0" indent="0">
              <a:buNone/>
            </a:pPr>
            <a:r>
              <a:rPr lang="tr-TR" b="1" u="sng" dirty="0" smtClean="0">
                <a:solidFill>
                  <a:schemeClr val="accent6">
                    <a:lumMod val="50000"/>
                  </a:schemeClr>
                </a:solidFill>
              </a:rPr>
              <a:t>a-Mutfak testleri</a:t>
            </a:r>
          </a:p>
          <a:p>
            <a:pPr marL="0" indent="0">
              <a:buNone/>
            </a:pPr>
            <a:r>
              <a:rPr lang="tr-TR" dirty="0" smtClean="0"/>
              <a:t>Mutfak testleri şu amaçlar için kullanılabilir;</a:t>
            </a:r>
          </a:p>
          <a:p>
            <a:pPr marL="0" indent="0">
              <a:buNone/>
            </a:pPr>
            <a:r>
              <a:rPr lang="tr-TR" dirty="0" smtClean="0"/>
              <a:t>*Porsiyon maliyetlerini belirlemek</a:t>
            </a:r>
          </a:p>
          <a:p>
            <a:pPr marL="0" indent="0">
              <a:buNone/>
            </a:pPr>
            <a:r>
              <a:rPr lang="tr-TR" dirty="0" smtClean="0"/>
              <a:t>*Satın alınacak yiyecek hammaddeleri miktarını hesaplamak</a:t>
            </a:r>
          </a:p>
          <a:p>
            <a:pPr marL="0" indent="0">
              <a:buNone/>
            </a:pPr>
            <a:r>
              <a:rPr lang="tr-TR" dirty="0" smtClean="0"/>
              <a:t>*Hazırlama için en iyi yöntemi belirlemek</a:t>
            </a:r>
          </a:p>
          <a:p>
            <a:pPr marL="0" indent="0">
              <a:buNone/>
            </a:pPr>
            <a:r>
              <a:rPr lang="tr-TR" dirty="0" smtClean="0"/>
              <a:t>*Satın alma şartnamesini belirlemek</a:t>
            </a:r>
          </a:p>
          <a:p>
            <a:pPr marL="0" indent="0">
              <a:buNone/>
            </a:pPr>
            <a:r>
              <a:rPr lang="tr-TR" dirty="0" smtClean="0"/>
              <a:t>*Satın alma şartnamesine bağlılığı test etmek</a:t>
            </a:r>
          </a:p>
          <a:p>
            <a:pPr marL="0" indent="0">
              <a:buNone/>
            </a:pPr>
            <a:r>
              <a:rPr lang="tr-TR" dirty="0" smtClean="0"/>
              <a:t>*Çalışanların şartname ve reçetelere ne ölçüde uyduklarını denetlemek ve gerekirse düzeltmeleri yapmak</a:t>
            </a:r>
          </a:p>
          <a:p>
            <a:pPr marL="0" indent="0">
              <a:buNone/>
            </a:pPr>
            <a:r>
              <a:rPr lang="tr-TR" dirty="0" smtClean="0"/>
              <a:t>*Menü fiyatlarını doğru şekilde belirleyebilmek</a:t>
            </a:r>
          </a:p>
          <a:p>
            <a:pPr marL="0" indent="0">
              <a:buNone/>
            </a:pPr>
            <a:r>
              <a:rPr lang="tr-TR" dirty="0" smtClean="0"/>
              <a:t>Mutfak testleri</a:t>
            </a:r>
          </a:p>
          <a:p>
            <a:pPr marL="0" indent="0">
              <a:buNone/>
            </a:pPr>
            <a:r>
              <a:rPr lang="tr-TR" dirty="0" smtClean="0"/>
              <a:t>1-Ham yiyecek testleri</a:t>
            </a:r>
          </a:p>
          <a:p>
            <a:pPr marL="0" indent="0">
              <a:buNone/>
            </a:pPr>
            <a:r>
              <a:rPr lang="tr-TR" dirty="0" smtClean="0"/>
              <a:t>2-Konserve yiyecek testleri</a:t>
            </a:r>
          </a:p>
          <a:p>
            <a:pPr marL="0" indent="0">
              <a:buNone/>
            </a:pPr>
            <a:r>
              <a:rPr lang="tr-TR" dirty="0" smtClean="0"/>
              <a:t>3-Parçalama testleri</a:t>
            </a:r>
          </a:p>
          <a:p>
            <a:pPr marL="0" indent="0">
              <a:buNone/>
            </a:pPr>
            <a:r>
              <a:rPr lang="tr-TR" dirty="0" smtClean="0"/>
              <a:t>4-Pişirme testleri olarak yapılmaktadır.</a:t>
            </a:r>
          </a:p>
          <a:p>
            <a:pPr marL="0" indent="0">
              <a:buNone/>
            </a:pPr>
            <a:r>
              <a:rPr lang="tr-TR" b="1" u="sng" dirty="0" smtClean="0">
                <a:solidFill>
                  <a:schemeClr val="accent6">
                    <a:lumMod val="50000"/>
                  </a:schemeClr>
                </a:solidFill>
              </a:rPr>
              <a:t>b-Satın alma verileri</a:t>
            </a:r>
          </a:p>
          <a:p>
            <a:pPr marL="0" indent="0">
              <a:buNone/>
            </a:pPr>
            <a:r>
              <a:rPr lang="tr-TR" b="1" u="sng" dirty="0" smtClean="0">
                <a:solidFill>
                  <a:schemeClr val="accent6">
                    <a:lumMod val="50000"/>
                  </a:schemeClr>
                </a:solidFill>
              </a:rPr>
              <a:t>c-Maliyet çarpanları</a:t>
            </a:r>
            <a:endParaRPr lang="tr-TR" b="1" u="sng" dirty="0">
              <a:solidFill>
                <a:schemeClr val="accent6">
                  <a:lumMod val="50000"/>
                </a:schemeClr>
              </a:solidFill>
            </a:endParaRPr>
          </a:p>
        </p:txBody>
      </p:sp>
    </p:spTree>
    <p:extLst>
      <p:ext uri="{BB962C8B-B14F-4D97-AF65-F5344CB8AC3E}">
        <p14:creationId xmlns:p14="http://schemas.microsoft.com/office/powerpoint/2010/main" val="1849451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2868"/>
            <a:ext cx="10515600" cy="5570483"/>
          </a:xfrm>
        </p:spPr>
        <p:txBody>
          <a:bodyPr>
            <a:normAutofit/>
          </a:bodyPr>
          <a:lstStyle/>
          <a:p>
            <a:pPr marL="0" indent="0">
              <a:buNone/>
            </a:pPr>
            <a:r>
              <a:rPr lang="tr-TR" b="1" u="sng" dirty="0" smtClean="0">
                <a:solidFill>
                  <a:srgbClr val="C00000"/>
                </a:solidFill>
              </a:rPr>
              <a:t>Standart porsiyon maliyetleri</a:t>
            </a:r>
          </a:p>
          <a:p>
            <a:pPr marL="0" indent="0">
              <a:buNone/>
            </a:pPr>
            <a:r>
              <a:rPr lang="tr-TR" dirty="0" smtClean="0"/>
              <a:t>Yiyecek ve içeceğin yapımında kullanılan malzemelerin toplam maliyetinden oluşur.</a:t>
            </a:r>
          </a:p>
          <a:p>
            <a:pPr marL="0" indent="0">
              <a:buNone/>
            </a:pPr>
            <a:r>
              <a:rPr lang="tr-TR" dirty="0" smtClean="0">
                <a:solidFill>
                  <a:schemeClr val="accent6">
                    <a:lumMod val="50000"/>
                  </a:schemeClr>
                </a:solidFill>
              </a:rPr>
              <a:t>Standart porsiyon maliyeti=Reçete maliyeti/Porsiyon sayısı</a:t>
            </a:r>
          </a:p>
          <a:p>
            <a:pPr marL="0" indent="0">
              <a:buNone/>
            </a:pPr>
            <a:r>
              <a:rPr lang="tr-TR" dirty="0" smtClean="0">
                <a:solidFill>
                  <a:srgbClr val="C00000"/>
                </a:solidFill>
              </a:rPr>
              <a:t>Dikkat edilmesi gereken hususlar;</a:t>
            </a:r>
          </a:p>
          <a:p>
            <a:pPr marL="0" indent="0">
              <a:buNone/>
            </a:pPr>
            <a:r>
              <a:rPr lang="tr-TR" dirty="0" smtClean="0"/>
              <a:t>*Ek maliyetlerin kullanılıp kullanılmadığını dikkate almak</a:t>
            </a:r>
          </a:p>
          <a:p>
            <a:pPr marL="0" indent="0">
              <a:buNone/>
            </a:pPr>
            <a:r>
              <a:rPr lang="tr-TR" dirty="0" smtClean="0"/>
              <a:t>*Kısa dönemde malzeme maliyetlerini tahmin etmek, maliyetleri ayarlamak, ayarlanmış maliyetleri ön-</a:t>
            </a:r>
            <a:r>
              <a:rPr lang="tr-TR" dirty="0" err="1" smtClean="0"/>
              <a:t>maliyetleme</a:t>
            </a:r>
            <a:r>
              <a:rPr lang="tr-TR" dirty="0" smtClean="0"/>
              <a:t> için temel olarak kullanılmalıdır.</a:t>
            </a:r>
            <a:endParaRPr lang="tr-TR" dirty="0"/>
          </a:p>
        </p:txBody>
      </p:sp>
    </p:spTree>
    <p:extLst>
      <p:ext uri="{BB962C8B-B14F-4D97-AF65-F5344CB8AC3E}">
        <p14:creationId xmlns:p14="http://schemas.microsoft.com/office/powerpoint/2010/main" val="325712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7862"/>
            <a:ext cx="10515600" cy="6190593"/>
          </a:xfrm>
        </p:spPr>
        <p:txBody>
          <a:bodyPr>
            <a:normAutofit fontScale="92500"/>
          </a:bodyPr>
          <a:lstStyle/>
          <a:p>
            <a:pPr marL="0" indent="0">
              <a:buNone/>
            </a:pPr>
            <a:r>
              <a:rPr lang="tr-TR" u="sng" dirty="0" smtClean="0">
                <a:solidFill>
                  <a:srgbClr val="C00000"/>
                </a:solidFill>
              </a:rPr>
              <a:t>Yiyeceklerin standart porsiyon maliyetinin hesaplanması</a:t>
            </a:r>
          </a:p>
          <a:p>
            <a:pPr marL="0" indent="0">
              <a:buNone/>
            </a:pPr>
            <a:r>
              <a:rPr lang="tr-TR" u="sng" dirty="0" smtClean="0">
                <a:solidFill>
                  <a:srgbClr val="C00000"/>
                </a:solidFill>
              </a:rPr>
              <a:t>İçeceklerin standart porsiyon maliyetinin hesaplanması</a:t>
            </a:r>
          </a:p>
          <a:p>
            <a:pPr marL="514350" indent="-514350">
              <a:buAutoNum type="alphaLcParenR"/>
            </a:pPr>
            <a:r>
              <a:rPr lang="tr-TR" dirty="0" smtClean="0"/>
              <a:t>Şişe ile satılması gerekenler</a:t>
            </a:r>
          </a:p>
          <a:p>
            <a:pPr marL="514350" indent="-514350">
              <a:buAutoNum type="alphaLcParenR"/>
            </a:pPr>
            <a:r>
              <a:rPr lang="tr-TR" dirty="0" smtClean="0"/>
              <a:t>Porsiyon hesabına göre satılanlar</a:t>
            </a:r>
          </a:p>
          <a:p>
            <a:pPr marL="514350" indent="-514350">
              <a:buAutoNum type="alphaLcParenR"/>
            </a:pPr>
            <a:r>
              <a:rPr lang="tr-TR" dirty="0" smtClean="0"/>
              <a:t>Karışımlı satılanlar</a:t>
            </a:r>
          </a:p>
          <a:p>
            <a:pPr marL="0" indent="0">
              <a:buNone/>
            </a:pPr>
            <a:endParaRPr lang="tr-TR" dirty="0"/>
          </a:p>
          <a:p>
            <a:pPr marL="0" indent="0">
              <a:buNone/>
            </a:pPr>
            <a:r>
              <a:rPr lang="tr-TR" dirty="0" smtClean="0">
                <a:solidFill>
                  <a:srgbClr val="C00000"/>
                </a:solidFill>
              </a:rPr>
              <a:t>Planlamaya yönelik </a:t>
            </a:r>
            <a:r>
              <a:rPr lang="tr-TR" dirty="0" err="1" smtClean="0">
                <a:solidFill>
                  <a:srgbClr val="C00000"/>
                </a:solidFill>
              </a:rPr>
              <a:t>maliyetleme</a:t>
            </a:r>
            <a:r>
              <a:rPr lang="tr-TR" dirty="0" smtClean="0">
                <a:solidFill>
                  <a:srgbClr val="C00000"/>
                </a:solidFill>
              </a:rPr>
              <a:t> denetim sistemleri</a:t>
            </a:r>
          </a:p>
          <a:p>
            <a:pPr marL="0" indent="0">
              <a:buNone/>
            </a:pPr>
            <a:r>
              <a:rPr lang="tr-TR" dirty="0" smtClean="0"/>
              <a:t>Menü, yönetim için aynı zamanda geleceğe yönelik bir planlama aracıdır.</a:t>
            </a:r>
          </a:p>
          <a:p>
            <a:pPr marL="0" indent="0">
              <a:buNone/>
            </a:pPr>
            <a:r>
              <a:rPr lang="tr-TR" dirty="0" smtClean="0"/>
              <a:t>Faaliyet maliyeti iki şekilde denetlenebilir;</a:t>
            </a:r>
          </a:p>
          <a:p>
            <a:pPr marL="0" indent="0">
              <a:buNone/>
            </a:pPr>
            <a:r>
              <a:rPr lang="tr-TR" dirty="0" smtClean="0"/>
              <a:t>1-Satın alma, teslim alma, depolama, depodan çıkarma, üretim, servis, satış aşamalarında</a:t>
            </a:r>
          </a:p>
          <a:p>
            <a:pPr marL="0" indent="0">
              <a:buNone/>
            </a:pPr>
            <a:r>
              <a:rPr lang="tr-TR" dirty="0" smtClean="0"/>
              <a:t>2-Defter ve belgeler üzerinde denetim.</a:t>
            </a:r>
          </a:p>
          <a:p>
            <a:pPr marL="0" indent="0">
              <a:buNone/>
            </a:pPr>
            <a:r>
              <a:rPr lang="tr-TR" dirty="0" smtClean="0"/>
              <a:t>Denetim aslında paranın denetimidir.</a:t>
            </a:r>
            <a:endParaRPr lang="tr-TR" dirty="0"/>
          </a:p>
        </p:txBody>
      </p:sp>
    </p:spTree>
    <p:extLst>
      <p:ext uri="{BB962C8B-B14F-4D97-AF65-F5344CB8AC3E}">
        <p14:creationId xmlns:p14="http://schemas.microsoft.com/office/powerpoint/2010/main" val="2989791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6888" y="332509"/>
            <a:ext cx="11222182" cy="6151417"/>
          </a:xfrm>
        </p:spPr>
        <p:txBody>
          <a:bodyPr>
            <a:normAutofit/>
          </a:bodyPr>
          <a:lstStyle/>
          <a:p>
            <a:pPr marL="0" indent="0">
              <a:buNone/>
            </a:pPr>
            <a:r>
              <a:rPr lang="tr-TR" dirty="0" smtClean="0">
                <a:solidFill>
                  <a:srgbClr val="C00000"/>
                </a:solidFill>
              </a:rPr>
              <a:t>Maliyetin belirlenmesi ve denetlenmesi maliyetlerin gerçekleşmiş olup olmama durumuna göre yapılır;</a:t>
            </a:r>
          </a:p>
          <a:p>
            <a:pPr marL="0" indent="0">
              <a:buNone/>
            </a:pPr>
            <a:r>
              <a:rPr lang="tr-TR" dirty="0" smtClean="0"/>
              <a:t>1-Maliyetlerin gerçekleştikten sonra belirlenmesine ve denetlenmesine dayanan sistem.(Fiili, kesin, kati, tarihsel </a:t>
            </a:r>
            <a:r>
              <a:rPr lang="tr-TR" dirty="0" err="1" smtClean="0"/>
              <a:t>maliyetleme</a:t>
            </a:r>
            <a:r>
              <a:rPr lang="tr-TR" dirty="0" smtClean="0"/>
              <a:t> sistemi de denilir)</a:t>
            </a:r>
          </a:p>
          <a:p>
            <a:pPr marL="0" indent="0">
              <a:buNone/>
            </a:pPr>
            <a:r>
              <a:rPr lang="tr-TR" dirty="0" smtClean="0"/>
              <a:t>Bu sistemde belirlenen yiyecek içecek maliyetlerinin yiyecek içecek satışına oranlamasıyla bir yüzde tespit edilir. Elde edilen yüzde endüstri ortalaması ve geçmiş maliyet yüzdeleri ve rakiplerin maliyetleri ile karşılaştırılır eğer istenen düzeyde değilse düzeltici eylemlere girilir.</a:t>
            </a:r>
          </a:p>
          <a:p>
            <a:pPr marL="0" indent="0">
              <a:buNone/>
            </a:pPr>
            <a:r>
              <a:rPr lang="tr-TR" dirty="0" smtClean="0"/>
              <a:t>2-Maliyetlerin önceden belirlenmesine ve denetlenmesine imkan veren sistem.</a:t>
            </a:r>
          </a:p>
          <a:p>
            <a:pPr marL="0" indent="0">
              <a:buNone/>
            </a:pPr>
            <a:r>
              <a:rPr lang="tr-TR" dirty="0" smtClean="0"/>
              <a:t>Bu yöntem geleceğe yönelik bir </a:t>
            </a:r>
            <a:r>
              <a:rPr lang="tr-TR" dirty="0" err="1" smtClean="0"/>
              <a:t>maliyetleme</a:t>
            </a:r>
            <a:r>
              <a:rPr lang="tr-TR" dirty="0" smtClean="0"/>
              <a:t> ile denetleme sistemidir.</a:t>
            </a:r>
          </a:p>
          <a:p>
            <a:pPr marL="0" indent="0">
              <a:buNone/>
            </a:pPr>
            <a:endParaRPr lang="tr-TR" dirty="0"/>
          </a:p>
        </p:txBody>
      </p:sp>
    </p:spTree>
    <p:extLst>
      <p:ext uri="{BB962C8B-B14F-4D97-AF65-F5344CB8AC3E}">
        <p14:creationId xmlns:p14="http://schemas.microsoft.com/office/powerpoint/2010/main" val="1867118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0638"/>
            <a:ext cx="10515600" cy="5925787"/>
          </a:xfrm>
        </p:spPr>
        <p:txBody>
          <a:bodyPr>
            <a:normAutofit fontScale="77500" lnSpcReduction="20000"/>
          </a:bodyPr>
          <a:lstStyle/>
          <a:p>
            <a:pPr marL="0" indent="0">
              <a:buNone/>
            </a:pPr>
            <a:r>
              <a:rPr lang="tr-TR" b="1" u="sng" dirty="0">
                <a:solidFill>
                  <a:srgbClr val="C00000"/>
                </a:solidFill>
              </a:rPr>
              <a:t>Menü ön-maliyet ön-denetim sistemi</a:t>
            </a:r>
          </a:p>
          <a:p>
            <a:pPr marL="0" indent="0">
              <a:buNone/>
            </a:pPr>
            <a:r>
              <a:rPr lang="tr-TR" dirty="0"/>
              <a:t>Menü ön-denetim işlemleri iki grup altında incelenebilir</a:t>
            </a:r>
          </a:p>
          <a:p>
            <a:pPr marL="0" indent="0">
              <a:buNone/>
            </a:pPr>
            <a:r>
              <a:rPr lang="tr-TR" dirty="0"/>
              <a:t>1-Bir menünün maliyet dengesini değerlendirme</a:t>
            </a:r>
          </a:p>
          <a:p>
            <a:pPr marL="0" indent="0">
              <a:buNone/>
            </a:pPr>
            <a:r>
              <a:rPr lang="tr-TR" dirty="0"/>
              <a:t>-Porsiyon maliyetlerinin belirtilmesi</a:t>
            </a:r>
          </a:p>
          <a:p>
            <a:pPr marL="0" indent="0">
              <a:buNone/>
            </a:pPr>
            <a:r>
              <a:rPr lang="tr-TR" dirty="0"/>
              <a:t>-Satılacak porsiyonların tahmin edilmesi</a:t>
            </a:r>
          </a:p>
          <a:p>
            <a:pPr marL="0" indent="0">
              <a:buNone/>
            </a:pPr>
            <a:r>
              <a:rPr lang="tr-TR" dirty="0"/>
              <a:t>-Menün toplam maliyeti ve satışlarının belirlenmesi</a:t>
            </a:r>
          </a:p>
          <a:p>
            <a:pPr marL="0" indent="0">
              <a:buNone/>
            </a:pPr>
            <a:r>
              <a:rPr lang="tr-TR" dirty="0"/>
              <a:t>-Arzu edilen bir maliyet oranının belirlenmesi</a:t>
            </a:r>
          </a:p>
          <a:p>
            <a:pPr marL="0" indent="0">
              <a:buNone/>
            </a:pPr>
            <a:r>
              <a:rPr lang="tr-TR" dirty="0"/>
              <a:t>2-Gerçek yiyecek içecek maliyetini değerlendirme</a:t>
            </a:r>
          </a:p>
          <a:p>
            <a:pPr marL="0" indent="0">
              <a:buNone/>
            </a:pPr>
            <a:r>
              <a:rPr lang="tr-TR" dirty="0"/>
              <a:t>-Porsiyon maliyetlerini hesaplama</a:t>
            </a:r>
          </a:p>
          <a:p>
            <a:pPr marL="0" indent="0">
              <a:buNone/>
            </a:pPr>
            <a:r>
              <a:rPr lang="tr-TR" dirty="0"/>
              <a:t>-Satılan her yiyecek içeceğin porsiyon sayılarının belirlenmesi ve raporlanması</a:t>
            </a:r>
          </a:p>
          <a:p>
            <a:pPr marL="0" indent="0">
              <a:buNone/>
            </a:pPr>
            <a:r>
              <a:rPr lang="tr-TR" dirty="0"/>
              <a:t>-Standart maliyet ve toplam satışları belirlemek</a:t>
            </a:r>
          </a:p>
          <a:p>
            <a:pPr marL="0" indent="0">
              <a:buNone/>
            </a:pPr>
            <a:r>
              <a:rPr lang="tr-TR" dirty="0"/>
              <a:t>-Maliyet oranı ile standart maliyet oranının karşılaştırılması</a:t>
            </a:r>
          </a:p>
          <a:p>
            <a:pPr marL="0" indent="0">
              <a:buNone/>
            </a:pPr>
            <a:endParaRPr lang="tr-TR" dirty="0"/>
          </a:p>
          <a:p>
            <a:pPr marL="0" indent="0">
              <a:buNone/>
            </a:pPr>
            <a:r>
              <a:rPr lang="tr-TR" b="1" u="sng" dirty="0">
                <a:solidFill>
                  <a:srgbClr val="C00000"/>
                </a:solidFill>
              </a:rPr>
              <a:t>Günümüzde menü ön-maliyet ve menü ön-denetim sisteminin kullanımı</a:t>
            </a:r>
          </a:p>
          <a:p>
            <a:pPr marL="0" indent="0">
              <a:buNone/>
            </a:pPr>
            <a:r>
              <a:rPr lang="tr-TR" dirty="0"/>
              <a:t>Günümüzde işçilik maliyetleri yiyecek içeceğin maliyetlerinden daha fazla önem arz etmektedir. Elektronik ve bilgisayar sistemleri denetimde daha çok kullanılmaktadır.</a:t>
            </a:r>
            <a:endParaRPr lang="tr-TR" dirty="0"/>
          </a:p>
        </p:txBody>
      </p:sp>
    </p:spTree>
    <p:extLst>
      <p:ext uri="{BB962C8B-B14F-4D97-AF65-F5344CB8AC3E}">
        <p14:creationId xmlns:p14="http://schemas.microsoft.com/office/powerpoint/2010/main" val="271634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4377"/>
          </a:xfrm>
        </p:spPr>
        <p:txBody>
          <a:bodyPr>
            <a:normAutofit/>
          </a:bodyPr>
          <a:lstStyle/>
          <a:p>
            <a:pPr algn="ctr"/>
            <a:r>
              <a:rPr lang="tr-TR" sz="2400" b="1" u="sng" dirty="0" smtClean="0">
                <a:solidFill>
                  <a:srgbClr val="FF0000"/>
                </a:solidFill>
              </a:rPr>
              <a:t>Menü ön </a:t>
            </a:r>
            <a:r>
              <a:rPr lang="tr-TR" sz="2400" b="1" u="sng" dirty="0" err="1" smtClean="0">
                <a:solidFill>
                  <a:srgbClr val="FF0000"/>
                </a:solidFill>
              </a:rPr>
              <a:t>maliyet,ön</a:t>
            </a:r>
            <a:r>
              <a:rPr lang="tr-TR" sz="2400" b="1" u="sng" dirty="0" smtClean="0">
                <a:solidFill>
                  <a:srgbClr val="FF0000"/>
                </a:solidFill>
              </a:rPr>
              <a:t> denetim (standart) araçları</a:t>
            </a:r>
            <a:endParaRPr lang="tr-TR" sz="2400" b="1" u="sng" dirty="0">
              <a:solidFill>
                <a:srgbClr val="FF0000"/>
              </a:solidFill>
            </a:endParaRPr>
          </a:p>
        </p:txBody>
      </p:sp>
      <p:sp>
        <p:nvSpPr>
          <p:cNvPr id="3" name="İçerik Yer Tutucusu 2"/>
          <p:cNvSpPr>
            <a:spLocks noGrp="1"/>
          </p:cNvSpPr>
          <p:nvPr>
            <p:ph idx="1"/>
          </p:nvPr>
        </p:nvSpPr>
        <p:spPr>
          <a:xfrm>
            <a:off x="838200" y="1019504"/>
            <a:ext cx="10515600" cy="5602014"/>
          </a:xfrm>
        </p:spPr>
        <p:txBody>
          <a:bodyPr>
            <a:normAutofit/>
          </a:bodyPr>
          <a:lstStyle/>
          <a:p>
            <a:pPr marL="0" indent="0">
              <a:buNone/>
            </a:pPr>
            <a:r>
              <a:rPr lang="tr-TR" dirty="0" smtClean="0">
                <a:solidFill>
                  <a:srgbClr val="FF0000"/>
                </a:solidFill>
              </a:rPr>
              <a:t>Yiyecek içecek maliyet denetiminde kullanılan standart maliyet araçları;</a:t>
            </a:r>
          </a:p>
          <a:p>
            <a:pPr marL="0" indent="0">
              <a:buNone/>
            </a:pPr>
            <a:r>
              <a:rPr lang="tr-TR" dirty="0" smtClean="0"/>
              <a:t>1- Standart satın alma şartnameleri</a:t>
            </a:r>
          </a:p>
          <a:p>
            <a:pPr marL="0" indent="0">
              <a:buNone/>
            </a:pPr>
            <a:r>
              <a:rPr lang="tr-TR" dirty="0" smtClean="0"/>
              <a:t>2-Standart reçeteler</a:t>
            </a:r>
          </a:p>
          <a:p>
            <a:pPr marL="0" indent="0">
              <a:buNone/>
            </a:pPr>
            <a:r>
              <a:rPr lang="tr-TR" dirty="0" smtClean="0"/>
              <a:t>3-Standart verimler</a:t>
            </a:r>
          </a:p>
          <a:p>
            <a:pPr marL="0" indent="0">
              <a:buNone/>
            </a:pPr>
            <a:r>
              <a:rPr lang="tr-TR" dirty="0" smtClean="0"/>
              <a:t>4-Standart porsiyon büyüklükleri</a:t>
            </a:r>
          </a:p>
          <a:p>
            <a:pPr marL="0" indent="0">
              <a:buNone/>
            </a:pPr>
            <a:r>
              <a:rPr lang="tr-TR" dirty="0" smtClean="0"/>
              <a:t>5-Standart porsiyon maliyetleri</a:t>
            </a:r>
          </a:p>
        </p:txBody>
      </p:sp>
    </p:spTree>
    <p:extLst>
      <p:ext uri="{BB962C8B-B14F-4D97-AF65-F5344CB8AC3E}">
        <p14:creationId xmlns:p14="http://schemas.microsoft.com/office/powerpoint/2010/main" val="302901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0639" y="486888"/>
            <a:ext cx="11245932" cy="6127668"/>
          </a:xfrm>
        </p:spPr>
        <p:txBody>
          <a:bodyPr>
            <a:normAutofit fontScale="77500" lnSpcReduction="20000"/>
          </a:bodyPr>
          <a:lstStyle/>
          <a:p>
            <a:pPr marL="0" indent="0">
              <a:buNone/>
            </a:pPr>
            <a:r>
              <a:rPr lang="tr-TR" b="1" u="sng" dirty="0" smtClean="0">
                <a:solidFill>
                  <a:srgbClr val="FF0000"/>
                </a:solidFill>
              </a:rPr>
              <a:t>1-Standart satın alma şartnameleri</a:t>
            </a:r>
          </a:p>
          <a:p>
            <a:pPr marL="0" indent="0">
              <a:buNone/>
            </a:pPr>
            <a:r>
              <a:rPr lang="tr-TR" dirty="0" smtClean="0">
                <a:solidFill>
                  <a:srgbClr val="FF0000"/>
                </a:solidFill>
              </a:rPr>
              <a:t>Şartnamelerin hazırlanmasında ve geliştirilmesinde zorunlu nedenler;</a:t>
            </a:r>
          </a:p>
          <a:p>
            <a:pPr marL="0" indent="0">
              <a:buNone/>
            </a:pPr>
            <a:r>
              <a:rPr lang="tr-TR" dirty="0" smtClean="0"/>
              <a:t>1-Standart bir satın alma yaklaşımı belirlemek ve böylece etkin olmayı sağlamak</a:t>
            </a:r>
          </a:p>
          <a:p>
            <a:pPr marL="0" indent="0">
              <a:buNone/>
            </a:pPr>
            <a:r>
              <a:rPr lang="tr-TR" dirty="0" smtClean="0"/>
              <a:t>2-Satın alınması gerekli olan maddeler hakkında satıcılara ve tedarikçilere standartlar hakkında bilgi vermek</a:t>
            </a:r>
          </a:p>
          <a:p>
            <a:pPr marL="0" indent="0">
              <a:buNone/>
            </a:pPr>
            <a:r>
              <a:rPr lang="tr-TR" dirty="0" smtClean="0"/>
              <a:t>3-Tesis , satıcılar ve tedarikçiler için fiyat rekabetinde kolaylığı ve etkinliği sağlamak</a:t>
            </a:r>
          </a:p>
          <a:p>
            <a:pPr marL="0" indent="0">
              <a:buNone/>
            </a:pPr>
            <a:r>
              <a:rPr lang="tr-TR" dirty="0" smtClean="0"/>
              <a:t>4-Şartnamelere göre teslim alma ve depolama elemanlarına ayrıntılı bilgiler sağlayarak onları dikkatli olmaya yöneltmek</a:t>
            </a:r>
          </a:p>
          <a:p>
            <a:pPr marL="0" indent="0">
              <a:buNone/>
            </a:pPr>
            <a:r>
              <a:rPr lang="tr-TR" dirty="0" smtClean="0"/>
              <a:t>5-Nitelik ve nicelik konularında meydana gelebilecek farklılıklar konusunda personeli uyanık tutmak</a:t>
            </a:r>
          </a:p>
          <a:p>
            <a:pPr marL="0" indent="0">
              <a:buNone/>
            </a:pPr>
            <a:r>
              <a:rPr lang="tr-TR" dirty="0" smtClean="0"/>
              <a:t>6-Misafirlere standart yiyecek içecek sunarak onların ilgisini çekmek, porsiyon büyüklüklerinin olumsuz etkilerini ortadan kaldırmak</a:t>
            </a:r>
          </a:p>
          <a:p>
            <a:pPr marL="0" indent="0">
              <a:buNone/>
            </a:pPr>
            <a:r>
              <a:rPr lang="tr-TR" dirty="0" smtClean="0"/>
              <a:t>7-Yiyecek içecek hammaddeleri üzerinde maliyet , kalite , miktar ve sanitasyon denetimini etkin kılmak</a:t>
            </a:r>
          </a:p>
          <a:p>
            <a:pPr marL="0" indent="0">
              <a:buNone/>
            </a:pPr>
            <a:r>
              <a:rPr lang="tr-TR" dirty="0" smtClean="0"/>
              <a:t>8-Stoklara yapılan yatırımı minimize etmek</a:t>
            </a:r>
          </a:p>
          <a:p>
            <a:pPr marL="0" indent="0">
              <a:buNone/>
            </a:pPr>
            <a:r>
              <a:rPr lang="tr-TR" dirty="0" smtClean="0"/>
              <a:t>9-Tesisin pazardaki rekabet durumunu geliştirmek</a:t>
            </a:r>
          </a:p>
          <a:p>
            <a:pPr marL="0" indent="0">
              <a:buNone/>
            </a:pPr>
            <a:r>
              <a:rPr lang="tr-TR" dirty="0" smtClean="0"/>
              <a:t>10-Üretimde ve </a:t>
            </a:r>
            <a:r>
              <a:rPr lang="tr-TR" dirty="0" err="1" smtClean="0"/>
              <a:t>servisleme</a:t>
            </a:r>
            <a:r>
              <a:rPr lang="tr-TR" dirty="0" smtClean="0"/>
              <a:t> de israfı önlemek</a:t>
            </a:r>
          </a:p>
          <a:p>
            <a:pPr marL="0" indent="0">
              <a:buNone/>
            </a:pPr>
            <a:r>
              <a:rPr lang="tr-TR" dirty="0" smtClean="0"/>
              <a:t>11-Satın alma fonksiyonunu tesadüflere ve şansa bırakmamak</a:t>
            </a:r>
            <a:endParaRPr lang="tr-TR" dirty="0"/>
          </a:p>
        </p:txBody>
      </p:sp>
    </p:spTree>
    <p:extLst>
      <p:ext uri="{BB962C8B-B14F-4D97-AF65-F5344CB8AC3E}">
        <p14:creationId xmlns:p14="http://schemas.microsoft.com/office/powerpoint/2010/main" val="354084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00644"/>
            <a:ext cx="10515600" cy="5617029"/>
          </a:xfrm>
        </p:spPr>
        <p:txBody>
          <a:bodyPr/>
          <a:lstStyle/>
          <a:p>
            <a:pPr marL="0" indent="0">
              <a:buNone/>
            </a:pPr>
            <a:r>
              <a:rPr lang="tr-TR" dirty="0" smtClean="0">
                <a:solidFill>
                  <a:srgbClr val="FF0000"/>
                </a:solidFill>
              </a:rPr>
              <a:t>Standart satın alma yapılırken dikkat edilmesi gereken hususlar</a:t>
            </a:r>
          </a:p>
          <a:p>
            <a:pPr marL="0" indent="0">
              <a:buNone/>
            </a:pPr>
            <a:r>
              <a:rPr lang="tr-TR" dirty="0" smtClean="0"/>
              <a:t>1-Tesisin mutfağına göre hareket edilerek yiyecek içecek hammaddelerinin niteliklerinin belirlenmesi</a:t>
            </a:r>
          </a:p>
          <a:p>
            <a:pPr marL="0" indent="0">
              <a:buNone/>
            </a:pPr>
            <a:r>
              <a:rPr lang="tr-TR" dirty="0" smtClean="0"/>
              <a:t>2-Yiyecek içeceğin planlanmış kullanımının dikkate alınması</a:t>
            </a:r>
          </a:p>
          <a:p>
            <a:pPr marL="0" indent="0">
              <a:buNone/>
            </a:pPr>
            <a:r>
              <a:rPr lang="tr-TR" dirty="0" smtClean="0"/>
              <a:t>3-Yiyecek içeceklerin pazarlanma olanakları ve geçerliliğin araştırılması</a:t>
            </a:r>
          </a:p>
          <a:p>
            <a:pPr marL="0" indent="0">
              <a:buNone/>
            </a:pPr>
            <a:r>
              <a:rPr lang="tr-TR" dirty="0" smtClean="0"/>
              <a:t>4-Birim fiyatlardan daha çok sonuç porsiyon maliyetlerinin dikkate alınması</a:t>
            </a:r>
          </a:p>
          <a:p>
            <a:pPr marL="0" indent="0">
              <a:buNone/>
            </a:pPr>
            <a:r>
              <a:rPr lang="tr-TR" dirty="0" smtClean="0"/>
              <a:t>5-Yiyecek ve içeceklerin tasnifleme sistemi ile ilgili olarak sektör ve ülke standartlarının dikkate alınması</a:t>
            </a:r>
          </a:p>
          <a:p>
            <a:pPr marL="0" indent="0">
              <a:buNone/>
            </a:pPr>
            <a:r>
              <a:rPr lang="tr-TR" dirty="0" smtClean="0"/>
              <a:t>(Örnek Gaziantep baklavası ortalama 40 kat yufkadan oluşur. Evlerde yapılan ise 7-14 kat olmaktadır. Öncelikle fıstık ve ceviz kullanılırken Karadeniz bölgesinde fındık da kullanılır.)</a:t>
            </a:r>
            <a:endParaRPr lang="tr-TR" dirty="0"/>
          </a:p>
        </p:txBody>
      </p:sp>
    </p:spTree>
    <p:extLst>
      <p:ext uri="{BB962C8B-B14F-4D97-AF65-F5344CB8AC3E}">
        <p14:creationId xmlns:p14="http://schemas.microsoft.com/office/powerpoint/2010/main" val="3495631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14400"/>
            <a:ext cx="10515600" cy="5262563"/>
          </a:xfrm>
        </p:spPr>
        <p:txBody>
          <a:bodyPr>
            <a:normAutofit fontScale="92500" lnSpcReduction="20000"/>
          </a:bodyPr>
          <a:lstStyle/>
          <a:p>
            <a:pPr marL="0" indent="0">
              <a:buNone/>
            </a:pPr>
            <a:r>
              <a:rPr lang="tr-TR" b="1" u="sng" dirty="0" smtClean="0">
                <a:solidFill>
                  <a:srgbClr val="C00000"/>
                </a:solidFill>
              </a:rPr>
              <a:t>Standart reçeteler</a:t>
            </a:r>
          </a:p>
          <a:p>
            <a:pPr marL="0" indent="0">
              <a:buNone/>
            </a:pPr>
            <a:r>
              <a:rPr lang="tr-TR" dirty="0"/>
              <a:t>Üretimi yapılacak yemeklerin; ne kadar miktar ve kalitede </a:t>
            </a:r>
            <a:r>
              <a:rPr lang="tr-TR" dirty="0" smtClean="0"/>
              <a:t>malzemeye ihtiyaç </a:t>
            </a:r>
            <a:r>
              <a:rPr lang="tr-TR" dirty="0"/>
              <a:t>duyacağı; nasıl, ne yöntemle, ne kadar sürede pişirileceği, mutfak </a:t>
            </a:r>
            <a:r>
              <a:rPr lang="tr-TR" dirty="0" err="1"/>
              <a:t>araçgereçlerinin</a:t>
            </a:r>
            <a:r>
              <a:rPr lang="tr-TR" dirty="0"/>
              <a:t> ne olacağı, hangi ölçüde kaç porsiyon olacağı ve tabak dekorunun </a:t>
            </a:r>
            <a:r>
              <a:rPr lang="tr-TR" dirty="0" smtClean="0"/>
              <a:t>nasıl yapılacağına </a:t>
            </a:r>
            <a:r>
              <a:rPr lang="tr-TR" dirty="0"/>
              <a:t>varıncaya kadar bilgilerin yer aldığı formlara “</a:t>
            </a:r>
            <a:r>
              <a:rPr lang="tr-TR" b="1" dirty="0">
                <a:solidFill>
                  <a:srgbClr val="FF0000"/>
                </a:solidFill>
              </a:rPr>
              <a:t>Standart Reçete</a:t>
            </a:r>
            <a:r>
              <a:rPr lang="tr-TR" dirty="0"/>
              <a:t>” </a:t>
            </a:r>
            <a:r>
              <a:rPr lang="tr-TR" dirty="0" smtClean="0"/>
              <a:t>denir.</a:t>
            </a:r>
          </a:p>
          <a:p>
            <a:pPr marL="0" indent="0">
              <a:buNone/>
            </a:pPr>
            <a:r>
              <a:rPr lang="tr-TR" u="sng" dirty="0">
                <a:solidFill>
                  <a:srgbClr val="FF0000"/>
                </a:solidFill>
              </a:rPr>
              <a:t>Standart </a:t>
            </a:r>
            <a:r>
              <a:rPr lang="tr-TR" u="sng" dirty="0" smtClean="0">
                <a:solidFill>
                  <a:srgbClr val="FF0000"/>
                </a:solidFill>
              </a:rPr>
              <a:t>Reçetelerin </a:t>
            </a:r>
            <a:r>
              <a:rPr lang="tr-TR" u="sng" dirty="0">
                <a:solidFill>
                  <a:srgbClr val="FF0000"/>
                </a:solidFill>
              </a:rPr>
              <a:t>amaçları </a:t>
            </a:r>
            <a:endParaRPr lang="tr-TR" u="sng" dirty="0" smtClean="0">
              <a:solidFill>
                <a:srgbClr val="FF0000"/>
              </a:solidFill>
            </a:endParaRPr>
          </a:p>
          <a:p>
            <a:pPr marL="0" indent="0">
              <a:buNone/>
            </a:pPr>
            <a:r>
              <a:rPr lang="tr-TR" dirty="0"/>
              <a:t>1. Öncelikle konuğa arzulanan kalitede ürünün verilmesini devamlı kılmak,</a:t>
            </a:r>
          </a:p>
          <a:p>
            <a:pPr marL="0" indent="0">
              <a:buNone/>
            </a:pPr>
            <a:r>
              <a:rPr lang="tr-TR" dirty="0"/>
              <a:t>2. Birbirini tutmayan yemek servislerini önlemek,</a:t>
            </a:r>
          </a:p>
          <a:p>
            <a:pPr marL="0" indent="0">
              <a:buNone/>
            </a:pPr>
            <a:r>
              <a:rPr lang="tr-TR" dirty="0"/>
              <a:t>3. Özellikle </a:t>
            </a:r>
            <a:r>
              <a:rPr lang="tr-TR" dirty="0" err="1"/>
              <a:t>fast-food</a:t>
            </a:r>
            <a:r>
              <a:rPr lang="tr-TR" dirty="0"/>
              <a:t> usulü çalışan zincir işletmelerde; çalışmanın tek </a:t>
            </a:r>
            <a:r>
              <a:rPr lang="tr-TR" dirty="0" smtClean="0"/>
              <a:t>tip olmasını </a:t>
            </a:r>
            <a:r>
              <a:rPr lang="tr-TR" dirty="0"/>
              <a:t>sağlamak,</a:t>
            </a:r>
          </a:p>
          <a:p>
            <a:pPr marL="0" indent="0">
              <a:buNone/>
            </a:pPr>
            <a:r>
              <a:rPr lang="tr-TR" dirty="0"/>
              <a:t>4. Konukların tükettiği ancak daha iyi olmasını arzuladıkları </a:t>
            </a:r>
            <a:r>
              <a:rPr lang="tr-TR" dirty="0" smtClean="0"/>
              <a:t>ürünlerin geliştirilebilmesini </a:t>
            </a:r>
            <a:r>
              <a:rPr lang="tr-TR" dirty="0"/>
              <a:t>sağlamak,</a:t>
            </a:r>
          </a:p>
          <a:p>
            <a:pPr marL="0" indent="0">
              <a:buNone/>
            </a:pPr>
            <a:r>
              <a:rPr lang="tr-TR" dirty="0"/>
              <a:t>5. Bütün bunların sonucunda ise işletmenin sektör rekabetinde iyi bir </a:t>
            </a:r>
            <a:r>
              <a:rPr lang="tr-TR" dirty="0" smtClean="0"/>
              <a:t>yere gelmesini </a:t>
            </a:r>
            <a:r>
              <a:rPr lang="tr-TR" dirty="0"/>
              <a:t>sağlamaktır </a:t>
            </a:r>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11468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83476"/>
            <a:ext cx="10515600" cy="5693487"/>
          </a:xfrm>
        </p:spPr>
        <p:txBody>
          <a:bodyPr>
            <a:normAutofit lnSpcReduction="10000"/>
          </a:bodyPr>
          <a:lstStyle/>
          <a:p>
            <a:pPr marL="0" indent="0">
              <a:buNone/>
            </a:pPr>
            <a:r>
              <a:rPr lang="tr-TR" dirty="0" smtClean="0"/>
              <a:t>Standart reçete örneği</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sz="2000" dirty="0" smtClean="0"/>
              <a:t>1-1,8*9,00=16,2</a:t>
            </a:r>
          </a:p>
          <a:p>
            <a:pPr marL="0" indent="0">
              <a:buNone/>
            </a:pPr>
            <a:r>
              <a:rPr lang="tr-TR" sz="2000" dirty="0" smtClean="0"/>
              <a:t>2-0,12*0,40=0,048</a:t>
            </a:r>
          </a:p>
          <a:p>
            <a:pPr marL="0" indent="0">
              <a:buNone/>
            </a:pPr>
            <a:r>
              <a:rPr lang="tr-TR" sz="2000" dirty="0" smtClean="0"/>
              <a:t>3-0,014*8,00=0,112 </a:t>
            </a:r>
            <a:r>
              <a:rPr lang="tr-TR" sz="2000" b="1" dirty="0" smtClean="0">
                <a:solidFill>
                  <a:srgbClr val="FF0000"/>
                </a:solidFill>
              </a:rPr>
              <a:t>(***örneğin hesaplarında yanlışlık var)</a:t>
            </a:r>
          </a:p>
          <a:p>
            <a:pPr marL="0" indent="0">
              <a:buNone/>
            </a:pPr>
            <a:endParaRPr lang="tr-TR" dirty="0"/>
          </a:p>
        </p:txBody>
      </p:sp>
      <p:pic>
        <p:nvPicPr>
          <p:cNvPr id="4" name="Resim 3"/>
          <p:cNvPicPr>
            <a:picLocks noChangeAspect="1"/>
          </p:cNvPicPr>
          <p:nvPr/>
        </p:nvPicPr>
        <p:blipFill>
          <a:blip r:embed="rId2"/>
          <a:stretch>
            <a:fillRect/>
          </a:stretch>
        </p:blipFill>
        <p:spPr>
          <a:xfrm>
            <a:off x="838200" y="938151"/>
            <a:ext cx="7954292" cy="3770240"/>
          </a:xfrm>
          <a:prstGeom prst="rect">
            <a:avLst/>
          </a:prstGeom>
        </p:spPr>
      </p:pic>
    </p:spTree>
    <p:extLst>
      <p:ext uri="{BB962C8B-B14F-4D97-AF65-F5344CB8AC3E}">
        <p14:creationId xmlns:p14="http://schemas.microsoft.com/office/powerpoint/2010/main" val="3605393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51640"/>
            <a:ext cx="10515600" cy="5759669"/>
          </a:xfrm>
        </p:spPr>
        <p:txBody>
          <a:bodyPr>
            <a:normAutofit fontScale="62500" lnSpcReduction="20000"/>
          </a:bodyPr>
          <a:lstStyle/>
          <a:p>
            <a:pPr marL="0" indent="0">
              <a:buNone/>
            </a:pPr>
            <a:r>
              <a:rPr lang="tr-TR" dirty="0" smtClean="0">
                <a:solidFill>
                  <a:srgbClr val="FF0000"/>
                </a:solidFill>
              </a:rPr>
              <a:t>Hazırlama ve servis</a:t>
            </a:r>
          </a:p>
          <a:p>
            <a:pPr marL="0" indent="0">
              <a:buNone/>
            </a:pPr>
            <a:r>
              <a:rPr lang="tr-TR" dirty="0"/>
              <a:t>1. Soğanları soyup yıkayın ve rendeleyin,</a:t>
            </a:r>
          </a:p>
          <a:p>
            <a:pPr marL="0" indent="0">
              <a:buNone/>
            </a:pPr>
            <a:r>
              <a:rPr lang="tr-TR" dirty="0"/>
              <a:t>2. Bayat ekmeğin kabuklarını çıkartarak kıyma için ıslatın ve bunu iyice sıkın,</a:t>
            </a:r>
          </a:p>
          <a:p>
            <a:pPr marL="0" indent="0">
              <a:buNone/>
            </a:pPr>
            <a:r>
              <a:rPr lang="tr-TR" dirty="0"/>
              <a:t>3. Kıymayı; hazırladığınız rende soğan, bayat ekmek ve ilave edeceğiniz tuz ve</a:t>
            </a:r>
          </a:p>
          <a:p>
            <a:pPr marL="0" indent="0">
              <a:buNone/>
            </a:pPr>
            <a:r>
              <a:rPr lang="tr-TR" dirty="0"/>
              <a:t>baharla iyice yoğurun,</a:t>
            </a:r>
          </a:p>
          <a:p>
            <a:pPr marL="0" indent="0">
              <a:buNone/>
            </a:pPr>
            <a:r>
              <a:rPr lang="tr-TR" dirty="0"/>
              <a:t>4. Oval şeklinde yassı köfteler yapın,</a:t>
            </a:r>
          </a:p>
          <a:p>
            <a:pPr marL="0" indent="0">
              <a:buNone/>
            </a:pPr>
            <a:r>
              <a:rPr lang="tr-TR" dirty="0"/>
              <a:t>5. Izgarayı yağlayarak hafif ateşte köftelerin her iki tarafını pişirin,</a:t>
            </a:r>
          </a:p>
          <a:p>
            <a:pPr marL="0" indent="0">
              <a:buNone/>
            </a:pPr>
            <a:r>
              <a:rPr lang="tr-TR" dirty="0"/>
              <a:t>6. Piyaz doğranmış soğan ile kıyılmış maydanozu karıştırıp yanında domates </a:t>
            </a:r>
            <a:r>
              <a:rPr lang="tr-TR" dirty="0" smtClean="0"/>
              <a:t>ve biberle </a:t>
            </a:r>
            <a:r>
              <a:rPr lang="tr-TR" dirty="0"/>
              <a:t>garnitürü hazırlayın,</a:t>
            </a:r>
          </a:p>
          <a:p>
            <a:pPr marL="0" indent="0">
              <a:buNone/>
            </a:pPr>
            <a:r>
              <a:rPr lang="tr-TR" dirty="0"/>
              <a:t>7. Izgara köfteyi garnitürleriyle birlikte 24 </a:t>
            </a:r>
            <a:r>
              <a:rPr lang="tr-TR" dirty="0" err="1"/>
              <a:t>cm’lik</a:t>
            </a:r>
            <a:r>
              <a:rPr lang="tr-TR" dirty="0"/>
              <a:t> düz tabakta sıcak olarak</a:t>
            </a:r>
          </a:p>
          <a:p>
            <a:pPr marL="0" indent="0">
              <a:buNone/>
            </a:pPr>
            <a:r>
              <a:rPr lang="tr-TR" dirty="0"/>
              <a:t>servis </a:t>
            </a:r>
            <a:r>
              <a:rPr lang="tr-TR" dirty="0" smtClean="0"/>
              <a:t>edin. </a:t>
            </a:r>
          </a:p>
          <a:p>
            <a:pPr marL="0" indent="0">
              <a:buNone/>
            </a:pPr>
            <a:r>
              <a:rPr lang="tr-TR" dirty="0" smtClean="0">
                <a:solidFill>
                  <a:srgbClr val="FF0000"/>
                </a:solidFill>
              </a:rPr>
              <a:t>Standart reçetenin büyük miktarlar için genişletilmesi</a:t>
            </a:r>
          </a:p>
          <a:p>
            <a:pPr marL="0" indent="0">
              <a:buNone/>
            </a:pPr>
            <a:r>
              <a:rPr lang="tr-TR" dirty="0" smtClean="0"/>
              <a:t>Reçetelerin büyüklüğü veya porsiyonların sayısı bir ayarlama çarpanı ile hesaplanıp azaltılabilir veya artırılabilir.</a:t>
            </a:r>
          </a:p>
          <a:p>
            <a:pPr marL="0" indent="0">
              <a:buNone/>
            </a:pPr>
            <a:r>
              <a:rPr lang="tr-TR" dirty="0" smtClean="0"/>
              <a:t>Örnek Bir reçete 5 porsiyon vermektedir. Porsiyon büyüklükleri aynı olmak koşuluyla 30 porsiyon istenmektedir.</a:t>
            </a:r>
          </a:p>
          <a:p>
            <a:pPr marL="0" indent="0">
              <a:buNone/>
            </a:pPr>
            <a:r>
              <a:rPr lang="tr-TR" dirty="0" smtClean="0"/>
              <a:t>Ayarlama çarpanı=Yeni verim/başlangıç verimi</a:t>
            </a:r>
          </a:p>
          <a:p>
            <a:pPr marL="0" indent="0">
              <a:buNone/>
            </a:pPr>
            <a:r>
              <a:rPr lang="tr-TR" dirty="0" smtClean="0"/>
              <a:t>A.Ç.=30/5=6 (bir yemeğin başlangıç reçetesindeki her girdi miktarı 6 ile çarpılarak yeni miktar bulunabilir.</a:t>
            </a:r>
            <a:endParaRPr lang="tr-TR" dirty="0"/>
          </a:p>
        </p:txBody>
      </p:sp>
    </p:spTree>
    <p:extLst>
      <p:ext uri="{BB962C8B-B14F-4D97-AF65-F5344CB8AC3E}">
        <p14:creationId xmlns:p14="http://schemas.microsoft.com/office/powerpoint/2010/main" val="104084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7559"/>
            <a:ext cx="10515600" cy="5801710"/>
          </a:xfrm>
        </p:spPr>
        <p:txBody>
          <a:bodyPr/>
          <a:lstStyle/>
          <a:p>
            <a:pPr marL="0" indent="0">
              <a:buNone/>
            </a:pPr>
            <a:r>
              <a:rPr lang="tr-TR" dirty="0">
                <a:solidFill>
                  <a:srgbClr val="FF0000"/>
                </a:solidFill>
              </a:rPr>
              <a:t>Standart reçetelerin değerlendirilmesi</a:t>
            </a:r>
          </a:p>
          <a:p>
            <a:pPr marL="0" indent="0">
              <a:buNone/>
            </a:pPr>
            <a:r>
              <a:rPr lang="tr-TR" dirty="0"/>
              <a:t>Yiyeceğin tadına karar verebilmek için tadı test etme komitesi veya paneli kullanılır. Bu komite aşçılar ,diğer ilgili iş görenler ve misafirlerden oluşturulur.</a:t>
            </a:r>
          </a:p>
          <a:p>
            <a:pPr marL="0" indent="0">
              <a:buNone/>
            </a:pPr>
            <a:r>
              <a:rPr lang="tr-TR" dirty="0">
                <a:solidFill>
                  <a:srgbClr val="FF0000"/>
                </a:solidFill>
              </a:rPr>
              <a:t>Üretim ve yönetim personeli standart reçetenin kullanılabilirliği için şu konularda anlaşmalıdırlar;</a:t>
            </a:r>
          </a:p>
          <a:p>
            <a:pPr marL="0" indent="0">
              <a:buNone/>
            </a:pPr>
            <a:r>
              <a:rPr lang="tr-TR" dirty="0"/>
              <a:t>1-Miktarlar</a:t>
            </a:r>
          </a:p>
          <a:p>
            <a:pPr marL="0" indent="0">
              <a:buNone/>
            </a:pPr>
            <a:r>
              <a:rPr lang="tr-TR" dirty="0"/>
              <a:t>2-Yiyecek içeceğe giren malzemeler</a:t>
            </a:r>
          </a:p>
          <a:p>
            <a:pPr marL="0" indent="0">
              <a:buNone/>
            </a:pPr>
            <a:r>
              <a:rPr lang="tr-TR" dirty="0"/>
              <a:t>3-Üretim için yönergeler</a:t>
            </a:r>
          </a:p>
          <a:p>
            <a:pPr marL="0" indent="0">
              <a:buNone/>
            </a:pPr>
            <a:r>
              <a:rPr lang="tr-TR" dirty="0"/>
              <a:t>4-Servis için yönergeler</a:t>
            </a:r>
          </a:p>
          <a:p>
            <a:pPr marL="0" indent="0">
              <a:buNone/>
            </a:pPr>
            <a:endParaRPr lang="tr-TR" dirty="0"/>
          </a:p>
        </p:txBody>
      </p:sp>
    </p:spTree>
    <p:extLst>
      <p:ext uri="{BB962C8B-B14F-4D97-AF65-F5344CB8AC3E}">
        <p14:creationId xmlns:p14="http://schemas.microsoft.com/office/powerpoint/2010/main" val="1597642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30924"/>
            <a:ext cx="10515600" cy="5746039"/>
          </a:xfrm>
        </p:spPr>
        <p:txBody>
          <a:bodyPr>
            <a:normAutofit fontScale="92500"/>
          </a:bodyPr>
          <a:lstStyle/>
          <a:p>
            <a:pPr marL="0" indent="0">
              <a:buNone/>
            </a:pPr>
            <a:r>
              <a:rPr lang="tr-TR" dirty="0"/>
              <a:t>Ayarlama Faktörü =225 porsiyon (istenen miktar) / 100 porsiyon (reçete miktarı) = 2,25 (çarpan yani Ayarlama Faktörü) </a:t>
            </a:r>
            <a:endParaRPr lang="tr-TR" dirty="0" smtClean="0"/>
          </a:p>
          <a:p>
            <a:pPr marL="0" indent="0">
              <a:buNone/>
            </a:pPr>
            <a:r>
              <a:rPr lang="tr-TR" dirty="0"/>
              <a:t>Bundan sonra, daha önceden 100 porsiyon üzerinden hazırlanmış bu reçetenin her bir malzemesi Ayarlama Faktörü olan (2,5) ile çarpılarak, yeni istenen 225 porsiyon düzeyine ulaşılır</a:t>
            </a:r>
            <a:r>
              <a:rPr lang="tr-TR" dirty="0" smtClean="0"/>
              <a:t>.</a:t>
            </a:r>
          </a:p>
          <a:p>
            <a:pPr marL="0" indent="0">
              <a:buNone/>
            </a:pPr>
            <a:r>
              <a:rPr lang="tr-TR" dirty="0" smtClean="0"/>
              <a:t> </a:t>
            </a:r>
            <a:r>
              <a:rPr lang="tr-TR" dirty="0"/>
              <a:t>Örneğin; Eski reçetede 8 gr. olarak yer alan bir baharat (2,5) olan Ayarlama Faktörü ile çarpılarak, kullanılacak yeni miktar 18 gr. olarak bulunur. </a:t>
            </a:r>
            <a:endParaRPr lang="tr-TR" dirty="0" smtClean="0"/>
          </a:p>
          <a:p>
            <a:pPr marL="0" indent="0">
              <a:buNone/>
            </a:pPr>
            <a:r>
              <a:rPr lang="tr-TR" dirty="0" smtClean="0"/>
              <a:t>Benzer </a:t>
            </a:r>
            <a:r>
              <a:rPr lang="tr-TR" dirty="0"/>
              <a:t>bir durum, porsiyon büyüklüğü için de geçerlidir. Porsiyon büyüklüklerini bulmak için de; Ayarlama Faktörü = 0,5 (istenen porsiyon) / 0,75 (reçete porsiyonu) = 0,67 (çarpan yani Ayarlama Faktörü) Bundan sonra, bu reçetenin her bir malzemesi Ayarlama Faktörü olan (0,67) ile çarpılarak, yeni istenen porsiyon büyüklüğü bulunur. </a:t>
            </a:r>
            <a:endParaRPr lang="tr-TR" dirty="0" smtClean="0"/>
          </a:p>
          <a:p>
            <a:pPr marL="0" indent="0">
              <a:buNone/>
            </a:pPr>
            <a:r>
              <a:rPr lang="tr-TR"/>
              <a:t>Örneğin; = 300 gr.(reçete porsiyonu büyüklüğü) * 0,67 (ayarlama faktörü) = 201 gr.(yeni Porsiyon Büyüklüğü)</a:t>
            </a:r>
            <a:endParaRPr lang="tr-TR" dirty="0"/>
          </a:p>
        </p:txBody>
      </p:sp>
    </p:spTree>
    <p:extLst>
      <p:ext uri="{BB962C8B-B14F-4D97-AF65-F5344CB8AC3E}">
        <p14:creationId xmlns:p14="http://schemas.microsoft.com/office/powerpoint/2010/main" val="3955542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2883</TotalTime>
  <Words>1759</Words>
  <Application>Microsoft Office PowerPoint</Application>
  <PresentationFormat>Özel</PresentationFormat>
  <Paragraphs>194</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PowerPoint Sunusu</vt:lpstr>
      <vt:lpstr>Menü ön maliyet,ön denetim (standart) araçları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ASUS</cp:lastModifiedBy>
  <cp:revision>191</cp:revision>
  <dcterms:created xsi:type="dcterms:W3CDTF">2016-06-28T08:34:33Z</dcterms:created>
  <dcterms:modified xsi:type="dcterms:W3CDTF">2023-12-17T11:41:07Z</dcterms:modified>
</cp:coreProperties>
</file>