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35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3E9D9C6F-F7A3-46C8-B44B-005CA6BD12D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2165462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E9D9C6F-F7A3-46C8-B44B-005CA6BD12D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1188365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3E9D9C6F-F7A3-46C8-B44B-005CA6BD12D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3817758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E9D9C6F-F7A3-46C8-B44B-005CA6BD12D9}" type="datetimeFigureOut">
              <a:rPr lang="tr-TR" smtClean="0"/>
              <a:t>6.11.2019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3853398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E9D9C6F-F7A3-46C8-B44B-005CA6BD12D9}" type="datetimeFigureOut">
              <a:rPr lang="tr-TR" smtClean="0"/>
              <a:t>6.11.2019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4059007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E9D9C6F-F7A3-46C8-B44B-005CA6BD12D9}" type="datetimeFigureOut">
              <a:rPr lang="tr-TR" smtClean="0"/>
              <a:t>6.11.2019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1318811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E9D9C6F-F7A3-46C8-B44B-005CA6BD12D9}" type="datetimeFigureOut">
              <a:rPr lang="tr-TR" smtClean="0"/>
              <a:t>6.11.2019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73058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E9D9C6F-F7A3-46C8-B44B-005CA6BD12D9}" type="datetimeFigureOut">
              <a:rPr lang="tr-TR" smtClean="0"/>
              <a:t>6.11.2019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1216355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E9D9C6F-F7A3-46C8-B44B-005CA6BD12D9}" type="datetimeFigureOut">
              <a:rPr lang="tr-TR" smtClean="0"/>
              <a:t>6.11.2019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3936358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E9D9C6F-F7A3-46C8-B44B-005CA6BD12D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4277529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E9D9C6F-F7A3-46C8-B44B-005CA6BD12D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FBB47CB-D64D-477C-AA4E-338900C0AE5C}" type="slidenum">
              <a:rPr lang="tr-TR" smtClean="0"/>
              <a:t>‹#›</a:t>
            </a:fld>
            <a:endParaRPr lang="tr-TR"/>
          </a:p>
        </p:txBody>
      </p:sp>
    </p:spTree>
    <p:extLst>
      <p:ext uri="{BB962C8B-B14F-4D97-AF65-F5344CB8AC3E}">
        <p14:creationId xmlns:p14="http://schemas.microsoft.com/office/powerpoint/2010/main" val="2647594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9D9C6F-F7A3-46C8-B44B-005CA6BD12D9}" type="datetimeFigureOut">
              <a:rPr lang="tr-TR" smtClean="0"/>
              <a:t>6.11.2019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B47CB-D64D-477C-AA4E-338900C0AE5C}" type="slidenum">
              <a:rPr lang="tr-TR" smtClean="0"/>
              <a:t>‹#›</a:t>
            </a:fld>
            <a:endParaRPr lang="tr-TR"/>
          </a:p>
        </p:txBody>
      </p:sp>
    </p:spTree>
    <p:extLst>
      <p:ext uri="{BB962C8B-B14F-4D97-AF65-F5344CB8AC3E}">
        <p14:creationId xmlns:p14="http://schemas.microsoft.com/office/powerpoint/2010/main" val="986021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479565" y="466449"/>
            <a:ext cx="5969000" cy="1600201"/>
          </a:xfrm>
        </p:spPr>
        <p:txBody>
          <a:bodyPr/>
          <a:lstStyle/>
          <a:p>
            <a:pPr algn="ctr"/>
            <a:r>
              <a:rPr lang="tr-TR" sz="3600" b="1" dirty="0" smtClean="0">
                <a:solidFill>
                  <a:srgbClr val="FF0000"/>
                </a:solidFill>
                <a:latin typeface="+mn-lt"/>
              </a:rPr>
              <a:t>KAMU VE ÖZEL SEKTÖRDE</a:t>
            </a:r>
            <a:br>
              <a:rPr lang="tr-TR" sz="3600" b="1" dirty="0" smtClean="0">
                <a:solidFill>
                  <a:srgbClr val="FF0000"/>
                </a:solidFill>
                <a:latin typeface="+mn-lt"/>
              </a:rPr>
            </a:br>
            <a:r>
              <a:rPr lang="tr-TR" sz="3600" b="1" dirty="0" smtClean="0">
                <a:solidFill>
                  <a:srgbClr val="FF0000"/>
                </a:solidFill>
                <a:latin typeface="+mn-lt"/>
              </a:rPr>
              <a:t>HALKLA İLİŞKİLER</a:t>
            </a:r>
            <a:r>
              <a:rPr lang="tr-TR" dirty="0" smtClean="0"/>
              <a:t/>
            </a:r>
            <a:br>
              <a:rPr lang="tr-TR" dirty="0" smtClean="0"/>
            </a:br>
            <a:r>
              <a:rPr lang="tr-TR" sz="3600" b="1" dirty="0" smtClean="0">
                <a:solidFill>
                  <a:schemeClr val="accent5">
                    <a:lumMod val="75000"/>
                  </a:schemeClr>
                </a:solidFill>
                <a:latin typeface="Arial" panose="020B0604020202020204" pitchFamily="34" charset="0"/>
                <a:cs typeface="Arial" panose="020B0604020202020204" pitchFamily="34" charset="0"/>
              </a:rPr>
              <a:t>EMNİYET MÜDÜRLÜĞÜ</a:t>
            </a:r>
            <a:endParaRPr lang="tr-TR" sz="3600" b="1" dirty="0">
              <a:solidFill>
                <a:schemeClr val="accent5">
                  <a:lumMod val="75000"/>
                </a:schemeClr>
              </a:solidFill>
              <a:latin typeface="Arial" panose="020B0604020202020204" pitchFamily="34" charset="0"/>
              <a:cs typeface="Arial" panose="020B0604020202020204" pitchFamily="34" charset="0"/>
            </a:endParaRPr>
          </a:p>
        </p:txBody>
      </p:sp>
      <p:sp>
        <p:nvSpPr>
          <p:cNvPr id="4" name="Metin Yer Tutucusu 3"/>
          <p:cNvSpPr>
            <a:spLocks noGrp="1"/>
          </p:cNvSpPr>
          <p:nvPr>
            <p:ph type="body" sz="half" idx="2"/>
          </p:nvPr>
        </p:nvSpPr>
        <p:spPr>
          <a:xfrm>
            <a:off x="5943598" y="2832100"/>
            <a:ext cx="5040933" cy="3708400"/>
          </a:xfrm>
        </p:spPr>
        <p:txBody>
          <a:bodyPr>
            <a:normAutofit/>
          </a:bodyPr>
          <a:lstStyle/>
          <a:p>
            <a:pPr algn="ctr"/>
            <a:r>
              <a:rPr lang="tr-TR" sz="2800" dirty="0" smtClean="0">
                <a:solidFill>
                  <a:srgbClr val="C00000"/>
                </a:solidFill>
                <a:latin typeface="Arial" panose="020B0604020202020204" pitchFamily="34" charset="0"/>
                <a:cs typeface="Arial" panose="020B0604020202020204" pitchFamily="34" charset="0"/>
              </a:rPr>
              <a:t>Hazırlayanlar</a:t>
            </a:r>
          </a:p>
          <a:p>
            <a:pPr algn="ctr"/>
            <a:r>
              <a:rPr lang="tr-TR" sz="2400" dirty="0" smtClean="0">
                <a:latin typeface="Arial" panose="020B0604020202020204" pitchFamily="34" charset="0"/>
                <a:cs typeface="Arial" panose="020B0604020202020204" pitchFamily="34" charset="0"/>
              </a:rPr>
              <a:t>Sinem BOZKURT – 18480687</a:t>
            </a:r>
          </a:p>
          <a:p>
            <a:pPr algn="ctr"/>
            <a:r>
              <a:rPr lang="tr-TR" sz="2400" dirty="0" smtClean="0">
                <a:latin typeface="Arial" panose="020B0604020202020204" pitchFamily="34" charset="0"/>
                <a:cs typeface="Arial" panose="020B0604020202020204" pitchFamily="34" charset="0"/>
              </a:rPr>
              <a:t>Gülcan ŞENEL – 18480703</a:t>
            </a:r>
          </a:p>
          <a:p>
            <a:pPr algn="ctr"/>
            <a:r>
              <a:rPr lang="tr-TR" sz="2400" dirty="0" smtClean="0">
                <a:latin typeface="Arial" panose="020B0604020202020204" pitchFamily="34" charset="0"/>
                <a:cs typeface="Arial" panose="020B0604020202020204" pitchFamily="34" charset="0"/>
              </a:rPr>
              <a:t>Çağrı Berk ORHAN – 18480704</a:t>
            </a:r>
          </a:p>
          <a:p>
            <a:pPr algn="ctr"/>
            <a:r>
              <a:rPr lang="tr-TR" sz="2400" dirty="0" smtClean="0">
                <a:latin typeface="Arial" panose="020B0604020202020204" pitchFamily="34" charset="0"/>
                <a:cs typeface="Arial" panose="020B0604020202020204" pitchFamily="34" charset="0"/>
              </a:rPr>
              <a:t>İpek UYGUN – 18480723</a:t>
            </a:r>
          </a:p>
          <a:p>
            <a:pPr algn="ctr"/>
            <a:endParaRPr lang="tr-TR" sz="2400" dirty="0">
              <a:latin typeface="Arial" panose="020B0604020202020204" pitchFamily="34" charset="0"/>
              <a:cs typeface="Arial" panose="020B0604020202020204" pitchFamily="34" charset="0"/>
            </a:endParaRPr>
          </a:p>
          <a:p>
            <a:pPr algn="ctr"/>
            <a:r>
              <a:rPr lang="tr-TR" sz="2400" dirty="0" smtClean="0">
                <a:solidFill>
                  <a:srgbClr val="FF0000"/>
                </a:solidFill>
                <a:latin typeface="Arial" panose="020B0604020202020204" pitchFamily="34" charset="0"/>
                <a:cs typeface="Arial" panose="020B0604020202020204" pitchFamily="34" charset="0"/>
              </a:rPr>
              <a:t>Dersin Danışmanı</a:t>
            </a:r>
          </a:p>
          <a:p>
            <a:pPr algn="ctr"/>
            <a:r>
              <a:rPr lang="tr-TR" sz="2200" dirty="0" smtClean="0">
                <a:latin typeface="Arial" panose="020B0604020202020204" pitchFamily="34" charset="0"/>
                <a:cs typeface="Arial" panose="020B0604020202020204" pitchFamily="34" charset="0"/>
              </a:rPr>
              <a:t>Öğretim Görevlisi Şadiye Nur GÜLEÇ</a:t>
            </a:r>
          </a:p>
        </p:txBody>
      </p:sp>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914" y="466449"/>
            <a:ext cx="4184391" cy="5858149"/>
          </a:xfrm>
          <a:prstGeom prst="rect">
            <a:avLst/>
          </a:prstGeom>
        </p:spPr>
      </p:pic>
    </p:spTree>
    <p:extLst>
      <p:ext uri="{BB962C8B-B14F-4D97-AF65-F5344CB8AC3E}">
        <p14:creationId xmlns:p14="http://schemas.microsoft.com/office/powerpoint/2010/main" val="2752849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6600" dirty="0" smtClean="0">
                <a:solidFill>
                  <a:srgbClr val="C00000"/>
                </a:solidFill>
                <a:effectLst>
                  <a:outerShdw blurRad="38100" dist="38100" dir="2700000" algn="tl">
                    <a:srgbClr val="000000">
                      <a:alpha val="43137"/>
                    </a:srgbClr>
                  </a:outerShdw>
                </a:effectLst>
                <a:latin typeface="Myriad Pro Cond" panose="020B0506030403020204" pitchFamily="34" charset="0"/>
              </a:rPr>
              <a:t>Emniyet Genel Müdürlüğü Nedir?</a:t>
            </a:r>
            <a:endParaRPr lang="tr-TR" sz="6600" dirty="0">
              <a:solidFill>
                <a:srgbClr val="C00000"/>
              </a:solidFill>
              <a:effectLst>
                <a:outerShdw blurRad="38100" dist="38100" dir="2700000" algn="tl">
                  <a:srgbClr val="000000">
                    <a:alpha val="43137"/>
                  </a:srgbClr>
                </a:outerShdw>
              </a:effectLst>
              <a:latin typeface="Myriad Pro Cond" panose="020B0506030403020204" pitchFamily="34" charset="0"/>
            </a:endParaRPr>
          </a:p>
        </p:txBody>
      </p:sp>
      <p:sp>
        <p:nvSpPr>
          <p:cNvPr id="6" name="İçerik Yer Tutucusu 5"/>
          <p:cNvSpPr>
            <a:spLocks noGrp="1"/>
          </p:cNvSpPr>
          <p:nvPr>
            <p:ph idx="1"/>
          </p:nvPr>
        </p:nvSpPr>
        <p:spPr>
          <a:xfrm>
            <a:off x="838200" y="2565399"/>
            <a:ext cx="10515600" cy="3852863"/>
          </a:xfrm>
        </p:spPr>
        <p:txBody>
          <a:bodyPr/>
          <a:lstStyle/>
          <a:p>
            <a:r>
              <a:rPr lang="tr-TR" dirty="0"/>
              <a:t>Emniyet Genel Müdürlüğü, rütbeleri polis memurluğundan </a:t>
            </a:r>
            <a:r>
              <a:rPr lang="tr-TR" dirty="0" smtClean="0"/>
              <a:t>başlayıp emniyet genel müdürlüğüne kadar uzanan, </a:t>
            </a:r>
            <a:r>
              <a:rPr lang="tr-TR" dirty="0"/>
              <a:t>tüm il ve ilçelerde örgütlenmiş, sahil ve </a:t>
            </a:r>
            <a:r>
              <a:rPr lang="tr-TR" dirty="0" smtClean="0"/>
              <a:t>denizlerde </a:t>
            </a:r>
            <a:r>
              <a:rPr lang="tr-TR" dirty="0"/>
              <a:t>görevini askeri polis olan Sahil Güvenlik, kırsalda ise görevini askeri polis olan jandarmaya bırakmış, kentte ise görevi kendisi yöneten </a:t>
            </a:r>
            <a:r>
              <a:rPr lang="tr-TR" dirty="0">
                <a:solidFill>
                  <a:srgbClr val="C00000"/>
                </a:solidFill>
              </a:rPr>
              <a:t>iç güvenlikten sorumlu devlet teşkilatıdır</a:t>
            </a:r>
            <a:r>
              <a:rPr lang="tr-TR" dirty="0"/>
              <a:t>. </a:t>
            </a:r>
            <a:r>
              <a:rPr lang="tr-TR" dirty="0">
                <a:solidFill>
                  <a:schemeClr val="accent1">
                    <a:lumMod val="50000"/>
                  </a:schemeClr>
                </a:solidFill>
              </a:rPr>
              <a:t>10 Nisan 1845</a:t>
            </a:r>
            <a:r>
              <a:rPr lang="tr-TR" dirty="0"/>
              <a:t> tarihinde temeli atılmıştır.</a:t>
            </a:r>
          </a:p>
        </p:txBody>
      </p:sp>
    </p:spTree>
    <p:extLst>
      <p:ext uri="{BB962C8B-B14F-4D97-AF65-F5344CB8AC3E}">
        <p14:creationId xmlns:p14="http://schemas.microsoft.com/office/powerpoint/2010/main" val="27242349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47700"/>
            <a:ext cx="10515600" cy="5529263"/>
          </a:xfrm>
        </p:spPr>
        <p:txBody>
          <a:bodyPr/>
          <a:lstStyle/>
          <a:p>
            <a:r>
              <a:rPr lang="tr-TR" dirty="0" smtClean="0">
                <a:cs typeface="Arial" panose="020B0604020202020204" pitchFamily="34" charset="0"/>
              </a:rPr>
              <a:t>Emniyet Genel Müdürlüğü Merkez Teşkilatlanması; </a:t>
            </a:r>
            <a:r>
              <a:rPr lang="tr-TR" dirty="0" smtClean="0">
                <a:solidFill>
                  <a:srgbClr val="C00000"/>
                </a:solidFill>
                <a:cs typeface="Arial" panose="020B0604020202020204" pitchFamily="34" charset="0"/>
              </a:rPr>
              <a:t>Teftiş Kurulu Başkanlığı</a:t>
            </a:r>
            <a:r>
              <a:rPr lang="tr-TR" dirty="0" smtClean="0">
                <a:cs typeface="Arial" panose="020B0604020202020204" pitchFamily="34" charset="0"/>
              </a:rPr>
              <a:t>, </a:t>
            </a:r>
            <a:r>
              <a:rPr lang="tr-TR" dirty="0">
                <a:solidFill>
                  <a:schemeClr val="accent1">
                    <a:lumMod val="50000"/>
                  </a:schemeClr>
                </a:solidFill>
                <a:cs typeface="Arial" panose="020B0604020202020204" pitchFamily="34" charset="0"/>
              </a:rPr>
              <a:t>Özel Güvenlik Denetleme </a:t>
            </a:r>
            <a:r>
              <a:rPr lang="tr-TR" dirty="0" smtClean="0">
                <a:solidFill>
                  <a:schemeClr val="accent1">
                    <a:lumMod val="50000"/>
                  </a:schemeClr>
                </a:solidFill>
                <a:cs typeface="Arial" panose="020B0604020202020204" pitchFamily="34" charset="0"/>
              </a:rPr>
              <a:t>Başkanlığı</a:t>
            </a:r>
            <a:r>
              <a:rPr lang="tr-TR" dirty="0" smtClean="0">
                <a:cs typeface="Arial" panose="020B0604020202020204" pitchFamily="34" charset="0"/>
              </a:rPr>
              <a:t>, </a:t>
            </a:r>
            <a:r>
              <a:rPr lang="tr-TR" dirty="0">
                <a:solidFill>
                  <a:srgbClr val="C00000"/>
                </a:solidFill>
                <a:cs typeface="Arial" panose="020B0604020202020204" pitchFamily="34" charset="0"/>
              </a:rPr>
              <a:t>Hukuk </a:t>
            </a:r>
            <a:r>
              <a:rPr lang="tr-TR" dirty="0" smtClean="0">
                <a:solidFill>
                  <a:srgbClr val="C00000"/>
                </a:solidFill>
                <a:cs typeface="Arial" panose="020B0604020202020204" pitchFamily="34" charset="0"/>
              </a:rPr>
              <a:t>Müşavirliği</a:t>
            </a:r>
            <a:r>
              <a:rPr lang="tr-TR" dirty="0" smtClean="0">
                <a:cs typeface="Arial" panose="020B0604020202020204" pitchFamily="34" charset="0"/>
              </a:rPr>
              <a:t>, </a:t>
            </a:r>
            <a:r>
              <a:rPr lang="tr-TR" dirty="0">
                <a:solidFill>
                  <a:schemeClr val="accent1">
                    <a:lumMod val="50000"/>
                  </a:schemeClr>
                </a:solidFill>
                <a:cs typeface="Arial" panose="020B0604020202020204" pitchFamily="34" charset="0"/>
              </a:rPr>
              <a:t>İç Denetim Birimi </a:t>
            </a:r>
            <a:r>
              <a:rPr lang="tr-TR" dirty="0" smtClean="0">
                <a:solidFill>
                  <a:schemeClr val="accent1">
                    <a:lumMod val="50000"/>
                  </a:schemeClr>
                </a:solidFill>
                <a:cs typeface="Arial" panose="020B0604020202020204" pitchFamily="34" charset="0"/>
              </a:rPr>
              <a:t>Başkanlığı</a:t>
            </a:r>
            <a:r>
              <a:rPr lang="tr-TR" dirty="0" smtClean="0">
                <a:cs typeface="Arial" panose="020B0604020202020204" pitchFamily="34" charset="0"/>
              </a:rPr>
              <a:t>, </a:t>
            </a:r>
            <a:r>
              <a:rPr lang="tr-TR" dirty="0">
                <a:solidFill>
                  <a:srgbClr val="C00000"/>
                </a:solidFill>
                <a:cs typeface="Arial" panose="020B0604020202020204" pitchFamily="34" charset="0"/>
              </a:rPr>
              <a:t>Özel Harekat </a:t>
            </a:r>
            <a:r>
              <a:rPr lang="tr-TR" dirty="0" smtClean="0">
                <a:solidFill>
                  <a:srgbClr val="C00000"/>
                </a:solidFill>
                <a:cs typeface="Arial" panose="020B0604020202020204" pitchFamily="34" charset="0"/>
              </a:rPr>
              <a:t>Başkanlığı</a:t>
            </a:r>
            <a:r>
              <a:rPr lang="tr-TR" dirty="0" smtClean="0">
                <a:cs typeface="Arial" panose="020B0604020202020204" pitchFamily="34" charset="0"/>
              </a:rPr>
              <a:t>, </a:t>
            </a:r>
            <a:r>
              <a:rPr lang="tr-TR" dirty="0" smtClean="0">
                <a:solidFill>
                  <a:schemeClr val="accent1">
                    <a:lumMod val="50000"/>
                  </a:schemeClr>
                </a:solidFill>
                <a:cs typeface="Arial" panose="020B0604020202020204" pitchFamily="34" charset="0"/>
              </a:rPr>
              <a:t>Daire Başkanlıkları</a:t>
            </a:r>
            <a:r>
              <a:rPr lang="tr-TR" dirty="0" smtClean="0">
                <a:cs typeface="Arial" panose="020B0604020202020204" pitchFamily="34" charset="0"/>
              </a:rPr>
              <a:t>, </a:t>
            </a:r>
            <a:r>
              <a:rPr lang="tr-TR" dirty="0" smtClean="0">
                <a:solidFill>
                  <a:srgbClr val="C00000"/>
                </a:solidFill>
                <a:cs typeface="Arial" panose="020B0604020202020204" pitchFamily="34" charset="0"/>
              </a:rPr>
              <a:t>İl Emniyet Müdürlükleri</a:t>
            </a:r>
            <a:r>
              <a:rPr lang="tr-TR" dirty="0">
                <a:cs typeface="Arial" panose="020B0604020202020204" pitchFamily="34" charset="0"/>
              </a:rPr>
              <a:t> </a:t>
            </a:r>
            <a:r>
              <a:rPr lang="tr-TR" dirty="0" smtClean="0">
                <a:cs typeface="Arial" panose="020B0604020202020204" pitchFamily="34" charset="0"/>
              </a:rPr>
              <a:t>ve </a:t>
            </a:r>
            <a:r>
              <a:rPr lang="tr-TR" dirty="0" smtClean="0">
                <a:solidFill>
                  <a:schemeClr val="accent1">
                    <a:lumMod val="50000"/>
                  </a:schemeClr>
                </a:solidFill>
                <a:cs typeface="Arial" panose="020B0604020202020204" pitchFamily="34" charset="0"/>
              </a:rPr>
              <a:t>Eğitim Birimleri</a:t>
            </a:r>
            <a:r>
              <a:rPr lang="tr-TR" dirty="0" smtClean="0">
                <a:cs typeface="Arial" panose="020B0604020202020204" pitchFamily="34" charset="0"/>
              </a:rPr>
              <a:t> gibi pek çok birimin bir araya gelmesi ile oluşmaktadır.</a:t>
            </a:r>
          </a:p>
          <a:p>
            <a:endParaRPr lang="tr-TR" dirty="0">
              <a:cs typeface="Arial" panose="020B0604020202020204" pitchFamily="34" charset="0"/>
            </a:endParaRPr>
          </a:p>
          <a:p>
            <a:endParaRPr lang="tr-TR" dirty="0" smtClean="0">
              <a:cs typeface="Arial" panose="020B0604020202020204" pitchFamily="34" charset="0"/>
            </a:endParaRPr>
          </a:p>
          <a:p>
            <a:endParaRPr lang="tr-TR" dirty="0">
              <a:cs typeface="Arial" panose="020B0604020202020204" pitchFamily="34" charset="0"/>
            </a:endParaRPr>
          </a:p>
          <a:p>
            <a:r>
              <a:rPr lang="tr-TR" dirty="0" smtClean="0">
                <a:cs typeface="Arial" panose="020B0604020202020204" pitchFamily="34" charset="0"/>
              </a:rPr>
              <a:t>Emniyet Genel Müdürlüğü Taşra Teşkilatlanması ise; </a:t>
            </a:r>
            <a:r>
              <a:rPr lang="tr-TR" dirty="0" smtClean="0">
                <a:solidFill>
                  <a:schemeClr val="accent1">
                    <a:lumMod val="50000"/>
                  </a:schemeClr>
                </a:solidFill>
                <a:cs typeface="Arial" panose="020B0604020202020204" pitchFamily="34" charset="0"/>
              </a:rPr>
              <a:t>İl Emniyet Müdürlükleri</a:t>
            </a:r>
            <a:r>
              <a:rPr lang="tr-TR" dirty="0" smtClean="0">
                <a:cs typeface="Arial" panose="020B0604020202020204" pitchFamily="34" charset="0"/>
              </a:rPr>
              <a:t>, </a:t>
            </a:r>
            <a:r>
              <a:rPr lang="tr-TR" dirty="0" smtClean="0">
                <a:solidFill>
                  <a:srgbClr val="FF0000"/>
                </a:solidFill>
                <a:cs typeface="Arial" panose="020B0604020202020204" pitchFamily="34" charset="0"/>
              </a:rPr>
              <a:t>İlçe Emniyet Müdürlükleri</a:t>
            </a:r>
            <a:r>
              <a:rPr lang="tr-TR" dirty="0" smtClean="0">
                <a:cs typeface="Arial" panose="020B0604020202020204" pitchFamily="34" charset="0"/>
              </a:rPr>
              <a:t> ve </a:t>
            </a:r>
            <a:r>
              <a:rPr lang="tr-TR" dirty="0" smtClean="0">
                <a:solidFill>
                  <a:schemeClr val="accent1">
                    <a:lumMod val="50000"/>
                  </a:schemeClr>
                </a:solidFill>
                <a:cs typeface="Arial" panose="020B0604020202020204" pitchFamily="34" charset="0"/>
              </a:rPr>
              <a:t>İlçe Emniyet Amirlikleri</a:t>
            </a:r>
            <a:r>
              <a:rPr lang="tr-TR" dirty="0" smtClean="0">
                <a:cs typeface="Arial" panose="020B0604020202020204" pitchFamily="34" charset="0"/>
              </a:rPr>
              <a:t>nden oluşmaktadır.</a:t>
            </a:r>
            <a:endParaRPr lang="tr-TR" dirty="0">
              <a:cs typeface="Arial" panose="020B0604020202020204" pitchFamily="34" charset="0"/>
            </a:endParaRP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2799" y="4146550"/>
            <a:ext cx="3615267" cy="2711450"/>
          </a:xfrm>
          <a:prstGeom prst="rect">
            <a:avLst/>
          </a:prstGeom>
        </p:spPr>
      </p:pic>
    </p:spTree>
    <p:extLst>
      <p:ext uri="{BB962C8B-B14F-4D97-AF65-F5344CB8AC3E}">
        <p14:creationId xmlns:p14="http://schemas.microsoft.com/office/powerpoint/2010/main" val="3382560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12800" y="2298701"/>
            <a:ext cx="10515600" cy="2032000"/>
          </a:xfrm>
        </p:spPr>
        <p:txBody>
          <a:bodyPr/>
          <a:lstStyle/>
          <a:p>
            <a:r>
              <a:rPr lang="tr-TR" dirty="0" smtClean="0"/>
              <a:t>Emniyet Genel Müdürlüğü, İçişleri Bakanlığı’na bağlı; farklı suçlara farklı birimlerle bakan bir </a:t>
            </a:r>
            <a:r>
              <a:rPr lang="tr-TR" b="1" dirty="0"/>
              <a:t>k</a:t>
            </a:r>
            <a:r>
              <a:rPr lang="tr-TR" b="1" dirty="0" smtClean="0"/>
              <a:t>amu </a:t>
            </a:r>
            <a:r>
              <a:rPr lang="tr-TR" b="1" dirty="0"/>
              <a:t>k</a:t>
            </a:r>
            <a:r>
              <a:rPr lang="tr-TR" b="1" dirty="0" smtClean="0"/>
              <a:t>uruluşudur</a:t>
            </a:r>
            <a:r>
              <a:rPr lang="tr-TR" dirty="0" smtClean="0"/>
              <a:t>. </a:t>
            </a:r>
            <a:r>
              <a:rPr lang="tr-TR" dirty="0" smtClean="0">
                <a:solidFill>
                  <a:srgbClr val="FF0000"/>
                </a:solidFill>
              </a:rPr>
              <a:t>Asayiş</a:t>
            </a:r>
            <a:r>
              <a:rPr lang="tr-TR" dirty="0" smtClean="0"/>
              <a:t>, </a:t>
            </a:r>
            <a:r>
              <a:rPr lang="tr-TR" dirty="0" smtClean="0">
                <a:solidFill>
                  <a:schemeClr val="accent1">
                    <a:lumMod val="50000"/>
                  </a:schemeClr>
                </a:solidFill>
              </a:rPr>
              <a:t>Terörle Mücadele</a:t>
            </a:r>
            <a:r>
              <a:rPr lang="tr-TR" dirty="0" smtClean="0"/>
              <a:t>, </a:t>
            </a:r>
            <a:r>
              <a:rPr lang="tr-TR" dirty="0" smtClean="0">
                <a:solidFill>
                  <a:srgbClr val="FF0000"/>
                </a:solidFill>
              </a:rPr>
              <a:t>Çocuk İstismarı</a:t>
            </a:r>
            <a:r>
              <a:rPr lang="tr-TR" dirty="0" smtClean="0"/>
              <a:t>, </a:t>
            </a:r>
            <a:r>
              <a:rPr lang="tr-TR" dirty="0" smtClean="0">
                <a:solidFill>
                  <a:schemeClr val="accent1">
                    <a:lumMod val="50000"/>
                  </a:schemeClr>
                </a:solidFill>
              </a:rPr>
              <a:t>Narkotik</a:t>
            </a:r>
            <a:r>
              <a:rPr lang="tr-TR" dirty="0" smtClean="0"/>
              <a:t>, </a:t>
            </a:r>
            <a:r>
              <a:rPr lang="tr-TR" dirty="0" smtClean="0">
                <a:solidFill>
                  <a:srgbClr val="FF0000"/>
                </a:solidFill>
              </a:rPr>
              <a:t>Trafik</a:t>
            </a:r>
            <a:r>
              <a:rPr lang="tr-TR" dirty="0" smtClean="0"/>
              <a:t> gibi birimlerin organize olarak çalışması ile iç güvenliği sağlamaktadır.</a:t>
            </a:r>
            <a:endParaRPr lang="tr-TR" dirty="0"/>
          </a:p>
        </p:txBody>
      </p:sp>
    </p:spTree>
    <p:extLst>
      <p:ext uri="{BB962C8B-B14F-4D97-AF65-F5344CB8AC3E}">
        <p14:creationId xmlns:p14="http://schemas.microsoft.com/office/powerpoint/2010/main" val="10755006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p:cNvSpPr>
            <a:spLocks noGrp="1"/>
          </p:cNvSpPr>
          <p:nvPr>
            <p:ph type="body" sz="half" idx="2"/>
          </p:nvPr>
        </p:nvSpPr>
        <p:spPr>
          <a:xfrm>
            <a:off x="2822324" y="5461000"/>
            <a:ext cx="6306045" cy="1181100"/>
          </a:xfrm>
        </p:spPr>
        <p:txBody>
          <a:bodyPr>
            <a:normAutofit fontScale="92500"/>
          </a:bodyPr>
          <a:lstStyle/>
          <a:p>
            <a:pPr algn="ctr"/>
            <a:r>
              <a:rPr lang="tr-TR" sz="2600" dirty="0"/>
              <a:t>Tolga ALİUSTA</a:t>
            </a:r>
            <a:br>
              <a:rPr lang="tr-TR" sz="2600" dirty="0"/>
            </a:br>
            <a:r>
              <a:rPr lang="tr-TR" sz="2600" dirty="0"/>
              <a:t>Medya Halkla İlişkiler ve Protokol Daire Başkan V.</a:t>
            </a:r>
            <a:br>
              <a:rPr lang="tr-TR" sz="2600" dirty="0"/>
            </a:br>
            <a:r>
              <a:rPr lang="tr-TR" sz="2600" dirty="0"/>
              <a:t>1.  Sınıf Emniyet Müdürü</a:t>
            </a:r>
          </a:p>
          <a:p>
            <a:endParaRPr lang="tr-TR" dirty="0"/>
          </a:p>
        </p:txBody>
      </p:sp>
      <p:pic>
        <p:nvPicPr>
          <p:cNvPr id="6" name="Resim 5" descr="tablo, duvar, iç mekan, pencere içeren bir resim&#10;&#10;Açıklama otomatik olarak oluşturuldu"/>
          <p:cNvPicPr/>
          <p:nvPr/>
        </p:nvPicPr>
        <p:blipFill>
          <a:blip r:embed="rId2">
            <a:extLst>
              <a:ext uri="{28A0092B-C50C-407E-A947-70E740481C1C}">
                <a14:useLocalDpi xmlns:a14="http://schemas.microsoft.com/office/drawing/2010/main" val="0"/>
              </a:ext>
            </a:extLst>
          </a:blip>
          <a:stretch>
            <a:fillRect/>
          </a:stretch>
        </p:blipFill>
        <p:spPr>
          <a:xfrm>
            <a:off x="1689098" y="266064"/>
            <a:ext cx="8572499" cy="5067936"/>
          </a:xfrm>
          <a:prstGeom prst="rect">
            <a:avLst/>
          </a:prstGeom>
        </p:spPr>
      </p:pic>
    </p:spTree>
    <p:extLst>
      <p:ext uri="{BB962C8B-B14F-4D97-AF65-F5344CB8AC3E}">
        <p14:creationId xmlns:p14="http://schemas.microsoft.com/office/powerpoint/2010/main" val="444622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17500" y="365125"/>
            <a:ext cx="11036300" cy="1768475"/>
          </a:xfrm>
        </p:spPr>
        <p:txBody>
          <a:bodyPr>
            <a:normAutofit/>
          </a:bodyPr>
          <a:lstStyle/>
          <a:p>
            <a:pPr algn="ctr"/>
            <a:r>
              <a:rPr lang="tr-TR" sz="3000" b="1" dirty="0" smtClean="0">
                <a:solidFill>
                  <a:srgbClr val="FF0000"/>
                </a:solidFill>
                <a:effectLst>
                  <a:outerShdw blurRad="38100" dist="38100" dir="2700000" algn="tl">
                    <a:srgbClr val="000000">
                      <a:alpha val="43137"/>
                    </a:srgbClr>
                  </a:outerShdw>
                </a:effectLst>
                <a:latin typeface="+mn-lt"/>
              </a:rPr>
              <a:t>Medya Halkla İlişkiler Ve Protokol Daire Başkan V. Tolga </a:t>
            </a:r>
            <a:r>
              <a:rPr lang="tr-TR" sz="3000" b="1" dirty="0" err="1" smtClean="0">
                <a:solidFill>
                  <a:srgbClr val="FF0000"/>
                </a:solidFill>
                <a:effectLst>
                  <a:outerShdw blurRad="38100" dist="38100" dir="2700000" algn="tl">
                    <a:srgbClr val="000000">
                      <a:alpha val="43137"/>
                    </a:srgbClr>
                  </a:outerShdw>
                </a:effectLst>
                <a:latin typeface="+mn-lt"/>
              </a:rPr>
              <a:t>ALİUSTA’nın</a:t>
            </a:r>
            <a:r>
              <a:rPr lang="tr-TR" sz="3000" b="1" dirty="0">
                <a:solidFill>
                  <a:srgbClr val="FF0000"/>
                </a:solidFill>
                <a:effectLst>
                  <a:outerShdw blurRad="38100" dist="38100" dir="2700000" algn="tl">
                    <a:srgbClr val="000000">
                      <a:alpha val="43137"/>
                    </a:srgbClr>
                  </a:outerShdw>
                </a:effectLst>
                <a:latin typeface="+mn-lt"/>
              </a:rPr>
              <a:t/>
            </a:r>
            <a:br>
              <a:rPr lang="tr-TR" sz="3000" b="1" dirty="0">
                <a:solidFill>
                  <a:srgbClr val="FF0000"/>
                </a:solidFill>
                <a:effectLst>
                  <a:outerShdw blurRad="38100" dist="38100" dir="2700000" algn="tl">
                    <a:srgbClr val="000000">
                      <a:alpha val="43137"/>
                    </a:srgbClr>
                  </a:outerShdw>
                </a:effectLst>
                <a:latin typeface="+mn-lt"/>
              </a:rPr>
            </a:br>
            <a:r>
              <a:rPr lang="tr-TR" sz="3000" b="1" dirty="0" smtClean="0">
                <a:solidFill>
                  <a:srgbClr val="FF0000"/>
                </a:solidFill>
                <a:effectLst>
                  <a:outerShdw blurRad="38100" dist="38100" dir="2700000" algn="tl">
                    <a:srgbClr val="000000">
                      <a:alpha val="43137"/>
                    </a:srgbClr>
                  </a:outerShdw>
                </a:effectLst>
                <a:latin typeface="+mn-lt"/>
              </a:rPr>
              <a:t>Sorumlu Olduğu Birimler</a:t>
            </a:r>
            <a:endParaRPr lang="tr-TR" sz="3000" b="1" dirty="0">
              <a:solidFill>
                <a:srgbClr val="FF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idx="1"/>
          </p:nvPr>
        </p:nvSpPr>
        <p:spPr>
          <a:xfrm>
            <a:off x="577850" y="2409825"/>
            <a:ext cx="10515600" cy="3076575"/>
          </a:xfrm>
        </p:spPr>
        <p:txBody>
          <a:bodyPr>
            <a:normAutofit/>
          </a:bodyPr>
          <a:lstStyle/>
          <a:p>
            <a:r>
              <a:rPr lang="tr-TR" sz="3200" dirty="0"/>
              <a:t>Halkla İletişim Şube Müdürlüğü</a:t>
            </a:r>
          </a:p>
          <a:p>
            <a:r>
              <a:rPr lang="tr-TR" sz="3200" dirty="0"/>
              <a:t>Radyo Şube Müdürlüğü</a:t>
            </a:r>
          </a:p>
          <a:p>
            <a:r>
              <a:rPr lang="tr-TR" sz="3200" dirty="0"/>
              <a:t>Protokol ve Tören Hizmetleri Şube Müdürlüğü</a:t>
            </a:r>
          </a:p>
          <a:p>
            <a:r>
              <a:rPr lang="tr-TR" sz="3200" dirty="0"/>
              <a:t>Medya İletişim Şube Müdürlüğü</a:t>
            </a:r>
          </a:p>
          <a:p>
            <a:r>
              <a:rPr lang="tr-TR" sz="3200" dirty="0"/>
              <a:t>İdari İşler ve Destek Şube </a:t>
            </a:r>
            <a:r>
              <a:rPr lang="tr-TR" sz="3200" dirty="0" smtClean="0"/>
              <a:t>Müdürlüğü</a:t>
            </a:r>
            <a:endParaRPr lang="tr-TR" sz="32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6662" y="2409825"/>
            <a:ext cx="1933576" cy="3057748"/>
          </a:xfrm>
          <a:prstGeom prst="rect">
            <a:avLst/>
          </a:prstGeom>
        </p:spPr>
      </p:pic>
    </p:spTree>
    <p:extLst>
      <p:ext uri="{BB962C8B-B14F-4D97-AF65-F5344CB8AC3E}">
        <p14:creationId xmlns:p14="http://schemas.microsoft.com/office/powerpoint/2010/main" val="29487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smtClean="0">
                <a:solidFill>
                  <a:srgbClr val="FF0000"/>
                </a:solidFill>
                <a:effectLst>
                  <a:outerShdw blurRad="38100" dist="38100" dir="2700000" algn="tl">
                    <a:srgbClr val="000000">
                      <a:alpha val="43137"/>
                    </a:srgbClr>
                  </a:outerShdw>
                </a:effectLst>
                <a:latin typeface="+mn-lt"/>
              </a:rPr>
              <a:t>Kurum, halkı nasıl bilgilendiriyor?</a:t>
            </a:r>
            <a:endParaRPr lang="tr-TR" sz="3000" b="1" dirty="0">
              <a:solidFill>
                <a:srgbClr val="FF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idx="1"/>
          </p:nvPr>
        </p:nvSpPr>
        <p:spPr>
          <a:xfrm>
            <a:off x="838200" y="1690688"/>
            <a:ext cx="10515600" cy="3636963"/>
          </a:xfrm>
        </p:spPr>
        <p:txBody>
          <a:bodyPr/>
          <a:lstStyle/>
          <a:p>
            <a:r>
              <a:rPr lang="tr-TR" dirty="0"/>
              <a:t>SMS yoluyla bilgilendirme yapılıyor</a:t>
            </a:r>
          </a:p>
          <a:p>
            <a:r>
              <a:rPr lang="tr-TR" dirty="0"/>
              <a:t>Halkın ulaşabileceği noktalara afişler asılıyor</a:t>
            </a:r>
          </a:p>
          <a:p>
            <a:r>
              <a:rPr lang="tr-TR" dirty="0"/>
              <a:t>Kitle iletişim araçlarıyla kamu spotu yayınlanıyor</a:t>
            </a:r>
          </a:p>
          <a:p>
            <a:r>
              <a:rPr lang="tr-TR" dirty="0"/>
              <a:t>Eğitim kurumlarında seminerler düzenleniyor</a:t>
            </a:r>
          </a:p>
          <a:p>
            <a:r>
              <a:rPr lang="tr-TR" dirty="0" smtClean="0"/>
              <a:t>Stant </a:t>
            </a:r>
            <a:r>
              <a:rPr lang="tr-TR" dirty="0"/>
              <a:t>çalışmaları ile halkla yüz yüze bilgilendirme </a:t>
            </a:r>
            <a:r>
              <a:rPr lang="tr-TR" dirty="0" smtClean="0"/>
              <a:t>yapılıyor</a:t>
            </a:r>
            <a:endParaRPr lang="tr-TR" dirty="0"/>
          </a:p>
        </p:txBody>
      </p:sp>
    </p:spTree>
    <p:extLst>
      <p:ext uri="{BB962C8B-B14F-4D97-AF65-F5344CB8AC3E}">
        <p14:creationId xmlns:p14="http://schemas.microsoft.com/office/powerpoint/2010/main" val="2450704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03225"/>
            <a:ext cx="10515600" cy="1325563"/>
          </a:xfrm>
        </p:spPr>
        <p:txBody>
          <a:bodyPr>
            <a:normAutofit/>
          </a:bodyPr>
          <a:lstStyle/>
          <a:p>
            <a:r>
              <a:rPr lang="tr-TR" sz="3000" b="1" dirty="0" smtClean="0">
                <a:solidFill>
                  <a:srgbClr val="FF0000"/>
                </a:solidFill>
                <a:effectLst>
                  <a:outerShdw blurRad="38100" dist="38100" dir="2700000" algn="tl">
                    <a:srgbClr val="000000">
                      <a:alpha val="43137"/>
                    </a:srgbClr>
                  </a:outerShdw>
                </a:effectLst>
                <a:latin typeface="+mn-lt"/>
              </a:rPr>
              <a:t>Kurum, </a:t>
            </a:r>
            <a:r>
              <a:rPr lang="tr-TR" sz="3000" b="1" dirty="0">
                <a:solidFill>
                  <a:srgbClr val="FF0000"/>
                </a:solidFill>
                <a:effectLst>
                  <a:outerShdw blurRad="38100" dist="38100" dir="2700000" algn="tl">
                    <a:srgbClr val="000000">
                      <a:alpha val="43137"/>
                    </a:srgbClr>
                  </a:outerShdw>
                </a:effectLst>
                <a:latin typeface="+mn-lt"/>
              </a:rPr>
              <a:t>hangi araç ve yöntem ile iletişim kuruyor?</a:t>
            </a:r>
          </a:p>
        </p:txBody>
      </p:sp>
      <p:sp>
        <p:nvSpPr>
          <p:cNvPr id="3" name="İçerik Yer Tutucusu 2"/>
          <p:cNvSpPr>
            <a:spLocks noGrp="1"/>
          </p:cNvSpPr>
          <p:nvPr>
            <p:ph idx="1"/>
          </p:nvPr>
        </p:nvSpPr>
        <p:spPr>
          <a:xfrm>
            <a:off x="838200" y="1825625"/>
            <a:ext cx="10515600" cy="2784475"/>
          </a:xfrm>
        </p:spPr>
        <p:txBody>
          <a:bodyPr>
            <a:normAutofit/>
          </a:bodyPr>
          <a:lstStyle/>
          <a:p>
            <a:r>
              <a:rPr lang="tr-TR" dirty="0"/>
              <a:t>Emniyet </a:t>
            </a:r>
            <a:r>
              <a:rPr lang="tr-TR" dirty="0" smtClean="0"/>
              <a:t>Genel Müdürlüğü</a:t>
            </a:r>
            <a:r>
              <a:rPr lang="tr-TR" dirty="0"/>
              <a:t>, iletişimi genel olarak telefon üzerinden gönderdiği mesajlar ile sağlıyor. </a:t>
            </a:r>
            <a:r>
              <a:rPr lang="tr-TR" dirty="0">
                <a:solidFill>
                  <a:srgbClr val="C00000"/>
                </a:solidFill>
              </a:rPr>
              <a:t>EGM hattı</a:t>
            </a:r>
            <a:r>
              <a:rPr lang="tr-TR" dirty="0"/>
              <a:t> üzerinden </a:t>
            </a:r>
            <a:r>
              <a:rPr lang="tr-TR" dirty="0" smtClean="0"/>
              <a:t>şehir içi bilgilendirme </a:t>
            </a:r>
            <a:r>
              <a:rPr lang="tr-TR" dirty="0"/>
              <a:t>mesajları </a:t>
            </a:r>
            <a:r>
              <a:rPr lang="tr-TR" dirty="0" smtClean="0"/>
              <a:t>yollayabilen Samsun Emniyet </a:t>
            </a:r>
            <a:r>
              <a:rPr lang="tr-TR" dirty="0" smtClean="0"/>
              <a:t>Müdürlüğü ise, </a:t>
            </a:r>
            <a:r>
              <a:rPr lang="tr-TR" dirty="0"/>
              <a:t>bir diğer iletişim kaynağı olarak kendi web sitesi olan </a:t>
            </a:r>
            <a:r>
              <a:rPr lang="tr-TR" dirty="0">
                <a:solidFill>
                  <a:schemeClr val="accent1">
                    <a:lumMod val="50000"/>
                  </a:schemeClr>
                </a:solidFill>
              </a:rPr>
              <a:t>samsun.pol.tr</a:t>
            </a:r>
            <a:r>
              <a:rPr lang="tr-TR" dirty="0"/>
              <a:t> adresini de kullanmakta. Gerekli durumlarda yüz yüze iletişim de </a:t>
            </a:r>
            <a:r>
              <a:rPr lang="tr-TR" dirty="0" smtClean="0"/>
              <a:t>sağlayabiliyor.</a:t>
            </a:r>
          </a:p>
        </p:txBody>
      </p:sp>
    </p:spTree>
    <p:extLst>
      <p:ext uri="{BB962C8B-B14F-4D97-AF65-F5344CB8AC3E}">
        <p14:creationId xmlns:p14="http://schemas.microsoft.com/office/powerpoint/2010/main" val="5155165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smtClean="0">
                <a:solidFill>
                  <a:srgbClr val="C00000"/>
                </a:solidFill>
                <a:effectLst>
                  <a:outerShdw blurRad="38100" dist="38100" dir="2700000" algn="tl">
                    <a:srgbClr val="000000">
                      <a:alpha val="43137"/>
                    </a:srgbClr>
                  </a:outerShdw>
                </a:effectLst>
                <a:latin typeface="+mn-lt"/>
              </a:rPr>
              <a:t>Emniyet Genel Müdürlüğü ile nasıl iletişim kurabilirim?</a:t>
            </a:r>
            <a:endParaRPr lang="tr-TR" sz="3000" b="1" dirty="0">
              <a:solidFill>
                <a:srgbClr val="C0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idx="1"/>
          </p:nvPr>
        </p:nvSpPr>
        <p:spPr>
          <a:xfrm>
            <a:off x="838200" y="1825625"/>
            <a:ext cx="10515600" cy="2924175"/>
          </a:xfrm>
        </p:spPr>
        <p:txBody>
          <a:bodyPr/>
          <a:lstStyle/>
          <a:p>
            <a:r>
              <a:rPr lang="tr-TR" dirty="0" smtClean="0"/>
              <a:t>Eğer Emniyet Genel Müdürlüğü ile doğrudan iletişime geçmek isterseniz </a:t>
            </a:r>
            <a:r>
              <a:rPr lang="tr-TR" dirty="0" smtClean="0">
                <a:solidFill>
                  <a:schemeClr val="accent1">
                    <a:lumMod val="50000"/>
                  </a:schemeClr>
                </a:solidFill>
              </a:rPr>
              <a:t>(0312) </a:t>
            </a:r>
            <a:r>
              <a:rPr lang="tr-TR" dirty="0">
                <a:solidFill>
                  <a:schemeClr val="accent1">
                    <a:lumMod val="50000"/>
                  </a:schemeClr>
                </a:solidFill>
              </a:rPr>
              <a:t>462 04 </a:t>
            </a:r>
            <a:r>
              <a:rPr lang="tr-TR" dirty="0" smtClean="0">
                <a:solidFill>
                  <a:schemeClr val="accent1">
                    <a:lumMod val="50000"/>
                  </a:schemeClr>
                </a:solidFill>
              </a:rPr>
              <a:t>62</a:t>
            </a:r>
            <a:r>
              <a:rPr lang="tr-TR" dirty="0" smtClean="0"/>
              <a:t> numarasını arayabilir veya </a:t>
            </a:r>
            <a:r>
              <a:rPr lang="tr-TR" dirty="0" smtClean="0">
                <a:solidFill>
                  <a:schemeClr val="accent1">
                    <a:lumMod val="50000"/>
                  </a:schemeClr>
                </a:solidFill>
              </a:rPr>
              <a:t>155</a:t>
            </a:r>
            <a:r>
              <a:rPr lang="tr-TR" dirty="0" smtClean="0"/>
              <a:t>’i arayarak, merkezi Ankara’da bulunan Emniyet Genel Müdürlüğü ile doğrudan iletişim sağlayabilirsiniz.</a:t>
            </a:r>
          </a:p>
          <a:p>
            <a:endParaRPr lang="tr-TR" dirty="0"/>
          </a:p>
          <a:p>
            <a:r>
              <a:rPr lang="tr-TR" dirty="0" smtClean="0"/>
              <a:t>Buna ek olarak </a:t>
            </a:r>
            <a:r>
              <a:rPr lang="tr-TR" dirty="0" smtClean="0">
                <a:solidFill>
                  <a:srgbClr val="C00000"/>
                </a:solidFill>
              </a:rPr>
              <a:t>bhim@egm.gov.tr</a:t>
            </a:r>
            <a:r>
              <a:rPr lang="tr-TR" dirty="0" smtClean="0"/>
              <a:t> adresine mail de yollayabilirsiniz.</a:t>
            </a:r>
            <a:endParaRPr lang="tr-TR" dirty="0"/>
          </a:p>
        </p:txBody>
      </p:sp>
    </p:spTree>
    <p:extLst>
      <p:ext uri="{BB962C8B-B14F-4D97-AF65-F5344CB8AC3E}">
        <p14:creationId xmlns:p14="http://schemas.microsoft.com/office/powerpoint/2010/main" val="2930309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smtClean="0">
                <a:solidFill>
                  <a:srgbClr val="C00000"/>
                </a:solidFill>
                <a:effectLst>
                  <a:outerShdw blurRad="38100" dist="38100" dir="2700000" algn="tl">
                    <a:srgbClr val="000000">
                      <a:alpha val="43137"/>
                    </a:srgbClr>
                  </a:outerShdw>
                </a:effectLst>
                <a:latin typeface="+mn-lt"/>
              </a:rPr>
              <a:t>Samsun Emniyet Müdürlüğü </a:t>
            </a:r>
            <a:r>
              <a:rPr lang="tr-TR" sz="3000" b="1" dirty="0">
                <a:solidFill>
                  <a:srgbClr val="C00000"/>
                </a:solidFill>
                <a:effectLst>
                  <a:outerShdw blurRad="38100" dist="38100" dir="2700000" algn="tl">
                    <a:srgbClr val="000000">
                      <a:alpha val="43137"/>
                    </a:srgbClr>
                  </a:outerShdw>
                </a:effectLst>
                <a:latin typeface="+mn-lt"/>
              </a:rPr>
              <a:t>ile nasıl iletişim kurabilirim?</a:t>
            </a:r>
            <a:endParaRPr lang="tr-TR" sz="3000" dirty="0">
              <a:latin typeface="+mn-lt"/>
            </a:endParaRPr>
          </a:p>
        </p:txBody>
      </p:sp>
      <p:sp>
        <p:nvSpPr>
          <p:cNvPr id="3" name="İçerik Yer Tutucusu 2"/>
          <p:cNvSpPr>
            <a:spLocks noGrp="1"/>
          </p:cNvSpPr>
          <p:nvPr>
            <p:ph idx="1"/>
          </p:nvPr>
        </p:nvSpPr>
        <p:spPr>
          <a:xfrm>
            <a:off x="838200" y="1690688"/>
            <a:ext cx="10515600" cy="4914899"/>
          </a:xfrm>
        </p:spPr>
        <p:txBody>
          <a:bodyPr>
            <a:normAutofit/>
          </a:bodyPr>
          <a:lstStyle/>
          <a:p>
            <a:r>
              <a:rPr lang="tr-TR" dirty="0"/>
              <a:t>Samsun Emniyet Müdürlüğü ile iletişim kurmak için çağrı merkezi olan </a:t>
            </a:r>
            <a:r>
              <a:rPr lang="tr-TR" dirty="0">
                <a:solidFill>
                  <a:srgbClr val="FF0000"/>
                </a:solidFill>
              </a:rPr>
              <a:t>155</a:t>
            </a:r>
            <a:r>
              <a:rPr lang="tr-TR" dirty="0"/>
              <a:t> tuşlanabileceği gibi </a:t>
            </a:r>
            <a:r>
              <a:rPr lang="tr-TR" dirty="0">
                <a:solidFill>
                  <a:srgbClr val="FF0000"/>
                </a:solidFill>
              </a:rPr>
              <a:t>(0362) 311 30 90</a:t>
            </a:r>
            <a:r>
              <a:rPr lang="tr-TR" dirty="0"/>
              <a:t> numarası kullanabilir veya </a:t>
            </a:r>
            <a:r>
              <a:rPr lang="tr-TR" dirty="0">
                <a:solidFill>
                  <a:schemeClr val="accent1">
                    <a:lumMod val="50000"/>
                  </a:schemeClr>
                </a:solidFill>
              </a:rPr>
              <a:t>samsun155@egm.gov.tr</a:t>
            </a:r>
            <a:r>
              <a:rPr lang="tr-TR" dirty="0"/>
              <a:t> mail adresine mail yollanabilir.</a:t>
            </a:r>
          </a:p>
          <a:p>
            <a:endParaRPr lang="tr-TR" dirty="0"/>
          </a:p>
          <a:p>
            <a:r>
              <a:rPr lang="tr-TR" dirty="0"/>
              <a:t>Hangi şehirde olursanız olun, 155’i tuşlayarak yalnızca kendi şehrinizde bulunan </a:t>
            </a:r>
            <a:r>
              <a:rPr lang="tr-TR" dirty="0" smtClean="0"/>
              <a:t>Emniyet Müdürlüğüne ait çağrı </a:t>
            </a:r>
            <a:r>
              <a:rPr lang="tr-TR" dirty="0"/>
              <a:t>merkezine </a:t>
            </a:r>
            <a:r>
              <a:rPr lang="tr-TR" dirty="0" smtClean="0"/>
              <a:t>bağlanırsınız.</a:t>
            </a:r>
          </a:p>
          <a:p>
            <a:endParaRPr lang="tr-TR" dirty="0"/>
          </a:p>
          <a:p>
            <a:r>
              <a:rPr lang="tr-TR" dirty="0" smtClean="0"/>
              <a:t>Ayrıca </a:t>
            </a:r>
            <a:r>
              <a:rPr lang="tr-TR" dirty="0" smtClean="0">
                <a:solidFill>
                  <a:srgbClr val="FF0000"/>
                </a:solidFill>
              </a:rPr>
              <a:t>onlineislemler.egm.gov.tr/sayfalar/ihbar.aspx </a:t>
            </a:r>
            <a:r>
              <a:rPr lang="tr-TR" dirty="0"/>
              <a:t>adresinden online ihbarda da bulunabilirsiniz. </a:t>
            </a:r>
          </a:p>
        </p:txBody>
      </p:sp>
    </p:spTree>
    <p:extLst>
      <p:ext uri="{BB962C8B-B14F-4D97-AF65-F5344CB8AC3E}">
        <p14:creationId xmlns:p14="http://schemas.microsoft.com/office/powerpoint/2010/main" val="2247740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a:solidFill>
                  <a:srgbClr val="FF0000"/>
                </a:solidFill>
                <a:effectLst>
                  <a:outerShdw blurRad="38100" dist="38100" dir="2700000" algn="tl">
                    <a:srgbClr val="000000">
                      <a:alpha val="43137"/>
                    </a:srgbClr>
                  </a:outerShdw>
                </a:effectLst>
                <a:latin typeface="+mn-lt"/>
              </a:rPr>
              <a:t>Kurumun çağrı merkezi nasıl </a:t>
            </a:r>
            <a:r>
              <a:rPr lang="tr-TR" sz="3000" b="1" dirty="0" smtClean="0">
                <a:solidFill>
                  <a:srgbClr val="FF0000"/>
                </a:solidFill>
                <a:effectLst>
                  <a:outerShdw blurRad="38100" dist="38100" dir="2700000" algn="tl">
                    <a:srgbClr val="000000">
                      <a:alpha val="43137"/>
                    </a:srgbClr>
                  </a:outerShdw>
                </a:effectLst>
                <a:latin typeface="+mn-lt"/>
              </a:rPr>
              <a:t>işliyor?</a:t>
            </a:r>
            <a:endParaRPr lang="tr-TR" sz="3000" b="1" dirty="0">
              <a:solidFill>
                <a:srgbClr val="FF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idx="1"/>
          </p:nvPr>
        </p:nvSpPr>
        <p:spPr>
          <a:xfrm>
            <a:off x="838200" y="1825625"/>
            <a:ext cx="10515600" cy="4333875"/>
          </a:xfrm>
        </p:spPr>
        <p:txBody>
          <a:bodyPr/>
          <a:lstStyle/>
          <a:p>
            <a:r>
              <a:rPr lang="tr-TR" dirty="0"/>
              <a:t>Gelen çağrılar ihbar ile ilgili ise; haber merkezince karşılanıyor ve ilgili ekipler bu merkezlerden sevk ediliyor. Büyükşehir olan il merkezlerine bağlı merkez ilçelerden gelen 155 çağrıları ise genel itibariyle ilde bulunan tek bir haber merkezine yönlendiriliyor. Polis teşkilatlanması daha küçük olan ilçelerde 155 çağrıları o ilçenin sorumluluğunda olan polis merkezince karşılanıyor.</a:t>
            </a:r>
          </a:p>
        </p:txBody>
      </p:sp>
    </p:spTree>
    <p:extLst>
      <p:ext uri="{BB962C8B-B14F-4D97-AF65-F5344CB8AC3E}">
        <p14:creationId xmlns:p14="http://schemas.microsoft.com/office/powerpoint/2010/main" val="2020480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a:solidFill>
                  <a:srgbClr val="FF0000"/>
                </a:solidFill>
                <a:effectLst>
                  <a:outerShdw blurRad="38100" dist="38100" dir="2700000" algn="tl">
                    <a:srgbClr val="000000">
                      <a:alpha val="43137"/>
                    </a:srgbClr>
                  </a:outerShdw>
                </a:effectLst>
                <a:latin typeface="+mn-lt"/>
              </a:rPr>
              <a:t>Kurumun çağrı merkezi nasıl işliyor?</a:t>
            </a:r>
            <a:endParaRPr lang="tr-TR" sz="3000" dirty="0">
              <a:latin typeface="+mn-lt"/>
            </a:endParaRPr>
          </a:p>
        </p:txBody>
      </p:sp>
      <p:sp>
        <p:nvSpPr>
          <p:cNvPr id="3" name="İçerik Yer Tutucusu 2"/>
          <p:cNvSpPr>
            <a:spLocks noGrp="1"/>
          </p:cNvSpPr>
          <p:nvPr>
            <p:ph idx="1"/>
          </p:nvPr>
        </p:nvSpPr>
        <p:spPr/>
        <p:txBody>
          <a:bodyPr/>
          <a:lstStyle/>
          <a:p>
            <a:r>
              <a:rPr lang="tr-TR" dirty="0"/>
              <a:t>Ne yazık ki çağrı merkezi asılsız ihbarlar ile oyalandığı gibi, zaman zaman saat sormak, </a:t>
            </a:r>
            <a:r>
              <a:rPr lang="tr-TR" dirty="0" err="1"/>
              <a:t>pin</a:t>
            </a:r>
            <a:r>
              <a:rPr lang="tr-TR" dirty="0"/>
              <a:t> kodu sormak için bile meşgul ediliyor. Böyle durumlarda ise bu kişiler hakkında soruşturma açılıyor</a:t>
            </a:r>
            <a:r>
              <a:rPr lang="tr-TR" dirty="0" smtClean="0"/>
              <a:t>.</a:t>
            </a:r>
          </a:p>
          <a:p>
            <a:endParaRPr lang="tr-TR" dirty="0"/>
          </a:p>
          <a:p>
            <a:endParaRPr lang="tr-TR" dirty="0"/>
          </a:p>
          <a:p>
            <a:r>
              <a:rPr lang="tr-TR" dirty="0">
                <a:solidFill>
                  <a:srgbClr val="FF0000"/>
                </a:solidFill>
              </a:rPr>
              <a:t>Son 4 yıldır</a:t>
            </a:r>
            <a:r>
              <a:rPr lang="tr-TR" dirty="0"/>
              <a:t> yapılan çağrıların sadece </a:t>
            </a:r>
            <a:r>
              <a:rPr lang="tr-TR" dirty="0">
                <a:solidFill>
                  <a:schemeClr val="accent1">
                    <a:lumMod val="50000"/>
                  </a:schemeClr>
                </a:solidFill>
              </a:rPr>
              <a:t>%42</a:t>
            </a:r>
            <a:r>
              <a:rPr lang="tr-TR" dirty="0"/>
              <a:t>’si asıllı ihbarken; geri kalan </a:t>
            </a:r>
            <a:r>
              <a:rPr lang="tr-TR" dirty="0">
                <a:solidFill>
                  <a:schemeClr val="accent1">
                    <a:lumMod val="50000"/>
                  </a:schemeClr>
                </a:solidFill>
              </a:rPr>
              <a:t>%32</a:t>
            </a:r>
            <a:r>
              <a:rPr lang="tr-TR" dirty="0"/>
              <a:t>’sini asılsız ihbarlar ve </a:t>
            </a:r>
            <a:r>
              <a:rPr lang="tr-TR" dirty="0">
                <a:solidFill>
                  <a:schemeClr val="accent1">
                    <a:lumMod val="50000"/>
                  </a:schemeClr>
                </a:solidFill>
              </a:rPr>
              <a:t>%26</a:t>
            </a:r>
            <a:r>
              <a:rPr lang="tr-TR" dirty="0"/>
              <a:t>’lık kısmı bilgi edinme amaçlı çağrılar kapsıyor.</a:t>
            </a:r>
          </a:p>
          <a:p>
            <a:endParaRPr lang="tr-TR" dirty="0"/>
          </a:p>
        </p:txBody>
      </p:sp>
    </p:spTree>
    <p:extLst>
      <p:ext uri="{BB962C8B-B14F-4D97-AF65-F5344CB8AC3E}">
        <p14:creationId xmlns:p14="http://schemas.microsoft.com/office/powerpoint/2010/main" val="273899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50837"/>
            <a:ext cx="10515600" cy="1474788"/>
          </a:xfrm>
        </p:spPr>
        <p:txBody>
          <a:bodyPr>
            <a:normAutofit/>
          </a:bodyPr>
          <a:lstStyle/>
          <a:p>
            <a:r>
              <a:rPr lang="tr-TR" sz="3000" b="1" dirty="0">
                <a:solidFill>
                  <a:srgbClr val="FF0000"/>
                </a:solidFill>
                <a:effectLst>
                  <a:outerShdw blurRad="38100" dist="38100" dir="2700000" algn="tl">
                    <a:srgbClr val="000000">
                      <a:alpha val="43137"/>
                    </a:srgbClr>
                  </a:outerShdw>
                </a:effectLst>
                <a:latin typeface="+mn-lt"/>
              </a:rPr>
              <a:t>Kurumun çağrı merkezi nasıl işliyor?</a:t>
            </a:r>
            <a:endParaRPr lang="tr-TR" sz="3000" dirty="0">
              <a:latin typeface="+mn-lt"/>
            </a:endParaRPr>
          </a:p>
        </p:txBody>
      </p:sp>
      <p:sp>
        <p:nvSpPr>
          <p:cNvPr id="3" name="İçerik Yer Tutucusu 2"/>
          <p:cNvSpPr>
            <a:spLocks noGrp="1"/>
          </p:cNvSpPr>
          <p:nvPr>
            <p:ph idx="1"/>
          </p:nvPr>
        </p:nvSpPr>
        <p:spPr/>
        <p:txBody>
          <a:bodyPr>
            <a:normAutofit/>
          </a:bodyPr>
          <a:lstStyle/>
          <a:p>
            <a:r>
              <a:rPr lang="tr-TR" dirty="0"/>
              <a:t>Diğer illere göre çağrıların çok daha yoğun olduğu illerde, çağrı merkezine bağlanırken </a:t>
            </a:r>
            <a:r>
              <a:rPr lang="tr-TR" dirty="0">
                <a:solidFill>
                  <a:schemeClr val="accent1">
                    <a:lumMod val="50000"/>
                  </a:schemeClr>
                </a:solidFill>
              </a:rPr>
              <a:t>otomasyon sistemi</a:t>
            </a:r>
            <a:r>
              <a:rPr lang="tr-TR" dirty="0"/>
              <a:t> ile karşılaşan arayan, yapacağı ihbar türüne göre veya edinmek istediği bilgiye ulaşabilmesi için ilgili birime aktarılıyor. Böylece zamandan tasarruf edilmiş ve hattın gereksiz yere meşgul edilmesinin bir nebze de olsa önüne geçilmiş olunuyor</a:t>
            </a:r>
            <a:r>
              <a:rPr lang="tr-TR" dirty="0" smtClean="0"/>
              <a:t>.</a:t>
            </a:r>
            <a:endParaRPr lang="tr-TR" dirty="0"/>
          </a:p>
        </p:txBody>
      </p:sp>
    </p:spTree>
    <p:extLst>
      <p:ext uri="{BB962C8B-B14F-4D97-AF65-F5344CB8AC3E}">
        <p14:creationId xmlns:p14="http://schemas.microsoft.com/office/powerpoint/2010/main" val="10159373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668337"/>
            <a:ext cx="10515600" cy="1157288"/>
          </a:xfrm>
        </p:spPr>
        <p:txBody>
          <a:bodyPr>
            <a:normAutofit/>
          </a:bodyPr>
          <a:lstStyle/>
          <a:p>
            <a:r>
              <a:rPr lang="tr-TR" sz="3000" b="1" dirty="0">
                <a:solidFill>
                  <a:srgbClr val="FF0000"/>
                </a:solidFill>
                <a:effectLst>
                  <a:outerShdw blurRad="38100" dist="38100" dir="2700000" algn="tl">
                    <a:srgbClr val="000000">
                      <a:alpha val="43137"/>
                    </a:srgbClr>
                  </a:outerShdw>
                </a:effectLst>
                <a:latin typeface="+mn-lt"/>
              </a:rPr>
              <a:t>Kurum iletişim sağlarken ne gibi aksaklıklar yaşanıyor?</a:t>
            </a:r>
            <a:br>
              <a:rPr lang="tr-TR" sz="3000" b="1" dirty="0">
                <a:solidFill>
                  <a:srgbClr val="FF0000"/>
                </a:solidFill>
                <a:effectLst>
                  <a:outerShdw blurRad="38100" dist="38100" dir="2700000" algn="tl">
                    <a:srgbClr val="000000">
                      <a:alpha val="43137"/>
                    </a:srgbClr>
                  </a:outerShdw>
                </a:effectLst>
                <a:latin typeface="+mn-lt"/>
              </a:rPr>
            </a:br>
            <a:endParaRPr lang="tr-TR" sz="3000" b="1" dirty="0">
              <a:solidFill>
                <a:srgbClr val="FF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idx="1"/>
          </p:nvPr>
        </p:nvSpPr>
        <p:spPr/>
        <p:txBody>
          <a:bodyPr>
            <a:normAutofit/>
          </a:bodyPr>
          <a:lstStyle/>
          <a:p>
            <a:r>
              <a:rPr lang="tr-TR" sz="3200" dirty="0" smtClean="0"/>
              <a:t>Telefon ile iletişim sağlandığında iletişimde kopukluk ve yanlış anlaşılmalar</a:t>
            </a:r>
          </a:p>
          <a:p>
            <a:r>
              <a:rPr lang="tr-TR" sz="3200" dirty="0" smtClean="0"/>
              <a:t>EGM hattı üzerinden gönderilen </a:t>
            </a:r>
            <a:r>
              <a:rPr lang="tr-TR" sz="3200" dirty="0" err="1" smtClean="0"/>
              <a:t>SMS’lerin</a:t>
            </a:r>
            <a:r>
              <a:rPr lang="tr-TR" sz="3200" dirty="0" smtClean="0"/>
              <a:t> ciddiye alınmaması veya okunmaması</a:t>
            </a:r>
          </a:p>
          <a:p>
            <a:r>
              <a:rPr lang="tr-TR" sz="3200" dirty="0" smtClean="0"/>
              <a:t>WEB Sitesi üzerinden yapılan bilgilendirmelerin herkese ulaşmaması(görülmemesi)</a:t>
            </a:r>
            <a:endParaRPr lang="tr-TR" sz="3200" dirty="0"/>
          </a:p>
        </p:txBody>
      </p:sp>
    </p:spTree>
    <p:extLst>
      <p:ext uri="{BB962C8B-B14F-4D97-AF65-F5344CB8AC3E}">
        <p14:creationId xmlns:p14="http://schemas.microsoft.com/office/powerpoint/2010/main" val="40836864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a:solidFill>
                  <a:srgbClr val="FF0000"/>
                </a:solidFill>
                <a:effectLst>
                  <a:outerShdw blurRad="38100" dist="38100" dir="2700000" algn="tl">
                    <a:srgbClr val="000000">
                      <a:alpha val="43137"/>
                    </a:srgbClr>
                  </a:outerShdw>
                </a:effectLst>
                <a:latin typeface="+mn-lt"/>
              </a:rPr>
              <a:t>Halkın kurum ile ilgili şikayetleri var mı? Varsa neler</a:t>
            </a:r>
            <a:r>
              <a:rPr lang="tr-TR" sz="3000" b="1" dirty="0" smtClean="0">
                <a:solidFill>
                  <a:srgbClr val="FF0000"/>
                </a:solidFill>
                <a:effectLst>
                  <a:outerShdw blurRad="38100" dist="38100" dir="2700000" algn="tl">
                    <a:srgbClr val="000000">
                      <a:alpha val="43137"/>
                    </a:srgbClr>
                  </a:outerShdw>
                </a:effectLst>
                <a:latin typeface="+mn-lt"/>
              </a:rPr>
              <a:t>?</a:t>
            </a:r>
            <a:endParaRPr lang="tr-TR" sz="3000" b="1" dirty="0">
              <a:solidFill>
                <a:srgbClr val="FF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idx="1"/>
          </p:nvPr>
        </p:nvSpPr>
        <p:spPr/>
        <p:txBody>
          <a:bodyPr/>
          <a:lstStyle/>
          <a:p>
            <a:r>
              <a:rPr lang="tr-TR" sz="3200" dirty="0"/>
              <a:t>EGM tarafından yapılan açıklamaya göre polis memurlarına gelen şikayetlerin oldukça fazla olduğu söylenmektedir. Bu durumun tek taraflı bir hata olmadığını söylemekte fayda var. </a:t>
            </a:r>
            <a:endParaRPr lang="tr-TR" sz="3200" dirty="0" smtClean="0"/>
          </a:p>
          <a:p>
            <a:endParaRPr lang="tr-TR" sz="3200" dirty="0"/>
          </a:p>
          <a:p>
            <a:endParaRPr lang="tr-TR" sz="3200" dirty="0"/>
          </a:p>
          <a:p>
            <a:r>
              <a:rPr lang="tr-TR" sz="3200" dirty="0"/>
              <a:t>Vatandaşlar stres altındaki polislere ters tepkiler verdiği zaman kontrolü sağlamayan polisler de ters olarak cevaplar verebiliyor.</a:t>
            </a:r>
          </a:p>
          <a:p>
            <a:endParaRPr lang="tr-TR" dirty="0"/>
          </a:p>
        </p:txBody>
      </p:sp>
    </p:spTree>
    <p:extLst>
      <p:ext uri="{BB962C8B-B14F-4D97-AF65-F5344CB8AC3E}">
        <p14:creationId xmlns:p14="http://schemas.microsoft.com/office/powerpoint/2010/main" val="153524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7400" y="1228725"/>
            <a:ext cx="10515600" cy="4351338"/>
          </a:xfrm>
        </p:spPr>
        <p:txBody>
          <a:bodyPr/>
          <a:lstStyle/>
          <a:p>
            <a:r>
              <a:rPr lang="tr-TR" sz="3200" dirty="0"/>
              <a:t>Bu yüzden </a:t>
            </a:r>
            <a:r>
              <a:rPr lang="tr-TR" sz="3200" dirty="0" smtClean="0"/>
              <a:t>polisler ve şahıslar </a:t>
            </a:r>
            <a:r>
              <a:rPr lang="tr-TR" sz="3200" dirty="0"/>
              <a:t>arasında şikayet durumu oluşuyor. Ağır şikayetlerin ise oldukça düşük yaşandığı bilinmektedir. </a:t>
            </a:r>
            <a:endParaRPr lang="tr-TR" sz="3200" dirty="0" smtClean="0"/>
          </a:p>
          <a:p>
            <a:endParaRPr lang="tr-TR" sz="3200" dirty="0"/>
          </a:p>
          <a:p>
            <a:endParaRPr lang="tr-TR" sz="3200" dirty="0"/>
          </a:p>
          <a:p>
            <a:r>
              <a:rPr lang="tr-TR" sz="3200" dirty="0"/>
              <a:t>Polislere karşı yapılan ağır suçlamalar karşısında ise gerekli işlemler başlatılarak şikayetin doğruluğu test ediliyor.</a:t>
            </a:r>
          </a:p>
          <a:p>
            <a:endParaRPr lang="tr-TR" dirty="0"/>
          </a:p>
        </p:txBody>
      </p:sp>
    </p:spTree>
    <p:extLst>
      <p:ext uri="{BB962C8B-B14F-4D97-AF65-F5344CB8AC3E}">
        <p14:creationId xmlns:p14="http://schemas.microsoft.com/office/powerpoint/2010/main" val="5142090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smtClean="0">
                <a:solidFill>
                  <a:srgbClr val="FF0000"/>
                </a:solidFill>
                <a:effectLst>
                  <a:outerShdw blurRad="38100" dist="38100" dir="2700000" algn="tl">
                    <a:srgbClr val="000000">
                      <a:alpha val="43137"/>
                    </a:srgbClr>
                  </a:outerShdw>
                </a:effectLst>
                <a:latin typeface="+mn-lt"/>
              </a:rPr>
              <a:t>Halkın genel olarak şikayette bulunduğu konular:</a:t>
            </a:r>
            <a:endParaRPr lang="tr-TR" sz="3000" b="1" dirty="0">
              <a:solidFill>
                <a:srgbClr val="FF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idx="1"/>
          </p:nvPr>
        </p:nvSpPr>
        <p:spPr/>
        <p:txBody>
          <a:bodyPr/>
          <a:lstStyle/>
          <a:p>
            <a:r>
              <a:rPr lang="tr-TR" dirty="0"/>
              <a:t>Polislerin keyfi ve haksız ceza yazdıkları düşüncesi</a:t>
            </a:r>
          </a:p>
          <a:p>
            <a:r>
              <a:rPr lang="tr-TR" dirty="0"/>
              <a:t>155 Polis ekiplerinin olay yerine geç intikal </a:t>
            </a:r>
            <a:r>
              <a:rPr lang="tr-TR" dirty="0" smtClean="0"/>
              <a:t>etmeleri</a:t>
            </a:r>
            <a:endParaRPr lang="tr-TR" dirty="0"/>
          </a:p>
          <a:p>
            <a:r>
              <a:rPr lang="tr-TR" dirty="0"/>
              <a:t>Görev </a:t>
            </a:r>
            <a:r>
              <a:rPr lang="tr-TR" dirty="0" smtClean="0"/>
              <a:t>yapan polislerin yetersiz </a:t>
            </a:r>
            <a:r>
              <a:rPr lang="tr-TR" dirty="0"/>
              <a:t>olduğu düşüncesi</a:t>
            </a:r>
          </a:p>
          <a:p>
            <a:r>
              <a:rPr lang="tr-TR" dirty="0"/>
              <a:t>Polislerin yetkilerini kötüye kullandıkları düşüncesi</a:t>
            </a:r>
          </a:p>
          <a:p>
            <a:r>
              <a:rPr lang="tr-TR" dirty="0"/>
              <a:t>Emniyet Müdürlüklerinin ilgisiz </a:t>
            </a:r>
            <a:r>
              <a:rPr lang="tr-TR" dirty="0" smtClean="0"/>
              <a:t>olmaları</a:t>
            </a:r>
            <a:endParaRPr lang="tr-TR" dirty="0"/>
          </a:p>
          <a:p>
            <a:r>
              <a:rPr lang="tr-TR" dirty="0"/>
              <a:t>Polislerin halk ile </a:t>
            </a:r>
            <a:r>
              <a:rPr lang="tr-TR" dirty="0" smtClean="0"/>
              <a:t>iletişim kurarken kaba </a:t>
            </a:r>
            <a:r>
              <a:rPr lang="tr-TR" dirty="0"/>
              <a:t>dil kullanması</a:t>
            </a:r>
          </a:p>
          <a:p>
            <a:endParaRPr lang="tr-TR" dirty="0"/>
          </a:p>
        </p:txBody>
      </p:sp>
    </p:spTree>
    <p:extLst>
      <p:ext uri="{BB962C8B-B14F-4D97-AF65-F5344CB8AC3E}">
        <p14:creationId xmlns:p14="http://schemas.microsoft.com/office/powerpoint/2010/main" val="25429321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a:solidFill>
                  <a:srgbClr val="FF0000"/>
                </a:solidFill>
                <a:effectLst>
                  <a:outerShdw blurRad="38100" dist="38100" dir="2700000" algn="tl">
                    <a:srgbClr val="000000">
                      <a:alpha val="43137"/>
                    </a:srgbClr>
                  </a:outerShdw>
                </a:effectLst>
                <a:latin typeface="+mn-lt"/>
              </a:rPr>
              <a:t>Kurumun eksikleri </a:t>
            </a:r>
            <a:r>
              <a:rPr lang="tr-TR" sz="3000" b="1" dirty="0" smtClean="0">
                <a:solidFill>
                  <a:srgbClr val="FF0000"/>
                </a:solidFill>
                <a:effectLst>
                  <a:outerShdw blurRad="38100" dist="38100" dir="2700000" algn="tl">
                    <a:srgbClr val="000000">
                      <a:alpha val="43137"/>
                    </a:srgbClr>
                  </a:outerShdw>
                </a:effectLst>
                <a:latin typeface="+mn-lt"/>
              </a:rPr>
              <a:t>neler? Eksikliklerin giderilmesi için yapılan çalışmalar neler?</a:t>
            </a:r>
            <a:endParaRPr lang="tr-TR" sz="3000" b="1" dirty="0">
              <a:solidFill>
                <a:srgbClr val="FF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idx="1"/>
          </p:nvPr>
        </p:nvSpPr>
        <p:spPr>
          <a:xfrm>
            <a:off x="838200" y="2400299"/>
            <a:ext cx="10515600" cy="2413001"/>
          </a:xfrm>
        </p:spPr>
        <p:txBody>
          <a:bodyPr/>
          <a:lstStyle/>
          <a:p>
            <a:r>
              <a:rPr lang="tr-TR" dirty="0"/>
              <a:t>Gün içerisinde aşırı yoğun bir çalışma sistemiyle çalışan memurlarımızın tahammül seviyesi düşük olabiliyor. Bu noktada vatandaşlarımızın da polislerimize karşı hoşgörülü davranması gerekmektedir. Böylelikle karşılıklı empati kurarak daha iyi bir iletişim süreci kurarak işlemleri sağlıklı bir şekilde ilerleyebilir.</a:t>
            </a:r>
          </a:p>
          <a:p>
            <a:endParaRPr lang="tr-TR" dirty="0"/>
          </a:p>
        </p:txBody>
      </p:sp>
    </p:spTree>
    <p:extLst>
      <p:ext uri="{BB962C8B-B14F-4D97-AF65-F5344CB8AC3E}">
        <p14:creationId xmlns:p14="http://schemas.microsoft.com/office/powerpoint/2010/main" val="29042621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00100" y="1455737"/>
            <a:ext cx="10515600" cy="4056063"/>
          </a:xfrm>
        </p:spPr>
        <p:txBody>
          <a:bodyPr/>
          <a:lstStyle/>
          <a:p>
            <a:r>
              <a:rPr lang="tr-TR" dirty="0"/>
              <a:t>Halka bilgi verilmesi için yeni platformlar </a:t>
            </a:r>
            <a:r>
              <a:rPr lang="tr-TR" dirty="0" smtClean="0"/>
              <a:t>kuruluyor. </a:t>
            </a:r>
            <a:r>
              <a:rPr lang="tr-TR" dirty="0"/>
              <a:t>Buna örnek </a:t>
            </a:r>
            <a:r>
              <a:rPr lang="tr-TR" dirty="0" smtClean="0"/>
              <a:t>olarak </a:t>
            </a:r>
            <a:r>
              <a:rPr lang="tr-TR" dirty="0"/>
              <a:t>Güven </a:t>
            </a:r>
            <a:r>
              <a:rPr lang="tr-TR" dirty="0" smtClean="0"/>
              <a:t>Masalarını gösterebiliriz. </a:t>
            </a:r>
            <a:r>
              <a:rPr lang="tr-TR" dirty="0"/>
              <a:t>Güven masası kapsamında bu sene </a:t>
            </a:r>
            <a:r>
              <a:rPr lang="tr-TR" dirty="0" smtClean="0"/>
              <a:t>2 bin </a:t>
            </a:r>
            <a:r>
              <a:rPr lang="tr-TR" dirty="0"/>
              <a:t>500 kadın polis alımı yapılmıştır. Bu masalarda vatandaşlar şikayet, ihbar gibi sorunlarını anlatıyor ve taleplerine etkin ve hızlı bir cevap alabiliyor. Bu tip uygulamalar daha da arttırılmalı vatandaşın sorununa çözüm odaklı çalışılmalı ve sorunlar anında çözüme kavuşturulmalıdır. Böylelikle hem vatandaşın sorunu sağlıklı bir biçimde çözülmüş olur hem de polis memurunun yarına bırakacağı bir işi olmamış olur.</a:t>
            </a:r>
          </a:p>
        </p:txBody>
      </p:sp>
    </p:spTree>
    <p:extLst>
      <p:ext uri="{BB962C8B-B14F-4D97-AF65-F5344CB8AC3E}">
        <p14:creationId xmlns:p14="http://schemas.microsoft.com/office/powerpoint/2010/main" val="2611677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000" b="1" dirty="0" smtClean="0">
                <a:solidFill>
                  <a:srgbClr val="FF0000"/>
                </a:solidFill>
                <a:effectLst>
                  <a:outerShdw blurRad="38100" dist="38100" dir="2700000" algn="tl">
                    <a:srgbClr val="000000">
                      <a:alpha val="43137"/>
                    </a:srgbClr>
                  </a:outerShdw>
                </a:effectLst>
                <a:latin typeface="+mn-lt"/>
              </a:rPr>
              <a:t>SWOT ANALİZİ</a:t>
            </a:r>
            <a:endParaRPr lang="tr-TR" sz="4000" b="1" dirty="0">
              <a:solidFill>
                <a:srgbClr val="FF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sz="half" idx="1"/>
          </p:nvPr>
        </p:nvSpPr>
        <p:spPr>
          <a:xfrm>
            <a:off x="698500" y="1825625"/>
            <a:ext cx="5067300" cy="4351338"/>
          </a:xfrm>
        </p:spPr>
        <p:txBody>
          <a:bodyPr/>
          <a:lstStyle/>
          <a:p>
            <a:pPr marL="0" indent="0" algn="ctr">
              <a:buNone/>
            </a:pPr>
            <a:r>
              <a:rPr lang="tr-TR" sz="3000" b="1" dirty="0" smtClean="0">
                <a:solidFill>
                  <a:schemeClr val="accent1">
                    <a:lumMod val="50000"/>
                  </a:schemeClr>
                </a:solidFill>
              </a:rPr>
              <a:t>Güçlü Yönler</a:t>
            </a:r>
          </a:p>
          <a:p>
            <a:r>
              <a:rPr lang="tr-TR" dirty="0"/>
              <a:t>Halkın </a:t>
            </a:r>
            <a:r>
              <a:rPr lang="tr-TR" dirty="0" smtClean="0"/>
              <a:t>güvenini </a:t>
            </a:r>
            <a:r>
              <a:rPr lang="tr-TR" dirty="0"/>
              <a:t>kazanmış </a:t>
            </a:r>
            <a:r>
              <a:rPr lang="tr-TR" dirty="0" smtClean="0"/>
              <a:t>olması</a:t>
            </a:r>
          </a:p>
          <a:p>
            <a:r>
              <a:rPr lang="tr-TR" dirty="0"/>
              <a:t>Çok sayıda uzman iletişim kuracak personele sahip </a:t>
            </a:r>
            <a:r>
              <a:rPr lang="tr-TR" dirty="0" smtClean="0"/>
              <a:t>olması</a:t>
            </a:r>
          </a:p>
          <a:p>
            <a:r>
              <a:rPr lang="tr-TR" dirty="0" smtClean="0"/>
              <a:t>Hızlı bir şekilde ihbarla ilgili temas sağlanabilmesi</a:t>
            </a:r>
          </a:p>
          <a:p>
            <a:r>
              <a:rPr lang="tr-TR" dirty="0" smtClean="0"/>
              <a:t>Yıl boyunca her an ulaşmanın mümkün olması</a:t>
            </a:r>
            <a:endParaRPr lang="tr-TR" dirty="0"/>
          </a:p>
        </p:txBody>
      </p:sp>
      <p:sp>
        <p:nvSpPr>
          <p:cNvPr id="4" name="İçerik Yer Tutucusu 3"/>
          <p:cNvSpPr>
            <a:spLocks noGrp="1"/>
          </p:cNvSpPr>
          <p:nvPr>
            <p:ph sz="half" idx="2"/>
          </p:nvPr>
        </p:nvSpPr>
        <p:spPr/>
        <p:txBody>
          <a:bodyPr/>
          <a:lstStyle/>
          <a:p>
            <a:pPr marL="0" indent="0" algn="ctr">
              <a:buNone/>
            </a:pPr>
            <a:r>
              <a:rPr lang="tr-TR" sz="3000" b="1" dirty="0" smtClean="0">
                <a:solidFill>
                  <a:srgbClr val="FF0000"/>
                </a:solidFill>
              </a:rPr>
              <a:t>Zayıf Yönler</a:t>
            </a:r>
          </a:p>
          <a:p>
            <a:r>
              <a:rPr lang="tr-TR" dirty="0" smtClean="0"/>
              <a:t>Zaman zaman geri dönüşlerde gecikme yaşanabilmesi</a:t>
            </a:r>
          </a:p>
          <a:p>
            <a:r>
              <a:rPr lang="tr-TR" dirty="0" smtClean="0"/>
              <a:t>İşini olması gerektiği gibi yapmayan bazı personellerin olması</a:t>
            </a:r>
          </a:p>
        </p:txBody>
      </p:sp>
    </p:spTree>
    <p:extLst>
      <p:ext uri="{BB962C8B-B14F-4D97-AF65-F5344CB8AC3E}">
        <p14:creationId xmlns:p14="http://schemas.microsoft.com/office/powerpoint/2010/main" val="11970050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000" b="1" dirty="0" smtClean="0">
                <a:solidFill>
                  <a:srgbClr val="FF0000"/>
                </a:solidFill>
                <a:effectLst>
                  <a:outerShdw blurRad="38100" dist="38100" dir="2700000" algn="tl">
                    <a:srgbClr val="000000">
                      <a:alpha val="43137"/>
                    </a:srgbClr>
                  </a:outerShdw>
                </a:effectLst>
                <a:latin typeface="+mn-lt"/>
              </a:rPr>
              <a:t>SWOT ANALİZİ</a:t>
            </a:r>
            <a:endParaRPr lang="tr-TR" sz="4000" b="1" dirty="0">
              <a:solidFill>
                <a:srgbClr val="FF0000"/>
              </a:solidFill>
              <a:effectLst>
                <a:outerShdw blurRad="38100" dist="38100" dir="2700000" algn="tl">
                  <a:srgbClr val="000000">
                    <a:alpha val="43137"/>
                  </a:srgbClr>
                </a:outerShdw>
              </a:effectLst>
              <a:latin typeface="+mn-lt"/>
            </a:endParaRPr>
          </a:p>
        </p:txBody>
      </p:sp>
      <p:sp>
        <p:nvSpPr>
          <p:cNvPr id="3" name="İçerik Yer Tutucusu 2"/>
          <p:cNvSpPr>
            <a:spLocks noGrp="1"/>
          </p:cNvSpPr>
          <p:nvPr>
            <p:ph sz="half" idx="1"/>
          </p:nvPr>
        </p:nvSpPr>
        <p:spPr>
          <a:xfrm>
            <a:off x="495300" y="1825625"/>
            <a:ext cx="5168900" cy="4351338"/>
          </a:xfrm>
        </p:spPr>
        <p:txBody>
          <a:bodyPr/>
          <a:lstStyle/>
          <a:p>
            <a:pPr marL="0" indent="0" algn="ctr">
              <a:buNone/>
            </a:pPr>
            <a:r>
              <a:rPr lang="tr-TR" sz="3000" b="1" dirty="0" smtClean="0">
                <a:solidFill>
                  <a:schemeClr val="accent2">
                    <a:lumMod val="75000"/>
                  </a:schemeClr>
                </a:solidFill>
                <a:effectLst>
                  <a:outerShdw blurRad="38100" dist="38100" dir="2700000" algn="tl">
                    <a:srgbClr val="000000">
                      <a:alpha val="43137"/>
                    </a:srgbClr>
                  </a:outerShdw>
                </a:effectLst>
              </a:rPr>
              <a:t>Fırsatlar</a:t>
            </a:r>
          </a:p>
          <a:p>
            <a:r>
              <a:rPr lang="tr-TR" dirty="0"/>
              <a:t>Devletten iletişim çalışmaları, projeleri için yeterli maddi desteği </a:t>
            </a:r>
            <a:r>
              <a:rPr lang="tr-TR" dirty="0" smtClean="0"/>
              <a:t>sağlaması ve bu sayede yeni platformlar kurarak halkla iletişimi geliştirebilecek olması</a:t>
            </a:r>
            <a:endParaRPr lang="tr-TR" dirty="0"/>
          </a:p>
        </p:txBody>
      </p:sp>
      <p:sp>
        <p:nvSpPr>
          <p:cNvPr id="4" name="İçerik Yer Tutucusu 3"/>
          <p:cNvSpPr>
            <a:spLocks noGrp="1"/>
          </p:cNvSpPr>
          <p:nvPr>
            <p:ph sz="half" idx="2"/>
          </p:nvPr>
        </p:nvSpPr>
        <p:spPr>
          <a:xfrm>
            <a:off x="6502400" y="1825625"/>
            <a:ext cx="5156200" cy="4351338"/>
          </a:xfrm>
        </p:spPr>
        <p:txBody>
          <a:bodyPr/>
          <a:lstStyle/>
          <a:p>
            <a:pPr marL="0" indent="0" algn="ctr">
              <a:buNone/>
            </a:pPr>
            <a:r>
              <a:rPr lang="tr-TR" sz="3000" b="1" dirty="0" smtClean="0">
                <a:solidFill>
                  <a:schemeClr val="accent6">
                    <a:lumMod val="75000"/>
                  </a:schemeClr>
                </a:solidFill>
                <a:effectLst>
                  <a:outerShdw blurRad="38100" dist="38100" dir="2700000" algn="tl">
                    <a:srgbClr val="000000">
                      <a:alpha val="43137"/>
                    </a:srgbClr>
                  </a:outerShdw>
                </a:effectLst>
              </a:rPr>
              <a:t>Tehditler</a:t>
            </a:r>
          </a:p>
          <a:p>
            <a:r>
              <a:rPr lang="tr-TR" dirty="0" smtClean="0"/>
              <a:t>Kurumun </a:t>
            </a:r>
            <a:r>
              <a:rPr lang="tr-TR" dirty="0"/>
              <a:t>adını kötülemek isteyenler tarafında yapılan karalama </a:t>
            </a:r>
            <a:r>
              <a:rPr lang="tr-TR" dirty="0" smtClean="0"/>
              <a:t>çalışmaları</a:t>
            </a:r>
          </a:p>
          <a:p>
            <a:r>
              <a:rPr lang="tr-TR" dirty="0"/>
              <a:t>Asılsız ihbarlar sonucu hatların gereksiz </a:t>
            </a:r>
            <a:r>
              <a:rPr lang="tr-TR" dirty="0" smtClean="0"/>
              <a:t>meşguliyeti</a:t>
            </a:r>
          </a:p>
          <a:p>
            <a:r>
              <a:rPr lang="tr-TR" dirty="0" smtClean="0"/>
              <a:t>Zaman zaman </a:t>
            </a:r>
            <a:r>
              <a:rPr lang="tr-TR" dirty="0"/>
              <a:t>y</a:t>
            </a:r>
            <a:r>
              <a:rPr lang="tr-TR" dirty="0" smtClean="0"/>
              <a:t>etkili </a:t>
            </a:r>
            <a:r>
              <a:rPr lang="tr-TR" dirty="0"/>
              <a:t>personelin kullandığı yanlış dil</a:t>
            </a:r>
          </a:p>
        </p:txBody>
      </p:sp>
    </p:spTree>
    <p:extLst>
      <p:ext uri="{BB962C8B-B14F-4D97-AF65-F5344CB8AC3E}">
        <p14:creationId xmlns:p14="http://schemas.microsoft.com/office/powerpoint/2010/main" val="4647892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TotalTime>
  <Words>955</Words>
  <Application>Microsoft Office PowerPoint</Application>
  <PresentationFormat>Geniş ekran</PresentationFormat>
  <Paragraphs>90</Paragraphs>
  <Slides>21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Calibri</vt:lpstr>
      <vt:lpstr>Calibri Light</vt:lpstr>
      <vt:lpstr>Myriad Pro Cond</vt:lpstr>
      <vt:lpstr>Office Teması</vt:lpstr>
      <vt:lpstr>KAMU VE ÖZEL SEKTÖRDE HALKLA İLİŞKİLER EMNİYET MÜDÜRLÜĞÜ</vt:lpstr>
      <vt:lpstr>Emniyet Genel Müdürlüğü Nedir?</vt:lpstr>
      <vt:lpstr>PowerPoint Sunusu</vt:lpstr>
      <vt:lpstr>PowerPoint Sunusu</vt:lpstr>
      <vt:lpstr>PowerPoint Sunusu</vt:lpstr>
      <vt:lpstr>Medya Halkla İlişkiler Ve Protokol Daire Başkan V. Tolga ALİUSTA’nın Sorumlu Olduğu Birimler</vt:lpstr>
      <vt:lpstr>Kurum, halkı nasıl bilgilendiriyor?</vt:lpstr>
      <vt:lpstr>Kurum, hangi araç ve yöntem ile iletişim kuruyor?</vt:lpstr>
      <vt:lpstr>Emniyet Genel Müdürlüğü ile nasıl iletişim kurabilirim?</vt:lpstr>
      <vt:lpstr>Samsun Emniyet Müdürlüğü ile nasıl iletişim kurabilirim?</vt:lpstr>
      <vt:lpstr>Kurumun çağrı merkezi nasıl işliyor?</vt:lpstr>
      <vt:lpstr>Kurumun çağrı merkezi nasıl işliyor?</vt:lpstr>
      <vt:lpstr>Kurumun çağrı merkezi nasıl işliyor?</vt:lpstr>
      <vt:lpstr>Kurum iletişim sağlarken ne gibi aksaklıklar yaşanıyor? </vt:lpstr>
      <vt:lpstr>Halkın kurum ile ilgili şikayetleri var mı? Varsa neler?</vt:lpstr>
      <vt:lpstr>PowerPoint Sunusu</vt:lpstr>
      <vt:lpstr>Halkın genel olarak şikayette bulunduğu konular:</vt:lpstr>
      <vt:lpstr>Kurumun eksikleri neler? Eksikliklerin giderilmesi için yapılan çalışmalar neler?</vt:lpstr>
      <vt:lpstr>PowerPoint Sunusu</vt:lpstr>
      <vt:lpstr>SWOT ANALİZİ</vt:lpstr>
      <vt:lpstr>SWOT ANALİZİ</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KAMU VE ÖZEL SEKTÖRDE HALKLA İLİŞKİLER EMNİYET MÜDÜRLÜĞÜ</dc:title>
  <dc:creator>berk orhan</dc:creator>
  <cp:lastModifiedBy>berk orhan</cp:lastModifiedBy>
  <cp:revision>18</cp:revision>
  <dcterms:created xsi:type="dcterms:W3CDTF">2019-11-05T07:52:36Z</dcterms:created>
  <dcterms:modified xsi:type="dcterms:W3CDTF">2019-11-06T06:54:13Z</dcterms:modified>
</cp:coreProperties>
</file>