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74" r:id="rId2"/>
    <p:sldId id="257" r:id="rId3"/>
    <p:sldId id="267" r:id="rId4"/>
    <p:sldId id="268" r:id="rId5"/>
    <p:sldId id="272" r:id="rId6"/>
    <p:sldId id="258" r:id="rId7"/>
    <p:sldId id="303" r:id="rId8"/>
    <p:sldId id="304" r:id="rId9"/>
    <p:sldId id="289" r:id="rId10"/>
    <p:sldId id="291" r:id="rId11"/>
    <p:sldId id="293" r:id="rId12"/>
    <p:sldId id="294" r:id="rId13"/>
    <p:sldId id="259" r:id="rId14"/>
    <p:sldId id="275" r:id="rId15"/>
    <p:sldId id="260" r:id="rId16"/>
    <p:sldId id="261" r:id="rId17"/>
    <p:sldId id="262" r:id="rId18"/>
    <p:sldId id="263" r:id="rId19"/>
    <p:sldId id="264" r:id="rId20"/>
    <p:sldId id="265" r:id="rId21"/>
    <p:sldId id="266" r:id="rId22"/>
    <p:sldId id="279" r:id="rId23"/>
    <p:sldId id="280" r:id="rId24"/>
    <p:sldId id="281" r:id="rId25"/>
    <p:sldId id="283" r:id="rId26"/>
    <p:sldId id="284" r:id="rId27"/>
    <p:sldId id="305" r:id="rId28"/>
    <p:sldId id="306" r:id="rId29"/>
    <p:sldId id="311" r:id="rId30"/>
    <p:sldId id="307" r:id="rId31"/>
    <p:sldId id="308" r:id="rId32"/>
    <p:sldId id="309" r:id="rId33"/>
    <p:sldId id="310" r:id="rId34"/>
    <p:sldId id="302"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771E69-6336-44CD-B611-0122DD77E3BB}" v="1145" dt="2019-12-15T20:38:59.540"/>
    <p1510:client id="{587406D7-F419-4C92-BE95-1362AD9E3D8C}" v="15" dt="2019-12-16T22:45:29.823"/>
    <p1510:client id="{7751211C-54BF-42FE-B664-FB5C3CE83816}" v="1970" dt="2019-12-16T22:38:09.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6.png"/><Relationship Id="rId6" Type="http://schemas.openxmlformats.org/officeDocument/2006/relationships/image" Target="../media/image16.svg"/><Relationship Id="rId5" Type="http://schemas.openxmlformats.org/officeDocument/2006/relationships/image" Target="../media/image8.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svg"/><Relationship Id="rId1" Type="http://schemas.openxmlformats.org/officeDocument/2006/relationships/image" Target="../media/image10.png"/><Relationship Id="rId6" Type="http://schemas.openxmlformats.org/officeDocument/2006/relationships/image" Target="../media/image25.svg"/><Relationship Id="rId5" Type="http://schemas.openxmlformats.org/officeDocument/2006/relationships/image" Target="../media/image12.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6.png"/><Relationship Id="rId6" Type="http://schemas.openxmlformats.org/officeDocument/2006/relationships/image" Target="../media/image16.svg"/><Relationship Id="rId5" Type="http://schemas.openxmlformats.org/officeDocument/2006/relationships/image" Target="../media/image8.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svg"/><Relationship Id="rId1" Type="http://schemas.openxmlformats.org/officeDocument/2006/relationships/image" Target="../media/image10.png"/><Relationship Id="rId6" Type="http://schemas.openxmlformats.org/officeDocument/2006/relationships/image" Target="../media/image25.svg"/><Relationship Id="rId5" Type="http://schemas.openxmlformats.org/officeDocument/2006/relationships/image" Target="../media/image12.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4D5610-E169-48B2-86D7-C94FA58AAD02}"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E7FA1CB-C16F-46F7-9554-7A3C0D0E1A9C}">
      <dgm:prSet/>
      <dgm:spPr/>
      <dgm:t>
        <a:bodyPr/>
        <a:lstStyle/>
        <a:p>
          <a:pPr>
            <a:lnSpc>
              <a:spcPct val="100000"/>
            </a:lnSpc>
          </a:pPr>
          <a:r>
            <a:rPr lang="tr-TR"/>
            <a:t>Çevre dünya üzerinden yaşamlarını sürdüren canlıların hayatları boyunca ilişkilerini sürdürdüğü dış ortamdır. </a:t>
          </a:r>
          <a:endParaRPr lang="en-US"/>
        </a:p>
      </dgm:t>
    </dgm:pt>
    <dgm:pt modelId="{A0249288-9410-43FB-BC12-C09C97788208}" type="parTrans" cxnId="{3F156FA0-E5B9-4A1B-BF70-4FB1BF2498F4}">
      <dgm:prSet/>
      <dgm:spPr/>
      <dgm:t>
        <a:bodyPr/>
        <a:lstStyle/>
        <a:p>
          <a:endParaRPr lang="en-US"/>
        </a:p>
      </dgm:t>
    </dgm:pt>
    <dgm:pt modelId="{FFE813A5-7019-4BB3-8317-6A0154835712}" type="sibTrans" cxnId="{3F156FA0-E5B9-4A1B-BF70-4FB1BF2498F4}">
      <dgm:prSet/>
      <dgm:spPr/>
      <dgm:t>
        <a:bodyPr/>
        <a:lstStyle/>
        <a:p>
          <a:pPr>
            <a:lnSpc>
              <a:spcPct val="100000"/>
            </a:lnSpc>
          </a:pPr>
          <a:endParaRPr lang="en-US"/>
        </a:p>
      </dgm:t>
    </dgm:pt>
    <dgm:pt modelId="{67372405-8B01-4E29-A46A-1B28605D673D}">
      <dgm:prSet/>
      <dgm:spPr/>
      <dgm:t>
        <a:bodyPr/>
        <a:lstStyle/>
        <a:p>
          <a:pPr>
            <a:lnSpc>
              <a:spcPct val="100000"/>
            </a:lnSpc>
          </a:pPr>
          <a:r>
            <a:rPr lang="tr-TR"/>
            <a:t>Çevre bize geçmişten kalan bir miras değil, korunması ve gelecek nesillere de bırakılması gereken en değerli emanettir.</a:t>
          </a:r>
          <a:endParaRPr lang="en-US"/>
        </a:p>
      </dgm:t>
    </dgm:pt>
    <dgm:pt modelId="{AECDEBCE-B1C7-4033-9308-9B789A22481B}" type="parTrans" cxnId="{6AA88AB9-BBD5-49D0-B511-9972B93B1A1E}">
      <dgm:prSet/>
      <dgm:spPr/>
      <dgm:t>
        <a:bodyPr/>
        <a:lstStyle/>
        <a:p>
          <a:endParaRPr lang="en-US"/>
        </a:p>
      </dgm:t>
    </dgm:pt>
    <dgm:pt modelId="{9FD6BACD-F5A8-4FDB-A33A-7B2F5D3445A2}" type="sibTrans" cxnId="{6AA88AB9-BBD5-49D0-B511-9972B93B1A1E}">
      <dgm:prSet/>
      <dgm:spPr/>
      <dgm:t>
        <a:bodyPr/>
        <a:lstStyle/>
        <a:p>
          <a:pPr>
            <a:lnSpc>
              <a:spcPct val="100000"/>
            </a:lnSpc>
          </a:pPr>
          <a:endParaRPr lang="en-US"/>
        </a:p>
      </dgm:t>
    </dgm:pt>
    <dgm:pt modelId="{196934ED-F715-4E72-BA79-511B6EE7E76D}">
      <dgm:prSet/>
      <dgm:spPr/>
      <dgm:t>
        <a:bodyPr/>
        <a:lstStyle/>
        <a:p>
          <a:pPr>
            <a:lnSpc>
              <a:spcPct val="100000"/>
            </a:lnSpc>
          </a:pPr>
          <a:r>
            <a:rPr lang="tr-TR"/>
            <a:t>Çevre kirliliği, dünya üzerinde yaşayan canlı ve cansız varlıkları olumsuz yönde etkileyen, onların üzerinden yapısal bozulmalar meydana getiren olayları kapsar. </a:t>
          </a:r>
          <a:endParaRPr lang="en-US"/>
        </a:p>
      </dgm:t>
    </dgm:pt>
    <dgm:pt modelId="{3B4536EC-55B3-415A-B408-E123E0FBDCDB}" type="parTrans" cxnId="{CDC4C70B-8791-4346-9E7E-B2C484E2963E}">
      <dgm:prSet/>
      <dgm:spPr/>
      <dgm:t>
        <a:bodyPr/>
        <a:lstStyle/>
        <a:p>
          <a:endParaRPr lang="en-US"/>
        </a:p>
      </dgm:t>
    </dgm:pt>
    <dgm:pt modelId="{3A2442FE-C508-4F18-AE32-4EFA145889AD}" type="sibTrans" cxnId="{CDC4C70B-8791-4346-9E7E-B2C484E2963E}">
      <dgm:prSet/>
      <dgm:spPr/>
      <dgm:t>
        <a:bodyPr/>
        <a:lstStyle/>
        <a:p>
          <a:pPr>
            <a:lnSpc>
              <a:spcPct val="100000"/>
            </a:lnSpc>
          </a:pPr>
          <a:endParaRPr lang="en-US"/>
        </a:p>
      </dgm:t>
    </dgm:pt>
    <dgm:pt modelId="{F9FE87BA-D73E-4333-83EE-F129AC514DF9}">
      <dgm:prSet/>
      <dgm:spPr/>
      <dgm:t>
        <a:bodyPr/>
        <a:lstStyle/>
        <a:p>
          <a:pPr>
            <a:lnSpc>
              <a:spcPct val="100000"/>
            </a:lnSpc>
          </a:pPr>
          <a:r>
            <a:rPr lang="tr-TR"/>
            <a:t>Bu varlıkların etkileşim içerisinde olduğu hava, su ve toprağa niteliklerini bozan yabancı maddelerin karışması da çevre kirliliğine sebep olmaktadır.</a:t>
          </a:r>
          <a:endParaRPr lang="en-US"/>
        </a:p>
      </dgm:t>
    </dgm:pt>
    <dgm:pt modelId="{180BF500-F464-4A94-B3AC-64516B3ABD4D}" type="parTrans" cxnId="{136E9625-3302-4732-AA10-8021FBCDEEAD}">
      <dgm:prSet/>
      <dgm:spPr/>
      <dgm:t>
        <a:bodyPr/>
        <a:lstStyle/>
        <a:p>
          <a:endParaRPr lang="en-US"/>
        </a:p>
      </dgm:t>
    </dgm:pt>
    <dgm:pt modelId="{94D3B4EF-1DB7-4CDA-AE2E-1BE5AB9CD5AE}" type="sibTrans" cxnId="{136E9625-3302-4732-AA10-8021FBCDEEAD}">
      <dgm:prSet/>
      <dgm:spPr/>
      <dgm:t>
        <a:bodyPr/>
        <a:lstStyle/>
        <a:p>
          <a:endParaRPr lang="en-US"/>
        </a:p>
      </dgm:t>
    </dgm:pt>
    <dgm:pt modelId="{9C65DA3E-4A19-4328-9BA0-D482B5C568EA}" type="pres">
      <dgm:prSet presAssocID="{BB4D5610-E169-48B2-86D7-C94FA58AAD02}" presName="root" presStyleCnt="0">
        <dgm:presLayoutVars>
          <dgm:dir/>
          <dgm:resizeHandles val="exact"/>
        </dgm:presLayoutVars>
      </dgm:prSet>
      <dgm:spPr/>
      <dgm:t>
        <a:bodyPr/>
        <a:lstStyle/>
        <a:p>
          <a:endParaRPr lang="tr-TR"/>
        </a:p>
      </dgm:t>
    </dgm:pt>
    <dgm:pt modelId="{8325C594-571E-4CF6-9E15-DFA146B189BF}" type="pres">
      <dgm:prSet presAssocID="{BB4D5610-E169-48B2-86D7-C94FA58AAD02}" presName="container" presStyleCnt="0">
        <dgm:presLayoutVars>
          <dgm:dir/>
          <dgm:resizeHandles val="exact"/>
        </dgm:presLayoutVars>
      </dgm:prSet>
      <dgm:spPr/>
    </dgm:pt>
    <dgm:pt modelId="{3616C249-C9E3-4C02-9F48-AA558E5C2B1B}" type="pres">
      <dgm:prSet presAssocID="{4E7FA1CB-C16F-46F7-9554-7A3C0D0E1A9C}" presName="compNode" presStyleCnt="0"/>
      <dgm:spPr/>
    </dgm:pt>
    <dgm:pt modelId="{2BC86589-9583-486D-8E71-6B5B1F03FB4A}" type="pres">
      <dgm:prSet presAssocID="{4E7FA1CB-C16F-46F7-9554-7A3C0D0E1A9C}" presName="iconBgRect" presStyleLbl="bgShp" presStyleIdx="0" presStyleCnt="4"/>
      <dgm:spPr/>
    </dgm:pt>
    <dgm:pt modelId="{ECE57D9A-3F8A-458F-A6AE-0DA10437C6B2}" type="pres">
      <dgm:prSet presAssocID="{4E7FA1CB-C16F-46F7-9554-7A3C0D0E1A9C}"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ia"/>
        </a:ext>
      </dgm:extLst>
    </dgm:pt>
    <dgm:pt modelId="{833B6674-8B07-4C91-8AEF-17A385CA4CD3}" type="pres">
      <dgm:prSet presAssocID="{4E7FA1CB-C16F-46F7-9554-7A3C0D0E1A9C}" presName="spaceRect" presStyleCnt="0"/>
      <dgm:spPr/>
    </dgm:pt>
    <dgm:pt modelId="{EB0FC861-0CE3-4921-A01A-7345EFD641B6}" type="pres">
      <dgm:prSet presAssocID="{4E7FA1CB-C16F-46F7-9554-7A3C0D0E1A9C}" presName="textRect" presStyleLbl="revTx" presStyleIdx="0" presStyleCnt="4">
        <dgm:presLayoutVars>
          <dgm:chMax val="1"/>
          <dgm:chPref val="1"/>
        </dgm:presLayoutVars>
      </dgm:prSet>
      <dgm:spPr/>
      <dgm:t>
        <a:bodyPr/>
        <a:lstStyle/>
        <a:p>
          <a:endParaRPr lang="tr-TR"/>
        </a:p>
      </dgm:t>
    </dgm:pt>
    <dgm:pt modelId="{3DCE61CC-9E7B-4E68-9D6E-5584F99DFE63}" type="pres">
      <dgm:prSet presAssocID="{FFE813A5-7019-4BB3-8317-6A0154835712}" presName="sibTrans" presStyleLbl="sibTrans2D1" presStyleIdx="0" presStyleCnt="0"/>
      <dgm:spPr/>
      <dgm:t>
        <a:bodyPr/>
        <a:lstStyle/>
        <a:p>
          <a:endParaRPr lang="tr-TR"/>
        </a:p>
      </dgm:t>
    </dgm:pt>
    <dgm:pt modelId="{7AA8BE88-F316-45D7-99A6-3B4260BA67CC}" type="pres">
      <dgm:prSet presAssocID="{67372405-8B01-4E29-A46A-1B28605D673D}" presName="compNode" presStyleCnt="0"/>
      <dgm:spPr/>
    </dgm:pt>
    <dgm:pt modelId="{07B13BED-9892-40D0-B499-A82BC29D1327}" type="pres">
      <dgm:prSet presAssocID="{67372405-8B01-4E29-A46A-1B28605D673D}" presName="iconBgRect" presStyleLbl="bgShp" presStyleIdx="1" presStyleCnt="4"/>
      <dgm:spPr/>
    </dgm:pt>
    <dgm:pt modelId="{B7705C2A-C449-42A1-AF75-9CA50AF5C035}" type="pres">
      <dgm:prSet presAssocID="{67372405-8B01-4E29-A46A-1B28605D673D}"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duous tree"/>
        </a:ext>
      </dgm:extLst>
    </dgm:pt>
    <dgm:pt modelId="{FB83991E-A61B-418D-92DA-2D609A3C1860}" type="pres">
      <dgm:prSet presAssocID="{67372405-8B01-4E29-A46A-1B28605D673D}" presName="spaceRect" presStyleCnt="0"/>
      <dgm:spPr/>
    </dgm:pt>
    <dgm:pt modelId="{5FF1F693-2F74-4C11-9FD9-77E56BF3CC87}" type="pres">
      <dgm:prSet presAssocID="{67372405-8B01-4E29-A46A-1B28605D673D}" presName="textRect" presStyleLbl="revTx" presStyleIdx="1" presStyleCnt="4">
        <dgm:presLayoutVars>
          <dgm:chMax val="1"/>
          <dgm:chPref val="1"/>
        </dgm:presLayoutVars>
      </dgm:prSet>
      <dgm:spPr/>
      <dgm:t>
        <a:bodyPr/>
        <a:lstStyle/>
        <a:p>
          <a:endParaRPr lang="tr-TR"/>
        </a:p>
      </dgm:t>
    </dgm:pt>
    <dgm:pt modelId="{FF03C2F9-2D61-444F-9C85-AFE4DC416FD5}" type="pres">
      <dgm:prSet presAssocID="{9FD6BACD-F5A8-4FDB-A33A-7B2F5D3445A2}" presName="sibTrans" presStyleLbl="sibTrans2D1" presStyleIdx="0" presStyleCnt="0"/>
      <dgm:spPr/>
      <dgm:t>
        <a:bodyPr/>
        <a:lstStyle/>
        <a:p>
          <a:endParaRPr lang="tr-TR"/>
        </a:p>
      </dgm:t>
    </dgm:pt>
    <dgm:pt modelId="{E52D4B07-AEDE-419C-8F9E-5DF24BBB8B8C}" type="pres">
      <dgm:prSet presAssocID="{196934ED-F715-4E72-BA79-511B6EE7E76D}" presName="compNode" presStyleCnt="0"/>
      <dgm:spPr/>
    </dgm:pt>
    <dgm:pt modelId="{623A3252-969A-4830-B997-098133F37E5C}" type="pres">
      <dgm:prSet presAssocID="{196934ED-F715-4E72-BA79-511B6EE7E76D}" presName="iconBgRect" presStyleLbl="bgShp" presStyleIdx="2" presStyleCnt="4"/>
      <dgm:spPr/>
    </dgm:pt>
    <dgm:pt modelId="{C62FD86A-4E7C-4584-AEA9-041DA852BD3D}" type="pres">
      <dgm:prSet presAssocID="{196934ED-F715-4E72-BA79-511B6EE7E76D}"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stainability"/>
        </a:ext>
      </dgm:extLst>
    </dgm:pt>
    <dgm:pt modelId="{1413A767-7F52-4687-9903-A0233104EA4A}" type="pres">
      <dgm:prSet presAssocID="{196934ED-F715-4E72-BA79-511B6EE7E76D}" presName="spaceRect" presStyleCnt="0"/>
      <dgm:spPr/>
    </dgm:pt>
    <dgm:pt modelId="{72A3BA95-9BD1-4ADB-90FA-696D408300CC}" type="pres">
      <dgm:prSet presAssocID="{196934ED-F715-4E72-BA79-511B6EE7E76D}" presName="textRect" presStyleLbl="revTx" presStyleIdx="2" presStyleCnt="4">
        <dgm:presLayoutVars>
          <dgm:chMax val="1"/>
          <dgm:chPref val="1"/>
        </dgm:presLayoutVars>
      </dgm:prSet>
      <dgm:spPr/>
      <dgm:t>
        <a:bodyPr/>
        <a:lstStyle/>
        <a:p>
          <a:endParaRPr lang="tr-TR"/>
        </a:p>
      </dgm:t>
    </dgm:pt>
    <dgm:pt modelId="{C43D47A9-EDA2-4F81-A2E4-D4BDD718246E}" type="pres">
      <dgm:prSet presAssocID="{3A2442FE-C508-4F18-AE32-4EFA145889AD}" presName="sibTrans" presStyleLbl="sibTrans2D1" presStyleIdx="0" presStyleCnt="0"/>
      <dgm:spPr/>
      <dgm:t>
        <a:bodyPr/>
        <a:lstStyle/>
        <a:p>
          <a:endParaRPr lang="tr-TR"/>
        </a:p>
      </dgm:t>
    </dgm:pt>
    <dgm:pt modelId="{6AFC46FF-A583-4493-ADF5-991019607522}" type="pres">
      <dgm:prSet presAssocID="{F9FE87BA-D73E-4333-83EE-F129AC514DF9}" presName="compNode" presStyleCnt="0"/>
      <dgm:spPr/>
    </dgm:pt>
    <dgm:pt modelId="{4CB06554-7CD4-4BF8-B8D5-1F2287FB824E}" type="pres">
      <dgm:prSet presAssocID="{F9FE87BA-D73E-4333-83EE-F129AC514DF9}" presName="iconBgRect" presStyleLbl="bgShp" presStyleIdx="3" presStyleCnt="4"/>
      <dgm:spPr/>
    </dgm:pt>
    <dgm:pt modelId="{08F91D51-C280-4D05-808F-DE1663A26502}" type="pres">
      <dgm:prSet presAssocID="{F9FE87BA-D73E-4333-83EE-F129AC514DF9}"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ind Chime"/>
        </a:ext>
      </dgm:extLst>
    </dgm:pt>
    <dgm:pt modelId="{6DD57345-1612-4E93-A3EF-00E619F177ED}" type="pres">
      <dgm:prSet presAssocID="{F9FE87BA-D73E-4333-83EE-F129AC514DF9}" presName="spaceRect" presStyleCnt="0"/>
      <dgm:spPr/>
    </dgm:pt>
    <dgm:pt modelId="{BAB71D05-EE38-49E7-8B17-8342D19757E6}" type="pres">
      <dgm:prSet presAssocID="{F9FE87BA-D73E-4333-83EE-F129AC514DF9}" presName="textRect" presStyleLbl="revTx" presStyleIdx="3" presStyleCnt="4">
        <dgm:presLayoutVars>
          <dgm:chMax val="1"/>
          <dgm:chPref val="1"/>
        </dgm:presLayoutVars>
      </dgm:prSet>
      <dgm:spPr/>
      <dgm:t>
        <a:bodyPr/>
        <a:lstStyle/>
        <a:p>
          <a:endParaRPr lang="tr-TR"/>
        </a:p>
      </dgm:t>
    </dgm:pt>
  </dgm:ptLst>
  <dgm:cxnLst>
    <dgm:cxn modelId="{CDC4C70B-8791-4346-9E7E-B2C484E2963E}" srcId="{BB4D5610-E169-48B2-86D7-C94FA58AAD02}" destId="{196934ED-F715-4E72-BA79-511B6EE7E76D}" srcOrd="2" destOrd="0" parTransId="{3B4536EC-55B3-415A-B408-E123E0FBDCDB}" sibTransId="{3A2442FE-C508-4F18-AE32-4EFA145889AD}"/>
    <dgm:cxn modelId="{E8BB0688-C2AE-451B-8DF7-D78FE5835954}" type="presOf" srcId="{196934ED-F715-4E72-BA79-511B6EE7E76D}" destId="{72A3BA95-9BD1-4ADB-90FA-696D408300CC}" srcOrd="0" destOrd="0" presId="urn:microsoft.com/office/officeart/2018/2/layout/IconCircleList"/>
    <dgm:cxn modelId="{286E5AC5-6C54-4C93-8CA1-74E88CE9B6F9}" type="presOf" srcId="{67372405-8B01-4E29-A46A-1B28605D673D}" destId="{5FF1F693-2F74-4C11-9FD9-77E56BF3CC87}" srcOrd="0" destOrd="0" presId="urn:microsoft.com/office/officeart/2018/2/layout/IconCircleList"/>
    <dgm:cxn modelId="{FB93965F-2040-4F8A-A144-51C622FD1E53}" type="presOf" srcId="{4E7FA1CB-C16F-46F7-9554-7A3C0D0E1A9C}" destId="{EB0FC861-0CE3-4921-A01A-7345EFD641B6}" srcOrd="0" destOrd="0" presId="urn:microsoft.com/office/officeart/2018/2/layout/IconCircleList"/>
    <dgm:cxn modelId="{136E9625-3302-4732-AA10-8021FBCDEEAD}" srcId="{BB4D5610-E169-48B2-86D7-C94FA58AAD02}" destId="{F9FE87BA-D73E-4333-83EE-F129AC514DF9}" srcOrd="3" destOrd="0" parTransId="{180BF500-F464-4A94-B3AC-64516B3ABD4D}" sibTransId="{94D3B4EF-1DB7-4CDA-AE2E-1BE5AB9CD5AE}"/>
    <dgm:cxn modelId="{5E239E34-23F4-49FC-9E3A-D2EABC5C0CB2}" type="presOf" srcId="{3A2442FE-C508-4F18-AE32-4EFA145889AD}" destId="{C43D47A9-EDA2-4F81-A2E4-D4BDD718246E}" srcOrd="0" destOrd="0" presId="urn:microsoft.com/office/officeart/2018/2/layout/IconCircleList"/>
    <dgm:cxn modelId="{4ACCCBD5-BEF3-4277-8CE0-4BBDE5F9DD9A}" type="presOf" srcId="{BB4D5610-E169-48B2-86D7-C94FA58AAD02}" destId="{9C65DA3E-4A19-4328-9BA0-D482B5C568EA}" srcOrd="0" destOrd="0" presId="urn:microsoft.com/office/officeart/2018/2/layout/IconCircleList"/>
    <dgm:cxn modelId="{6AA88AB9-BBD5-49D0-B511-9972B93B1A1E}" srcId="{BB4D5610-E169-48B2-86D7-C94FA58AAD02}" destId="{67372405-8B01-4E29-A46A-1B28605D673D}" srcOrd="1" destOrd="0" parTransId="{AECDEBCE-B1C7-4033-9308-9B789A22481B}" sibTransId="{9FD6BACD-F5A8-4FDB-A33A-7B2F5D3445A2}"/>
    <dgm:cxn modelId="{3F156FA0-E5B9-4A1B-BF70-4FB1BF2498F4}" srcId="{BB4D5610-E169-48B2-86D7-C94FA58AAD02}" destId="{4E7FA1CB-C16F-46F7-9554-7A3C0D0E1A9C}" srcOrd="0" destOrd="0" parTransId="{A0249288-9410-43FB-BC12-C09C97788208}" sibTransId="{FFE813A5-7019-4BB3-8317-6A0154835712}"/>
    <dgm:cxn modelId="{0ED4281B-8B32-4292-B5B8-789D2D64AFB6}" type="presOf" srcId="{9FD6BACD-F5A8-4FDB-A33A-7B2F5D3445A2}" destId="{FF03C2F9-2D61-444F-9C85-AFE4DC416FD5}" srcOrd="0" destOrd="0" presId="urn:microsoft.com/office/officeart/2018/2/layout/IconCircleList"/>
    <dgm:cxn modelId="{92014000-5490-48F7-8C68-A6CA5B44C847}" type="presOf" srcId="{F9FE87BA-D73E-4333-83EE-F129AC514DF9}" destId="{BAB71D05-EE38-49E7-8B17-8342D19757E6}" srcOrd="0" destOrd="0" presId="urn:microsoft.com/office/officeart/2018/2/layout/IconCircleList"/>
    <dgm:cxn modelId="{EA97F3CC-22B9-4155-AAAD-5E2040D29130}" type="presOf" srcId="{FFE813A5-7019-4BB3-8317-6A0154835712}" destId="{3DCE61CC-9E7B-4E68-9D6E-5584F99DFE63}" srcOrd="0" destOrd="0" presId="urn:microsoft.com/office/officeart/2018/2/layout/IconCircleList"/>
    <dgm:cxn modelId="{203FB74A-28F7-4022-9409-A8E5950A11B7}" type="presParOf" srcId="{9C65DA3E-4A19-4328-9BA0-D482B5C568EA}" destId="{8325C594-571E-4CF6-9E15-DFA146B189BF}" srcOrd="0" destOrd="0" presId="urn:microsoft.com/office/officeart/2018/2/layout/IconCircleList"/>
    <dgm:cxn modelId="{E6CE3DE3-1757-4AAA-955A-5E16DE22C0DD}" type="presParOf" srcId="{8325C594-571E-4CF6-9E15-DFA146B189BF}" destId="{3616C249-C9E3-4C02-9F48-AA558E5C2B1B}" srcOrd="0" destOrd="0" presId="urn:microsoft.com/office/officeart/2018/2/layout/IconCircleList"/>
    <dgm:cxn modelId="{96728B03-E303-4318-B5A5-766D7B79E956}" type="presParOf" srcId="{3616C249-C9E3-4C02-9F48-AA558E5C2B1B}" destId="{2BC86589-9583-486D-8E71-6B5B1F03FB4A}" srcOrd="0" destOrd="0" presId="urn:microsoft.com/office/officeart/2018/2/layout/IconCircleList"/>
    <dgm:cxn modelId="{F2A387DB-671D-4C4A-AA4F-45FBC942FEB6}" type="presParOf" srcId="{3616C249-C9E3-4C02-9F48-AA558E5C2B1B}" destId="{ECE57D9A-3F8A-458F-A6AE-0DA10437C6B2}" srcOrd="1" destOrd="0" presId="urn:microsoft.com/office/officeart/2018/2/layout/IconCircleList"/>
    <dgm:cxn modelId="{77A69112-C2CD-4729-9167-627077F0670D}" type="presParOf" srcId="{3616C249-C9E3-4C02-9F48-AA558E5C2B1B}" destId="{833B6674-8B07-4C91-8AEF-17A385CA4CD3}" srcOrd="2" destOrd="0" presId="urn:microsoft.com/office/officeart/2018/2/layout/IconCircleList"/>
    <dgm:cxn modelId="{C9F833BF-F924-4C11-84D0-02616EF8074A}" type="presParOf" srcId="{3616C249-C9E3-4C02-9F48-AA558E5C2B1B}" destId="{EB0FC861-0CE3-4921-A01A-7345EFD641B6}" srcOrd="3" destOrd="0" presId="urn:microsoft.com/office/officeart/2018/2/layout/IconCircleList"/>
    <dgm:cxn modelId="{BAF5EB4B-7353-4BD9-A1F7-D7CDF7642CDE}" type="presParOf" srcId="{8325C594-571E-4CF6-9E15-DFA146B189BF}" destId="{3DCE61CC-9E7B-4E68-9D6E-5584F99DFE63}" srcOrd="1" destOrd="0" presId="urn:microsoft.com/office/officeart/2018/2/layout/IconCircleList"/>
    <dgm:cxn modelId="{D42945EE-753F-43CD-A040-29E03FBDF0C5}" type="presParOf" srcId="{8325C594-571E-4CF6-9E15-DFA146B189BF}" destId="{7AA8BE88-F316-45D7-99A6-3B4260BA67CC}" srcOrd="2" destOrd="0" presId="urn:microsoft.com/office/officeart/2018/2/layout/IconCircleList"/>
    <dgm:cxn modelId="{43279B4E-1F5D-4F45-A90D-57BD054C08AA}" type="presParOf" srcId="{7AA8BE88-F316-45D7-99A6-3B4260BA67CC}" destId="{07B13BED-9892-40D0-B499-A82BC29D1327}" srcOrd="0" destOrd="0" presId="urn:microsoft.com/office/officeart/2018/2/layout/IconCircleList"/>
    <dgm:cxn modelId="{DAB84259-D709-4F86-A67C-7F0B933443E3}" type="presParOf" srcId="{7AA8BE88-F316-45D7-99A6-3B4260BA67CC}" destId="{B7705C2A-C449-42A1-AF75-9CA50AF5C035}" srcOrd="1" destOrd="0" presId="urn:microsoft.com/office/officeart/2018/2/layout/IconCircleList"/>
    <dgm:cxn modelId="{F9EDDC5F-5543-48C8-AF6E-D706D59E1275}" type="presParOf" srcId="{7AA8BE88-F316-45D7-99A6-3B4260BA67CC}" destId="{FB83991E-A61B-418D-92DA-2D609A3C1860}" srcOrd="2" destOrd="0" presId="urn:microsoft.com/office/officeart/2018/2/layout/IconCircleList"/>
    <dgm:cxn modelId="{B5A2BEBC-16F0-4AAE-9EFC-71F816C28B72}" type="presParOf" srcId="{7AA8BE88-F316-45D7-99A6-3B4260BA67CC}" destId="{5FF1F693-2F74-4C11-9FD9-77E56BF3CC87}" srcOrd="3" destOrd="0" presId="urn:microsoft.com/office/officeart/2018/2/layout/IconCircleList"/>
    <dgm:cxn modelId="{B471DBD5-7154-46F9-874C-E400EB2BD549}" type="presParOf" srcId="{8325C594-571E-4CF6-9E15-DFA146B189BF}" destId="{FF03C2F9-2D61-444F-9C85-AFE4DC416FD5}" srcOrd="3" destOrd="0" presId="urn:microsoft.com/office/officeart/2018/2/layout/IconCircleList"/>
    <dgm:cxn modelId="{050883C4-B704-4311-8282-CE11FA7403B6}" type="presParOf" srcId="{8325C594-571E-4CF6-9E15-DFA146B189BF}" destId="{E52D4B07-AEDE-419C-8F9E-5DF24BBB8B8C}" srcOrd="4" destOrd="0" presId="urn:microsoft.com/office/officeart/2018/2/layout/IconCircleList"/>
    <dgm:cxn modelId="{7A7CD2F4-DB7C-4E8C-A2FB-24F0D18557BE}" type="presParOf" srcId="{E52D4B07-AEDE-419C-8F9E-5DF24BBB8B8C}" destId="{623A3252-969A-4830-B997-098133F37E5C}" srcOrd="0" destOrd="0" presId="urn:microsoft.com/office/officeart/2018/2/layout/IconCircleList"/>
    <dgm:cxn modelId="{9FDBAFEA-33EB-47D1-AF24-97DC69B695C3}" type="presParOf" srcId="{E52D4B07-AEDE-419C-8F9E-5DF24BBB8B8C}" destId="{C62FD86A-4E7C-4584-AEA9-041DA852BD3D}" srcOrd="1" destOrd="0" presId="urn:microsoft.com/office/officeart/2018/2/layout/IconCircleList"/>
    <dgm:cxn modelId="{D7B392E9-2359-404F-8EC4-DFA45FE51C9B}" type="presParOf" srcId="{E52D4B07-AEDE-419C-8F9E-5DF24BBB8B8C}" destId="{1413A767-7F52-4687-9903-A0233104EA4A}" srcOrd="2" destOrd="0" presId="urn:microsoft.com/office/officeart/2018/2/layout/IconCircleList"/>
    <dgm:cxn modelId="{7CA4654D-1227-420F-8AA4-45A35F62C6B9}" type="presParOf" srcId="{E52D4B07-AEDE-419C-8F9E-5DF24BBB8B8C}" destId="{72A3BA95-9BD1-4ADB-90FA-696D408300CC}" srcOrd="3" destOrd="0" presId="urn:microsoft.com/office/officeart/2018/2/layout/IconCircleList"/>
    <dgm:cxn modelId="{72521F7A-C95F-4C27-BCA7-3BC89D1DD1BA}" type="presParOf" srcId="{8325C594-571E-4CF6-9E15-DFA146B189BF}" destId="{C43D47A9-EDA2-4F81-A2E4-D4BDD718246E}" srcOrd="5" destOrd="0" presId="urn:microsoft.com/office/officeart/2018/2/layout/IconCircleList"/>
    <dgm:cxn modelId="{F4F9FEDB-5835-47B5-9960-DCA45BB7D2DA}" type="presParOf" srcId="{8325C594-571E-4CF6-9E15-DFA146B189BF}" destId="{6AFC46FF-A583-4493-ADF5-991019607522}" srcOrd="6" destOrd="0" presId="urn:microsoft.com/office/officeart/2018/2/layout/IconCircleList"/>
    <dgm:cxn modelId="{9B2AD0F3-B868-4BF3-97D1-65E00B7F32CE}" type="presParOf" srcId="{6AFC46FF-A583-4493-ADF5-991019607522}" destId="{4CB06554-7CD4-4BF8-B8D5-1F2287FB824E}" srcOrd="0" destOrd="0" presId="urn:microsoft.com/office/officeart/2018/2/layout/IconCircleList"/>
    <dgm:cxn modelId="{DFA2E3DF-8A84-4C34-B34D-788350A38481}" type="presParOf" srcId="{6AFC46FF-A583-4493-ADF5-991019607522}" destId="{08F91D51-C280-4D05-808F-DE1663A26502}" srcOrd="1" destOrd="0" presId="urn:microsoft.com/office/officeart/2018/2/layout/IconCircleList"/>
    <dgm:cxn modelId="{09C2CABF-2A51-4672-92D1-995C377A45D2}" type="presParOf" srcId="{6AFC46FF-A583-4493-ADF5-991019607522}" destId="{6DD57345-1612-4E93-A3EF-00E619F177ED}" srcOrd="2" destOrd="0" presId="urn:microsoft.com/office/officeart/2018/2/layout/IconCircleList"/>
    <dgm:cxn modelId="{2E11B1D2-75CC-4E64-A180-625DA332634D}" type="presParOf" srcId="{6AFC46FF-A583-4493-ADF5-991019607522}" destId="{BAB71D05-EE38-49E7-8B17-8342D19757E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29E214-4032-4752-B317-6B5404C7C3DD}"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B8C20C0-D59F-4EF0-BBCE-35E2D3D3B3F0}">
      <dgm:prSet/>
      <dgm:spPr/>
      <dgm:t>
        <a:bodyPr/>
        <a:lstStyle/>
        <a:p>
          <a:r>
            <a:rPr lang="tr-TR"/>
            <a:t>İnsanların tarım ve sanayi çalışmaları başladığından beri çevreye etkileri olmuştur, fakat çevre kirliliğine bağlı sorunlar en çok sanayileşme ile ortaya çıkmıştır.</a:t>
          </a:r>
          <a:endParaRPr lang="en-US"/>
        </a:p>
      </dgm:t>
    </dgm:pt>
    <dgm:pt modelId="{1174CBCC-55A4-4909-9C89-FFCC39442900}" type="parTrans" cxnId="{794B9ACD-9B09-47BF-8B65-183C7B57D3B9}">
      <dgm:prSet/>
      <dgm:spPr/>
      <dgm:t>
        <a:bodyPr/>
        <a:lstStyle/>
        <a:p>
          <a:endParaRPr lang="en-US"/>
        </a:p>
      </dgm:t>
    </dgm:pt>
    <dgm:pt modelId="{92C34765-439C-4DB7-9434-B082B8395CC0}" type="sibTrans" cxnId="{794B9ACD-9B09-47BF-8B65-183C7B57D3B9}">
      <dgm:prSet/>
      <dgm:spPr/>
      <dgm:t>
        <a:bodyPr/>
        <a:lstStyle/>
        <a:p>
          <a:endParaRPr lang="en-US"/>
        </a:p>
      </dgm:t>
    </dgm:pt>
    <dgm:pt modelId="{EADEE568-4A18-4D29-ABFE-66C5F5C45ABE}">
      <dgm:prSet/>
      <dgm:spPr/>
      <dgm:t>
        <a:bodyPr/>
        <a:lstStyle/>
        <a:p>
          <a:r>
            <a:rPr lang="tr-TR"/>
            <a:t>Çevre kirliliği sadece belli türdeki hayvan ve bitkileri değil tüm canlı yaşamını tehlikeye düşürmüştür. </a:t>
          </a:r>
          <a:endParaRPr lang="en-US"/>
        </a:p>
      </dgm:t>
    </dgm:pt>
    <dgm:pt modelId="{06CB9970-90E9-4795-892D-096E40E522E3}" type="parTrans" cxnId="{727AFA4F-CFC2-4FD3-8414-ADD0B90E4A06}">
      <dgm:prSet/>
      <dgm:spPr/>
      <dgm:t>
        <a:bodyPr/>
        <a:lstStyle/>
        <a:p>
          <a:endParaRPr lang="en-US"/>
        </a:p>
      </dgm:t>
    </dgm:pt>
    <dgm:pt modelId="{2C101CC3-E3EF-410C-B1F9-5132F0BAB811}" type="sibTrans" cxnId="{727AFA4F-CFC2-4FD3-8414-ADD0B90E4A06}">
      <dgm:prSet/>
      <dgm:spPr/>
      <dgm:t>
        <a:bodyPr/>
        <a:lstStyle/>
        <a:p>
          <a:endParaRPr lang="en-US"/>
        </a:p>
      </dgm:t>
    </dgm:pt>
    <dgm:pt modelId="{E3DA7560-02FD-4449-B418-8028A98D74F9}">
      <dgm:prSet/>
      <dgm:spPr/>
      <dgm:t>
        <a:bodyPr/>
        <a:lstStyle/>
        <a:p>
          <a:r>
            <a:rPr lang="tr-TR"/>
            <a:t>II. Dünya Savaşı’nı izleyen ve ekonominin canlandığı yıllarda çevre sorunlarına duyulan ilgi artmıştır. 1960-1970 yıllarında ise çevre kirliliği sorunlarına politikada yer verilmeye başlanmıştır.</a:t>
          </a:r>
          <a:endParaRPr lang="en-US"/>
        </a:p>
      </dgm:t>
    </dgm:pt>
    <dgm:pt modelId="{96D2585C-8211-4AD7-9E67-2C3B7F0CE921}" type="parTrans" cxnId="{B8F215B0-7CC1-4D56-ABC2-7790ECE343D1}">
      <dgm:prSet/>
      <dgm:spPr/>
      <dgm:t>
        <a:bodyPr/>
        <a:lstStyle/>
        <a:p>
          <a:endParaRPr lang="en-US"/>
        </a:p>
      </dgm:t>
    </dgm:pt>
    <dgm:pt modelId="{EA069A13-A45B-4D12-B7BC-18DA7C212F3D}" type="sibTrans" cxnId="{B8F215B0-7CC1-4D56-ABC2-7790ECE343D1}">
      <dgm:prSet/>
      <dgm:spPr/>
      <dgm:t>
        <a:bodyPr/>
        <a:lstStyle/>
        <a:p>
          <a:endParaRPr lang="en-US"/>
        </a:p>
      </dgm:t>
    </dgm:pt>
    <dgm:pt modelId="{24AC5F25-F834-4DD2-AF9D-720D149DD207}">
      <dgm:prSet/>
      <dgm:spPr/>
      <dgm:t>
        <a:bodyPr/>
        <a:lstStyle/>
        <a:p>
          <a:r>
            <a:rPr lang="tr-TR"/>
            <a:t>Sanayileşmiş birçok gelişmiş ülke çevre kirliliğini azaltmaya yönelik çalışmalar yapmıştır, fakat tutarlı bir çalışmaları olmamıştır.</a:t>
          </a:r>
          <a:endParaRPr lang="en-US"/>
        </a:p>
      </dgm:t>
    </dgm:pt>
    <dgm:pt modelId="{B182423B-BAAE-4B2D-A546-A66534E47E0C}" type="parTrans" cxnId="{01420793-FA83-4635-9A58-3EEA3415E761}">
      <dgm:prSet/>
      <dgm:spPr/>
      <dgm:t>
        <a:bodyPr/>
        <a:lstStyle/>
        <a:p>
          <a:endParaRPr lang="en-US"/>
        </a:p>
      </dgm:t>
    </dgm:pt>
    <dgm:pt modelId="{1D586146-3580-4167-A50A-93D1F452BFE2}" type="sibTrans" cxnId="{01420793-FA83-4635-9A58-3EEA3415E761}">
      <dgm:prSet/>
      <dgm:spPr/>
      <dgm:t>
        <a:bodyPr/>
        <a:lstStyle/>
        <a:p>
          <a:endParaRPr lang="en-US"/>
        </a:p>
      </dgm:t>
    </dgm:pt>
    <dgm:pt modelId="{35C6D1B4-8BBB-42DD-9E8D-D67FA3FB02EA}" type="pres">
      <dgm:prSet presAssocID="{6429E214-4032-4752-B317-6B5404C7C3DD}" presName="root" presStyleCnt="0">
        <dgm:presLayoutVars>
          <dgm:dir/>
          <dgm:resizeHandles val="exact"/>
        </dgm:presLayoutVars>
      </dgm:prSet>
      <dgm:spPr/>
      <dgm:t>
        <a:bodyPr/>
        <a:lstStyle/>
        <a:p>
          <a:endParaRPr lang="tr-TR"/>
        </a:p>
      </dgm:t>
    </dgm:pt>
    <dgm:pt modelId="{4F445D87-A78D-43E4-851A-C1B1FA3945D5}" type="pres">
      <dgm:prSet presAssocID="{FB8C20C0-D59F-4EF0-BBCE-35E2D3D3B3F0}" presName="compNode" presStyleCnt="0"/>
      <dgm:spPr/>
    </dgm:pt>
    <dgm:pt modelId="{5D80D5AA-963C-4490-AEE0-BB757CF4CD05}" type="pres">
      <dgm:prSet presAssocID="{FB8C20C0-D59F-4EF0-BBCE-35E2D3D3B3F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tr-TR"/>
        </a:p>
      </dgm:t>
      <dgm:extLst>
        <a:ext uri="{E40237B7-FDA0-4F09-8148-C483321AD2D9}">
          <dgm14:cNvPr xmlns:dgm14="http://schemas.microsoft.com/office/drawing/2010/diagram" id="0" name="" descr="Farm scene"/>
        </a:ext>
      </dgm:extLst>
    </dgm:pt>
    <dgm:pt modelId="{7C967244-CA94-4401-8432-B559F6A14AFC}" type="pres">
      <dgm:prSet presAssocID="{FB8C20C0-D59F-4EF0-BBCE-35E2D3D3B3F0}" presName="spaceRect" presStyleCnt="0"/>
      <dgm:spPr/>
    </dgm:pt>
    <dgm:pt modelId="{FD73076C-A114-440D-B38E-A81D24B0D517}" type="pres">
      <dgm:prSet presAssocID="{FB8C20C0-D59F-4EF0-BBCE-35E2D3D3B3F0}" presName="textRect" presStyleLbl="revTx" presStyleIdx="0" presStyleCnt="4">
        <dgm:presLayoutVars>
          <dgm:chMax val="1"/>
          <dgm:chPref val="1"/>
        </dgm:presLayoutVars>
      </dgm:prSet>
      <dgm:spPr/>
      <dgm:t>
        <a:bodyPr/>
        <a:lstStyle/>
        <a:p>
          <a:endParaRPr lang="tr-TR"/>
        </a:p>
      </dgm:t>
    </dgm:pt>
    <dgm:pt modelId="{41EABC4F-003D-4C72-A964-ED0FA32296F1}" type="pres">
      <dgm:prSet presAssocID="{92C34765-439C-4DB7-9434-B082B8395CC0}" presName="sibTrans" presStyleCnt="0"/>
      <dgm:spPr/>
    </dgm:pt>
    <dgm:pt modelId="{AD46F12B-C27F-4B96-88E4-8C61F9F665E3}" type="pres">
      <dgm:prSet presAssocID="{EADEE568-4A18-4D29-ABFE-66C5F5C45ABE}" presName="compNode" presStyleCnt="0"/>
      <dgm:spPr/>
    </dgm:pt>
    <dgm:pt modelId="{2E1E454C-688F-4DA7-ADA8-0C302A00A2AE}" type="pres">
      <dgm:prSet presAssocID="{EADEE568-4A18-4D29-ABFE-66C5F5C45AB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tr-TR"/>
        </a:p>
      </dgm:t>
      <dgm:extLst>
        <a:ext uri="{E40237B7-FDA0-4F09-8148-C483321AD2D9}">
          <dgm14:cNvPr xmlns:dgm14="http://schemas.microsoft.com/office/drawing/2010/diagram" id="0" name="" descr="Cat"/>
        </a:ext>
      </dgm:extLst>
    </dgm:pt>
    <dgm:pt modelId="{92961696-9DBB-4A05-8D42-42C80A931833}" type="pres">
      <dgm:prSet presAssocID="{EADEE568-4A18-4D29-ABFE-66C5F5C45ABE}" presName="spaceRect" presStyleCnt="0"/>
      <dgm:spPr/>
    </dgm:pt>
    <dgm:pt modelId="{6657B967-6530-4939-8996-CC07352AD1AB}" type="pres">
      <dgm:prSet presAssocID="{EADEE568-4A18-4D29-ABFE-66C5F5C45ABE}" presName="textRect" presStyleLbl="revTx" presStyleIdx="1" presStyleCnt="4">
        <dgm:presLayoutVars>
          <dgm:chMax val="1"/>
          <dgm:chPref val="1"/>
        </dgm:presLayoutVars>
      </dgm:prSet>
      <dgm:spPr/>
      <dgm:t>
        <a:bodyPr/>
        <a:lstStyle/>
        <a:p>
          <a:endParaRPr lang="tr-TR"/>
        </a:p>
      </dgm:t>
    </dgm:pt>
    <dgm:pt modelId="{EE4F14CD-42DC-41B7-BDCB-D2D02A387CC5}" type="pres">
      <dgm:prSet presAssocID="{2C101CC3-E3EF-410C-B1F9-5132F0BAB811}" presName="sibTrans" presStyleCnt="0"/>
      <dgm:spPr/>
    </dgm:pt>
    <dgm:pt modelId="{B27B3598-79C5-4023-80B8-363EFB768C28}" type="pres">
      <dgm:prSet presAssocID="{E3DA7560-02FD-4449-B418-8028A98D74F9}" presName="compNode" presStyleCnt="0"/>
      <dgm:spPr/>
    </dgm:pt>
    <dgm:pt modelId="{BB66DC50-5934-48E5-9A43-E847576C1E59}" type="pres">
      <dgm:prSet presAssocID="{E3DA7560-02FD-4449-B418-8028A98D74F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tr-TR"/>
        </a:p>
      </dgm:t>
      <dgm:extLst>
        <a:ext uri="{E40237B7-FDA0-4F09-8148-C483321AD2D9}">
          <dgm14:cNvPr xmlns:dgm14="http://schemas.microsoft.com/office/drawing/2010/diagram" id="0" name="" descr="North America"/>
        </a:ext>
      </dgm:extLst>
    </dgm:pt>
    <dgm:pt modelId="{5818F560-9B0D-4A67-B3C2-461B5E32B84F}" type="pres">
      <dgm:prSet presAssocID="{E3DA7560-02FD-4449-B418-8028A98D74F9}" presName="spaceRect" presStyleCnt="0"/>
      <dgm:spPr/>
    </dgm:pt>
    <dgm:pt modelId="{2BA82E90-7285-48A5-9136-13F159BD8983}" type="pres">
      <dgm:prSet presAssocID="{E3DA7560-02FD-4449-B418-8028A98D74F9}" presName="textRect" presStyleLbl="revTx" presStyleIdx="2" presStyleCnt="4">
        <dgm:presLayoutVars>
          <dgm:chMax val="1"/>
          <dgm:chPref val="1"/>
        </dgm:presLayoutVars>
      </dgm:prSet>
      <dgm:spPr/>
      <dgm:t>
        <a:bodyPr/>
        <a:lstStyle/>
        <a:p>
          <a:endParaRPr lang="tr-TR"/>
        </a:p>
      </dgm:t>
    </dgm:pt>
    <dgm:pt modelId="{36862877-0203-413D-9981-E565B9061F5D}" type="pres">
      <dgm:prSet presAssocID="{EA069A13-A45B-4D12-B7BC-18DA7C212F3D}" presName="sibTrans" presStyleCnt="0"/>
      <dgm:spPr/>
    </dgm:pt>
    <dgm:pt modelId="{7DC3DFDD-EDEA-48FB-A76D-963C074D0470}" type="pres">
      <dgm:prSet presAssocID="{24AC5F25-F834-4DD2-AF9D-720D149DD207}" presName="compNode" presStyleCnt="0"/>
      <dgm:spPr/>
    </dgm:pt>
    <dgm:pt modelId="{C37E5464-72D8-4224-A00C-8271ACD347BA}" type="pres">
      <dgm:prSet presAssocID="{24AC5F25-F834-4DD2-AF9D-720D149DD20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tr-TR"/>
        </a:p>
      </dgm:t>
      <dgm:extLst>
        <a:ext uri="{E40237B7-FDA0-4F09-8148-C483321AD2D9}">
          <dgm14:cNvPr xmlns:dgm14="http://schemas.microsoft.com/office/drawing/2010/diagram" id="0" name="" descr="Asia"/>
        </a:ext>
      </dgm:extLst>
    </dgm:pt>
    <dgm:pt modelId="{5345AD43-FD91-44DD-A3DA-15D1A7E43F63}" type="pres">
      <dgm:prSet presAssocID="{24AC5F25-F834-4DD2-AF9D-720D149DD207}" presName="spaceRect" presStyleCnt="0"/>
      <dgm:spPr/>
    </dgm:pt>
    <dgm:pt modelId="{83A406BA-15FB-4715-8856-7C315C532AC8}" type="pres">
      <dgm:prSet presAssocID="{24AC5F25-F834-4DD2-AF9D-720D149DD207}" presName="textRect" presStyleLbl="revTx" presStyleIdx="3" presStyleCnt="4">
        <dgm:presLayoutVars>
          <dgm:chMax val="1"/>
          <dgm:chPref val="1"/>
        </dgm:presLayoutVars>
      </dgm:prSet>
      <dgm:spPr/>
      <dgm:t>
        <a:bodyPr/>
        <a:lstStyle/>
        <a:p>
          <a:endParaRPr lang="tr-TR"/>
        </a:p>
      </dgm:t>
    </dgm:pt>
  </dgm:ptLst>
  <dgm:cxnLst>
    <dgm:cxn modelId="{01420793-FA83-4635-9A58-3EEA3415E761}" srcId="{6429E214-4032-4752-B317-6B5404C7C3DD}" destId="{24AC5F25-F834-4DD2-AF9D-720D149DD207}" srcOrd="3" destOrd="0" parTransId="{B182423B-BAAE-4B2D-A546-A66534E47E0C}" sibTransId="{1D586146-3580-4167-A50A-93D1F452BFE2}"/>
    <dgm:cxn modelId="{794B9ACD-9B09-47BF-8B65-183C7B57D3B9}" srcId="{6429E214-4032-4752-B317-6B5404C7C3DD}" destId="{FB8C20C0-D59F-4EF0-BBCE-35E2D3D3B3F0}" srcOrd="0" destOrd="0" parTransId="{1174CBCC-55A4-4909-9C89-FFCC39442900}" sibTransId="{92C34765-439C-4DB7-9434-B082B8395CC0}"/>
    <dgm:cxn modelId="{32563221-5C62-4743-8B3F-75B9B7FF525E}" type="presOf" srcId="{FB8C20C0-D59F-4EF0-BBCE-35E2D3D3B3F0}" destId="{FD73076C-A114-440D-B38E-A81D24B0D517}" srcOrd="0" destOrd="0" presId="urn:microsoft.com/office/officeart/2018/2/layout/IconLabelList"/>
    <dgm:cxn modelId="{D5B1F2F1-5DBC-4E41-A633-C611F936AB6D}" type="presOf" srcId="{EADEE568-4A18-4D29-ABFE-66C5F5C45ABE}" destId="{6657B967-6530-4939-8996-CC07352AD1AB}" srcOrd="0" destOrd="0" presId="urn:microsoft.com/office/officeart/2018/2/layout/IconLabelList"/>
    <dgm:cxn modelId="{C2221F70-BDD4-46F9-89A9-1D7BD6100E2E}" type="presOf" srcId="{6429E214-4032-4752-B317-6B5404C7C3DD}" destId="{35C6D1B4-8BBB-42DD-9E8D-D67FA3FB02EA}" srcOrd="0" destOrd="0" presId="urn:microsoft.com/office/officeart/2018/2/layout/IconLabelList"/>
    <dgm:cxn modelId="{727AFA4F-CFC2-4FD3-8414-ADD0B90E4A06}" srcId="{6429E214-4032-4752-B317-6B5404C7C3DD}" destId="{EADEE568-4A18-4D29-ABFE-66C5F5C45ABE}" srcOrd="1" destOrd="0" parTransId="{06CB9970-90E9-4795-892D-096E40E522E3}" sibTransId="{2C101CC3-E3EF-410C-B1F9-5132F0BAB811}"/>
    <dgm:cxn modelId="{B8F215B0-7CC1-4D56-ABC2-7790ECE343D1}" srcId="{6429E214-4032-4752-B317-6B5404C7C3DD}" destId="{E3DA7560-02FD-4449-B418-8028A98D74F9}" srcOrd="2" destOrd="0" parTransId="{96D2585C-8211-4AD7-9E67-2C3B7F0CE921}" sibTransId="{EA069A13-A45B-4D12-B7BC-18DA7C212F3D}"/>
    <dgm:cxn modelId="{F0120F99-C4A3-4CD8-9AA7-DD6906850801}" type="presOf" srcId="{24AC5F25-F834-4DD2-AF9D-720D149DD207}" destId="{83A406BA-15FB-4715-8856-7C315C532AC8}" srcOrd="0" destOrd="0" presId="urn:microsoft.com/office/officeart/2018/2/layout/IconLabelList"/>
    <dgm:cxn modelId="{6E89F55A-1856-4BF4-A105-284240B37502}" type="presOf" srcId="{E3DA7560-02FD-4449-B418-8028A98D74F9}" destId="{2BA82E90-7285-48A5-9136-13F159BD8983}" srcOrd="0" destOrd="0" presId="urn:microsoft.com/office/officeart/2018/2/layout/IconLabelList"/>
    <dgm:cxn modelId="{15088670-2852-40CA-A0EA-F2C7FABC62EF}" type="presParOf" srcId="{35C6D1B4-8BBB-42DD-9E8D-D67FA3FB02EA}" destId="{4F445D87-A78D-43E4-851A-C1B1FA3945D5}" srcOrd="0" destOrd="0" presId="urn:microsoft.com/office/officeart/2018/2/layout/IconLabelList"/>
    <dgm:cxn modelId="{88659E92-2EDC-4792-A9BA-AB1075F8520C}" type="presParOf" srcId="{4F445D87-A78D-43E4-851A-C1B1FA3945D5}" destId="{5D80D5AA-963C-4490-AEE0-BB757CF4CD05}" srcOrd="0" destOrd="0" presId="urn:microsoft.com/office/officeart/2018/2/layout/IconLabelList"/>
    <dgm:cxn modelId="{B95BE1B5-4823-4220-AC2F-26C2BAD132A5}" type="presParOf" srcId="{4F445D87-A78D-43E4-851A-C1B1FA3945D5}" destId="{7C967244-CA94-4401-8432-B559F6A14AFC}" srcOrd="1" destOrd="0" presId="urn:microsoft.com/office/officeart/2018/2/layout/IconLabelList"/>
    <dgm:cxn modelId="{7263FE1B-6C59-44C4-A3BC-5915334D0497}" type="presParOf" srcId="{4F445D87-A78D-43E4-851A-C1B1FA3945D5}" destId="{FD73076C-A114-440D-B38E-A81D24B0D517}" srcOrd="2" destOrd="0" presId="urn:microsoft.com/office/officeart/2018/2/layout/IconLabelList"/>
    <dgm:cxn modelId="{0CE5511D-3C82-4D3A-A437-643C86C7720E}" type="presParOf" srcId="{35C6D1B4-8BBB-42DD-9E8D-D67FA3FB02EA}" destId="{41EABC4F-003D-4C72-A964-ED0FA32296F1}" srcOrd="1" destOrd="0" presId="urn:microsoft.com/office/officeart/2018/2/layout/IconLabelList"/>
    <dgm:cxn modelId="{67F83EAB-936B-4284-BA41-565DD37D0FF8}" type="presParOf" srcId="{35C6D1B4-8BBB-42DD-9E8D-D67FA3FB02EA}" destId="{AD46F12B-C27F-4B96-88E4-8C61F9F665E3}" srcOrd="2" destOrd="0" presId="urn:microsoft.com/office/officeart/2018/2/layout/IconLabelList"/>
    <dgm:cxn modelId="{CA892763-8FAA-4CA4-87B9-995A2F59D36E}" type="presParOf" srcId="{AD46F12B-C27F-4B96-88E4-8C61F9F665E3}" destId="{2E1E454C-688F-4DA7-ADA8-0C302A00A2AE}" srcOrd="0" destOrd="0" presId="urn:microsoft.com/office/officeart/2018/2/layout/IconLabelList"/>
    <dgm:cxn modelId="{F602F3D5-C9DE-4C6A-9AA2-BD7CC6D00E5A}" type="presParOf" srcId="{AD46F12B-C27F-4B96-88E4-8C61F9F665E3}" destId="{92961696-9DBB-4A05-8D42-42C80A931833}" srcOrd="1" destOrd="0" presId="urn:microsoft.com/office/officeart/2018/2/layout/IconLabelList"/>
    <dgm:cxn modelId="{7D01AADE-48DB-4CA7-A039-D90528054A31}" type="presParOf" srcId="{AD46F12B-C27F-4B96-88E4-8C61F9F665E3}" destId="{6657B967-6530-4939-8996-CC07352AD1AB}" srcOrd="2" destOrd="0" presId="urn:microsoft.com/office/officeart/2018/2/layout/IconLabelList"/>
    <dgm:cxn modelId="{DF96C8EF-6109-4C5C-9906-0818C259C275}" type="presParOf" srcId="{35C6D1B4-8BBB-42DD-9E8D-D67FA3FB02EA}" destId="{EE4F14CD-42DC-41B7-BDCB-D2D02A387CC5}" srcOrd="3" destOrd="0" presId="urn:microsoft.com/office/officeart/2018/2/layout/IconLabelList"/>
    <dgm:cxn modelId="{B9211A04-A1D2-4FF1-B48B-7E7EDCFB0439}" type="presParOf" srcId="{35C6D1B4-8BBB-42DD-9E8D-D67FA3FB02EA}" destId="{B27B3598-79C5-4023-80B8-363EFB768C28}" srcOrd="4" destOrd="0" presId="urn:microsoft.com/office/officeart/2018/2/layout/IconLabelList"/>
    <dgm:cxn modelId="{BB3188F1-1DCD-4A6C-9A43-7C858DF4F74A}" type="presParOf" srcId="{B27B3598-79C5-4023-80B8-363EFB768C28}" destId="{BB66DC50-5934-48E5-9A43-E847576C1E59}" srcOrd="0" destOrd="0" presId="urn:microsoft.com/office/officeart/2018/2/layout/IconLabelList"/>
    <dgm:cxn modelId="{54CCAD5E-5C1E-4349-81E0-654C75CB7E3C}" type="presParOf" srcId="{B27B3598-79C5-4023-80B8-363EFB768C28}" destId="{5818F560-9B0D-4A67-B3C2-461B5E32B84F}" srcOrd="1" destOrd="0" presId="urn:microsoft.com/office/officeart/2018/2/layout/IconLabelList"/>
    <dgm:cxn modelId="{0647AEFB-40F3-47A9-8D14-AE803006F4C3}" type="presParOf" srcId="{B27B3598-79C5-4023-80B8-363EFB768C28}" destId="{2BA82E90-7285-48A5-9136-13F159BD8983}" srcOrd="2" destOrd="0" presId="urn:microsoft.com/office/officeart/2018/2/layout/IconLabelList"/>
    <dgm:cxn modelId="{171811DD-EEA2-475F-9CF0-37632152DED9}" type="presParOf" srcId="{35C6D1B4-8BBB-42DD-9E8D-D67FA3FB02EA}" destId="{36862877-0203-413D-9981-E565B9061F5D}" srcOrd="5" destOrd="0" presId="urn:microsoft.com/office/officeart/2018/2/layout/IconLabelList"/>
    <dgm:cxn modelId="{C12765F1-B4B2-41E6-9C16-F963498A1D32}" type="presParOf" srcId="{35C6D1B4-8BBB-42DD-9E8D-D67FA3FB02EA}" destId="{7DC3DFDD-EDEA-48FB-A76D-963C074D0470}" srcOrd="6" destOrd="0" presId="urn:microsoft.com/office/officeart/2018/2/layout/IconLabelList"/>
    <dgm:cxn modelId="{1FECB24F-3800-4686-9E90-A8DD95FA213F}" type="presParOf" srcId="{7DC3DFDD-EDEA-48FB-A76D-963C074D0470}" destId="{C37E5464-72D8-4224-A00C-8271ACD347BA}" srcOrd="0" destOrd="0" presId="urn:microsoft.com/office/officeart/2018/2/layout/IconLabelList"/>
    <dgm:cxn modelId="{B47F8FB2-E1F1-4E01-A25D-182AED88138B}" type="presParOf" srcId="{7DC3DFDD-EDEA-48FB-A76D-963C074D0470}" destId="{5345AD43-FD91-44DD-A3DA-15D1A7E43F63}" srcOrd="1" destOrd="0" presId="urn:microsoft.com/office/officeart/2018/2/layout/IconLabelList"/>
    <dgm:cxn modelId="{8D4AF672-C4DC-437C-B274-DD5DA97ADAB7}" type="presParOf" srcId="{7DC3DFDD-EDEA-48FB-A76D-963C074D0470}" destId="{83A406BA-15FB-4715-8856-7C315C532AC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560EB0-B33E-4B2A-BD4D-B79286F290FD}"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8641607-9655-4557-B27B-D7A478CEEC10}">
      <dgm:prSet/>
      <dgm:spPr/>
      <dgm:t>
        <a:bodyPr/>
        <a:lstStyle/>
        <a:p>
          <a:pPr>
            <a:defRPr cap="all"/>
          </a:pPr>
          <a:r>
            <a:rPr lang="tr-TR"/>
            <a:t>Çevre kirliliği yüzünden 17. Yy’ dan bu yana en az 112 memeli hayvan ve 94 kuş türünün soyu tükenmiştir.</a:t>
          </a:r>
          <a:endParaRPr lang="en-US"/>
        </a:p>
      </dgm:t>
    </dgm:pt>
    <dgm:pt modelId="{832A5EC2-8C04-4A0E-8666-6FFC76822288}" type="parTrans" cxnId="{8D142087-F457-4300-A302-D886ADC9AD46}">
      <dgm:prSet/>
      <dgm:spPr/>
      <dgm:t>
        <a:bodyPr/>
        <a:lstStyle/>
        <a:p>
          <a:endParaRPr lang="en-US"/>
        </a:p>
      </dgm:t>
    </dgm:pt>
    <dgm:pt modelId="{3CDAF3E7-AF1B-4F0A-B726-8E1F1EC2B623}" type="sibTrans" cxnId="{8D142087-F457-4300-A302-D886ADC9AD46}">
      <dgm:prSet/>
      <dgm:spPr/>
      <dgm:t>
        <a:bodyPr/>
        <a:lstStyle/>
        <a:p>
          <a:endParaRPr lang="en-US"/>
        </a:p>
      </dgm:t>
    </dgm:pt>
    <dgm:pt modelId="{23E378CB-ACA7-414C-AAF5-615163B37BCB}">
      <dgm:prSet/>
      <dgm:spPr/>
      <dgm:t>
        <a:bodyPr/>
        <a:lstStyle/>
        <a:p>
          <a:pPr>
            <a:defRPr cap="all"/>
          </a:pPr>
          <a:r>
            <a:rPr lang="tr-TR"/>
            <a:t>Çevre kirliliğinin azalmaması durumunda birçok hayvan türü de soylarının tükenmesi tehlikesiyle karşı karşıyadır. </a:t>
          </a:r>
          <a:endParaRPr lang="en-US"/>
        </a:p>
      </dgm:t>
    </dgm:pt>
    <dgm:pt modelId="{6D7EE33A-D1E2-409B-AAE5-F273CEB4CEFA}" type="parTrans" cxnId="{7AF0DF00-B6AE-4F06-B97C-CFAEAF627BCE}">
      <dgm:prSet/>
      <dgm:spPr/>
      <dgm:t>
        <a:bodyPr/>
        <a:lstStyle/>
        <a:p>
          <a:endParaRPr lang="en-US"/>
        </a:p>
      </dgm:t>
    </dgm:pt>
    <dgm:pt modelId="{851C26E4-5092-41C9-A34E-4BEAAAE2D8DA}" type="sibTrans" cxnId="{7AF0DF00-B6AE-4F06-B97C-CFAEAF627BCE}">
      <dgm:prSet/>
      <dgm:spPr/>
      <dgm:t>
        <a:bodyPr/>
        <a:lstStyle/>
        <a:p>
          <a:endParaRPr lang="en-US"/>
        </a:p>
      </dgm:t>
    </dgm:pt>
    <dgm:pt modelId="{57D8CC08-FAAB-47F4-B87B-879BED76A0CD}">
      <dgm:prSet/>
      <dgm:spPr/>
      <dgm:t>
        <a:bodyPr/>
        <a:lstStyle/>
        <a:p>
          <a:pPr>
            <a:defRPr cap="all"/>
          </a:pPr>
          <a:r>
            <a:rPr lang="tr-TR"/>
            <a:t>İnsanların fiziksel ve psikolojik durumunu da olumsuz yönde etkileyen çevre kirliliğinin önüne geçilememesi durumunda, insanlığın yok olması da kaçınılmaz olacaktır.</a:t>
          </a:r>
          <a:endParaRPr lang="en-US"/>
        </a:p>
      </dgm:t>
    </dgm:pt>
    <dgm:pt modelId="{79C107B4-1B30-49C5-9415-D05B9CD3F970}" type="parTrans" cxnId="{7C81C829-028E-49F4-AA01-9CFC51816AD4}">
      <dgm:prSet/>
      <dgm:spPr/>
      <dgm:t>
        <a:bodyPr/>
        <a:lstStyle/>
        <a:p>
          <a:endParaRPr lang="en-US"/>
        </a:p>
      </dgm:t>
    </dgm:pt>
    <dgm:pt modelId="{AC3BE9A0-CFC2-45DB-9DCE-480C8BA3B466}" type="sibTrans" cxnId="{7C81C829-028E-49F4-AA01-9CFC51816AD4}">
      <dgm:prSet/>
      <dgm:spPr/>
      <dgm:t>
        <a:bodyPr/>
        <a:lstStyle/>
        <a:p>
          <a:endParaRPr lang="en-US"/>
        </a:p>
      </dgm:t>
    </dgm:pt>
    <dgm:pt modelId="{A83D5B02-0DA0-49A9-B523-7F35D48F1B22}" type="pres">
      <dgm:prSet presAssocID="{DE560EB0-B33E-4B2A-BD4D-B79286F290FD}" presName="root" presStyleCnt="0">
        <dgm:presLayoutVars>
          <dgm:dir/>
          <dgm:resizeHandles val="exact"/>
        </dgm:presLayoutVars>
      </dgm:prSet>
      <dgm:spPr/>
      <dgm:t>
        <a:bodyPr/>
        <a:lstStyle/>
        <a:p>
          <a:endParaRPr lang="tr-TR"/>
        </a:p>
      </dgm:t>
    </dgm:pt>
    <dgm:pt modelId="{2C6207A8-C727-484C-B3B6-73776C7E89D6}" type="pres">
      <dgm:prSet presAssocID="{18641607-9655-4557-B27B-D7A478CEEC10}" presName="compNode" presStyleCnt="0"/>
      <dgm:spPr/>
    </dgm:pt>
    <dgm:pt modelId="{1BBE80DF-8670-492A-A7BA-9F4C294ED147}" type="pres">
      <dgm:prSet presAssocID="{18641607-9655-4557-B27B-D7A478CEEC10}" presName="iconBgRect" presStyleLbl="bgShp" presStyleIdx="0" presStyleCnt="3"/>
      <dgm:spPr>
        <a:prstGeom prst="round2DiagRect">
          <a:avLst>
            <a:gd name="adj1" fmla="val 29727"/>
            <a:gd name="adj2" fmla="val 0"/>
          </a:avLst>
        </a:prstGeom>
      </dgm:spPr>
    </dgm:pt>
    <dgm:pt modelId="{79917E37-15C2-443F-8D5E-0CB2D55EC6E9}" type="pres">
      <dgm:prSet presAssocID="{18641607-9655-4557-B27B-D7A478CEEC10}"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t"/>
        </a:ext>
      </dgm:extLst>
    </dgm:pt>
    <dgm:pt modelId="{F53D9619-0622-4E4D-BB00-085E3F96FD38}" type="pres">
      <dgm:prSet presAssocID="{18641607-9655-4557-B27B-D7A478CEEC10}" presName="spaceRect" presStyleCnt="0"/>
      <dgm:spPr/>
    </dgm:pt>
    <dgm:pt modelId="{7D3E988D-66B0-4817-9548-6B547AD2C836}" type="pres">
      <dgm:prSet presAssocID="{18641607-9655-4557-B27B-D7A478CEEC10}" presName="textRect" presStyleLbl="revTx" presStyleIdx="0" presStyleCnt="3">
        <dgm:presLayoutVars>
          <dgm:chMax val="1"/>
          <dgm:chPref val="1"/>
        </dgm:presLayoutVars>
      </dgm:prSet>
      <dgm:spPr/>
      <dgm:t>
        <a:bodyPr/>
        <a:lstStyle/>
        <a:p>
          <a:endParaRPr lang="tr-TR"/>
        </a:p>
      </dgm:t>
    </dgm:pt>
    <dgm:pt modelId="{FDC76F3F-D8E0-475E-B24E-9291A6524EFA}" type="pres">
      <dgm:prSet presAssocID="{3CDAF3E7-AF1B-4F0A-B726-8E1F1EC2B623}" presName="sibTrans" presStyleCnt="0"/>
      <dgm:spPr/>
    </dgm:pt>
    <dgm:pt modelId="{6488153C-BCBF-4206-9159-61B23D298AE0}" type="pres">
      <dgm:prSet presAssocID="{23E378CB-ACA7-414C-AAF5-615163B37BCB}" presName="compNode" presStyleCnt="0"/>
      <dgm:spPr/>
    </dgm:pt>
    <dgm:pt modelId="{833825D3-AA99-48F0-AEAE-2F95EAEC7685}" type="pres">
      <dgm:prSet presAssocID="{23E378CB-ACA7-414C-AAF5-615163B37BCB}" presName="iconBgRect" presStyleLbl="bgShp" presStyleIdx="1" presStyleCnt="3"/>
      <dgm:spPr>
        <a:prstGeom prst="round2DiagRect">
          <a:avLst>
            <a:gd name="adj1" fmla="val 29727"/>
            <a:gd name="adj2" fmla="val 0"/>
          </a:avLst>
        </a:prstGeom>
      </dgm:spPr>
    </dgm:pt>
    <dgm:pt modelId="{21B265CE-CBEE-4709-88F1-220AE3E49504}" type="pres">
      <dgm:prSet presAssocID="{23E378CB-ACA7-414C-AAF5-615163B37BCB}"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g"/>
        </a:ext>
      </dgm:extLst>
    </dgm:pt>
    <dgm:pt modelId="{6DB9930C-781B-467A-9665-03E3FA07C75B}" type="pres">
      <dgm:prSet presAssocID="{23E378CB-ACA7-414C-AAF5-615163B37BCB}" presName="spaceRect" presStyleCnt="0"/>
      <dgm:spPr/>
    </dgm:pt>
    <dgm:pt modelId="{D9845CFB-04CA-4C80-9D9E-C573DED50C5A}" type="pres">
      <dgm:prSet presAssocID="{23E378CB-ACA7-414C-AAF5-615163B37BCB}" presName="textRect" presStyleLbl="revTx" presStyleIdx="1" presStyleCnt="3">
        <dgm:presLayoutVars>
          <dgm:chMax val="1"/>
          <dgm:chPref val="1"/>
        </dgm:presLayoutVars>
      </dgm:prSet>
      <dgm:spPr/>
      <dgm:t>
        <a:bodyPr/>
        <a:lstStyle/>
        <a:p>
          <a:endParaRPr lang="tr-TR"/>
        </a:p>
      </dgm:t>
    </dgm:pt>
    <dgm:pt modelId="{1C54941C-2980-423F-8E61-B9CEF46E3E2E}" type="pres">
      <dgm:prSet presAssocID="{851C26E4-5092-41C9-A34E-4BEAAAE2D8DA}" presName="sibTrans" presStyleCnt="0"/>
      <dgm:spPr/>
    </dgm:pt>
    <dgm:pt modelId="{BD05ED03-2392-4BA7-9A06-BA69BFFEC8AA}" type="pres">
      <dgm:prSet presAssocID="{57D8CC08-FAAB-47F4-B87B-879BED76A0CD}" presName="compNode" presStyleCnt="0"/>
      <dgm:spPr/>
    </dgm:pt>
    <dgm:pt modelId="{67A092BF-A7E2-49AE-9C3C-7BB9C901F914}" type="pres">
      <dgm:prSet presAssocID="{57D8CC08-FAAB-47F4-B87B-879BED76A0CD}" presName="iconBgRect" presStyleLbl="bgShp" presStyleIdx="2" presStyleCnt="3"/>
      <dgm:spPr>
        <a:prstGeom prst="round2DiagRect">
          <a:avLst>
            <a:gd name="adj1" fmla="val 29727"/>
            <a:gd name="adj2" fmla="val 0"/>
          </a:avLst>
        </a:prstGeom>
      </dgm:spPr>
    </dgm:pt>
    <dgm:pt modelId="{B59F3443-100F-4E69-BD98-168CA4702E3D}" type="pres">
      <dgm:prSet presAssocID="{57D8CC08-FAAB-47F4-B87B-879BED76A0CD}"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9AC8AB66-9BF8-4F63-8289-987B068DA3DB}" type="pres">
      <dgm:prSet presAssocID="{57D8CC08-FAAB-47F4-B87B-879BED76A0CD}" presName="spaceRect" presStyleCnt="0"/>
      <dgm:spPr/>
    </dgm:pt>
    <dgm:pt modelId="{BE31B309-83AE-47E6-9447-812C17BBCD65}" type="pres">
      <dgm:prSet presAssocID="{57D8CC08-FAAB-47F4-B87B-879BED76A0CD}" presName="textRect" presStyleLbl="revTx" presStyleIdx="2" presStyleCnt="3">
        <dgm:presLayoutVars>
          <dgm:chMax val="1"/>
          <dgm:chPref val="1"/>
        </dgm:presLayoutVars>
      </dgm:prSet>
      <dgm:spPr/>
      <dgm:t>
        <a:bodyPr/>
        <a:lstStyle/>
        <a:p>
          <a:endParaRPr lang="tr-TR"/>
        </a:p>
      </dgm:t>
    </dgm:pt>
  </dgm:ptLst>
  <dgm:cxnLst>
    <dgm:cxn modelId="{BA6E3352-5AB7-4929-8CBF-0830EF6D24D7}" type="presOf" srcId="{23E378CB-ACA7-414C-AAF5-615163B37BCB}" destId="{D9845CFB-04CA-4C80-9D9E-C573DED50C5A}" srcOrd="0" destOrd="0" presId="urn:microsoft.com/office/officeart/2018/5/layout/IconLeafLabelList"/>
    <dgm:cxn modelId="{451E4BF9-86DB-4264-BE13-2959B49CFD38}" type="presOf" srcId="{57D8CC08-FAAB-47F4-B87B-879BED76A0CD}" destId="{BE31B309-83AE-47E6-9447-812C17BBCD65}" srcOrd="0" destOrd="0" presId="urn:microsoft.com/office/officeart/2018/5/layout/IconLeafLabelList"/>
    <dgm:cxn modelId="{7AF0DF00-B6AE-4F06-B97C-CFAEAF627BCE}" srcId="{DE560EB0-B33E-4B2A-BD4D-B79286F290FD}" destId="{23E378CB-ACA7-414C-AAF5-615163B37BCB}" srcOrd="1" destOrd="0" parTransId="{6D7EE33A-D1E2-409B-AAE5-F273CEB4CEFA}" sibTransId="{851C26E4-5092-41C9-A34E-4BEAAAE2D8DA}"/>
    <dgm:cxn modelId="{8D142087-F457-4300-A302-D886ADC9AD46}" srcId="{DE560EB0-B33E-4B2A-BD4D-B79286F290FD}" destId="{18641607-9655-4557-B27B-D7A478CEEC10}" srcOrd="0" destOrd="0" parTransId="{832A5EC2-8C04-4A0E-8666-6FFC76822288}" sibTransId="{3CDAF3E7-AF1B-4F0A-B726-8E1F1EC2B623}"/>
    <dgm:cxn modelId="{7C81C829-028E-49F4-AA01-9CFC51816AD4}" srcId="{DE560EB0-B33E-4B2A-BD4D-B79286F290FD}" destId="{57D8CC08-FAAB-47F4-B87B-879BED76A0CD}" srcOrd="2" destOrd="0" parTransId="{79C107B4-1B30-49C5-9415-D05B9CD3F970}" sibTransId="{AC3BE9A0-CFC2-45DB-9DCE-480C8BA3B466}"/>
    <dgm:cxn modelId="{BB15997C-D039-4A48-B115-F852C5971164}" type="presOf" srcId="{18641607-9655-4557-B27B-D7A478CEEC10}" destId="{7D3E988D-66B0-4817-9548-6B547AD2C836}" srcOrd="0" destOrd="0" presId="urn:microsoft.com/office/officeart/2018/5/layout/IconLeafLabelList"/>
    <dgm:cxn modelId="{9C429E33-F67A-4469-8D5E-8BB40A77BD45}" type="presOf" srcId="{DE560EB0-B33E-4B2A-BD4D-B79286F290FD}" destId="{A83D5B02-0DA0-49A9-B523-7F35D48F1B22}" srcOrd="0" destOrd="0" presId="urn:microsoft.com/office/officeart/2018/5/layout/IconLeafLabelList"/>
    <dgm:cxn modelId="{2F497576-AE97-4E47-AA38-A72E5BBAB2BA}" type="presParOf" srcId="{A83D5B02-0DA0-49A9-B523-7F35D48F1B22}" destId="{2C6207A8-C727-484C-B3B6-73776C7E89D6}" srcOrd="0" destOrd="0" presId="urn:microsoft.com/office/officeart/2018/5/layout/IconLeafLabelList"/>
    <dgm:cxn modelId="{01A29599-23C4-4FE5-892C-499ACA6C0480}" type="presParOf" srcId="{2C6207A8-C727-484C-B3B6-73776C7E89D6}" destId="{1BBE80DF-8670-492A-A7BA-9F4C294ED147}" srcOrd="0" destOrd="0" presId="urn:microsoft.com/office/officeart/2018/5/layout/IconLeafLabelList"/>
    <dgm:cxn modelId="{B6729CFD-73A5-41BB-8F1E-6D48F084C159}" type="presParOf" srcId="{2C6207A8-C727-484C-B3B6-73776C7E89D6}" destId="{79917E37-15C2-443F-8D5E-0CB2D55EC6E9}" srcOrd="1" destOrd="0" presId="urn:microsoft.com/office/officeart/2018/5/layout/IconLeafLabelList"/>
    <dgm:cxn modelId="{D0F8584B-5258-4108-8F1F-9CCCB15EEBD1}" type="presParOf" srcId="{2C6207A8-C727-484C-B3B6-73776C7E89D6}" destId="{F53D9619-0622-4E4D-BB00-085E3F96FD38}" srcOrd="2" destOrd="0" presId="urn:microsoft.com/office/officeart/2018/5/layout/IconLeafLabelList"/>
    <dgm:cxn modelId="{BC7465DB-A95A-4398-B9BE-C438C2BB829D}" type="presParOf" srcId="{2C6207A8-C727-484C-B3B6-73776C7E89D6}" destId="{7D3E988D-66B0-4817-9548-6B547AD2C836}" srcOrd="3" destOrd="0" presId="urn:microsoft.com/office/officeart/2018/5/layout/IconLeafLabelList"/>
    <dgm:cxn modelId="{21693F2C-6958-48C8-B7CC-A11C02B9B823}" type="presParOf" srcId="{A83D5B02-0DA0-49A9-B523-7F35D48F1B22}" destId="{FDC76F3F-D8E0-475E-B24E-9291A6524EFA}" srcOrd="1" destOrd="0" presId="urn:microsoft.com/office/officeart/2018/5/layout/IconLeafLabelList"/>
    <dgm:cxn modelId="{71E79C8A-3081-40E8-A9B5-2D8CCD592C77}" type="presParOf" srcId="{A83D5B02-0DA0-49A9-B523-7F35D48F1B22}" destId="{6488153C-BCBF-4206-9159-61B23D298AE0}" srcOrd="2" destOrd="0" presId="urn:microsoft.com/office/officeart/2018/5/layout/IconLeafLabelList"/>
    <dgm:cxn modelId="{9CB9F409-675B-439B-B389-E6FFA26E70BA}" type="presParOf" srcId="{6488153C-BCBF-4206-9159-61B23D298AE0}" destId="{833825D3-AA99-48F0-AEAE-2F95EAEC7685}" srcOrd="0" destOrd="0" presId="urn:microsoft.com/office/officeart/2018/5/layout/IconLeafLabelList"/>
    <dgm:cxn modelId="{982A9C56-7C6B-47C7-A806-9A824DC4F0F7}" type="presParOf" srcId="{6488153C-BCBF-4206-9159-61B23D298AE0}" destId="{21B265CE-CBEE-4709-88F1-220AE3E49504}" srcOrd="1" destOrd="0" presId="urn:microsoft.com/office/officeart/2018/5/layout/IconLeafLabelList"/>
    <dgm:cxn modelId="{2992647B-BBE2-4F4C-B1D7-AC4BA8B0DB96}" type="presParOf" srcId="{6488153C-BCBF-4206-9159-61B23D298AE0}" destId="{6DB9930C-781B-467A-9665-03E3FA07C75B}" srcOrd="2" destOrd="0" presId="urn:microsoft.com/office/officeart/2018/5/layout/IconLeafLabelList"/>
    <dgm:cxn modelId="{A09D68E1-D169-4509-9969-DA4C3530D747}" type="presParOf" srcId="{6488153C-BCBF-4206-9159-61B23D298AE0}" destId="{D9845CFB-04CA-4C80-9D9E-C573DED50C5A}" srcOrd="3" destOrd="0" presId="urn:microsoft.com/office/officeart/2018/5/layout/IconLeafLabelList"/>
    <dgm:cxn modelId="{A5F87986-0F16-4613-8138-0135EA9694D3}" type="presParOf" srcId="{A83D5B02-0DA0-49A9-B523-7F35D48F1B22}" destId="{1C54941C-2980-423F-8E61-B9CEF46E3E2E}" srcOrd="3" destOrd="0" presId="urn:microsoft.com/office/officeart/2018/5/layout/IconLeafLabelList"/>
    <dgm:cxn modelId="{51CE4055-64DF-4F6E-B4E8-9E87EDCF2A26}" type="presParOf" srcId="{A83D5B02-0DA0-49A9-B523-7F35D48F1B22}" destId="{BD05ED03-2392-4BA7-9A06-BA69BFFEC8AA}" srcOrd="4" destOrd="0" presId="urn:microsoft.com/office/officeart/2018/5/layout/IconLeafLabelList"/>
    <dgm:cxn modelId="{398C837A-06DC-464B-ADD4-65A2F2EB6243}" type="presParOf" srcId="{BD05ED03-2392-4BA7-9A06-BA69BFFEC8AA}" destId="{67A092BF-A7E2-49AE-9C3C-7BB9C901F914}" srcOrd="0" destOrd="0" presId="urn:microsoft.com/office/officeart/2018/5/layout/IconLeafLabelList"/>
    <dgm:cxn modelId="{5F41968B-2F30-4A8E-A3DF-2D651193EB93}" type="presParOf" srcId="{BD05ED03-2392-4BA7-9A06-BA69BFFEC8AA}" destId="{B59F3443-100F-4E69-BD98-168CA4702E3D}" srcOrd="1" destOrd="0" presId="urn:microsoft.com/office/officeart/2018/5/layout/IconLeafLabelList"/>
    <dgm:cxn modelId="{F52D7311-261A-4A5A-A381-550EAFBC1881}" type="presParOf" srcId="{BD05ED03-2392-4BA7-9A06-BA69BFFEC8AA}" destId="{9AC8AB66-9BF8-4F63-8289-987B068DA3DB}" srcOrd="2" destOrd="0" presId="urn:microsoft.com/office/officeart/2018/5/layout/IconLeafLabelList"/>
    <dgm:cxn modelId="{6D32E128-7F11-45C8-B8BF-F877A0745B59}" type="presParOf" srcId="{BD05ED03-2392-4BA7-9A06-BA69BFFEC8AA}" destId="{BE31B309-83AE-47E6-9447-812C17BBCD65}"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86589-9583-486D-8E71-6B5B1F03FB4A}">
      <dsp:nvSpPr>
        <dsp:cNvPr id="0" name=""/>
        <dsp:cNvSpPr/>
      </dsp:nvSpPr>
      <dsp:spPr>
        <a:xfrm>
          <a:off x="145153" y="1522094"/>
          <a:ext cx="1005669" cy="100566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E57D9A-3F8A-458F-A6AE-0DA10437C6B2}">
      <dsp:nvSpPr>
        <dsp:cNvPr id="0" name=""/>
        <dsp:cNvSpPr/>
      </dsp:nvSpPr>
      <dsp:spPr>
        <a:xfrm>
          <a:off x="356344" y="1733284"/>
          <a:ext cx="583288" cy="58328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0FC861-0CE3-4921-A01A-7345EFD641B6}">
      <dsp:nvSpPr>
        <dsp:cNvPr id="0" name=""/>
        <dsp:cNvSpPr/>
      </dsp:nvSpPr>
      <dsp:spPr>
        <a:xfrm>
          <a:off x="1366323" y="1522094"/>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533400">
            <a:lnSpc>
              <a:spcPct val="100000"/>
            </a:lnSpc>
            <a:spcBef>
              <a:spcPct val="0"/>
            </a:spcBef>
            <a:spcAft>
              <a:spcPct val="35000"/>
            </a:spcAft>
          </a:pPr>
          <a:r>
            <a:rPr lang="tr-TR" sz="1200" kern="1200"/>
            <a:t>Çevre dünya üzerinden yaşamlarını sürdüren canlıların hayatları boyunca ilişkilerini sürdürdüğü dış ortamdır. </a:t>
          </a:r>
          <a:endParaRPr lang="en-US" sz="1200" kern="1200"/>
        </a:p>
      </dsp:txBody>
      <dsp:txXfrm>
        <a:off x="1366323" y="1522094"/>
        <a:ext cx="2370505" cy="1005669"/>
      </dsp:txXfrm>
    </dsp:sp>
    <dsp:sp modelId="{07B13BED-9892-40D0-B499-A82BC29D1327}">
      <dsp:nvSpPr>
        <dsp:cNvPr id="0" name=""/>
        <dsp:cNvSpPr/>
      </dsp:nvSpPr>
      <dsp:spPr>
        <a:xfrm>
          <a:off x="4149871" y="1522094"/>
          <a:ext cx="1005669" cy="10056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05C2A-C449-42A1-AF75-9CA50AF5C035}">
      <dsp:nvSpPr>
        <dsp:cNvPr id="0" name=""/>
        <dsp:cNvSpPr/>
      </dsp:nvSpPr>
      <dsp:spPr>
        <a:xfrm>
          <a:off x="4361061" y="1733284"/>
          <a:ext cx="583288" cy="58328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F1F693-2F74-4C11-9FD9-77E56BF3CC87}">
      <dsp:nvSpPr>
        <dsp:cNvPr id="0" name=""/>
        <dsp:cNvSpPr/>
      </dsp:nvSpPr>
      <dsp:spPr>
        <a:xfrm>
          <a:off x="5371040" y="1522094"/>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533400">
            <a:lnSpc>
              <a:spcPct val="100000"/>
            </a:lnSpc>
            <a:spcBef>
              <a:spcPct val="0"/>
            </a:spcBef>
            <a:spcAft>
              <a:spcPct val="35000"/>
            </a:spcAft>
          </a:pPr>
          <a:r>
            <a:rPr lang="tr-TR" sz="1200" kern="1200"/>
            <a:t>Çevre bize geçmişten kalan bir miras değil, korunması ve gelecek nesillere de bırakılması gereken en değerli emanettir.</a:t>
          </a:r>
          <a:endParaRPr lang="en-US" sz="1200" kern="1200"/>
        </a:p>
      </dsp:txBody>
      <dsp:txXfrm>
        <a:off x="5371040" y="1522094"/>
        <a:ext cx="2370505" cy="1005669"/>
      </dsp:txXfrm>
    </dsp:sp>
    <dsp:sp modelId="{623A3252-969A-4830-B997-098133F37E5C}">
      <dsp:nvSpPr>
        <dsp:cNvPr id="0" name=""/>
        <dsp:cNvSpPr/>
      </dsp:nvSpPr>
      <dsp:spPr>
        <a:xfrm>
          <a:off x="145153" y="3563232"/>
          <a:ext cx="1005669" cy="100566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2FD86A-4E7C-4584-AEA9-041DA852BD3D}">
      <dsp:nvSpPr>
        <dsp:cNvPr id="0" name=""/>
        <dsp:cNvSpPr/>
      </dsp:nvSpPr>
      <dsp:spPr>
        <a:xfrm>
          <a:off x="356344" y="3774423"/>
          <a:ext cx="583288" cy="58328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A3BA95-9BD1-4ADB-90FA-696D408300CC}">
      <dsp:nvSpPr>
        <dsp:cNvPr id="0" name=""/>
        <dsp:cNvSpPr/>
      </dsp:nvSpPr>
      <dsp:spPr>
        <a:xfrm>
          <a:off x="1366323" y="35632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533400">
            <a:lnSpc>
              <a:spcPct val="100000"/>
            </a:lnSpc>
            <a:spcBef>
              <a:spcPct val="0"/>
            </a:spcBef>
            <a:spcAft>
              <a:spcPct val="35000"/>
            </a:spcAft>
          </a:pPr>
          <a:r>
            <a:rPr lang="tr-TR" sz="1200" kern="1200"/>
            <a:t>Çevre kirliliği, dünya üzerinde yaşayan canlı ve cansız varlıkları olumsuz yönde etkileyen, onların üzerinden yapısal bozulmalar meydana getiren olayları kapsar. </a:t>
          </a:r>
          <a:endParaRPr lang="en-US" sz="1200" kern="1200"/>
        </a:p>
      </dsp:txBody>
      <dsp:txXfrm>
        <a:off x="1366323" y="3563232"/>
        <a:ext cx="2370505" cy="1005669"/>
      </dsp:txXfrm>
    </dsp:sp>
    <dsp:sp modelId="{4CB06554-7CD4-4BF8-B8D5-1F2287FB824E}">
      <dsp:nvSpPr>
        <dsp:cNvPr id="0" name=""/>
        <dsp:cNvSpPr/>
      </dsp:nvSpPr>
      <dsp:spPr>
        <a:xfrm>
          <a:off x="4149871" y="3563232"/>
          <a:ext cx="1005669" cy="100566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F91D51-C280-4D05-808F-DE1663A26502}">
      <dsp:nvSpPr>
        <dsp:cNvPr id="0" name=""/>
        <dsp:cNvSpPr/>
      </dsp:nvSpPr>
      <dsp:spPr>
        <a:xfrm>
          <a:off x="4361061" y="3774423"/>
          <a:ext cx="583288" cy="58328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B71D05-EE38-49E7-8B17-8342D19757E6}">
      <dsp:nvSpPr>
        <dsp:cNvPr id="0" name=""/>
        <dsp:cNvSpPr/>
      </dsp:nvSpPr>
      <dsp:spPr>
        <a:xfrm>
          <a:off x="5371040" y="35632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533400">
            <a:lnSpc>
              <a:spcPct val="100000"/>
            </a:lnSpc>
            <a:spcBef>
              <a:spcPct val="0"/>
            </a:spcBef>
            <a:spcAft>
              <a:spcPct val="35000"/>
            </a:spcAft>
          </a:pPr>
          <a:r>
            <a:rPr lang="tr-TR" sz="1200" kern="1200"/>
            <a:t>Bu varlıkların etkileşim içerisinde olduğu hava, su ve toprağa niteliklerini bozan yabancı maddelerin karışması da çevre kirliliğine sebep olmaktadır.</a:t>
          </a:r>
          <a:endParaRPr lang="en-US" sz="1200" kern="1200"/>
        </a:p>
      </dsp:txBody>
      <dsp:txXfrm>
        <a:off x="5371040" y="3563232"/>
        <a:ext cx="2370505" cy="10056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0D5AA-963C-4490-AEE0-BB757CF4CD05}">
      <dsp:nvSpPr>
        <dsp:cNvPr id="0" name=""/>
        <dsp:cNvSpPr/>
      </dsp:nvSpPr>
      <dsp:spPr>
        <a:xfrm>
          <a:off x="2180105" y="530209"/>
          <a:ext cx="1326930" cy="13269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73076C-A114-440D-B38E-A81D24B0D517}">
      <dsp:nvSpPr>
        <dsp:cNvPr id="0" name=""/>
        <dsp:cNvSpPr/>
      </dsp:nvSpPr>
      <dsp:spPr>
        <a:xfrm>
          <a:off x="1369203" y="2258831"/>
          <a:ext cx="294873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tr-TR" sz="1100" kern="1200"/>
            <a:t>İnsanların tarım ve sanayi çalışmaları başladığından beri çevreye etkileri olmuştur, fakat çevre kirliliğine bağlı sorunlar en çok sanayileşme ile ortaya çıkmıştır.</a:t>
          </a:r>
          <a:endParaRPr lang="en-US" sz="1100" kern="1200"/>
        </a:p>
      </dsp:txBody>
      <dsp:txXfrm>
        <a:off x="1369203" y="2258831"/>
        <a:ext cx="2948735" cy="720000"/>
      </dsp:txXfrm>
    </dsp:sp>
    <dsp:sp modelId="{2E1E454C-688F-4DA7-ADA8-0C302A00A2AE}">
      <dsp:nvSpPr>
        <dsp:cNvPr id="0" name=""/>
        <dsp:cNvSpPr/>
      </dsp:nvSpPr>
      <dsp:spPr>
        <a:xfrm>
          <a:off x="5644869" y="530209"/>
          <a:ext cx="1326930" cy="13269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57B967-6530-4939-8996-CC07352AD1AB}">
      <dsp:nvSpPr>
        <dsp:cNvPr id="0" name=""/>
        <dsp:cNvSpPr/>
      </dsp:nvSpPr>
      <dsp:spPr>
        <a:xfrm>
          <a:off x="4833967" y="2258831"/>
          <a:ext cx="294873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tr-TR" sz="1100" kern="1200"/>
            <a:t>Çevre kirliliği sadece belli türdeki hayvan ve bitkileri değil tüm canlı yaşamını tehlikeye düşürmüştür. </a:t>
          </a:r>
          <a:endParaRPr lang="en-US" sz="1100" kern="1200"/>
        </a:p>
      </dsp:txBody>
      <dsp:txXfrm>
        <a:off x="4833967" y="2258831"/>
        <a:ext cx="2948735" cy="720000"/>
      </dsp:txXfrm>
    </dsp:sp>
    <dsp:sp modelId="{BB66DC50-5934-48E5-9A43-E847576C1E59}">
      <dsp:nvSpPr>
        <dsp:cNvPr id="0" name=""/>
        <dsp:cNvSpPr/>
      </dsp:nvSpPr>
      <dsp:spPr>
        <a:xfrm>
          <a:off x="2180105" y="3716015"/>
          <a:ext cx="1326930" cy="13269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A82E90-7285-48A5-9136-13F159BD8983}">
      <dsp:nvSpPr>
        <dsp:cNvPr id="0" name=""/>
        <dsp:cNvSpPr/>
      </dsp:nvSpPr>
      <dsp:spPr>
        <a:xfrm>
          <a:off x="1369203" y="5444637"/>
          <a:ext cx="294873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tr-TR" sz="1100" kern="1200"/>
            <a:t>II. Dünya Savaşı’nı izleyen ve ekonominin canlandığı yıllarda çevre sorunlarına duyulan ilgi artmıştır. 1960-1970 yıllarında ise çevre kirliliği sorunlarına politikada yer verilmeye başlanmıştır.</a:t>
          </a:r>
          <a:endParaRPr lang="en-US" sz="1100" kern="1200"/>
        </a:p>
      </dsp:txBody>
      <dsp:txXfrm>
        <a:off x="1369203" y="5444637"/>
        <a:ext cx="2948735" cy="720000"/>
      </dsp:txXfrm>
    </dsp:sp>
    <dsp:sp modelId="{C37E5464-72D8-4224-A00C-8271ACD347BA}">
      <dsp:nvSpPr>
        <dsp:cNvPr id="0" name=""/>
        <dsp:cNvSpPr/>
      </dsp:nvSpPr>
      <dsp:spPr>
        <a:xfrm>
          <a:off x="5644869" y="3716015"/>
          <a:ext cx="1326930" cy="13269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A406BA-15FB-4715-8856-7C315C532AC8}">
      <dsp:nvSpPr>
        <dsp:cNvPr id="0" name=""/>
        <dsp:cNvSpPr/>
      </dsp:nvSpPr>
      <dsp:spPr>
        <a:xfrm>
          <a:off x="4833967" y="5444637"/>
          <a:ext cx="294873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tr-TR" sz="1100" kern="1200"/>
            <a:t>Sanayileşmiş birçok gelişmiş ülke çevre kirliliğini azaltmaya yönelik çalışmalar yapmıştır, fakat tutarlı bir çalışmaları olmamıştır.</a:t>
          </a:r>
          <a:endParaRPr lang="en-US" sz="1100" kern="1200"/>
        </a:p>
      </dsp:txBody>
      <dsp:txXfrm>
        <a:off x="4833967" y="5444637"/>
        <a:ext cx="2948735"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E80DF-8670-492A-A7BA-9F4C294ED147}">
      <dsp:nvSpPr>
        <dsp:cNvPr id="0" name=""/>
        <dsp:cNvSpPr/>
      </dsp:nvSpPr>
      <dsp:spPr>
        <a:xfrm>
          <a:off x="1483396" y="24769"/>
          <a:ext cx="1681312" cy="168131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917E37-15C2-443F-8D5E-0CB2D55EC6E9}">
      <dsp:nvSpPr>
        <dsp:cNvPr id="0" name=""/>
        <dsp:cNvSpPr/>
      </dsp:nvSpPr>
      <dsp:spPr>
        <a:xfrm>
          <a:off x="1841709" y="383081"/>
          <a:ext cx="964687" cy="96468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3E988D-66B0-4817-9548-6B547AD2C836}">
      <dsp:nvSpPr>
        <dsp:cNvPr id="0" name=""/>
        <dsp:cNvSpPr/>
      </dsp:nvSpPr>
      <dsp:spPr>
        <a:xfrm>
          <a:off x="945928" y="2229769"/>
          <a:ext cx="2756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tr-TR" sz="1100" kern="1200"/>
            <a:t>Çevre kirliliği yüzünden 17. Yy’ dan bu yana en az 112 memeli hayvan ve 94 kuş türünün soyu tükenmiştir.</a:t>
          </a:r>
          <a:endParaRPr lang="en-US" sz="1100" kern="1200"/>
        </a:p>
      </dsp:txBody>
      <dsp:txXfrm>
        <a:off x="945928" y="2229769"/>
        <a:ext cx="2756250" cy="787500"/>
      </dsp:txXfrm>
    </dsp:sp>
    <dsp:sp modelId="{833825D3-AA99-48F0-AEAE-2F95EAEC7685}">
      <dsp:nvSpPr>
        <dsp:cNvPr id="0" name=""/>
        <dsp:cNvSpPr/>
      </dsp:nvSpPr>
      <dsp:spPr>
        <a:xfrm>
          <a:off x="4721990" y="24769"/>
          <a:ext cx="1681312" cy="168131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B265CE-CBEE-4709-88F1-220AE3E49504}">
      <dsp:nvSpPr>
        <dsp:cNvPr id="0" name=""/>
        <dsp:cNvSpPr/>
      </dsp:nvSpPr>
      <dsp:spPr>
        <a:xfrm>
          <a:off x="5080303" y="383081"/>
          <a:ext cx="964687" cy="96468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845CFB-04CA-4C80-9D9E-C573DED50C5A}">
      <dsp:nvSpPr>
        <dsp:cNvPr id="0" name=""/>
        <dsp:cNvSpPr/>
      </dsp:nvSpPr>
      <dsp:spPr>
        <a:xfrm>
          <a:off x="4184521" y="2229769"/>
          <a:ext cx="2756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tr-TR" sz="1100" kern="1200"/>
            <a:t>Çevre kirliliğinin azalmaması durumunda birçok hayvan türü de soylarının tükenmesi tehlikesiyle karşı karşıyadır. </a:t>
          </a:r>
          <a:endParaRPr lang="en-US" sz="1100" kern="1200"/>
        </a:p>
      </dsp:txBody>
      <dsp:txXfrm>
        <a:off x="4184521" y="2229769"/>
        <a:ext cx="2756250" cy="787500"/>
      </dsp:txXfrm>
    </dsp:sp>
    <dsp:sp modelId="{67A092BF-A7E2-49AE-9C3C-7BB9C901F914}">
      <dsp:nvSpPr>
        <dsp:cNvPr id="0" name=""/>
        <dsp:cNvSpPr/>
      </dsp:nvSpPr>
      <dsp:spPr>
        <a:xfrm>
          <a:off x="3102693" y="3706331"/>
          <a:ext cx="1681312" cy="168131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9F3443-100F-4E69-BD98-168CA4702E3D}">
      <dsp:nvSpPr>
        <dsp:cNvPr id="0" name=""/>
        <dsp:cNvSpPr/>
      </dsp:nvSpPr>
      <dsp:spPr>
        <a:xfrm>
          <a:off x="3461006" y="4064644"/>
          <a:ext cx="964687" cy="96468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31B309-83AE-47E6-9447-812C17BBCD65}">
      <dsp:nvSpPr>
        <dsp:cNvPr id="0" name=""/>
        <dsp:cNvSpPr/>
      </dsp:nvSpPr>
      <dsp:spPr>
        <a:xfrm>
          <a:off x="2565224" y="5911331"/>
          <a:ext cx="2756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tr-TR" sz="1100" kern="1200"/>
            <a:t>İnsanların fiziksel ve psikolojik durumunu da olumsuz yönde etkileyen çevre kirliliğinin önüne geçilememesi durumunda, insanlığın yok olması da kaçınılmaz olacaktır.</a:t>
          </a:r>
          <a:endParaRPr lang="en-US" sz="1100" kern="1200"/>
        </a:p>
      </dsp:txBody>
      <dsp:txXfrm>
        <a:off x="2565224" y="5911331"/>
        <a:ext cx="2756250" cy="7875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76042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2837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1204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24035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9155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71100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74022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474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42309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3493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26870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1/16/2020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988406064"/>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thelancet.com/commissions/pollution-and-health"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arama.gazetevan.com/arama/1/kanser.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onedio.com/etiket/polis/578bf06ee4ad23697ca1a0b3" TargetMode="External"/><Relationship Id="rId2" Type="http://schemas.openxmlformats.org/officeDocument/2006/relationships/hyperlink" Target="https://onedio.com/etiket/hong-kong/579bb5a6b66fec702ce58127"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onedio.com/etiket/isvicre/57eb909c621e47bf12060552"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2" descr="çayır, açık hava, yeşil, bakarken içeren bir resim&#10;&#10;Çok yüksek güvenilirlikle oluşturulmuş açıklama">
            <a:extLst>
              <a:ext uri="{FF2B5EF4-FFF2-40B4-BE49-F238E27FC236}">
                <a16:creationId xmlns:a16="http://schemas.microsoft.com/office/drawing/2014/main" id="{D476C42A-2393-435D-8EAF-5AB129DBD767}"/>
              </a:ext>
            </a:extLst>
          </p:cNvPr>
          <p:cNvPicPr>
            <a:picLocks noChangeAspect="1"/>
          </p:cNvPicPr>
          <p:nvPr/>
        </p:nvPicPr>
        <p:blipFill>
          <a:blip r:embed="rId2"/>
          <a:stretch>
            <a:fillRect/>
          </a:stretch>
        </p:blipFill>
        <p:spPr>
          <a:xfrm>
            <a:off x="-5751" y="-1078"/>
            <a:ext cx="9155502" cy="6860156"/>
          </a:xfrm>
          <a:prstGeom prst="rect">
            <a:avLst/>
          </a:prstGeom>
        </p:spPr>
      </p:pic>
    </p:spTree>
    <p:extLst>
      <p:ext uri="{BB962C8B-B14F-4D97-AF65-F5344CB8AC3E}">
        <p14:creationId xmlns:p14="http://schemas.microsoft.com/office/powerpoint/2010/main" val="2896459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772424" y="-900081"/>
            <a:ext cx="7742926" cy="2389486"/>
          </a:xfrm>
        </p:spPr>
        <p:txBody>
          <a:bodyPr>
            <a:normAutofit/>
          </a:bodyPr>
          <a:lstStyle/>
          <a:p>
            <a:r>
              <a:rPr lang="tr-TR" b="1" dirty="0">
                <a:solidFill>
                  <a:srgbClr val="C00000"/>
                </a:solidFill>
              </a:rPr>
              <a:t>ÇEVRE KİRLİLİĞİ</a:t>
            </a:r>
          </a:p>
        </p:txBody>
      </p:sp>
      <p:graphicFrame>
        <p:nvGraphicFramePr>
          <p:cNvPr id="5" name="İçerik Yer Tutucusu 2">
            <a:extLst>
              <a:ext uri="{FF2B5EF4-FFF2-40B4-BE49-F238E27FC236}">
                <a16:creationId xmlns:a16="http://schemas.microsoft.com/office/drawing/2014/main" id="{91458B52-86DA-4938-BAF4-67D5F35522FA}"/>
              </a:ext>
            </a:extLst>
          </p:cNvPr>
          <p:cNvGraphicFramePr>
            <a:graphicFrameLocks noGrp="1"/>
          </p:cNvGraphicFramePr>
          <p:nvPr>
            <p:ph idx="1"/>
            <p:extLst>
              <p:ext uri="{D42A27DB-BD31-4B8C-83A1-F6EECF244321}">
                <p14:modId xmlns:p14="http://schemas.microsoft.com/office/powerpoint/2010/main" val="3295251764"/>
              </p:ext>
            </p:extLst>
          </p:nvPr>
        </p:nvGraphicFramePr>
        <p:xfrm>
          <a:off x="628650" y="603551"/>
          <a:ext cx="7886700" cy="6090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03348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İçerik Yer Tutucusu 2">
            <a:extLst>
              <a:ext uri="{FF2B5EF4-FFF2-40B4-BE49-F238E27FC236}">
                <a16:creationId xmlns:a16="http://schemas.microsoft.com/office/drawing/2014/main" id="{D65F4362-6002-4FAD-93BA-7AF3F355B5FA}"/>
              </a:ext>
            </a:extLst>
          </p:cNvPr>
          <p:cNvGraphicFramePr>
            <a:graphicFrameLocks noGrp="1"/>
          </p:cNvGraphicFramePr>
          <p:nvPr>
            <p:ph idx="1"/>
            <p:extLst>
              <p:ext uri="{D42A27DB-BD31-4B8C-83A1-F6EECF244321}">
                <p14:modId xmlns:p14="http://schemas.microsoft.com/office/powerpoint/2010/main" val="4040943375"/>
              </p:ext>
            </p:extLst>
          </p:nvPr>
        </p:nvGraphicFramePr>
        <p:xfrm>
          <a:off x="-3953" y="85965"/>
          <a:ext cx="9151906" cy="6694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5283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İçerik Yer Tutucusu 2">
            <a:extLst>
              <a:ext uri="{FF2B5EF4-FFF2-40B4-BE49-F238E27FC236}">
                <a16:creationId xmlns:a16="http://schemas.microsoft.com/office/drawing/2014/main" id="{D77BFDC0-A00F-48F9-9A99-4748D9C462CF}"/>
              </a:ext>
            </a:extLst>
          </p:cNvPr>
          <p:cNvGraphicFramePr>
            <a:graphicFrameLocks noGrp="1"/>
          </p:cNvGraphicFramePr>
          <p:nvPr>
            <p:ph idx="1"/>
            <p:extLst>
              <p:ext uri="{D42A27DB-BD31-4B8C-83A1-F6EECF244321}">
                <p14:modId xmlns:p14="http://schemas.microsoft.com/office/powerpoint/2010/main" val="1073959015"/>
              </p:ext>
            </p:extLst>
          </p:nvPr>
        </p:nvGraphicFramePr>
        <p:xfrm>
          <a:off x="628650" y="42833"/>
          <a:ext cx="7886700" cy="6723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140221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2152718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8612" y="-526269"/>
            <a:ext cx="7886700" cy="1929409"/>
          </a:xfrm>
        </p:spPr>
        <p:txBody>
          <a:bodyPr/>
          <a:lstStyle/>
          <a:p>
            <a:r>
              <a:rPr lang="tr-TR" b="1" dirty="0">
                <a:solidFill>
                  <a:srgbClr val="C00000"/>
                </a:solidFill>
              </a:rPr>
              <a:t>ÇEVRE KİRLİLİĞİ NEDENLERİ</a:t>
            </a:r>
          </a:p>
        </p:txBody>
      </p:sp>
      <p:sp>
        <p:nvSpPr>
          <p:cNvPr id="3" name="İçerik Yer Tutucusu 2"/>
          <p:cNvSpPr>
            <a:spLocks noGrp="1"/>
          </p:cNvSpPr>
          <p:nvPr>
            <p:ph idx="1"/>
          </p:nvPr>
        </p:nvSpPr>
        <p:spPr>
          <a:xfrm>
            <a:off x="457200" y="1233176"/>
            <a:ext cx="8229600" cy="5432539"/>
          </a:xfrm>
        </p:spPr>
        <p:txBody>
          <a:bodyPr vert="horz" lIns="91440" tIns="45720" rIns="91440" bIns="45720" rtlCol="0" anchor="t">
            <a:normAutofit/>
          </a:bodyPr>
          <a:lstStyle/>
          <a:p>
            <a:pPr marL="0" indent="0">
              <a:buNone/>
            </a:pPr>
            <a:endParaRPr lang="tr-TR" sz="2000" b="1" i="1" dirty="0">
              <a:latin typeface="Calibri"/>
              <a:cs typeface="Calibri"/>
            </a:endParaRPr>
          </a:p>
          <a:p>
            <a:pPr algn="just"/>
            <a:endParaRPr lang="tr-TR" sz="2000" dirty="0">
              <a:ea typeface="+mn-lt"/>
              <a:cs typeface="+mn-lt"/>
            </a:endParaRPr>
          </a:p>
          <a:p>
            <a:pPr algn="just"/>
            <a:r>
              <a:rPr lang="tr-TR" sz="2000">
                <a:ea typeface="+mn-lt"/>
                <a:cs typeface="+mn-lt"/>
              </a:rPr>
              <a:t>Motorlu araçlar ve deniz araçları,</a:t>
            </a:r>
            <a:endParaRPr lang="tr-TR" sz="2000" b="1" i="1">
              <a:latin typeface="Calibri"/>
              <a:cs typeface="Calibri"/>
            </a:endParaRPr>
          </a:p>
          <a:p>
            <a:pPr algn="just"/>
            <a:r>
              <a:rPr lang="tr-TR" sz="2000">
                <a:ea typeface="+mn-lt"/>
                <a:cs typeface="+mn-lt"/>
              </a:rPr>
              <a:t>Maden, kireç, taş ve kum ocakları,</a:t>
            </a:r>
            <a:endParaRPr lang="tr-TR"/>
          </a:p>
          <a:p>
            <a:pPr algn="just"/>
            <a:r>
              <a:rPr lang="tr-TR" sz="2000">
                <a:ea typeface="+mn-lt"/>
                <a:cs typeface="+mn-lt"/>
              </a:rPr>
              <a:t>Gübre ve zirai mücadele ilaçları,</a:t>
            </a:r>
            <a:endParaRPr lang="tr-TR"/>
          </a:p>
          <a:p>
            <a:pPr algn="just"/>
            <a:r>
              <a:rPr lang="tr-TR" sz="2000">
                <a:ea typeface="+mn-lt"/>
                <a:cs typeface="+mn-lt"/>
              </a:rPr>
              <a:t>Atmosferik olaylar ve doğal afetler,</a:t>
            </a:r>
            <a:endParaRPr lang="tr-TR"/>
          </a:p>
          <a:p>
            <a:r>
              <a:rPr lang="tr-TR" sz="2000">
                <a:ea typeface="+mn-lt"/>
                <a:cs typeface="+mn-lt"/>
              </a:rPr>
              <a:t>Kaçak avlanma,</a:t>
            </a:r>
          </a:p>
          <a:p>
            <a:r>
              <a:rPr lang="tr-TR" sz="2000">
                <a:ea typeface="+mn-lt"/>
                <a:cs typeface="+mn-lt"/>
              </a:rPr>
              <a:t>Köylerden Kentlere Kontrolsüz Göç,</a:t>
            </a:r>
          </a:p>
          <a:p>
            <a:r>
              <a:rPr lang="tr-TR" sz="2000">
                <a:ea typeface="+mn-lt"/>
                <a:cs typeface="+mn-lt"/>
              </a:rPr>
              <a:t>Endüstriyel ve kentsel gürültü kirliliği.</a:t>
            </a:r>
            <a:endParaRPr lang="tr-TR" sz="2000" b="1" dirty="0">
              <a:latin typeface="Calibri"/>
              <a:cs typeface="Calibri"/>
            </a:endParaRPr>
          </a:p>
        </p:txBody>
      </p:sp>
    </p:spTree>
    <p:extLst>
      <p:ext uri="{BB962C8B-B14F-4D97-AF65-F5344CB8AC3E}">
        <p14:creationId xmlns:p14="http://schemas.microsoft.com/office/powerpoint/2010/main" val="228405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61A8B9-239A-4D07-A000-621E4B5E1D54}"/>
              </a:ext>
            </a:extLst>
          </p:cNvPr>
          <p:cNvSpPr>
            <a:spLocks noGrp="1"/>
          </p:cNvSpPr>
          <p:nvPr>
            <p:ph type="title"/>
          </p:nvPr>
        </p:nvSpPr>
        <p:spPr/>
        <p:txBody>
          <a:bodyPr/>
          <a:lstStyle/>
          <a:p>
            <a:r>
              <a:rPr lang="tr-TR" b="1">
                <a:solidFill>
                  <a:srgbClr val="C00000"/>
                </a:solidFill>
                <a:cs typeface="Calibri Light"/>
              </a:rPr>
              <a:t>ÇEVRE KİRLİLİĞİ ÇEŞİTLERİ</a:t>
            </a:r>
            <a:endParaRPr lang="tr-TR" dirty="0">
              <a:solidFill>
                <a:srgbClr val="C00000"/>
              </a:solidFill>
              <a:cs typeface="Calibri Light"/>
            </a:endParaRPr>
          </a:p>
        </p:txBody>
      </p:sp>
      <p:sp>
        <p:nvSpPr>
          <p:cNvPr id="3" name="İçerik Yer Tutucusu 2">
            <a:extLst>
              <a:ext uri="{FF2B5EF4-FFF2-40B4-BE49-F238E27FC236}">
                <a16:creationId xmlns:a16="http://schemas.microsoft.com/office/drawing/2014/main" id="{5C1AD29B-CDEA-4FF2-BFA9-CB03FB6FC95C}"/>
              </a:ext>
            </a:extLst>
          </p:cNvPr>
          <p:cNvSpPr>
            <a:spLocks noGrp="1"/>
          </p:cNvSpPr>
          <p:nvPr>
            <p:ph idx="1"/>
          </p:nvPr>
        </p:nvSpPr>
        <p:spPr/>
        <p:txBody>
          <a:bodyPr vert="horz" lIns="91440" tIns="45720" rIns="91440" bIns="45720" rtlCol="0" anchor="t">
            <a:normAutofit/>
          </a:bodyPr>
          <a:lstStyle/>
          <a:p>
            <a:pPr marL="0" indent="0">
              <a:buNone/>
            </a:pPr>
            <a:r>
              <a:rPr lang="tr-TR">
                <a:cs typeface="Calibri"/>
              </a:rPr>
              <a:t>Çevre kirliliği çeşitleri genel olarak;</a:t>
            </a:r>
            <a:endParaRPr lang="tr-TR"/>
          </a:p>
          <a:p>
            <a:r>
              <a:rPr lang="tr-TR">
                <a:cs typeface="Calibri"/>
              </a:rPr>
              <a:t>Hava kirliliği</a:t>
            </a:r>
          </a:p>
          <a:p>
            <a:r>
              <a:rPr lang="tr-TR">
                <a:cs typeface="Calibri"/>
              </a:rPr>
              <a:t>Su kirliliği</a:t>
            </a:r>
            <a:endParaRPr lang="tr-TR" dirty="0">
              <a:cs typeface="Calibri"/>
            </a:endParaRPr>
          </a:p>
          <a:p>
            <a:r>
              <a:rPr lang="tr-TR">
                <a:cs typeface="Calibri"/>
              </a:rPr>
              <a:t>Toprak kirliliği</a:t>
            </a:r>
          </a:p>
          <a:p>
            <a:r>
              <a:rPr lang="tr-TR">
                <a:cs typeface="Calibri"/>
              </a:rPr>
              <a:t>Gürültü kirliliği</a:t>
            </a:r>
          </a:p>
          <a:p>
            <a:r>
              <a:rPr lang="tr-TR">
                <a:cs typeface="Calibri"/>
              </a:rPr>
              <a:t>Görüntü kirliliği</a:t>
            </a:r>
          </a:p>
          <a:p>
            <a:pPr marL="0" indent="0">
              <a:buNone/>
            </a:pPr>
            <a:r>
              <a:rPr lang="tr-TR">
                <a:cs typeface="Calibri"/>
              </a:rPr>
              <a:t>Olarak sınıflandırılır.</a:t>
            </a:r>
            <a:endParaRPr lang="tr-TR" dirty="0">
              <a:cs typeface="Calibri"/>
            </a:endParaRPr>
          </a:p>
        </p:txBody>
      </p:sp>
    </p:spTree>
    <p:extLst>
      <p:ext uri="{BB962C8B-B14F-4D97-AF65-F5344CB8AC3E}">
        <p14:creationId xmlns:p14="http://schemas.microsoft.com/office/powerpoint/2010/main" val="3324287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descr="hayvan, su, balık içeren bir resim&#10;&#10;Çok yüksek güvenilirlikle oluşturulmuş açıklama">
            <a:extLst>
              <a:ext uri="{FF2B5EF4-FFF2-40B4-BE49-F238E27FC236}">
                <a16:creationId xmlns:a16="http://schemas.microsoft.com/office/drawing/2014/main" id="{E70429B7-6906-4559-9349-7A1D2390A8EF}"/>
              </a:ext>
            </a:extLst>
          </p:cNvPr>
          <p:cNvPicPr>
            <a:picLocks noGrp="1" noChangeAspect="1"/>
          </p:cNvPicPr>
          <p:nvPr>
            <p:ph idx="1"/>
          </p:nvPr>
        </p:nvPicPr>
        <p:blipFill>
          <a:blip r:embed="rId2"/>
          <a:stretch>
            <a:fillRect/>
          </a:stretch>
        </p:blipFill>
        <p:spPr>
          <a:xfrm>
            <a:off x="6740" y="-60757"/>
            <a:ext cx="9116142" cy="6916406"/>
          </a:xfrm>
        </p:spPr>
      </p:pic>
    </p:spTree>
    <p:extLst>
      <p:ext uri="{BB962C8B-B14F-4D97-AF65-F5344CB8AC3E}">
        <p14:creationId xmlns:p14="http://schemas.microsoft.com/office/powerpoint/2010/main" val="244068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C00000"/>
                </a:solidFill>
              </a:rPr>
              <a:t>Hava Kirliliği</a:t>
            </a:r>
          </a:p>
        </p:txBody>
      </p:sp>
      <p:sp>
        <p:nvSpPr>
          <p:cNvPr id="3" name="İçerik Yer Tutucusu 2"/>
          <p:cNvSpPr>
            <a:spLocks noGrp="1"/>
          </p:cNvSpPr>
          <p:nvPr>
            <p:ph idx="1"/>
          </p:nvPr>
        </p:nvSpPr>
        <p:spPr/>
        <p:txBody>
          <a:bodyPr vert="horz" lIns="91440" tIns="45720" rIns="91440" bIns="45720" rtlCol="0" anchor="t">
            <a:normAutofit/>
          </a:bodyPr>
          <a:lstStyle/>
          <a:p>
            <a:r>
              <a:rPr lang="tr-TR" dirty="0"/>
              <a:t>Atmosferde toz, duman, gaz, koku ve saf olmayan su buharı şeklinde bulunabilecek kirleticilerin, insanlar ve diğer canlılar ile eşyaya zarar verebilecek miktarlara yükselmesi, </a:t>
            </a:r>
            <a:r>
              <a:rPr lang="tr-TR" dirty="0">
                <a:solidFill>
                  <a:srgbClr val="C00000"/>
                </a:solidFill>
              </a:rPr>
              <a:t>“Hava Kirliliği”</a:t>
            </a:r>
            <a:r>
              <a:rPr lang="tr-TR" dirty="0"/>
              <a:t> olarak nitelenmektedir.</a:t>
            </a:r>
          </a:p>
        </p:txBody>
      </p:sp>
    </p:spTree>
    <p:extLst>
      <p:ext uri="{BB962C8B-B14F-4D97-AF65-F5344CB8AC3E}">
        <p14:creationId xmlns:p14="http://schemas.microsoft.com/office/powerpoint/2010/main" val="3799916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C00000"/>
                </a:solidFill>
              </a:rPr>
              <a:t>Su Kirliliği</a:t>
            </a:r>
          </a:p>
        </p:txBody>
      </p:sp>
      <p:sp>
        <p:nvSpPr>
          <p:cNvPr id="3" name="İçerik Yer Tutucusu 2"/>
          <p:cNvSpPr>
            <a:spLocks noGrp="1"/>
          </p:cNvSpPr>
          <p:nvPr>
            <p:ph idx="1"/>
          </p:nvPr>
        </p:nvSpPr>
        <p:spPr/>
        <p:txBody>
          <a:bodyPr vert="horz" lIns="91440" tIns="45720" rIns="91440" bIns="45720" rtlCol="0" anchor="t">
            <a:normAutofit/>
          </a:bodyPr>
          <a:lstStyle/>
          <a:p>
            <a:r>
              <a:rPr lang="tr-TR" dirty="0">
                <a:solidFill>
                  <a:srgbClr val="C00000"/>
                </a:solidFill>
              </a:rPr>
              <a:t>Su kirliliği</a:t>
            </a:r>
            <a:r>
              <a:rPr lang="tr-TR" dirty="0"/>
              <a:t> suyun fiziksel, biyolojik ve kimyasal olarak kirlenmesi demektir.</a:t>
            </a:r>
            <a:r>
              <a:rPr lang="tr-TR" dirty="0">
                <a:solidFill>
                  <a:srgbClr val="C00000"/>
                </a:solidFill>
              </a:rPr>
              <a:t> Su kirliliğine</a:t>
            </a:r>
            <a:r>
              <a:rPr lang="tr-TR" dirty="0"/>
              <a:t> birçok kaynak neden olabilmektedir. Ayrıca havanın ve toprağın da kirlenmesi, suyun dolaylı yoldan kirlenmesine neden olur.</a:t>
            </a:r>
          </a:p>
        </p:txBody>
      </p:sp>
    </p:spTree>
    <p:extLst>
      <p:ext uri="{BB962C8B-B14F-4D97-AF65-F5344CB8AC3E}">
        <p14:creationId xmlns:p14="http://schemas.microsoft.com/office/powerpoint/2010/main" val="170130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2874331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C00000"/>
                </a:solidFill>
              </a:rPr>
              <a:t>Toprak Kirliliği</a:t>
            </a:r>
          </a:p>
        </p:txBody>
      </p:sp>
      <p:sp>
        <p:nvSpPr>
          <p:cNvPr id="3" name="İçerik Yer Tutucusu 2"/>
          <p:cNvSpPr>
            <a:spLocks noGrp="1"/>
          </p:cNvSpPr>
          <p:nvPr>
            <p:ph idx="1"/>
          </p:nvPr>
        </p:nvSpPr>
        <p:spPr/>
        <p:txBody>
          <a:bodyPr vert="horz" lIns="91440" tIns="45720" rIns="91440" bIns="45720" rtlCol="0" anchor="t">
            <a:normAutofit/>
          </a:bodyPr>
          <a:lstStyle/>
          <a:p>
            <a:r>
              <a:rPr lang="tr-TR" dirty="0"/>
              <a:t>“Toprağın verim gücünü düşürecek, optimum toprak özelliklerini bozacak her türlü teknik ve ekolojik baskılar ve olaylar”, toprak kirliliği veya </a:t>
            </a:r>
            <a:r>
              <a:rPr lang="tr-TR" dirty="0">
                <a:solidFill>
                  <a:srgbClr val="C00000"/>
                </a:solidFill>
              </a:rPr>
              <a:t>toprak kirlenmes</a:t>
            </a:r>
            <a:r>
              <a:rPr lang="tr-TR" dirty="0"/>
              <a:t>i olarak nitelenir.</a:t>
            </a:r>
          </a:p>
        </p:txBody>
      </p:sp>
    </p:spTree>
    <p:extLst>
      <p:ext uri="{BB962C8B-B14F-4D97-AF65-F5344CB8AC3E}">
        <p14:creationId xmlns:p14="http://schemas.microsoft.com/office/powerpoint/2010/main" val="1205203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C00000"/>
                </a:solidFill>
              </a:rPr>
              <a:t>ÇEVRE KİRLİLİĞİ SONUÇLARI</a:t>
            </a:r>
          </a:p>
        </p:txBody>
      </p:sp>
      <p:sp>
        <p:nvSpPr>
          <p:cNvPr id="3" name="İçerik Yer Tutucusu 2"/>
          <p:cNvSpPr>
            <a:spLocks noGrp="1"/>
          </p:cNvSpPr>
          <p:nvPr>
            <p:ph idx="1"/>
          </p:nvPr>
        </p:nvSpPr>
        <p:spPr/>
        <p:txBody>
          <a:bodyPr>
            <a:normAutofit fontScale="62500" lnSpcReduction="20000"/>
          </a:bodyPr>
          <a:lstStyle/>
          <a:p>
            <a:r>
              <a:rPr lang="tr-TR" b="1" dirty="0"/>
              <a:t>1-</a:t>
            </a:r>
            <a:r>
              <a:rPr lang="tr-TR" dirty="0"/>
              <a:t>Dünya`nın coğrafyası değişir.</a:t>
            </a:r>
          </a:p>
          <a:p>
            <a:r>
              <a:rPr lang="tr-TR" dirty="0"/>
              <a:t> </a:t>
            </a:r>
          </a:p>
          <a:p>
            <a:r>
              <a:rPr lang="tr-TR" b="1" dirty="0"/>
              <a:t>2-</a:t>
            </a:r>
            <a:r>
              <a:rPr lang="tr-TR" dirty="0"/>
              <a:t>Dünya`nın iklimi değişir.</a:t>
            </a:r>
          </a:p>
          <a:p>
            <a:r>
              <a:rPr lang="tr-TR" dirty="0"/>
              <a:t> </a:t>
            </a:r>
          </a:p>
          <a:p>
            <a:r>
              <a:rPr lang="tr-TR" b="1" dirty="0"/>
              <a:t>3-</a:t>
            </a:r>
            <a:r>
              <a:rPr lang="tr-TR" dirty="0"/>
              <a:t>Erozyonlar oluşur ve toprağın verimini düşürür.</a:t>
            </a:r>
          </a:p>
          <a:p>
            <a:r>
              <a:rPr lang="tr-TR" dirty="0"/>
              <a:t> </a:t>
            </a:r>
          </a:p>
          <a:p>
            <a:r>
              <a:rPr lang="tr-TR" b="1" dirty="0"/>
              <a:t>4-</a:t>
            </a:r>
            <a:r>
              <a:rPr lang="tr-TR" dirty="0"/>
              <a:t>Su kaynakları azalır ve kurur.</a:t>
            </a:r>
          </a:p>
          <a:p>
            <a:r>
              <a:rPr lang="tr-TR" dirty="0"/>
              <a:t> </a:t>
            </a:r>
          </a:p>
          <a:p>
            <a:r>
              <a:rPr lang="tr-TR" b="1" dirty="0"/>
              <a:t>5-</a:t>
            </a:r>
            <a:r>
              <a:rPr lang="tr-TR" dirty="0"/>
              <a:t>Enerji kıtlığı başlar.</a:t>
            </a:r>
          </a:p>
          <a:p>
            <a:r>
              <a:rPr lang="tr-TR" dirty="0"/>
              <a:t> </a:t>
            </a:r>
          </a:p>
          <a:p>
            <a:r>
              <a:rPr lang="tr-TR" b="1" dirty="0"/>
              <a:t>6-</a:t>
            </a:r>
            <a:r>
              <a:rPr lang="tr-TR" dirty="0"/>
              <a:t>Biyolojik çeşitlilik (canlı çeşitliliği) azalır.</a:t>
            </a:r>
          </a:p>
          <a:p>
            <a:r>
              <a:rPr lang="tr-TR" dirty="0"/>
              <a:t> </a:t>
            </a:r>
          </a:p>
          <a:p>
            <a:r>
              <a:rPr lang="tr-TR" b="1" dirty="0"/>
              <a:t>7-</a:t>
            </a:r>
            <a:r>
              <a:rPr lang="tr-TR" dirty="0"/>
              <a:t>Beslenme sorunu doğar.</a:t>
            </a:r>
          </a:p>
          <a:p>
            <a:endParaRPr lang="tr-TR" dirty="0"/>
          </a:p>
        </p:txBody>
      </p:sp>
    </p:spTree>
    <p:extLst>
      <p:ext uri="{BB962C8B-B14F-4D97-AF65-F5344CB8AC3E}">
        <p14:creationId xmlns:p14="http://schemas.microsoft.com/office/powerpoint/2010/main" val="1976307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95" y="0"/>
            <a:ext cx="9194100" cy="6858000"/>
          </a:xfrm>
        </p:spPr>
      </p:pic>
    </p:spTree>
    <p:extLst>
      <p:ext uri="{BB962C8B-B14F-4D97-AF65-F5344CB8AC3E}">
        <p14:creationId xmlns:p14="http://schemas.microsoft.com/office/powerpoint/2010/main" val="2614262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solidFill>
                  <a:srgbClr val="C00000"/>
                </a:solidFill>
              </a:rPr>
              <a:t>ÇEVRE KİRLİLİĞİNİ NASIL ÖNLEYEBİLİRİZ?</a:t>
            </a:r>
          </a:p>
        </p:txBody>
      </p:sp>
      <p:sp>
        <p:nvSpPr>
          <p:cNvPr id="3" name="İçerik Yer Tutucusu 2"/>
          <p:cNvSpPr>
            <a:spLocks noGrp="1"/>
          </p:cNvSpPr>
          <p:nvPr>
            <p:ph idx="1"/>
          </p:nvPr>
        </p:nvSpPr>
        <p:spPr/>
        <p:txBody>
          <a:bodyPr vert="horz" lIns="91440" tIns="45720" rIns="91440" bIns="45720" rtlCol="0" anchor="t">
            <a:normAutofit fontScale="77500" lnSpcReduction="20000"/>
          </a:bodyPr>
          <a:lstStyle/>
          <a:p>
            <a:r>
              <a:rPr lang="tr-TR" dirty="0"/>
              <a:t> Yeniden kullanılabilir çanta kullanın</a:t>
            </a:r>
          </a:p>
          <a:p>
            <a:r>
              <a:rPr lang="tr-TR" dirty="0"/>
              <a:t> Sıvılar için tek kullanımlık olmayan şişeler kullanın.</a:t>
            </a:r>
            <a:endParaRPr lang="tr-TR" dirty="0">
              <a:cs typeface="Calibri"/>
            </a:endParaRPr>
          </a:p>
          <a:p>
            <a:r>
              <a:rPr lang="tr-TR" dirty="0"/>
              <a:t> Paket servisi olan restoran yiyecek paketlerinin çevre dostu ve tercihen gübrelenebilir malzemelerden yapılmış olduğundan emin olun.</a:t>
            </a:r>
          </a:p>
          <a:p>
            <a:r>
              <a:rPr lang="tr-TR" dirty="0"/>
              <a:t>Tüm yiyeceklerin üçte birinden fazlası israf edilmektedir. Yiyecekleri ihtiyaçlarınızı karşılayacak ölçüde almayı öğrenin.</a:t>
            </a:r>
            <a:endParaRPr lang="tr-TR" dirty="0">
              <a:cs typeface="Calibri"/>
            </a:endParaRPr>
          </a:p>
          <a:p>
            <a:r>
              <a:rPr lang="tr-TR" dirty="0"/>
              <a:t>Organik pamuktan yapılmış kıyafetleri tercih edin.</a:t>
            </a:r>
            <a:endParaRPr lang="tr-TR" dirty="0">
              <a:cs typeface="Calibri"/>
            </a:endParaRPr>
          </a:p>
          <a:p>
            <a:r>
              <a:rPr lang="tr-TR" dirty="0"/>
              <a:t>Yerel zanaatkarlar tarafından üretilen ürünleri satın alın. Bu, yerel ekonomileri teşvik eder ve ulaştırma emisyonlarını azaltır.</a:t>
            </a:r>
            <a:endParaRPr lang="tr-TR" dirty="0">
              <a:cs typeface="Calibri"/>
            </a:endParaRPr>
          </a:p>
          <a:p>
            <a:r>
              <a:rPr lang="tr-TR" dirty="0"/>
              <a:t>Atıkları geri dönüşüme uygun şekilde atın.</a:t>
            </a:r>
            <a:endParaRPr lang="tr-TR" dirty="0">
              <a:cs typeface="Calibri"/>
            </a:endParaRPr>
          </a:p>
          <a:p>
            <a:r>
              <a:rPr lang="tr-TR" dirty="0"/>
              <a:t>İhtiyacınız olmayan her şeyi bağışlayın; birçok şey yeniden kullanılabilir ve paylaşılabilir.</a:t>
            </a:r>
            <a:endParaRPr lang="tr-TR" dirty="0">
              <a:cs typeface="Calibri"/>
            </a:endParaRPr>
          </a:p>
          <a:p>
            <a:endParaRPr lang="tr-TR" dirty="0">
              <a:cs typeface="Calibri"/>
            </a:endParaRPr>
          </a:p>
        </p:txBody>
      </p:sp>
    </p:spTree>
    <p:extLst>
      <p:ext uri="{BB962C8B-B14F-4D97-AF65-F5344CB8AC3E}">
        <p14:creationId xmlns:p14="http://schemas.microsoft.com/office/powerpoint/2010/main" val="1055117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42" y="0"/>
            <a:ext cx="9187539" cy="6858000"/>
          </a:xfrm>
        </p:spPr>
      </p:pic>
    </p:spTree>
    <p:extLst>
      <p:ext uri="{BB962C8B-B14F-4D97-AF65-F5344CB8AC3E}">
        <p14:creationId xmlns:p14="http://schemas.microsoft.com/office/powerpoint/2010/main" val="2533526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9858" y="106334"/>
            <a:ext cx="7886700" cy="1325563"/>
          </a:xfrm>
        </p:spPr>
        <p:txBody>
          <a:bodyPr>
            <a:normAutofit fontScale="90000"/>
          </a:bodyPr>
          <a:lstStyle/>
          <a:p>
            <a:r>
              <a:rPr lang="tr-TR" b="1" dirty="0"/>
              <a:t/>
            </a:r>
            <a:br>
              <a:rPr lang="tr-TR" b="1" dirty="0"/>
            </a:br>
            <a:r>
              <a:rPr lang="tr-TR" b="1" dirty="0">
                <a:solidFill>
                  <a:srgbClr val="C00000"/>
                </a:solidFill>
              </a:rPr>
              <a:t>Çevre Kirliliği Nedeni İle Yaklaşık 2 Milyon Çocuk Can Veriyor</a:t>
            </a:r>
            <a:br>
              <a:rPr lang="tr-TR" b="1" dirty="0">
                <a:solidFill>
                  <a:srgbClr val="C00000"/>
                </a:solidFill>
              </a:rPr>
            </a:br>
            <a:endParaRPr lang="tr-TR" dirty="0"/>
          </a:p>
        </p:txBody>
      </p:sp>
      <p:sp>
        <p:nvSpPr>
          <p:cNvPr id="3" name="İçerik Yer Tutucusu 2"/>
          <p:cNvSpPr>
            <a:spLocks noGrp="1"/>
          </p:cNvSpPr>
          <p:nvPr>
            <p:ph idx="1"/>
          </p:nvPr>
        </p:nvSpPr>
        <p:spPr>
          <a:xfrm>
            <a:off x="513631" y="1437436"/>
            <a:ext cx="7886700" cy="5285866"/>
          </a:xfrm>
        </p:spPr>
        <p:txBody>
          <a:bodyPr vert="horz" lIns="91440" tIns="45720" rIns="91440" bIns="45720" rtlCol="0" anchor="t">
            <a:noAutofit/>
          </a:bodyPr>
          <a:lstStyle/>
          <a:p>
            <a:pPr fontAlgn="base"/>
            <a:r>
              <a:rPr lang="tr-TR" sz="2000" dirty="0"/>
              <a:t>Dünya Sağlık Örgütü (WHO), her sene hava ve su kirliliği ile hijyenik önlemlerin yetersizliğinin 5 yaşın altındaki 1 milyon 700 bin çocuğun ölümüne sebebiyet verdiğini açıkladı.</a:t>
            </a:r>
            <a:endParaRPr lang="tr-TR" sz="2000">
              <a:cs typeface="Calibri"/>
            </a:endParaRPr>
          </a:p>
          <a:p>
            <a:pPr fontAlgn="base"/>
            <a:r>
              <a:rPr lang="tr-TR" sz="2000" err="1"/>
              <a:t>Deutsche</a:t>
            </a:r>
            <a:r>
              <a:rPr lang="tr-TR" sz="2000" dirty="0"/>
              <a:t> </a:t>
            </a:r>
            <a:r>
              <a:rPr lang="tr-TR" sz="2000" err="1"/>
              <a:t>Welle</a:t>
            </a:r>
            <a:r>
              <a:rPr lang="tr-TR" sz="2000" dirty="0"/>
              <a:t> </a:t>
            </a:r>
            <a:r>
              <a:rPr lang="tr-TR" sz="2000" err="1"/>
              <a:t>Türkçe’de</a:t>
            </a:r>
            <a:r>
              <a:rPr lang="tr-TR" sz="2000" dirty="0"/>
              <a:t> yer alan habere göre WHO tarafından hazırlanan raporda, bu yaş grubundaki çocuk ölümlerinin dörtte birinin hava kirliliği, mikroplu su ve sıhhi tesisatın yetersiz olmasından kaynaklandığı kaydedildi.</a:t>
            </a:r>
            <a:endParaRPr lang="tr-TR" sz="2000">
              <a:cs typeface="Calibri"/>
            </a:endParaRPr>
          </a:p>
          <a:p>
            <a:pPr fontAlgn="base"/>
            <a:r>
              <a:rPr lang="tr-TR" sz="2000" dirty="0"/>
              <a:t>Örgüt tarafından Cenevre’de yapılan açıklama ile kamuoyuna sunulan raporda, ishal, zatürree ve astım gibi ölümcüle çevirebilen hastalıkların müsebbibinin çevre riskleri olduğu ifade edildi.</a:t>
            </a:r>
            <a:endParaRPr lang="tr-TR" sz="2000">
              <a:cs typeface="Calibri"/>
            </a:endParaRPr>
          </a:p>
          <a:p>
            <a:pPr fontAlgn="base"/>
            <a:r>
              <a:rPr lang="tr-TR" sz="2000" dirty="0"/>
              <a:t>Aynı yaş grubundaki 360 bin kız ve oğlan çocuğu ise ishalden ölüyor.</a:t>
            </a:r>
            <a:endParaRPr lang="tr-TR" sz="2000">
              <a:cs typeface="Calibri"/>
            </a:endParaRPr>
          </a:p>
          <a:p>
            <a:pPr fontAlgn="base"/>
            <a:r>
              <a:rPr lang="tr-TR" sz="2000" dirty="0"/>
              <a:t>Raporda, çocukların hava kirliğinden anne karnındayken etkilenmeye başladıkları ve ilerde kalp yetersizliği, beyin kanaması ve kanser gibi hastalıkların çıkmasında bu etmenin rol oynadığı bilgisi yer aldı.</a:t>
            </a:r>
            <a:endParaRPr lang="tr-TR" sz="2000">
              <a:cs typeface="Calibri"/>
            </a:endParaRPr>
          </a:p>
          <a:p>
            <a:pPr fontAlgn="base"/>
            <a:r>
              <a:rPr lang="tr-TR" sz="2000" dirty="0"/>
              <a:t>Çevre kirliliğinin önlenmesi için hükümetlere çağrıda bulunan Dünya Sağlık Örgütü’nün verilerine göre, solunum yolları rahatsızlığı her yıl beş yaşın altındaki 570 bin çocuğun ölümüne yol açıyor.</a:t>
            </a:r>
            <a:endParaRPr lang="tr-TR" sz="2000" dirty="0">
              <a:cs typeface="Calibri"/>
            </a:endParaRPr>
          </a:p>
          <a:p>
            <a:endParaRPr lang="tr-TR" dirty="0"/>
          </a:p>
        </p:txBody>
      </p:sp>
    </p:spTree>
    <p:extLst>
      <p:ext uri="{BB962C8B-B14F-4D97-AF65-F5344CB8AC3E}">
        <p14:creationId xmlns:p14="http://schemas.microsoft.com/office/powerpoint/2010/main" val="1018655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9144000" cy="6858000"/>
          </a:xfrm>
        </p:spPr>
      </p:pic>
    </p:spTree>
    <p:extLst>
      <p:ext uri="{BB962C8B-B14F-4D97-AF65-F5344CB8AC3E}">
        <p14:creationId xmlns:p14="http://schemas.microsoft.com/office/powerpoint/2010/main" val="1488766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solidFill>
                  <a:srgbClr val="C00000"/>
                </a:solidFill>
              </a:rPr>
              <a:t/>
            </a:r>
            <a:br>
              <a:rPr lang="tr-TR" b="1" dirty="0">
                <a:solidFill>
                  <a:srgbClr val="C00000"/>
                </a:solidFill>
              </a:rPr>
            </a:br>
            <a:r>
              <a:rPr lang="tr-TR" b="1" dirty="0">
                <a:solidFill>
                  <a:srgbClr val="C00000"/>
                </a:solidFill>
              </a:rPr>
              <a:t>2015'te her 6 ölümden birinin nedeni çevre kirliliği</a:t>
            </a:r>
            <a:r>
              <a:rPr lang="tr-TR" b="1" dirty="0"/>
              <a:t/>
            </a:r>
            <a:br>
              <a:rPr lang="tr-TR" b="1" dirty="0"/>
            </a:br>
            <a:endParaRPr lang="tr-TR" dirty="0"/>
          </a:p>
        </p:txBody>
      </p:sp>
      <p:sp>
        <p:nvSpPr>
          <p:cNvPr id="3" name="İçerik Yer Tutucusu 2"/>
          <p:cNvSpPr>
            <a:spLocks noGrp="1"/>
          </p:cNvSpPr>
          <p:nvPr>
            <p:ph idx="1"/>
          </p:nvPr>
        </p:nvSpPr>
        <p:spPr/>
        <p:txBody>
          <a:bodyPr>
            <a:normAutofit fontScale="92500" lnSpcReduction="20000"/>
          </a:bodyPr>
          <a:lstStyle/>
          <a:p>
            <a:pPr fontAlgn="base"/>
            <a:r>
              <a:rPr lang="tr-TR" b="1" dirty="0"/>
              <a:t>Dünyanın önde gelen tıp dergilerinden </a:t>
            </a:r>
            <a:r>
              <a:rPr lang="tr-TR" b="1" dirty="0" err="1">
                <a:hlinkClick r:id="rId2"/>
              </a:rPr>
              <a:t>The</a:t>
            </a:r>
            <a:r>
              <a:rPr lang="tr-TR" b="1" dirty="0">
                <a:hlinkClick r:id="rId2"/>
              </a:rPr>
              <a:t> </a:t>
            </a:r>
            <a:r>
              <a:rPr lang="tr-TR" b="1" dirty="0" err="1">
                <a:hlinkClick r:id="rId2"/>
              </a:rPr>
              <a:t>Lancet</a:t>
            </a:r>
            <a:r>
              <a:rPr lang="tr-TR" b="1" dirty="0" err="1"/>
              <a:t>'in</a:t>
            </a:r>
            <a:r>
              <a:rPr lang="tr-TR" b="1" dirty="0"/>
              <a:t> yayımladığı yeni bir rapora göre, 2015 yılında 9 milyon kişi kirlilik kaynaklı hastalıklar yüzünden hayatını kaybetti.</a:t>
            </a:r>
          </a:p>
          <a:p>
            <a:pPr fontAlgn="base"/>
            <a:r>
              <a:rPr lang="tr-TR" dirty="0"/>
              <a:t>Bu rakam 2 yıl önce dünyada gerçekleşen tüm ölümlerin yüzde 16'sına denk geliyor. AIDS, tüberküloz ve sıtma gibi hastalıklardan kaynaklanan ölümlerin toplamının üç katı, aynı zamanda bütün savaş ve şiddet kaynaklı ölümlerin de 15 katı demek.</a:t>
            </a:r>
          </a:p>
          <a:p>
            <a:pPr fontAlgn="base"/>
            <a:r>
              <a:rPr lang="tr-TR" dirty="0"/>
              <a:t>Kirliliğin en çok yoksul ve kırılgan kesimler için tehlike arz ettiği belirtilen raporda kirlilik kaynaklı ölümlerin yüzde 92'sinin düşük ve orta gelirli ülkelerde gerçekleştiği aktarılıyor.</a:t>
            </a:r>
          </a:p>
          <a:p>
            <a:endParaRPr lang="tr-TR" dirty="0"/>
          </a:p>
        </p:txBody>
      </p:sp>
    </p:spTree>
    <p:extLst>
      <p:ext uri="{BB962C8B-B14F-4D97-AF65-F5344CB8AC3E}">
        <p14:creationId xmlns:p14="http://schemas.microsoft.com/office/powerpoint/2010/main" val="3636364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402223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2536"/>
            <a:ext cx="8229600" cy="6740968"/>
          </a:xfrm>
        </p:spPr>
        <p:txBody>
          <a:bodyPr vert="horz" lIns="91440" tIns="45720" rIns="91440" bIns="45720" rtlCol="0" anchor="t">
            <a:noAutofit/>
          </a:bodyPr>
          <a:lstStyle/>
          <a:p>
            <a:r>
              <a:rPr lang="tr-TR" sz="2200" dirty="0"/>
              <a:t>Dünya Sağlık Örgütü’nün açıkladığı rapora göre her yıl 12,6 milyon insan çevre kirliliğine bağlı hastalıklar yüzünden hayatını kaybediyor. Açıklanan rapora göre ise her yıl 1,7 milyon insan sağlıksız çevre koşulları sebebiyle </a:t>
            </a:r>
            <a:r>
              <a:rPr lang="tr-TR" sz="2200" dirty="0">
                <a:hlinkClick r:id="rId2" tooltip="kanser"/>
              </a:rPr>
              <a:t>kanser</a:t>
            </a:r>
            <a:r>
              <a:rPr lang="tr-TR" sz="2200" dirty="0"/>
              <a:t>e yakalanıyor</a:t>
            </a:r>
            <a:r>
              <a:rPr lang="tr-TR" sz="2200" b="1" dirty="0"/>
              <a:t>.</a:t>
            </a:r>
            <a:endParaRPr lang="tr-TR" sz="2200" dirty="0">
              <a:cs typeface="Calibri"/>
            </a:endParaRPr>
          </a:p>
          <a:p>
            <a:endParaRPr lang="tr-TR" sz="2200" dirty="0">
              <a:cs typeface="Calibri"/>
            </a:endParaRPr>
          </a:p>
          <a:p>
            <a:r>
              <a:rPr lang="tr-TR" sz="2200" dirty="0"/>
              <a:t>Ajans </a:t>
            </a:r>
            <a:r>
              <a:rPr lang="tr-TR" sz="2200" err="1"/>
              <a:t>Press</a:t>
            </a:r>
            <a:r>
              <a:rPr lang="tr-TR" sz="2200" dirty="0"/>
              <a:t>, Dünya Sağlık Örgütü raporunu derledi. Dünya nüfusunun yüzde 92’si yüksek derecede kirli madde bulunan hava soluyor. Hava kirliliğine bağlı hastalıklar sebebiyle her yıl 6 milyon insanın yaşamını kaybettiği belirtilirken ölümlerin yüzde 90’ı düşük ve orta gelir düzeyi ülkelerde meydana geliyor. Ajans </a:t>
            </a:r>
            <a:r>
              <a:rPr lang="tr-TR" sz="2200" err="1"/>
              <a:t>Press’in</a:t>
            </a:r>
            <a:r>
              <a:rPr lang="tr-TR" sz="2200" dirty="0"/>
              <a:t> yaptığı medya incelemesinde hava kirliliğinin içinde bulunduğumuz yıl 4 bin 523 habere konu olarak medyanın önemli sağlık başlıklarından birisi olduğu belirlendi.</a:t>
            </a:r>
            <a:endParaRPr lang="tr-TR" sz="2200" dirty="0">
              <a:cs typeface="Calibri"/>
            </a:endParaRPr>
          </a:p>
          <a:p>
            <a:pPr marL="0" indent="0">
              <a:buNone/>
            </a:pPr>
            <a:endParaRPr lang="tr-TR" sz="2200" dirty="0">
              <a:cs typeface="Calibri"/>
            </a:endParaRPr>
          </a:p>
          <a:p>
            <a:r>
              <a:rPr lang="tr-TR" sz="2200" dirty="0"/>
              <a:t>Dünyada havanın en kirli olduğu ülkeler sıralamasına baktığımızda </a:t>
            </a:r>
            <a:r>
              <a:rPr lang="tr-TR" sz="2200" dirty="0">
                <a:solidFill>
                  <a:srgbClr val="C00000"/>
                </a:solidFill>
              </a:rPr>
              <a:t>Suudi Arabistan, Katar, Mısır ve Bangladeş</a:t>
            </a:r>
            <a:r>
              <a:rPr lang="tr-TR" sz="2200" dirty="0"/>
              <a:t> havanın en kirli solunduğu ülkeler oldu. Havanın en temiz olduğu ülkeler ise sırasıyla; </a:t>
            </a:r>
            <a:r>
              <a:rPr lang="tr-TR" sz="2200" dirty="0">
                <a:solidFill>
                  <a:srgbClr val="C00000"/>
                </a:solidFill>
              </a:rPr>
              <a:t>Solomun Adaları, Yeni Zelanda, Kiribati, </a:t>
            </a:r>
            <a:r>
              <a:rPr lang="tr-TR" sz="2200" err="1">
                <a:solidFill>
                  <a:srgbClr val="C00000"/>
                </a:solidFill>
              </a:rPr>
              <a:t>Brunei</a:t>
            </a:r>
            <a:r>
              <a:rPr lang="tr-TR" sz="2200" dirty="0">
                <a:solidFill>
                  <a:srgbClr val="C00000"/>
                </a:solidFill>
              </a:rPr>
              <a:t> </a:t>
            </a:r>
            <a:r>
              <a:rPr lang="tr-TR" sz="2200" err="1">
                <a:solidFill>
                  <a:srgbClr val="C00000"/>
                </a:solidFill>
              </a:rPr>
              <a:t>Darüsselam</a:t>
            </a:r>
            <a:r>
              <a:rPr lang="tr-TR" sz="2200" dirty="0">
                <a:solidFill>
                  <a:srgbClr val="C00000"/>
                </a:solidFill>
              </a:rPr>
              <a:t>, Vanuatu, İsveç, </a:t>
            </a:r>
            <a:r>
              <a:rPr lang="tr-TR" sz="2200" err="1">
                <a:solidFill>
                  <a:srgbClr val="C00000"/>
                </a:solidFill>
              </a:rPr>
              <a:t>Micronesi</a:t>
            </a:r>
            <a:r>
              <a:rPr lang="tr-TR" sz="2200" dirty="0">
                <a:solidFill>
                  <a:srgbClr val="C00000"/>
                </a:solidFill>
              </a:rPr>
              <a:t>, Fiji ve Avustralya </a:t>
            </a:r>
            <a:r>
              <a:rPr lang="tr-TR" sz="2200" dirty="0"/>
              <a:t>oldu. Türkiye’de havayı en kirli soluyan ilk üç şehrimiz sırasıyla </a:t>
            </a:r>
            <a:r>
              <a:rPr lang="tr-TR" sz="2200" dirty="0">
                <a:solidFill>
                  <a:srgbClr val="C00000"/>
                </a:solidFill>
              </a:rPr>
              <a:t>Batman, Hakkâri ve Gaziantep</a:t>
            </a:r>
            <a:r>
              <a:rPr lang="tr-TR" sz="2200" dirty="0"/>
              <a:t> olarak belirtildi.</a:t>
            </a:r>
            <a:endParaRPr lang="tr-TR" sz="2200" dirty="0">
              <a:cs typeface="Calibri"/>
            </a:endParaRPr>
          </a:p>
          <a:p>
            <a:endParaRPr lang="tr-TR" dirty="0"/>
          </a:p>
        </p:txBody>
      </p:sp>
    </p:spTree>
    <p:extLst>
      <p:ext uri="{BB962C8B-B14F-4D97-AF65-F5344CB8AC3E}">
        <p14:creationId xmlns:p14="http://schemas.microsoft.com/office/powerpoint/2010/main" val="1101720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solidFill>
                  <a:srgbClr val="C00000"/>
                </a:solidFill>
              </a:rPr>
              <a:t>ŞEHİR KİRLİLİĞİNİ AZALTMAK İÇİN YAPILAN PROJELER</a:t>
            </a:r>
          </a:p>
        </p:txBody>
      </p:sp>
      <p:pic>
        <p:nvPicPr>
          <p:cNvPr id="4" name="Resim 4" descr="tablo, kar, karanlık, yıldız içeren bir resim&#10;&#10;Çok yüksek güvenilirlikle oluşturulmuş açıklama">
            <a:extLst>
              <a:ext uri="{FF2B5EF4-FFF2-40B4-BE49-F238E27FC236}">
                <a16:creationId xmlns:a16="http://schemas.microsoft.com/office/drawing/2014/main" id="{00D18C4D-6247-499A-B50B-22C5D72DF559}"/>
              </a:ext>
            </a:extLst>
          </p:cNvPr>
          <p:cNvPicPr>
            <a:picLocks noGrp="1" noChangeAspect="1"/>
          </p:cNvPicPr>
          <p:nvPr>
            <p:ph idx="1"/>
          </p:nvPr>
        </p:nvPicPr>
        <p:blipFill>
          <a:blip r:embed="rId2"/>
          <a:stretch>
            <a:fillRect/>
          </a:stretch>
        </p:blipFill>
        <p:spPr>
          <a:xfrm>
            <a:off x="525763" y="1645025"/>
            <a:ext cx="8092475" cy="5025784"/>
          </a:xfrm>
        </p:spPr>
      </p:pic>
    </p:spTree>
    <p:extLst>
      <p:ext uri="{BB962C8B-B14F-4D97-AF65-F5344CB8AC3E}">
        <p14:creationId xmlns:p14="http://schemas.microsoft.com/office/powerpoint/2010/main" val="3567065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91861"/>
            <a:ext cx="8229600" cy="5834302"/>
          </a:xfrm>
        </p:spPr>
        <p:txBody>
          <a:bodyPr vert="horz" lIns="91440" tIns="45720" rIns="91440" bIns="45720" rtlCol="0" anchor="t">
            <a:normAutofit/>
          </a:bodyPr>
          <a:lstStyle/>
          <a:p>
            <a:pPr fontAlgn="base"/>
            <a:r>
              <a:rPr lang="tr-TR" dirty="0"/>
              <a:t>Çevreyi kirletenler genelde bunu sır olarak saklarlar. Hatta kalabalık ortamlarda çaktırmadan, ya da kimsenin olmadığı yerlerde göstere göstere etrafı kirletirler. Ama </a:t>
            </a:r>
            <a:r>
              <a:rPr lang="tr-TR" dirty="0">
                <a:hlinkClick r:id="rId2" tooltip="Hong Kong"/>
              </a:rPr>
              <a:t>Hong Kong</a:t>
            </a:r>
            <a:r>
              <a:rPr lang="tr-TR" dirty="0"/>
              <a:t>, çevreyi kirletenleri herkese ifşa etmeye ahdetmiş. </a:t>
            </a:r>
            <a:r>
              <a:rPr lang="tr-TR" dirty="0">
                <a:solidFill>
                  <a:srgbClr val="C00000"/>
                </a:solidFill>
              </a:rPr>
              <a:t>"Çerçöp Suratlar"</a:t>
            </a:r>
            <a:r>
              <a:rPr lang="tr-TR" dirty="0"/>
              <a:t> projesiyle DNA </a:t>
            </a:r>
            <a:r>
              <a:rPr lang="tr-TR" dirty="0" err="1"/>
              <a:t>fenotip</a:t>
            </a:r>
            <a:r>
              <a:rPr lang="tr-TR" dirty="0"/>
              <a:t> teknolojisiyle, çevreyi kirletenlerin yüzlerini oluşturup, </a:t>
            </a:r>
            <a:r>
              <a:rPr lang="tr-TR" dirty="0" err="1"/>
              <a:t>bilboardlarda</a:t>
            </a:r>
            <a:r>
              <a:rPr lang="tr-TR" dirty="0"/>
              <a:t> yayınlıyorlar.</a:t>
            </a:r>
          </a:p>
          <a:p>
            <a:pPr fontAlgn="base"/>
            <a:r>
              <a:rPr lang="tr-TR" dirty="0"/>
              <a:t>Hong Kong'daki çöpler </a:t>
            </a:r>
            <a:r>
              <a:rPr lang="tr-TR" dirty="0">
                <a:hlinkClick r:id="rId3" tooltip="Polis"/>
              </a:rPr>
              <a:t>polis</a:t>
            </a:r>
            <a:r>
              <a:rPr lang="tr-TR" dirty="0"/>
              <a:t> tarafından toplanıyor. İzmaritler, kağıt bardaklar hatta prezervatifler dahi toplanıp laboratuvara gönderiliyor ve analiz ediliyor. DNA analiz edilip, DNA </a:t>
            </a:r>
            <a:r>
              <a:rPr lang="tr-TR" dirty="0" err="1"/>
              <a:t>fenotip</a:t>
            </a:r>
            <a:r>
              <a:rPr lang="tr-TR" dirty="0"/>
              <a:t> uygulamasıyla gerçekçi bir 3D yüz elde ediliyor ve bu yüz, </a:t>
            </a:r>
            <a:r>
              <a:rPr lang="tr-TR" dirty="0" err="1"/>
              <a:t>bilboardlarda</a:t>
            </a:r>
            <a:r>
              <a:rPr lang="tr-TR" dirty="0"/>
              <a:t> yayınlanıyor.</a:t>
            </a:r>
          </a:p>
          <a:p>
            <a:endParaRPr lang="tr-TR" dirty="0"/>
          </a:p>
        </p:txBody>
      </p:sp>
    </p:spTree>
    <p:extLst>
      <p:ext uri="{BB962C8B-B14F-4D97-AF65-F5344CB8AC3E}">
        <p14:creationId xmlns:p14="http://schemas.microsoft.com/office/powerpoint/2010/main" val="904195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901583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4993"/>
            <a:ext cx="8229600" cy="5791170"/>
          </a:xfrm>
        </p:spPr>
        <p:txBody>
          <a:bodyPr vert="horz" lIns="91440" tIns="45720" rIns="91440" bIns="45720" rtlCol="0" anchor="t">
            <a:normAutofit/>
          </a:bodyPr>
          <a:lstStyle/>
          <a:p>
            <a:endParaRPr lang="tr-TR" dirty="0"/>
          </a:p>
          <a:p>
            <a:endParaRPr lang="tr-TR" dirty="0"/>
          </a:p>
          <a:p>
            <a:endParaRPr lang="tr-TR" dirty="0"/>
          </a:p>
          <a:p>
            <a:r>
              <a:rPr lang="tr-TR" dirty="0">
                <a:hlinkClick r:id="rId2" tooltip="İsviçre"/>
              </a:rPr>
              <a:t>İsviçre</a:t>
            </a:r>
            <a:r>
              <a:rPr lang="tr-TR" dirty="0"/>
              <a:t>'de hayata geçirilen projede ise, şehrin belirli yerlerindeki çöp kutularının etrafına, insanların çöp atmaya giderken eğleneceği labirentler çizilmiş. </a:t>
            </a:r>
            <a:endParaRPr lang="tr-TR"/>
          </a:p>
        </p:txBody>
      </p:sp>
    </p:spTree>
    <p:extLst>
      <p:ext uri="{BB962C8B-B14F-4D97-AF65-F5344CB8AC3E}">
        <p14:creationId xmlns:p14="http://schemas.microsoft.com/office/powerpoint/2010/main" val="2160236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3" y="-42372"/>
            <a:ext cx="9112612" cy="6857240"/>
          </a:xfrm>
        </p:spPr>
      </p:pic>
    </p:spTree>
    <p:extLst>
      <p:ext uri="{BB962C8B-B14F-4D97-AF65-F5344CB8AC3E}">
        <p14:creationId xmlns:p14="http://schemas.microsoft.com/office/powerpoint/2010/main" val="3076723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7231C1-B916-4EB1-AA79-1D18C17BD217}"/>
              </a:ext>
            </a:extLst>
          </p:cNvPr>
          <p:cNvSpPr>
            <a:spLocks noGrp="1"/>
          </p:cNvSpPr>
          <p:nvPr>
            <p:ph type="title"/>
          </p:nvPr>
        </p:nvSpPr>
        <p:spPr>
          <a:xfrm>
            <a:off x="188489" y="-4042"/>
            <a:ext cx="8951606" cy="6422917"/>
          </a:xfrm>
        </p:spPr>
        <p:txBody>
          <a:bodyPr>
            <a:normAutofit/>
          </a:bodyPr>
          <a:lstStyle/>
          <a:p>
            <a:r>
              <a:rPr lang="tr-TR" b="1" dirty="0">
                <a:solidFill>
                  <a:srgbClr val="C00000"/>
                </a:solidFill>
                <a:cs typeface="Calibri Light"/>
              </a:rPr>
              <a:t>                   </a:t>
            </a:r>
            <a:r>
              <a:rPr lang="tr-TR" b="1" i="1" dirty="0">
                <a:solidFill>
                  <a:srgbClr val="C00000"/>
                </a:solidFill>
                <a:latin typeface="GungSuh"/>
                <a:ea typeface="GungSuh"/>
                <a:cs typeface="Calibri Light"/>
              </a:rPr>
              <a:t>PROJEMİZ</a:t>
            </a:r>
            <a:r>
              <a:rPr lang="tr-TR" b="1" i="1" dirty="0">
                <a:cs typeface="Calibri Light"/>
              </a:rPr>
              <a:t/>
            </a:r>
            <a:br>
              <a:rPr lang="tr-TR" b="1" i="1" dirty="0">
                <a:cs typeface="Calibri Light"/>
              </a:rPr>
            </a:br>
            <a:r>
              <a:rPr lang="tr-TR" b="1" dirty="0">
                <a:cs typeface="Calibri Light"/>
              </a:rPr>
              <a:t/>
            </a:r>
            <a:br>
              <a:rPr lang="tr-TR" b="1" dirty="0">
                <a:cs typeface="Calibri Light"/>
              </a:rPr>
            </a:br>
            <a:r>
              <a:rPr lang="tr-TR" b="1" dirty="0">
                <a:cs typeface="Calibri Light"/>
              </a:rPr>
              <a:t/>
            </a:r>
            <a:br>
              <a:rPr lang="tr-TR" b="1" dirty="0">
                <a:cs typeface="Calibri Light"/>
              </a:rPr>
            </a:br>
            <a:r>
              <a:rPr lang="tr-TR" sz="3800" b="1" i="1" dirty="0">
                <a:solidFill>
                  <a:srgbClr val="7030A0"/>
                </a:solidFill>
                <a:cs typeface="Calibri Light"/>
              </a:rPr>
              <a:t>  ''BİZ BİR ADIM ATTIK,BİR ADIM DA SEN AT''</a:t>
            </a:r>
          </a:p>
        </p:txBody>
      </p:sp>
    </p:spTree>
    <p:extLst>
      <p:ext uri="{BB962C8B-B14F-4D97-AF65-F5344CB8AC3E}">
        <p14:creationId xmlns:p14="http://schemas.microsoft.com/office/powerpoint/2010/main" val="3148193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4B9DE08-1ABF-45FE-A336-600B3A88BB46}"/>
              </a:ext>
            </a:extLst>
          </p:cNvPr>
          <p:cNvSpPr>
            <a:spLocks noGrp="1"/>
          </p:cNvSpPr>
          <p:nvPr>
            <p:ph idx="1"/>
          </p:nvPr>
        </p:nvSpPr>
        <p:spPr>
          <a:xfrm>
            <a:off x="628650" y="419948"/>
            <a:ext cx="7886700" cy="830047"/>
          </a:xfrm>
        </p:spPr>
        <p:txBody>
          <a:bodyPr vert="horz" lIns="91440" tIns="45720" rIns="91440" bIns="45720" rtlCol="0" anchor="t">
            <a:normAutofit lnSpcReduction="10000"/>
          </a:bodyPr>
          <a:lstStyle/>
          <a:p>
            <a:r>
              <a:rPr lang="tr-TR" b="1" i="1" dirty="0">
                <a:ea typeface="+mn-lt"/>
                <a:cs typeface="+mn-lt"/>
              </a:rPr>
              <a:t>Temiz bir çevre farkındalığı yaratmak amacıyla 19 kişilik bir ekip kuruldu.</a:t>
            </a:r>
            <a:endParaRPr lang="en-US" b="1" i="1" dirty="0">
              <a:ea typeface="+mn-lt"/>
              <a:cs typeface="+mn-lt"/>
            </a:endParaRPr>
          </a:p>
          <a:p>
            <a:endParaRPr lang="tr-TR" b="1" i="1" dirty="0">
              <a:cs typeface="Calibri"/>
            </a:endParaRPr>
          </a:p>
        </p:txBody>
      </p:sp>
      <p:pic>
        <p:nvPicPr>
          <p:cNvPr id="4" name="Resim 4" descr="açık hava, adam, dik, insanlar içeren bir resim&#10;&#10;Çok yüksek güvenilirlikle oluşturulmuş açıklama">
            <a:extLst>
              <a:ext uri="{FF2B5EF4-FFF2-40B4-BE49-F238E27FC236}">
                <a16:creationId xmlns:a16="http://schemas.microsoft.com/office/drawing/2014/main" id="{ADECD4F2-AD84-4465-A425-F5DB3E516981}"/>
              </a:ext>
            </a:extLst>
          </p:cNvPr>
          <p:cNvPicPr>
            <a:picLocks noChangeAspect="1"/>
          </p:cNvPicPr>
          <p:nvPr/>
        </p:nvPicPr>
        <p:blipFill>
          <a:blip r:embed="rId2"/>
          <a:stretch>
            <a:fillRect/>
          </a:stretch>
        </p:blipFill>
        <p:spPr>
          <a:xfrm>
            <a:off x="729816" y="1150810"/>
            <a:ext cx="7329398" cy="5493498"/>
          </a:xfrm>
          <a:prstGeom prst="rect">
            <a:avLst/>
          </a:prstGeom>
        </p:spPr>
      </p:pic>
    </p:spTree>
    <p:extLst>
      <p:ext uri="{BB962C8B-B14F-4D97-AF65-F5344CB8AC3E}">
        <p14:creationId xmlns:p14="http://schemas.microsoft.com/office/powerpoint/2010/main" val="1066881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6F03AA3-BAC3-453C-9AEE-F05796FD9F8F}"/>
              </a:ext>
            </a:extLst>
          </p:cNvPr>
          <p:cNvSpPr>
            <a:spLocks noGrp="1"/>
          </p:cNvSpPr>
          <p:nvPr>
            <p:ph idx="1"/>
          </p:nvPr>
        </p:nvSpPr>
        <p:spPr>
          <a:xfrm>
            <a:off x="628650" y="277961"/>
            <a:ext cx="7886700" cy="702257"/>
          </a:xfrm>
        </p:spPr>
        <p:txBody>
          <a:bodyPr vert="horz" lIns="91440" tIns="45720" rIns="91440" bIns="45720" rtlCol="0" anchor="t">
            <a:normAutofit fontScale="92500"/>
          </a:bodyPr>
          <a:lstStyle/>
          <a:p>
            <a:r>
              <a:rPr lang="tr-TR" b="1" i="1" dirty="0">
                <a:cs typeface="Calibri"/>
              </a:rPr>
              <a:t>Başlamadan önce sahilden birkaç kare fotoğraf alındı.</a:t>
            </a:r>
          </a:p>
        </p:txBody>
      </p:sp>
      <p:pic>
        <p:nvPicPr>
          <p:cNvPr id="4" name="Resim 4" descr="açık hava, sahil, su, alan içeren bir resim&#10;&#10;Çok yüksek güvenilirlikle oluşturulmuş açıklama">
            <a:extLst>
              <a:ext uri="{FF2B5EF4-FFF2-40B4-BE49-F238E27FC236}">
                <a16:creationId xmlns:a16="http://schemas.microsoft.com/office/drawing/2014/main" id="{AED09F29-8802-4CBD-AFB5-84E67012658A}"/>
              </a:ext>
            </a:extLst>
          </p:cNvPr>
          <p:cNvPicPr>
            <a:picLocks noChangeAspect="1"/>
          </p:cNvPicPr>
          <p:nvPr/>
        </p:nvPicPr>
        <p:blipFill>
          <a:blip r:embed="rId2"/>
          <a:stretch>
            <a:fillRect/>
          </a:stretch>
        </p:blipFill>
        <p:spPr>
          <a:xfrm>
            <a:off x="62475" y="781641"/>
            <a:ext cx="3012976" cy="2426567"/>
          </a:xfrm>
          <a:prstGeom prst="rect">
            <a:avLst/>
          </a:prstGeom>
        </p:spPr>
      </p:pic>
      <p:pic>
        <p:nvPicPr>
          <p:cNvPr id="6" name="Resim 6" descr="bina, oturma, eski, dik içeren bir resim&#10;&#10;Çok yüksek güvenilirlikle oluşturulmuş açıklama">
            <a:extLst>
              <a:ext uri="{FF2B5EF4-FFF2-40B4-BE49-F238E27FC236}">
                <a16:creationId xmlns:a16="http://schemas.microsoft.com/office/drawing/2014/main" id="{AECA27F3-991A-4789-831A-9180EA0FDA5F}"/>
              </a:ext>
            </a:extLst>
          </p:cNvPr>
          <p:cNvPicPr>
            <a:picLocks noChangeAspect="1"/>
          </p:cNvPicPr>
          <p:nvPr/>
        </p:nvPicPr>
        <p:blipFill>
          <a:blip r:embed="rId3"/>
          <a:stretch>
            <a:fillRect/>
          </a:stretch>
        </p:blipFill>
        <p:spPr>
          <a:xfrm>
            <a:off x="6054350" y="739046"/>
            <a:ext cx="2927784" cy="2469163"/>
          </a:xfrm>
          <a:prstGeom prst="rect">
            <a:avLst/>
          </a:prstGeom>
        </p:spPr>
      </p:pic>
      <p:pic>
        <p:nvPicPr>
          <p:cNvPr id="10" name="Resim 10" descr="açık hava, sahil, su, doğa içeren bir resim&#10;&#10;Çok yüksek güvenilirlikle oluşturulmuş açıklama">
            <a:extLst>
              <a:ext uri="{FF2B5EF4-FFF2-40B4-BE49-F238E27FC236}">
                <a16:creationId xmlns:a16="http://schemas.microsoft.com/office/drawing/2014/main" id="{262F05CE-3B3D-4946-8C37-A920EEA934B4}"/>
              </a:ext>
            </a:extLst>
          </p:cNvPr>
          <p:cNvPicPr>
            <a:picLocks noChangeAspect="1"/>
          </p:cNvPicPr>
          <p:nvPr/>
        </p:nvPicPr>
        <p:blipFill>
          <a:blip r:embed="rId4"/>
          <a:stretch>
            <a:fillRect/>
          </a:stretch>
        </p:blipFill>
        <p:spPr>
          <a:xfrm>
            <a:off x="76674" y="4331331"/>
            <a:ext cx="3012976" cy="2284580"/>
          </a:xfrm>
          <a:prstGeom prst="rect">
            <a:avLst/>
          </a:prstGeom>
        </p:spPr>
      </p:pic>
      <p:pic>
        <p:nvPicPr>
          <p:cNvPr id="14" name="Resim 14" descr="taş, açık hava, taşlı, bina içeren bir resim&#10;&#10;Çok yüksek güvenilirlikle oluşturulmuş açıklama">
            <a:extLst>
              <a:ext uri="{FF2B5EF4-FFF2-40B4-BE49-F238E27FC236}">
                <a16:creationId xmlns:a16="http://schemas.microsoft.com/office/drawing/2014/main" id="{B5CDC311-3C67-45C1-9131-A5535DE4AE39}"/>
              </a:ext>
            </a:extLst>
          </p:cNvPr>
          <p:cNvPicPr>
            <a:picLocks noChangeAspect="1"/>
          </p:cNvPicPr>
          <p:nvPr/>
        </p:nvPicPr>
        <p:blipFill>
          <a:blip r:embed="rId5"/>
          <a:stretch>
            <a:fillRect/>
          </a:stretch>
        </p:blipFill>
        <p:spPr>
          <a:xfrm>
            <a:off x="6054351" y="4203543"/>
            <a:ext cx="2885187" cy="2284580"/>
          </a:xfrm>
          <a:prstGeom prst="rect">
            <a:avLst/>
          </a:prstGeom>
        </p:spPr>
      </p:pic>
      <p:pic>
        <p:nvPicPr>
          <p:cNvPr id="16" name="Resim 16" descr="açık hava, sahil, su, kaplumbağa içeren bir resim&#10;&#10;Çok yüksek güvenilirlikle oluşturulmuş açıklama">
            <a:extLst>
              <a:ext uri="{FF2B5EF4-FFF2-40B4-BE49-F238E27FC236}">
                <a16:creationId xmlns:a16="http://schemas.microsoft.com/office/drawing/2014/main" id="{BE516E02-28FE-457F-B52F-49778EBC490C}"/>
              </a:ext>
            </a:extLst>
          </p:cNvPr>
          <p:cNvPicPr>
            <a:picLocks noChangeAspect="1"/>
          </p:cNvPicPr>
          <p:nvPr/>
        </p:nvPicPr>
        <p:blipFill>
          <a:blip r:embed="rId6"/>
          <a:stretch>
            <a:fillRect/>
          </a:stretch>
        </p:blipFill>
        <p:spPr>
          <a:xfrm>
            <a:off x="3200400" y="1600200"/>
            <a:ext cx="2743200" cy="3657600"/>
          </a:xfrm>
          <a:prstGeom prst="rect">
            <a:avLst/>
          </a:prstGeom>
        </p:spPr>
      </p:pic>
    </p:spTree>
    <p:extLst>
      <p:ext uri="{BB962C8B-B14F-4D97-AF65-F5344CB8AC3E}">
        <p14:creationId xmlns:p14="http://schemas.microsoft.com/office/powerpoint/2010/main" val="1439259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4E8B3A9-59D2-486D-9015-9FDFB07C394F}"/>
              </a:ext>
            </a:extLst>
          </p:cNvPr>
          <p:cNvSpPr>
            <a:spLocks noGrp="1"/>
          </p:cNvSpPr>
          <p:nvPr>
            <p:ph idx="1"/>
          </p:nvPr>
        </p:nvSpPr>
        <p:spPr>
          <a:xfrm>
            <a:off x="628650" y="121774"/>
            <a:ext cx="7886700" cy="1241811"/>
          </a:xfrm>
        </p:spPr>
        <p:txBody>
          <a:bodyPr vert="horz" lIns="91440" tIns="45720" rIns="91440" bIns="45720" rtlCol="0" anchor="t">
            <a:normAutofit lnSpcReduction="10000"/>
          </a:bodyPr>
          <a:lstStyle/>
          <a:p>
            <a:r>
              <a:rPr lang="tr-TR" b="1" i="1" dirty="0">
                <a:cs typeface="Calibri"/>
              </a:rPr>
              <a:t>Çobanlı iskelesinde ortak bir toplanma alanı kuruldu ve sabah erken saatler de bir araya gelinip projeye başlandı. </a:t>
            </a:r>
            <a:endParaRPr lang="en-US" b="1" i="1">
              <a:ea typeface="+mn-lt"/>
              <a:cs typeface="+mn-lt"/>
            </a:endParaRPr>
          </a:p>
          <a:p>
            <a:endParaRPr lang="tr-TR" b="1" i="1" dirty="0">
              <a:ea typeface="+mn-lt"/>
              <a:cs typeface="+mn-lt"/>
            </a:endParaRPr>
          </a:p>
          <a:p>
            <a:endParaRPr lang="tr-TR" b="1" i="1" dirty="0">
              <a:cs typeface="Calibri"/>
            </a:endParaRPr>
          </a:p>
        </p:txBody>
      </p:sp>
      <p:pic>
        <p:nvPicPr>
          <p:cNvPr id="4" name="Resim 4" descr="açık hava, yürüyüş, kaldırım, tutma içeren bir resim&#10;&#10;Çok yüksek güvenilirlikle oluşturulmuş açıklama">
            <a:extLst>
              <a:ext uri="{FF2B5EF4-FFF2-40B4-BE49-F238E27FC236}">
                <a16:creationId xmlns:a16="http://schemas.microsoft.com/office/drawing/2014/main" id="{216D7E18-8741-4B68-9436-28D0C5A7D231}"/>
              </a:ext>
            </a:extLst>
          </p:cNvPr>
          <p:cNvPicPr>
            <a:picLocks noChangeAspect="1"/>
          </p:cNvPicPr>
          <p:nvPr/>
        </p:nvPicPr>
        <p:blipFill>
          <a:blip r:embed="rId2"/>
          <a:stretch>
            <a:fillRect/>
          </a:stretch>
        </p:blipFill>
        <p:spPr>
          <a:xfrm>
            <a:off x="147667" y="1448983"/>
            <a:ext cx="4205669" cy="3136504"/>
          </a:xfrm>
          <a:prstGeom prst="rect">
            <a:avLst/>
          </a:prstGeom>
        </p:spPr>
      </p:pic>
      <p:pic>
        <p:nvPicPr>
          <p:cNvPr id="6" name="Resim 6" descr="açık hava, çit, su, iskele içeren bir resim&#10;&#10;Çok yüksek güvenilirlikle oluşturulmuş açıklama">
            <a:extLst>
              <a:ext uri="{FF2B5EF4-FFF2-40B4-BE49-F238E27FC236}">
                <a16:creationId xmlns:a16="http://schemas.microsoft.com/office/drawing/2014/main" id="{B8F54BA2-0656-485E-9D72-652F55CA0E60}"/>
              </a:ext>
            </a:extLst>
          </p:cNvPr>
          <p:cNvPicPr>
            <a:picLocks noChangeAspect="1"/>
          </p:cNvPicPr>
          <p:nvPr/>
        </p:nvPicPr>
        <p:blipFill>
          <a:blip r:embed="rId3"/>
          <a:stretch>
            <a:fillRect/>
          </a:stretch>
        </p:blipFill>
        <p:spPr>
          <a:xfrm>
            <a:off x="4577680" y="1448983"/>
            <a:ext cx="4134677" cy="3093908"/>
          </a:xfrm>
          <a:prstGeom prst="rect">
            <a:avLst/>
          </a:prstGeom>
        </p:spPr>
      </p:pic>
    </p:spTree>
    <p:extLst>
      <p:ext uri="{BB962C8B-B14F-4D97-AF65-F5344CB8AC3E}">
        <p14:creationId xmlns:p14="http://schemas.microsoft.com/office/powerpoint/2010/main" val="2734866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364D0AF-BC6E-4D95-BCC0-0642DBEA3394}"/>
              </a:ext>
            </a:extLst>
          </p:cNvPr>
          <p:cNvSpPr>
            <a:spLocks noGrp="1"/>
          </p:cNvSpPr>
          <p:nvPr>
            <p:ph idx="1"/>
          </p:nvPr>
        </p:nvSpPr>
        <p:spPr>
          <a:xfrm>
            <a:off x="628650" y="121774"/>
            <a:ext cx="7886700" cy="1454792"/>
          </a:xfrm>
        </p:spPr>
        <p:txBody>
          <a:bodyPr vert="horz" lIns="91440" tIns="45720" rIns="91440" bIns="45720" rtlCol="0" anchor="t">
            <a:normAutofit/>
          </a:bodyPr>
          <a:lstStyle/>
          <a:p>
            <a:r>
              <a:rPr lang="tr-TR" b="1" i="1" dirty="0">
                <a:ea typeface="+mn-lt"/>
                <a:cs typeface="+mn-lt"/>
              </a:rPr>
              <a:t>Projemizi gerçekleştirmek için ortak bir çalışma ile belirli bir sahil boyu </a:t>
            </a:r>
            <a:r>
              <a:rPr lang="tr-TR" b="1" i="1" dirty="0" err="1">
                <a:ea typeface="+mn-lt"/>
                <a:cs typeface="+mn-lt"/>
              </a:rPr>
              <a:t>dağılındı</a:t>
            </a:r>
            <a:r>
              <a:rPr lang="tr-TR" b="1" i="1" dirty="0">
                <a:ea typeface="+mn-lt"/>
                <a:cs typeface="+mn-lt"/>
              </a:rPr>
              <a:t>.</a:t>
            </a:r>
          </a:p>
          <a:p>
            <a:endParaRPr lang="tr-TR" b="1" i="1" dirty="0">
              <a:cs typeface="Calibri"/>
            </a:endParaRPr>
          </a:p>
        </p:txBody>
      </p:sp>
      <p:pic>
        <p:nvPicPr>
          <p:cNvPr id="4" name="Resim 4" descr="açık hava, sahil, doğa, su içeren bir resim&#10;&#10;Çok yüksek güvenilirlikle oluşturulmuş açıklama">
            <a:extLst>
              <a:ext uri="{FF2B5EF4-FFF2-40B4-BE49-F238E27FC236}">
                <a16:creationId xmlns:a16="http://schemas.microsoft.com/office/drawing/2014/main" id="{FCDE8E61-E8F7-4283-974D-85F22D7CD4BB}"/>
              </a:ext>
            </a:extLst>
          </p:cNvPr>
          <p:cNvPicPr>
            <a:picLocks noChangeAspect="1"/>
          </p:cNvPicPr>
          <p:nvPr/>
        </p:nvPicPr>
        <p:blipFill>
          <a:blip r:embed="rId2"/>
          <a:stretch>
            <a:fillRect/>
          </a:stretch>
        </p:blipFill>
        <p:spPr>
          <a:xfrm>
            <a:off x="4677072" y="1576772"/>
            <a:ext cx="4021086" cy="3037112"/>
          </a:xfrm>
          <a:prstGeom prst="rect">
            <a:avLst/>
          </a:prstGeom>
        </p:spPr>
      </p:pic>
      <p:pic>
        <p:nvPicPr>
          <p:cNvPr id="6" name="Resim 6" descr="açık hava, sahil, doğa, insanlar içeren bir resim&#10;&#10;Çok yüksek güvenilirlikle oluşturulmuş açıklama">
            <a:extLst>
              <a:ext uri="{FF2B5EF4-FFF2-40B4-BE49-F238E27FC236}">
                <a16:creationId xmlns:a16="http://schemas.microsoft.com/office/drawing/2014/main" id="{5F8977BF-99E6-4F8C-BA72-67A1B4F6E3C0}"/>
              </a:ext>
            </a:extLst>
          </p:cNvPr>
          <p:cNvPicPr>
            <a:picLocks noChangeAspect="1"/>
          </p:cNvPicPr>
          <p:nvPr/>
        </p:nvPicPr>
        <p:blipFill>
          <a:blip r:embed="rId3"/>
          <a:stretch>
            <a:fillRect/>
          </a:stretch>
        </p:blipFill>
        <p:spPr>
          <a:xfrm>
            <a:off x="190264" y="1576772"/>
            <a:ext cx="4063683" cy="3037113"/>
          </a:xfrm>
          <a:prstGeom prst="rect">
            <a:avLst/>
          </a:prstGeom>
        </p:spPr>
      </p:pic>
    </p:spTree>
    <p:extLst>
      <p:ext uri="{BB962C8B-B14F-4D97-AF65-F5344CB8AC3E}">
        <p14:creationId xmlns:p14="http://schemas.microsoft.com/office/powerpoint/2010/main" val="2822467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0F145D0-8D43-4BD0-B3AF-8869EEA0E568}"/>
              </a:ext>
            </a:extLst>
          </p:cNvPr>
          <p:cNvSpPr>
            <a:spLocks noGrp="1"/>
          </p:cNvSpPr>
          <p:nvPr>
            <p:ph idx="1"/>
          </p:nvPr>
        </p:nvSpPr>
        <p:spPr>
          <a:xfrm>
            <a:off x="188489" y="263762"/>
            <a:ext cx="8568239" cy="872642"/>
          </a:xfrm>
        </p:spPr>
        <p:txBody>
          <a:bodyPr vert="horz" lIns="91440" tIns="45720" rIns="91440" bIns="45720" rtlCol="0" anchor="t">
            <a:normAutofit/>
          </a:bodyPr>
          <a:lstStyle/>
          <a:p>
            <a:r>
              <a:rPr lang="tr-TR" b="1" i="1" dirty="0">
                <a:cs typeface="Calibri"/>
              </a:rPr>
              <a:t>Çöp poşeti , eldiven ve maske yardımıyla etraftaki çöpler toplanmaya başlandı.</a:t>
            </a:r>
            <a:endParaRPr lang="tr-TR" dirty="0">
              <a:cs typeface="Calibri"/>
            </a:endParaRPr>
          </a:p>
        </p:txBody>
      </p:sp>
      <p:pic>
        <p:nvPicPr>
          <p:cNvPr id="4" name="Resim 4" descr="taş, açık hava, taşlı, yığın içeren bir resim&#10;&#10;Çok yüksek güvenilirlikle oluşturulmuş açıklama">
            <a:extLst>
              <a:ext uri="{FF2B5EF4-FFF2-40B4-BE49-F238E27FC236}">
                <a16:creationId xmlns:a16="http://schemas.microsoft.com/office/drawing/2014/main" id="{1B181343-8997-4E79-A6A3-645026486433}"/>
              </a:ext>
            </a:extLst>
          </p:cNvPr>
          <p:cNvPicPr>
            <a:picLocks noChangeAspect="1"/>
          </p:cNvPicPr>
          <p:nvPr/>
        </p:nvPicPr>
        <p:blipFill>
          <a:blip r:embed="rId2"/>
          <a:stretch>
            <a:fillRect/>
          </a:stretch>
        </p:blipFill>
        <p:spPr>
          <a:xfrm>
            <a:off x="247058" y="1363791"/>
            <a:ext cx="2743200" cy="2057400"/>
          </a:xfrm>
          <a:prstGeom prst="rect">
            <a:avLst/>
          </a:prstGeom>
        </p:spPr>
      </p:pic>
      <p:pic>
        <p:nvPicPr>
          <p:cNvPr id="6" name="Resim 6" descr="açık hava, taş, taşlı, koyun içeren bir resim&#10;&#10;Çok yüksek güvenilirlikle oluşturulmuş açıklama">
            <a:extLst>
              <a:ext uri="{FF2B5EF4-FFF2-40B4-BE49-F238E27FC236}">
                <a16:creationId xmlns:a16="http://schemas.microsoft.com/office/drawing/2014/main" id="{AB133899-550A-46CC-87BE-315EE430336D}"/>
              </a:ext>
            </a:extLst>
          </p:cNvPr>
          <p:cNvPicPr>
            <a:picLocks noChangeAspect="1"/>
          </p:cNvPicPr>
          <p:nvPr/>
        </p:nvPicPr>
        <p:blipFill>
          <a:blip r:embed="rId3"/>
          <a:stretch>
            <a:fillRect/>
          </a:stretch>
        </p:blipFill>
        <p:spPr>
          <a:xfrm>
            <a:off x="3200400" y="1363791"/>
            <a:ext cx="2743200" cy="2057400"/>
          </a:xfrm>
          <a:prstGeom prst="rect">
            <a:avLst/>
          </a:prstGeom>
        </p:spPr>
      </p:pic>
      <p:pic>
        <p:nvPicPr>
          <p:cNvPr id="8" name="Resim 8" descr="açık hava, sahil, su, doğa içeren bir resim&#10;&#10;Çok yüksek güvenilirlikle oluşturulmuş açıklama">
            <a:extLst>
              <a:ext uri="{FF2B5EF4-FFF2-40B4-BE49-F238E27FC236}">
                <a16:creationId xmlns:a16="http://schemas.microsoft.com/office/drawing/2014/main" id="{05DCC41A-263F-4F1B-B407-13FB34030281}"/>
              </a:ext>
            </a:extLst>
          </p:cNvPr>
          <p:cNvPicPr>
            <a:picLocks noChangeAspect="1"/>
          </p:cNvPicPr>
          <p:nvPr/>
        </p:nvPicPr>
        <p:blipFill>
          <a:blip r:embed="rId4"/>
          <a:stretch>
            <a:fillRect/>
          </a:stretch>
        </p:blipFill>
        <p:spPr>
          <a:xfrm>
            <a:off x="6253133" y="1363791"/>
            <a:ext cx="2743200" cy="2057400"/>
          </a:xfrm>
          <a:prstGeom prst="rect">
            <a:avLst/>
          </a:prstGeom>
        </p:spPr>
      </p:pic>
      <p:pic>
        <p:nvPicPr>
          <p:cNvPr id="12" name="Resim 12" descr="açık hava, taş, koyun, bina içeren bir resim&#10;&#10;Çok yüksek güvenilirlikle oluşturulmuş açıklama">
            <a:extLst>
              <a:ext uri="{FF2B5EF4-FFF2-40B4-BE49-F238E27FC236}">
                <a16:creationId xmlns:a16="http://schemas.microsoft.com/office/drawing/2014/main" id="{0642F526-8426-411E-91A3-42EFDB17E2CD}"/>
              </a:ext>
            </a:extLst>
          </p:cNvPr>
          <p:cNvPicPr>
            <a:picLocks noChangeAspect="1"/>
          </p:cNvPicPr>
          <p:nvPr/>
        </p:nvPicPr>
        <p:blipFill>
          <a:blip r:embed="rId5"/>
          <a:stretch>
            <a:fillRect/>
          </a:stretch>
        </p:blipFill>
        <p:spPr>
          <a:xfrm>
            <a:off x="3200400" y="4203542"/>
            <a:ext cx="2743200" cy="2057400"/>
          </a:xfrm>
          <a:prstGeom prst="rect">
            <a:avLst/>
          </a:prstGeom>
        </p:spPr>
      </p:pic>
      <p:pic>
        <p:nvPicPr>
          <p:cNvPr id="14" name="Resim 14" descr="açık hava, çayır, bina, toprak içeren bir resim&#10;&#10;Çok yüksek güvenilirlikle oluşturulmuş açıklama">
            <a:extLst>
              <a:ext uri="{FF2B5EF4-FFF2-40B4-BE49-F238E27FC236}">
                <a16:creationId xmlns:a16="http://schemas.microsoft.com/office/drawing/2014/main" id="{45ABC6A0-C5CA-43A1-8349-BACFD70A1FBA}"/>
              </a:ext>
            </a:extLst>
          </p:cNvPr>
          <p:cNvPicPr>
            <a:picLocks noChangeAspect="1"/>
          </p:cNvPicPr>
          <p:nvPr/>
        </p:nvPicPr>
        <p:blipFill>
          <a:blip r:embed="rId6"/>
          <a:stretch>
            <a:fillRect/>
          </a:stretch>
        </p:blipFill>
        <p:spPr>
          <a:xfrm>
            <a:off x="6253133" y="4203542"/>
            <a:ext cx="2743200" cy="2057400"/>
          </a:xfrm>
          <a:prstGeom prst="rect">
            <a:avLst/>
          </a:prstGeom>
        </p:spPr>
      </p:pic>
      <p:pic>
        <p:nvPicPr>
          <p:cNvPr id="16" name="Resim 16" descr="açık hava, sahil, doğa, su içeren bir resim&#10;&#10;Çok yüksek güvenilirlikle oluşturulmuş açıklama">
            <a:extLst>
              <a:ext uri="{FF2B5EF4-FFF2-40B4-BE49-F238E27FC236}">
                <a16:creationId xmlns:a16="http://schemas.microsoft.com/office/drawing/2014/main" id="{43337611-35C1-4353-AA39-CF8D6AA26D35}"/>
              </a:ext>
            </a:extLst>
          </p:cNvPr>
          <p:cNvPicPr>
            <a:picLocks noChangeAspect="1"/>
          </p:cNvPicPr>
          <p:nvPr/>
        </p:nvPicPr>
        <p:blipFill>
          <a:blip r:embed="rId7"/>
          <a:stretch>
            <a:fillRect/>
          </a:stretch>
        </p:blipFill>
        <p:spPr>
          <a:xfrm>
            <a:off x="247058" y="4203542"/>
            <a:ext cx="2743200" cy="2057400"/>
          </a:xfrm>
          <a:prstGeom prst="rect">
            <a:avLst/>
          </a:prstGeom>
        </p:spPr>
      </p:pic>
    </p:spTree>
    <p:extLst>
      <p:ext uri="{BB962C8B-B14F-4D97-AF65-F5344CB8AC3E}">
        <p14:creationId xmlns:p14="http://schemas.microsoft.com/office/powerpoint/2010/main" val="3669547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2C6E8E-8F48-4419-9FF3-DE9F39ED54B9}"/>
              </a:ext>
            </a:extLst>
          </p:cNvPr>
          <p:cNvSpPr>
            <a:spLocks noGrp="1"/>
          </p:cNvSpPr>
          <p:nvPr>
            <p:ph idx="1"/>
          </p:nvPr>
        </p:nvSpPr>
        <p:spPr>
          <a:xfrm>
            <a:off x="231085" y="249563"/>
            <a:ext cx="8497246" cy="560269"/>
          </a:xfrm>
        </p:spPr>
        <p:txBody>
          <a:bodyPr vert="horz" lIns="91440" tIns="45720" rIns="91440" bIns="45720" rtlCol="0" anchor="t">
            <a:normAutofit/>
          </a:bodyPr>
          <a:lstStyle/>
          <a:p>
            <a:r>
              <a:rPr lang="tr-TR" b="1" i="1" dirty="0">
                <a:cs typeface="Calibri"/>
              </a:rPr>
              <a:t>Çöpler toplandı ve çöp kutusuna atıldı.</a:t>
            </a:r>
            <a:endParaRPr lang="tr-TR" dirty="0">
              <a:cs typeface="Calibri"/>
            </a:endParaRPr>
          </a:p>
        </p:txBody>
      </p:sp>
      <p:pic>
        <p:nvPicPr>
          <p:cNvPr id="4" name="Resim 4" descr="çanta, oturma, yiyecek, bardak içeren bir resim&#10;&#10;Çok yüksek güvenilirlikle oluşturulmuş açıklama">
            <a:extLst>
              <a:ext uri="{FF2B5EF4-FFF2-40B4-BE49-F238E27FC236}">
                <a16:creationId xmlns:a16="http://schemas.microsoft.com/office/drawing/2014/main" id="{3E2BEF2D-1CE7-4E9E-8AB2-0B68CE62A4FA}"/>
              </a:ext>
            </a:extLst>
          </p:cNvPr>
          <p:cNvPicPr>
            <a:picLocks noChangeAspect="1"/>
          </p:cNvPicPr>
          <p:nvPr/>
        </p:nvPicPr>
        <p:blipFill>
          <a:blip r:embed="rId2"/>
          <a:stretch>
            <a:fillRect/>
          </a:stretch>
        </p:blipFill>
        <p:spPr>
          <a:xfrm>
            <a:off x="232859" y="810039"/>
            <a:ext cx="8209720" cy="2554356"/>
          </a:xfrm>
          <a:prstGeom prst="rect">
            <a:avLst/>
          </a:prstGeom>
        </p:spPr>
      </p:pic>
      <p:pic>
        <p:nvPicPr>
          <p:cNvPr id="6" name="Resim 6" descr="açık hava, yol, kaldırım, cadde içeren bir resim&#10;&#10;Çok yüksek güvenilirlikle oluşturulmuş açıklama">
            <a:extLst>
              <a:ext uri="{FF2B5EF4-FFF2-40B4-BE49-F238E27FC236}">
                <a16:creationId xmlns:a16="http://schemas.microsoft.com/office/drawing/2014/main" id="{5D97838C-AA2E-4154-B08E-A6EBBDE61E05}"/>
              </a:ext>
            </a:extLst>
          </p:cNvPr>
          <p:cNvPicPr>
            <a:picLocks noChangeAspect="1"/>
          </p:cNvPicPr>
          <p:nvPr/>
        </p:nvPicPr>
        <p:blipFill>
          <a:blip r:embed="rId3"/>
          <a:stretch>
            <a:fillRect/>
          </a:stretch>
        </p:blipFill>
        <p:spPr>
          <a:xfrm>
            <a:off x="232860" y="3578798"/>
            <a:ext cx="8209721" cy="3221697"/>
          </a:xfrm>
          <a:prstGeom prst="rect">
            <a:avLst/>
          </a:prstGeom>
        </p:spPr>
      </p:pic>
    </p:spTree>
    <p:extLst>
      <p:ext uri="{BB962C8B-B14F-4D97-AF65-F5344CB8AC3E}">
        <p14:creationId xmlns:p14="http://schemas.microsoft.com/office/powerpoint/2010/main" val="3318795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1694" y="-146030"/>
            <a:ext cx="8383656" cy="956396"/>
          </a:xfrm>
        </p:spPr>
        <p:txBody>
          <a:bodyPr/>
          <a:lstStyle/>
          <a:p>
            <a:r>
              <a:rPr lang="tr-TR" b="1" dirty="0">
                <a:solidFill>
                  <a:srgbClr val="C00000"/>
                </a:solidFill>
              </a:rPr>
              <a:t>PROJEYİ YAPANLAR</a:t>
            </a:r>
            <a:r>
              <a:rPr lang="tr-TR" dirty="0"/>
              <a:t> </a:t>
            </a:r>
          </a:p>
        </p:txBody>
      </p:sp>
      <p:sp>
        <p:nvSpPr>
          <p:cNvPr id="3" name="İçerik Yer Tutucusu 2"/>
          <p:cNvSpPr>
            <a:spLocks noGrp="1"/>
          </p:cNvSpPr>
          <p:nvPr>
            <p:ph idx="1"/>
          </p:nvPr>
        </p:nvSpPr>
        <p:spPr>
          <a:xfrm>
            <a:off x="131694" y="576136"/>
            <a:ext cx="8383656" cy="6168777"/>
          </a:xfrm>
        </p:spPr>
        <p:txBody>
          <a:bodyPr vert="horz" lIns="91440" tIns="45720" rIns="91440" bIns="45720" rtlCol="0" anchor="t">
            <a:normAutofit fontScale="62500" lnSpcReduction="20000"/>
          </a:bodyPr>
          <a:lstStyle/>
          <a:p>
            <a:r>
              <a:rPr lang="tr-TR" dirty="0"/>
              <a:t>İpek Uygun18480723</a:t>
            </a:r>
          </a:p>
          <a:p>
            <a:r>
              <a:rPr lang="tr-TR" dirty="0"/>
              <a:t>Kerem Kaya 18480973</a:t>
            </a:r>
          </a:p>
          <a:p>
            <a:r>
              <a:rPr lang="tr-TR" dirty="0"/>
              <a:t>Samet Altınkaymak18480735</a:t>
            </a:r>
          </a:p>
          <a:p>
            <a:r>
              <a:rPr lang="tr-TR" dirty="0"/>
              <a:t>Doğukan Altay18480714</a:t>
            </a:r>
          </a:p>
          <a:p>
            <a:r>
              <a:rPr lang="tr-TR" dirty="0"/>
              <a:t>Aslan Şahin15481133</a:t>
            </a:r>
          </a:p>
          <a:p>
            <a:r>
              <a:rPr lang="tr-TR" dirty="0"/>
              <a:t>Fatih Şengül 18480727</a:t>
            </a:r>
          </a:p>
          <a:p>
            <a:r>
              <a:rPr lang="tr-TR" dirty="0"/>
              <a:t>Şafak Yeşilyurt17480659</a:t>
            </a:r>
          </a:p>
          <a:p>
            <a:r>
              <a:rPr lang="tr-TR" dirty="0" err="1"/>
              <a:t>Veyis</a:t>
            </a:r>
            <a:r>
              <a:rPr lang="tr-TR" dirty="0"/>
              <a:t> Öcal18480694</a:t>
            </a:r>
          </a:p>
          <a:p>
            <a:r>
              <a:rPr lang="tr-TR" dirty="0"/>
              <a:t>Yusuf Can Demiray 18480716</a:t>
            </a:r>
          </a:p>
          <a:p>
            <a:r>
              <a:rPr lang="tr-TR" dirty="0"/>
              <a:t>Umut Can Aygül18480691</a:t>
            </a:r>
          </a:p>
          <a:p>
            <a:r>
              <a:rPr lang="tr-TR" dirty="0"/>
              <a:t> Merve Altun18480699</a:t>
            </a:r>
          </a:p>
          <a:p>
            <a:r>
              <a:rPr lang="tr-TR" dirty="0"/>
              <a:t>Gizem Erdemir18480715</a:t>
            </a:r>
          </a:p>
          <a:p>
            <a:r>
              <a:rPr lang="tr-TR" dirty="0"/>
              <a:t>Sinem Bozkurt18480687</a:t>
            </a:r>
          </a:p>
          <a:p>
            <a:r>
              <a:rPr lang="tr-TR" dirty="0"/>
              <a:t>Enes Yıldız18480685</a:t>
            </a:r>
          </a:p>
          <a:p>
            <a:r>
              <a:rPr lang="tr-TR" dirty="0"/>
              <a:t> Mehmet Eroğlu18480733</a:t>
            </a:r>
          </a:p>
          <a:p>
            <a:r>
              <a:rPr lang="tr-TR" dirty="0"/>
              <a:t>Elif Deniz18480732</a:t>
            </a:r>
          </a:p>
          <a:p>
            <a:r>
              <a:rPr lang="tr-TR" dirty="0"/>
              <a:t>Tuğba </a:t>
            </a:r>
            <a:r>
              <a:rPr lang="tr-TR" dirty="0" err="1"/>
              <a:t>Çürtük</a:t>
            </a:r>
            <a:r>
              <a:rPr lang="tr-TR" dirty="0"/>
              <a:t> 17480629</a:t>
            </a:r>
          </a:p>
          <a:p>
            <a:r>
              <a:rPr lang="tr-TR" dirty="0"/>
              <a:t>Mertcan Türkmen 18480708</a:t>
            </a:r>
          </a:p>
          <a:p>
            <a:r>
              <a:rPr lang="tr-TR" dirty="0"/>
              <a:t>Arslan Yeşilyurt</a:t>
            </a:r>
          </a:p>
          <a:p>
            <a:pPr marL="0" indent="0">
              <a:buNone/>
            </a:pPr>
            <a:endParaRPr lang="tr-TR" dirty="0">
              <a:cs typeface="Calibri"/>
            </a:endParaRPr>
          </a:p>
        </p:txBody>
      </p:sp>
    </p:spTree>
    <p:extLst>
      <p:ext uri="{BB962C8B-B14F-4D97-AF65-F5344CB8AC3E}">
        <p14:creationId xmlns:p14="http://schemas.microsoft.com/office/powerpoint/2010/main" val="22626063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56</TotalTime>
  <Words>704</Words>
  <Application>Microsoft Office PowerPoint</Application>
  <PresentationFormat>Ekran Gösterisi (4:3)</PresentationFormat>
  <Paragraphs>109</Paragraphs>
  <Slides>34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34</vt:i4>
      </vt:variant>
    </vt:vector>
  </HeadingPairs>
  <TitlesOfParts>
    <vt:vector size="39" baseType="lpstr">
      <vt:lpstr>GungSuh</vt:lpstr>
      <vt:lpstr>Arial</vt:lpstr>
      <vt:lpstr>Calibri</vt:lpstr>
      <vt:lpstr>Calibri Light</vt:lpstr>
      <vt:lpstr>Office Theme</vt:lpstr>
      <vt:lpstr>PowerPoint Sunusu</vt:lpstr>
      <vt:lpstr>ÇEVRE KİRLİLİĞİ</vt:lpstr>
      <vt:lpstr>PowerPoint Sunusu</vt:lpstr>
      <vt:lpstr>PowerPoint Sunusu</vt:lpstr>
      <vt:lpstr>PowerPoint Sunusu</vt:lpstr>
      <vt:lpstr>ÇEVRE KİRLİLİĞİ NEDENLERİ</vt:lpstr>
      <vt:lpstr>ÇEVRE KİRLİLİĞİ ÇEŞİTLERİ</vt:lpstr>
      <vt:lpstr>PowerPoint Sunusu</vt:lpstr>
      <vt:lpstr>Hava Kirliliği</vt:lpstr>
      <vt:lpstr>Su Kirliliği</vt:lpstr>
      <vt:lpstr>PowerPoint Sunusu</vt:lpstr>
      <vt:lpstr>Toprak Kirliliği</vt:lpstr>
      <vt:lpstr>ÇEVRE KİRLİLİĞİ SONUÇLARI</vt:lpstr>
      <vt:lpstr>PowerPoint Sunusu</vt:lpstr>
      <vt:lpstr>ÇEVRE KİRLİLİĞİNİ NASIL ÖNLEYEBİLİRİZ?</vt:lpstr>
      <vt:lpstr>PowerPoint Sunusu</vt:lpstr>
      <vt:lpstr> Çevre Kirliliği Nedeni İle Yaklaşık 2 Milyon Çocuk Can Veriyor </vt:lpstr>
      <vt:lpstr>PowerPoint Sunusu</vt:lpstr>
      <vt:lpstr> 2015'te her 6 ölümden birinin nedeni çevre kirliliği </vt:lpstr>
      <vt:lpstr>PowerPoint Sunusu</vt:lpstr>
      <vt:lpstr>PowerPoint Sunusu</vt:lpstr>
      <vt:lpstr>ŞEHİR KİRLİLİĞİNİ AZALTMAK İÇİN YAPILAN PROJELER</vt:lpstr>
      <vt:lpstr>PowerPoint Sunusu</vt:lpstr>
      <vt:lpstr>PowerPoint Sunusu</vt:lpstr>
      <vt:lpstr>PowerPoint Sunusu</vt:lpstr>
      <vt:lpstr>PowerPoint Sunusu</vt:lpstr>
      <vt:lpstr>                   PROJEMİZ     ''BİZ BİR ADIM ATTIK,BİR ADIM DA SEN AT''</vt:lpstr>
      <vt:lpstr>PowerPoint Sunusu</vt:lpstr>
      <vt:lpstr>PowerPoint Sunusu</vt:lpstr>
      <vt:lpstr>PowerPoint Sunusu</vt:lpstr>
      <vt:lpstr>PowerPoint Sunusu</vt:lpstr>
      <vt:lpstr>PowerPoint Sunusu</vt:lpstr>
      <vt:lpstr>PowerPoint Sunusu</vt:lpstr>
      <vt:lpstr>PROJEYİ YAPANLAR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TheDigor</dc:creator>
  <cp:lastModifiedBy>xXx</cp:lastModifiedBy>
  <cp:revision>624</cp:revision>
  <dcterms:created xsi:type="dcterms:W3CDTF">2019-12-15T16:28:34Z</dcterms:created>
  <dcterms:modified xsi:type="dcterms:W3CDTF">2020-01-16T18:24:21Z</dcterms:modified>
</cp:coreProperties>
</file>