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3" name="22 Dikdörtgen"/>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Dikdörtgen"/>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Dikdörtgen"/>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Dikdörtgen"/>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Dikdörtgen"/>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Yuvarlatılmış Dikdörtgen"/>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Yuvarlatılmış Dikdörtgen"/>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Dikdörtgen"/>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a:xfrm>
            <a:off x="6705600" y="4206240"/>
            <a:ext cx="960120" cy="457200"/>
          </a:xfrm>
        </p:spPr>
        <p:txBody>
          <a:bodyPr/>
          <a:lstStyle/>
          <a:p>
            <a:fld id="{D9F75050-0E15-4C5B-92B0-66D068882F1F}" type="datetimeFigureOut">
              <a:rPr lang="tr-TR" smtClean="0"/>
              <a:pPr/>
              <a:t>14.1.2020</a:t>
            </a:fld>
            <a:endParaRPr lang="tr-TR"/>
          </a:p>
        </p:txBody>
      </p:sp>
      <p:sp>
        <p:nvSpPr>
          <p:cNvPr id="17" name="16 Altbilgi Yer Tutucusu"/>
          <p:cNvSpPr>
            <a:spLocks noGrp="1"/>
          </p:cNvSpPr>
          <p:nvPr>
            <p:ph type="ftr" sz="quarter" idx="11"/>
          </p:nvPr>
        </p:nvSpPr>
        <p:spPr>
          <a:xfrm>
            <a:off x="5410200" y="4205288"/>
            <a:ext cx="1295400" cy="457200"/>
          </a:xfrm>
        </p:spPr>
        <p:txBody>
          <a:bodyPr/>
          <a:lstStyle/>
          <a:p>
            <a:endParaRPr lang="tr-TR"/>
          </a:p>
        </p:txBody>
      </p:sp>
      <p:sp>
        <p:nvSpPr>
          <p:cNvPr id="29" name="28 Slayt Numarası Yer Tutucusu"/>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1DEFA8C-F947-479F-BE07-76B6B3F80BF1}" type="slidenum">
              <a:rPr lang="tr-TR" smtClean="0"/>
              <a:pPr/>
              <a:t>‹#›</a:t>
            </a:fld>
            <a:endParaRPr lang="tr-TR"/>
          </a:p>
        </p:txBody>
      </p:sp>
    </p:spTree>
  </p:cSld>
  <p:clrMapOvr>
    <a:masterClrMapping/>
  </p:clrMapOvr>
  <p:transition spd="slow">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14.1.2020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ransition spd="slow">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14.1.2020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ransition spd="slow">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14.1.2020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ransition spd="slow">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381000" y="1143000"/>
            <a:ext cx="8382000" cy="1069848"/>
          </a:xfrm>
        </p:spPr>
        <p:txBody>
          <a:bodyPr anchor="ctr"/>
          <a:lstStyle>
            <a:lvl1pPr>
              <a:defRPr sz="4000" b="0" i="0" cap="none"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6" name="25 Veri Yer Tutucusu"/>
          <p:cNvSpPr>
            <a:spLocks noGrp="1"/>
          </p:cNvSpPr>
          <p:nvPr>
            <p:ph type="dt" sz="half" idx="10"/>
          </p:nvPr>
        </p:nvSpPr>
        <p:spPr/>
        <p:txBody>
          <a:bodyPr rtlCol="0"/>
          <a:lstStyle/>
          <a:p>
            <a:fld id="{D9F75050-0E15-4C5B-92B0-66D068882F1F}" type="datetimeFigureOut">
              <a:rPr lang="tr-TR" smtClean="0"/>
              <a:pPr/>
              <a:t>14.1.2020</a:t>
            </a:fld>
            <a:endParaRPr lang="tr-TR"/>
          </a:p>
        </p:txBody>
      </p:sp>
      <p:sp>
        <p:nvSpPr>
          <p:cNvPr id="27" name="26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28" name="27 Altbilgi Yer Tutucusu"/>
          <p:cNvSpPr>
            <a:spLocks noGrp="1"/>
          </p:cNvSpPr>
          <p:nvPr>
            <p:ph type="ftr" sz="quarter" idx="12"/>
          </p:nvPr>
        </p:nvSpPr>
        <p:spPr/>
        <p:txBody>
          <a:bodyPr rtlCol="0"/>
          <a:lstStyle/>
          <a:p>
            <a:endParaRPr lang="tr-TR"/>
          </a:p>
        </p:txBody>
      </p:sp>
    </p:spTree>
  </p:cSld>
  <p:clrMapOvr>
    <a:masterClrMapping/>
  </p:clrMapOvr>
  <p:transition spd="slow">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a:xfrm>
            <a:off x="6583680" y="612648"/>
            <a:ext cx="957264" cy="457200"/>
          </a:xfrm>
        </p:spPr>
        <p:txBody>
          <a:bodyPr/>
          <a:lstStyle/>
          <a:p>
            <a:fld id="{D9F75050-0E15-4C5B-92B0-66D068882F1F}" type="datetimeFigureOut">
              <a:rPr lang="tr-TR" smtClean="0"/>
              <a:pPr/>
              <a:t>14.1.2020</a:t>
            </a:fld>
            <a:endParaRPr lang="tr-TR"/>
          </a:p>
        </p:txBody>
      </p:sp>
      <p:sp>
        <p:nvSpPr>
          <p:cNvPr id="4" name="3 Altbilgi Yer Tutucusu"/>
          <p:cNvSpPr>
            <a:spLocks noGrp="1"/>
          </p:cNvSpPr>
          <p:nvPr>
            <p:ph type="ftr" sz="quarter" idx="11"/>
          </p:nvPr>
        </p:nvSpPr>
        <p:spPr>
          <a:xfrm>
            <a:off x="5257800" y="612648"/>
            <a:ext cx="1325880" cy="457200"/>
          </a:xfrm>
        </p:spPr>
        <p:txBody>
          <a:bodyPr/>
          <a:lstStyle/>
          <a:p>
            <a:endParaRPr lang="tr-TR"/>
          </a:p>
        </p:txBody>
      </p:sp>
      <p:sp>
        <p:nvSpPr>
          <p:cNvPr id="5" name="4 Slayt Numarası Yer Tutucusu"/>
          <p:cNvSpPr>
            <a:spLocks noGrp="1"/>
          </p:cNvSpPr>
          <p:nvPr>
            <p:ph type="sldNum" sz="quarter" idx="12"/>
          </p:nvPr>
        </p:nvSpPr>
        <p:spPr>
          <a:xfrm>
            <a:off x="8174736" y="2272"/>
            <a:ext cx="762000" cy="365760"/>
          </a:xfrm>
        </p:spPr>
        <p:txBody>
          <a:bodyPr/>
          <a:lstStyle/>
          <a:p>
            <a:fld id="{B1DEFA8C-F947-479F-BE07-76B6B3F80BF1}" type="slidenum">
              <a:rPr lang="tr-TR" smtClean="0"/>
              <a:pPr/>
              <a:t>‹#›</a:t>
            </a:fld>
            <a:endParaRPr lang="tr-TR"/>
          </a:p>
        </p:txBody>
      </p:sp>
    </p:spTree>
  </p:cSld>
  <p:clrMapOvr>
    <a:masterClrMapping/>
  </p:clrMapOvr>
  <p:transition spd="slow">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14.1.2020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ransition spd="slow">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353496" y="1101970"/>
            <a:ext cx="3383280" cy="877824"/>
          </a:xfrm>
        </p:spPr>
        <p:txBody>
          <a:bodyPr anchor="b"/>
          <a:lstStyle>
            <a:lvl1pPr algn="l">
              <a:buNone/>
              <a:defRPr sz="1800" b="1"/>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14.1.2020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ransition spd="slow">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14.1.2020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ransition spd="slow">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14.1.2020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ransition spd="slow">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1143000"/>
            <a:ext cx="1905000" cy="5486400"/>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1143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14.1.2020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ransition spd="slow">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Dikdörtgen"/>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Dikdörtgen"/>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Dikdörtgen"/>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Dikdörtgen"/>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Dikdörtgen"/>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Yuvarlatılmış Dikdörtgen"/>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Yuvarlatılmış Dikdörtgen"/>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Dikdörtgen"/>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Dikdörtgen"/>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Dikdörtgen"/>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Dikdörtgen"/>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Dikdörtgen"/>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Dikdörtgen"/>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Başlık Yer Tutucusu"/>
          <p:cNvSpPr>
            <a:spLocks noGrp="1"/>
          </p:cNvSpPr>
          <p:nvPr>
            <p:ph type="title"/>
          </p:nvPr>
        </p:nvSpPr>
        <p:spPr>
          <a:xfrm>
            <a:off x="457200" y="1143000"/>
            <a:ext cx="8229600" cy="1066800"/>
          </a:xfrm>
          <a:prstGeom prst="rect">
            <a:avLst/>
          </a:prstGeom>
        </p:spPr>
        <p:txBody>
          <a:bodyPr vert="horz" anchor="ctr">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D9F75050-0E15-4C5B-92B0-66D068882F1F}" type="datetimeFigureOut">
              <a:rPr lang="tr-TR" smtClean="0"/>
              <a:pPr/>
              <a:t>14.1.2020</a:t>
            </a:fld>
            <a:endParaRPr lang="tr-TR"/>
          </a:p>
        </p:txBody>
      </p:sp>
      <p:sp>
        <p:nvSpPr>
          <p:cNvPr id="3" name="2 Altbilgi Yer Tutucusu"/>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tr-TR"/>
          </a:p>
        </p:txBody>
      </p:sp>
      <p:sp>
        <p:nvSpPr>
          <p:cNvPr id="23" name="22 Slayt Numarası Yer Tutucusu"/>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newsflash/>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9.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İthalat İşlemlerinin Muhasebeleştirilmesi</a:t>
            </a:r>
            <a:endParaRPr lang="tr-TR" dirty="0"/>
          </a:p>
        </p:txBody>
      </p:sp>
      <p:pic>
        <p:nvPicPr>
          <p:cNvPr id="4" name="3 Resim" descr="http://t2.gstatic.com/images?q=tbn:ANd9GcRMOVU_Lq9ZqvVoTibGj4e0c6GRp2aR1vsPI77Pr7q2PlJjctQ0"/>
          <p:cNvPicPr/>
          <p:nvPr/>
        </p:nvPicPr>
        <p:blipFill>
          <a:blip r:embed="rId2" cstate="print"/>
          <a:srcRect/>
          <a:stretch>
            <a:fillRect/>
          </a:stretch>
        </p:blipFill>
        <p:spPr bwMode="auto">
          <a:xfrm>
            <a:off x="0" y="3861048"/>
            <a:ext cx="9144000" cy="2996952"/>
          </a:xfrm>
          <a:prstGeom prst="rect">
            <a:avLst/>
          </a:prstGeom>
          <a:noFill/>
          <a:ln w="9525">
            <a:noFill/>
            <a:miter lim="800000"/>
            <a:headEnd/>
            <a:tailEnd/>
          </a:ln>
        </p:spPr>
      </p:pic>
    </p:spTree>
  </p:cSld>
  <p:clrMapOvr>
    <a:masterClrMapping/>
  </p:clrMapOvr>
  <p:transition spd="slow">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1452264"/>
            <a:ext cx="9144000" cy="41242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l" defTabSz="914400" rtl="0" eaLnBrk="1" fontAlgn="base" latinLnBrk="0" hangingPunct="1">
              <a:lnSpc>
                <a:spcPct val="100000"/>
              </a:lnSpc>
              <a:spcBef>
                <a:spcPct val="0"/>
              </a:spcBef>
              <a:spcAft>
                <a:spcPct val="0"/>
              </a:spcAft>
              <a:buClrTx/>
              <a:buSzTx/>
              <a:buFontTx/>
              <a:buNone/>
              <a:tabLst>
                <a:tab pos="342900" algn="l"/>
              </a:tabLst>
            </a:pPr>
            <a:r>
              <a:rPr kumimoji="0" lang="tr-TR" b="1" i="0" u="none" strike="noStrike" cap="none" normalizeH="0" baseline="0" dirty="0" smtClean="0">
                <a:ln>
                  <a:noFill/>
                </a:ln>
                <a:solidFill>
                  <a:schemeClr val="tx1"/>
                </a:solidFill>
                <a:effectLst/>
                <a:latin typeface="Korinna BT"/>
                <a:ea typeface="Times New Roman" pitchFamily="18" charset="0"/>
                <a:cs typeface="Arial" pitchFamily="34" charset="0"/>
              </a:rPr>
              <a:t>6. İthalat İşlemlerinin Muhasebeleştirilmesi</a:t>
            </a:r>
          </a:p>
          <a:p>
            <a:pPr marL="0" marR="0" lvl="0" indent="252413" algn="l" defTabSz="914400" rtl="0" eaLnBrk="1" fontAlgn="base" latinLnBrk="0" hangingPunct="1">
              <a:lnSpc>
                <a:spcPct val="100000"/>
              </a:lnSpc>
              <a:spcBef>
                <a:spcPct val="0"/>
              </a:spcBef>
              <a:spcAft>
                <a:spcPct val="0"/>
              </a:spcAft>
              <a:buClrTx/>
              <a:buSzTx/>
              <a:buFontTx/>
              <a:buNone/>
              <a:tabLst>
                <a:tab pos="342900" algn="l"/>
              </a:tabLst>
            </a:pP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42900" algn="l"/>
              </a:tabLst>
            </a:pPr>
            <a:r>
              <a:rPr kumimoji="0" lang="tr-TR" b="0" i="0" u="none" strike="noStrike" cap="none" normalizeH="0" baseline="0" dirty="0" smtClean="0">
                <a:ln>
                  <a:noFill/>
                </a:ln>
                <a:solidFill>
                  <a:schemeClr val="tx1"/>
                </a:solidFill>
                <a:effectLst/>
                <a:latin typeface="Korinna BT"/>
                <a:ea typeface="Times New Roman" pitchFamily="18" charset="0"/>
                <a:cs typeface="Arial" pitchFamily="34" charset="0"/>
              </a:rPr>
              <a:t>Bu bölümde peşin, akreditifli, mal mukabili, vesaik mukabili ve kabul kredili ithalat işlemlerinin muhasebesine yer verilmiştir.</a:t>
            </a:r>
          </a:p>
          <a:p>
            <a:pPr marL="0" marR="0" lvl="0" indent="0" algn="l" defTabSz="914400" rtl="0" eaLnBrk="0" fontAlgn="base" latinLnBrk="0" hangingPunct="0">
              <a:lnSpc>
                <a:spcPct val="100000"/>
              </a:lnSpc>
              <a:spcBef>
                <a:spcPct val="0"/>
              </a:spcBef>
              <a:spcAft>
                <a:spcPct val="0"/>
              </a:spcAft>
              <a:buClrTx/>
              <a:buSzTx/>
              <a:buFontTx/>
              <a:buNone/>
              <a:tabLst>
                <a:tab pos="342900" algn="l"/>
              </a:tabLst>
            </a:pP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42900" algn="l"/>
              </a:tabLst>
            </a:pPr>
            <a:r>
              <a:rPr kumimoji="0" lang="tr-TR" b="1" i="0" u="none" strike="noStrike" cap="none" normalizeH="0" baseline="0" dirty="0" smtClean="0">
                <a:ln>
                  <a:noFill/>
                </a:ln>
                <a:solidFill>
                  <a:schemeClr val="tx1"/>
                </a:solidFill>
                <a:effectLst/>
                <a:latin typeface="Korinna BT"/>
                <a:ea typeface="Times New Roman" pitchFamily="18" charset="0"/>
                <a:cs typeface="Arial" pitchFamily="34" charset="0"/>
              </a:rPr>
              <a:t>6. 1. Peşin İthalat İşlemleri ve Muhasebeleştirilmesi</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42900" algn="l"/>
              </a:tabLst>
            </a:pPr>
            <a:r>
              <a:rPr kumimoji="0" lang="tr-TR" b="0" i="0" u="none" strike="noStrike" cap="none" normalizeH="0" baseline="0" dirty="0" smtClean="0">
                <a:ln>
                  <a:noFill/>
                </a:ln>
                <a:solidFill>
                  <a:schemeClr val="tx1"/>
                </a:solidFill>
                <a:effectLst/>
                <a:latin typeface="Korinna BT"/>
                <a:ea typeface="Times New Roman" pitchFamily="18" charset="0"/>
                <a:cs typeface="Arial" pitchFamily="34" charset="0"/>
              </a:rPr>
              <a:t>Peşin ödeme; mal bedelinin, ithalat gerçekleşmeden ödenmesi nedeni ile ithalatçı risk altındadır. İthalatçının, ihracatçıya sağladığı bir ön finansman olup mal bedelinin, ithal konusu malların sevkinden önce ihracatçıya ödenmesidir.</a:t>
            </a:r>
            <a:r>
              <a:rPr kumimoji="0" lang="tr-TR" b="0" i="0" u="none" strike="noStrike" cap="none" normalizeH="0" baseline="30000" dirty="0" smtClean="0">
                <a:ln>
                  <a:noFill/>
                </a:ln>
                <a:solidFill>
                  <a:schemeClr val="tx1"/>
                </a:solidFill>
                <a:effectLst/>
                <a:latin typeface="Korinna BT"/>
                <a:ea typeface="Times New Roman" pitchFamily="18" charset="0"/>
                <a:cs typeface="Times New Roman" pitchFamily="18" charset="0"/>
                <a:hlinkClick r:id=""/>
              </a:rPr>
              <a:t>[</a:t>
            </a:r>
            <a:r>
              <a:rPr kumimoji="0" lang="tr-TR" b="0" i="0" u="none" strike="noStrike" cap="none" normalizeH="0" baseline="30000" dirty="0" smtClean="0" bmk="">
                <a:ln>
                  <a:noFill/>
                </a:ln>
                <a:solidFill>
                  <a:schemeClr val="tx1"/>
                </a:solidFill>
                <a:effectLst/>
                <a:latin typeface="Korinna BT"/>
                <a:ea typeface="Times New Roman" pitchFamily="18" charset="0"/>
                <a:cs typeface="Times New Roman" pitchFamily="18" charset="0"/>
                <a:hlinkClick r:id=""/>
              </a:rPr>
              <a:t>1]</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342900" algn="l"/>
              </a:tabLst>
            </a:pPr>
            <a:r>
              <a:rPr kumimoji="0" lang="tr-TR" b="0" i="0" u="none" strike="noStrike" cap="none" normalizeH="0" baseline="0" dirty="0" smtClean="0">
                <a:ln>
                  <a:noFill/>
                </a:ln>
                <a:solidFill>
                  <a:schemeClr val="tx1"/>
                </a:solidFill>
                <a:effectLst/>
                <a:latin typeface="Korinna BT"/>
                <a:cs typeface="Arial" pitchFamily="34" charset="0"/>
              </a:rPr>
              <a:t>Mal bedeli peşin ödendiği için, alıcıya (ithalatçıya) mal bedelinden </a:t>
            </a:r>
            <a:r>
              <a:rPr kumimoji="0" lang="tr-TR" b="0" i="0" u="none" strike="noStrike" cap="none" normalizeH="0" baseline="0" dirty="0" err="1" smtClean="0">
                <a:ln>
                  <a:noFill/>
                </a:ln>
                <a:solidFill>
                  <a:schemeClr val="tx1"/>
                </a:solidFill>
                <a:effectLst/>
                <a:latin typeface="Korinna BT"/>
                <a:cs typeface="Arial" pitchFamily="34" charset="0"/>
              </a:rPr>
              <a:t>iskonto</a:t>
            </a:r>
            <a:r>
              <a:rPr kumimoji="0" lang="tr-TR" b="0" i="0" u="none" strike="noStrike" cap="none" normalizeH="0" baseline="0" dirty="0" smtClean="0">
                <a:ln>
                  <a:noFill/>
                </a:ln>
                <a:solidFill>
                  <a:schemeClr val="tx1"/>
                </a:solidFill>
                <a:effectLst/>
                <a:latin typeface="Korinna BT"/>
                <a:cs typeface="Arial" pitchFamily="34" charset="0"/>
              </a:rPr>
              <a:t> yapılması imkanı doğar,</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342900" algn="l"/>
              </a:tabLst>
            </a:pPr>
            <a:r>
              <a:rPr kumimoji="0" lang="tr-TR" b="0" i="0" u="none" strike="noStrike" cap="none" normalizeH="0" baseline="0" dirty="0" smtClean="0">
                <a:ln>
                  <a:noFill/>
                </a:ln>
                <a:solidFill>
                  <a:schemeClr val="tx1"/>
                </a:solidFill>
                <a:effectLst/>
                <a:latin typeface="Korinna BT"/>
                <a:cs typeface="Arial" pitchFamily="34" charset="0"/>
              </a:rPr>
              <a:t>Diğer ödeme şekillerinde ortaya çıkan banka komisyon ve masraflarına oranla düşük maliyet oluşturur.</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342900" algn="l"/>
              </a:tabLst>
            </a:pPr>
            <a:r>
              <a:rPr kumimoji="0" lang="tr-TR" b="0" i="0" u="none" strike="noStrike" cap="none" normalizeH="0" baseline="0" dirty="0" smtClean="0">
                <a:ln>
                  <a:noFill/>
                </a:ln>
                <a:solidFill>
                  <a:schemeClr val="tx1"/>
                </a:solidFill>
                <a:effectLst/>
                <a:latin typeface="Korinna BT"/>
                <a:cs typeface="Arial" pitchFamily="34" charset="0"/>
              </a:rPr>
              <a:t>Satıcının (ihracatçının) mal bedelini peşin almasına rağmen malları göndermemesi riski daima mevcuttur. Bu nedenle kesinlikle karşılıklı güvene dayalı bir ödeme şeklidir.</a:t>
            </a:r>
            <a:endParaRPr kumimoji="0" lang="tr-TR"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26626" name="Rectangle 2"/>
          <p:cNvSpPr>
            <a:spLocks noChangeArrowheads="1"/>
          </p:cNvSpPr>
          <p:nvPr/>
        </p:nvSpPr>
        <p:spPr bwMode="auto">
          <a:xfrm>
            <a:off x="0" y="45720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pic>
        <p:nvPicPr>
          <p:cNvPr id="7" name="6 Resim" descr="http://t2.gstatic.com/images?q=tbn:ANd9GcQ8z_CwOkLW6wswCBHnpeITsu7R1AGXmMgTo3J0iuh4tHDpMj6yig"/>
          <p:cNvPicPr/>
          <p:nvPr/>
        </p:nvPicPr>
        <p:blipFill>
          <a:blip r:embed="rId2" cstate="print"/>
          <a:srcRect/>
          <a:stretch>
            <a:fillRect/>
          </a:stretch>
        </p:blipFill>
        <p:spPr bwMode="auto">
          <a:xfrm>
            <a:off x="7020272" y="548680"/>
            <a:ext cx="2123728" cy="1401288"/>
          </a:xfrm>
          <a:prstGeom prst="rect">
            <a:avLst/>
          </a:prstGeom>
          <a:noFill/>
          <a:ln w="9525">
            <a:noFill/>
            <a:miter lim="800000"/>
            <a:headEnd/>
            <a:tailEnd/>
          </a:ln>
        </p:spPr>
      </p:pic>
    </p:spTree>
  </p:cSld>
  <p:clrMapOvr>
    <a:masterClrMapping/>
  </p:clrMapOvr>
  <p:transition spd="slow">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0" y="914237"/>
            <a:ext cx="8460432" cy="49552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latin typeface="Korinna BT" charset="0"/>
                <a:ea typeface="Times New Roman" pitchFamily="18" charset="0"/>
                <a:cs typeface="Arial" pitchFamily="34" charset="0"/>
              </a:rPr>
              <a:t>Örnek:</a:t>
            </a:r>
            <a:r>
              <a:rPr kumimoji="0" lang="tr-TR" b="0" i="0" u="none" strike="noStrike" cap="none" normalizeH="0" baseline="0" dirty="0" smtClean="0">
                <a:ln>
                  <a:noFill/>
                </a:ln>
                <a:solidFill>
                  <a:schemeClr val="tx1"/>
                </a:solidFill>
                <a:effectLst/>
                <a:latin typeface="Korinna BT" charset="0"/>
                <a:ea typeface="Times New Roman" pitchFamily="18" charset="0"/>
                <a:cs typeface="Arial" pitchFamily="34" charset="0"/>
              </a:rPr>
              <a:t> Caner AŞ. İspanya’daki Beta firmasından ithalat yapmaktadır. </a:t>
            </a:r>
          </a:p>
          <a:p>
            <a:pPr marL="0" marR="0" lvl="0" indent="0" algn="just" defTabSz="914400" rtl="0" eaLnBrk="1" fontAlgn="base" latinLnBrk="0" hangingPunct="1">
              <a:lnSpc>
                <a:spcPct val="100000"/>
              </a:lnSpc>
              <a:spcBef>
                <a:spcPct val="0"/>
              </a:spcBef>
              <a:spcAft>
                <a:spcPct val="0"/>
              </a:spcAft>
              <a:buClrTx/>
              <a:buSzTx/>
              <a:buFontTx/>
              <a:buNone/>
              <a:tabLst/>
            </a:pPr>
            <a:endParaRPr lang="tr-TR" sz="1400" dirty="0" smtClean="0">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Korinna BT" charset="0"/>
                <a:cs typeface="Arial" pitchFamily="34" charset="0"/>
              </a:rPr>
              <a:t>1) Caner A.Ş ithal edeceği mal bedeli için 20.000 Doları İspanya’daki Beta Firmasına 01.12.2011 tarihinde transfer etmiştir. (1 Dolar =1.5 TL)</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Korinna BT" charset="0"/>
                <a:cs typeface="Arial" pitchFamily="34" charset="0"/>
              </a:rPr>
              <a:t>2) Caner AŞ 5.000.-TL tutar</a:t>
            </a:r>
            <a:r>
              <a:rPr kumimoji="0" lang="tr-TR" b="0" i="0" u="none" strike="noStrike" cap="none" normalizeH="0" baseline="0" dirty="0" smtClean="0">
                <a:ln>
                  <a:noFill/>
                </a:ln>
                <a:solidFill>
                  <a:schemeClr val="tx1"/>
                </a:solidFill>
                <a:effectLst/>
                <a:latin typeface="Korinna BT" charset="0"/>
                <a:cs typeface="TimesNewRoman"/>
              </a:rPr>
              <a:t>ı</a:t>
            </a:r>
            <a:r>
              <a:rPr kumimoji="0" lang="tr-TR" b="0" i="0" u="none" strike="noStrike" cap="none" normalizeH="0" baseline="0" dirty="0" smtClean="0">
                <a:ln>
                  <a:noFill/>
                </a:ln>
                <a:solidFill>
                  <a:schemeClr val="tx1"/>
                </a:solidFill>
                <a:effectLst/>
                <a:latin typeface="Korinna BT" charset="0"/>
                <a:cs typeface="Arial" pitchFamily="34" charset="0"/>
              </a:rPr>
              <a:t>ndaki banka masraflar</a:t>
            </a:r>
            <a:r>
              <a:rPr kumimoji="0" lang="tr-TR" b="0" i="0" u="none" strike="noStrike" cap="none" normalizeH="0" baseline="0" dirty="0" smtClean="0">
                <a:ln>
                  <a:noFill/>
                </a:ln>
                <a:solidFill>
                  <a:schemeClr val="tx1"/>
                </a:solidFill>
                <a:effectLst/>
                <a:latin typeface="Korinna BT" charset="0"/>
                <a:cs typeface="TimesNewRoman"/>
              </a:rPr>
              <a:t>ı 02.12.2011 tarihinde Halk Bankası </a:t>
            </a:r>
            <a:r>
              <a:rPr kumimoji="0" lang="tr-TR" b="0" i="0" u="none" strike="noStrike" cap="none" normalizeH="0" baseline="0" dirty="0" smtClean="0">
                <a:ln>
                  <a:noFill/>
                </a:ln>
                <a:solidFill>
                  <a:schemeClr val="tx1"/>
                </a:solidFill>
                <a:effectLst/>
                <a:latin typeface="Korinna BT" charset="0"/>
                <a:cs typeface="Arial" pitchFamily="34" charset="0"/>
              </a:rPr>
              <a:t>hesabından ödenmi</a:t>
            </a:r>
            <a:r>
              <a:rPr kumimoji="0" lang="tr-TR" b="0" i="0" u="none" strike="noStrike" cap="none" normalizeH="0" baseline="0" dirty="0" smtClean="0">
                <a:ln>
                  <a:noFill/>
                </a:ln>
                <a:solidFill>
                  <a:schemeClr val="tx1"/>
                </a:solidFill>
                <a:effectLst/>
                <a:latin typeface="Korinna BT" charset="0"/>
                <a:cs typeface="TimesNewRoman"/>
              </a:rPr>
              <a:t>ş</a:t>
            </a:r>
            <a:r>
              <a:rPr kumimoji="0" lang="tr-TR" b="0" i="0" u="none" strike="noStrike" cap="none" normalizeH="0" baseline="0" dirty="0" smtClean="0">
                <a:ln>
                  <a:noFill/>
                </a:ln>
                <a:solidFill>
                  <a:schemeClr val="tx1"/>
                </a:solidFill>
                <a:effectLst/>
                <a:latin typeface="Korinna BT" charset="0"/>
                <a:cs typeface="Arial" pitchFamily="34" charset="0"/>
              </a:rPr>
              <a:t>tir.</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Korinna BT" charset="0"/>
                <a:cs typeface="Arial" pitchFamily="34" charset="0"/>
              </a:rPr>
              <a:t>3) Caner A.Ş 03.12.2011 tarihinde 1.500.- TL tutarında SİGORTA poliçesi bedeli hesaplara kredili olarak kaydedilmiştir.</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Korinna BT" charset="0"/>
                <a:cs typeface="Arial" pitchFamily="34" charset="0"/>
              </a:rPr>
              <a:t>4) Caner A.Ş 04.12.2011 tarihinde 1.500.- TL Taşır Şirketine navlun bedelini kasadan ödenmiştir.</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Korinna BT" charset="0"/>
                <a:cs typeface="Arial" pitchFamily="34" charset="0"/>
              </a:rPr>
              <a:t>5) Caner A.Ş 05.12.2011 tarihinde 1.250.-TL tutarında KKDF primi banka hesaba hesabından ödenmiştir.</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Korinna BT" charset="0"/>
                <a:cs typeface="Arial" pitchFamily="34" charset="0"/>
              </a:rPr>
              <a:t>6) 06.12.2011 tarihinde Caner A.Ş 10.000.-TL + 1.800.-TL KDV’lik çe</a:t>
            </a:r>
            <a:r>
              <a:rPr kumimoji="0" lang="tr-TR" b="0" i="0" u="none" strike="noStrike" cap="none" normalizeH="0" baseline="0" dirty="0" smtClean="0">
                <a:ln>
                  <a:noFill/>
                </a:ln>
                <a:solidFill>
                  <a:schemeClr val="tx1"/>
                </a:solidFill>
                <a:effectLst/>
                <a:latin typeface="Korinna BT" charset="0"/>
                <a:cs typeface="TimesNewRoman"/>
              </a:rPr>
              <a:t>ş</a:t>
            </a:r>
            <a:r>
              <a:rPr kumimoji="0" lang="tr-TR" b="0" i="0" u="none" strike="noStrike" cap="none" normalizeH="0" baseline="0" dirty="0" smtClean="0">
                <a:ln>
                  <a:noFill/>
                </a:ln>
                <a:solidFill>
                  <a:schemeClr val="tx1"/>
                </a:solidFill>
                <a:effectLst/>
                <a:latin typeface="Korinna BT" charset="0"/>
                <a:cs typeface="Arial" pitchFamily="34" charset="0"/>
              </a:rPr>
              <a:t>itli ithalat giderlerini kasadan ödenmi</a:t>
            </a:r>
            <a:r>
              <a:rPr kumimoji="0" lang="tr-TR" b="0" i="0" u="none" strike="noStrike" cap="none" normalizeH="0" baseline="0" dirty="0" smtClean="0">
                <a:ln>
                  <a:noFill/>
                </a:ln>
                <a:solidFill>
                  <a:schemeClr val="tx1"/>
                </a:solidFill>
                <a:effectLst/>
                <a:latin typeface="Korinna BT" charset="0"/>
                <a:cs typeface="TimesNewRoman"/>
              </a:rPr>
              <a:t>ş</a:t>
            </a:r>
            <a:r>
              <a:rPr kumimoji="0" lang="tr-TR" b="0" i="0" u="none" strike="noStrike" cap="none" normalizeH="0" baseline="0" dirty="0" smtClean="0">
                <a:ln>
                  <a:noFill/>
                </a:ln>
                <a:solidFill>
                  <a:schemeClr val="tx1"/>
                </a:solidFill>
                <a:effectLst/>
                <a:latin typeface="Korinna BT" charset="0"/>
                <a:cs typeface="Arial" pitchFamily="34" charset="0"/>
              </a:rPr>
              <a:t>tir.</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Korinna BT" charset="0"/>
                <a:cs typeface="TimesNewRoman"/>
              </a:rPr>
              <a:t>7) İspanya dan ithal edilen ticari malın vesaikleri Caner</a:t>
            </a:r>
            <a:r>
              <a:rPr kumimoji="0" lang="tr-TR" b="0" i="0" u="none" strike="noStrike" cap="none" normalizeH="0" dirty="0" smtClean="0">
                <a:ln>
                  <a:noFill/>
                </a:ln>
                <a:solidFill>
                  <a:schemeClr val="tx1"/>
                </a:solidFill>
                <a:effectLst/>
                <a:latin typeface="Korinna BT" charset="0"/>
                <a:cs typeface="TimesNewRoman"/>
              </a:rPr>
              <a:t> AŞ’ye ulaşmıştır.  M</a:t>
            </a:r>
            <a:r>
              <a:rPr kumimoji="0" lang="tr-TR" b="0" i="0" u="none" strike="noStrike" cap="none" normalizeH="0" baseline="0" dirty="0" smtClean="0">
                <a:ln>
                  <a:noFill/>
                </a:ln>
                <a:solidFill>
                  <a:schemeClr val="tx1"/>
                </a:solidFill>
                <a:effectLst/>
                <a:latin typeface="Korinna BT" charset="0"/>
                <a:cs typeface="Arial" pitchFamily="34" charset="0"/>
              </a:rPr>
              <a:t>aliyeti 51.050.- TL olarak gerçekle</a:t>
            </a:r>
            <a:r>
              <a:rPr kumimoji="0" lang="tr-TR" b="0" i="0" u="none" strike="noStrike" cap="none" normalizeH="0" baseline="0" dirty="0" smtClean="0">
                <a:ln>
                  <a:noFill/>
                </a:ln>
                <a:solidFill>
                  <a:schemeClr val="tx1"/>
                </a:solidFill>
                <a:effectLst/>
                <a:latin typeface="Korinna BT" charset="0"/>
                <a:cs typeface="TimesNewRoman"/>
              </a:rPr>
              <a:t>ş</a:t>
            </a:r>
            <a:r>
              <a:rPr kumimoji="0" lang="tr-TR" b="0" i="0" u="none" strike="noStrike" cap="none" normalizeH="0" baseline="0" dirty="0" smtClean="0">
                <a:ln>
                  <a:noFill/>
                </a:ln>
                <a:solidFill>
                  <a:schemeClr val="tx1"/>
                </a:solidFill>
                <a:effectLst/>
                <a:latin typeface="Korinna BT" charset="0"/>
                <a:cs typeface="Arial" pitchFamily="34" charset="0"/>
              </a:rPr>
              <a:t>mi</a:t>
            </a:r>
            <a:r>
              <a:rPr kumimoji="0" lang="tr-TR" b="0" i="0" u="none" strike="noStrike" cap="none" normalizeH="0" baseline="0" dirty="0" smtClean="0">
                <a:ln>
                  <a:noFill/>
                </a:ln>
                <a:solidFill>
                  <a:schemeClr val="tx1"/>
                </a:solidFill>
                <a:effectLst/>
                <a:latin typeface="Korinna BT" charset="0"/>
                <a:cs typeface="TimesNewRoman"/>
              </a:rPr>
              <a:t>ş</a:t>
            </a:r>
            <a:r>
              <a:rPr kumimoji="0" lang="tr-TR" b="0" i="0" u="none" strike="noStrike" cap="none" normalizeH="0" baseline="0" dirty="0" smtClean="0">
                <a:ln>
                  <a:noFill/>
                </a:ln>
                <a:solidFill>
                  <a:schemeClr val="tx1"/>
                </a:solidFill>
                <a:effectLst/>
                <a:latin typeface="Korinna BT" charset="0"/>
                <a:cs typeface="Arial" pitchFamily="34" charset="0"/>
              </a:rPr>
              <a:t>tir.</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latin typeface="Korinna BT" charset="0"/>
                <a:ea typeface="Times New Roman" pitchFamily="18" charset="0"/>
                <a:cs typeface="Arial" pitchFamily="34" charset="0"/>
              </a:rPr>
              <a:t>İstenilen:</a:t>
            </a:r>
            <a:r>
              <a:rPr kumimoji="0" lang="tr-TR" b="0" i="0" u="none" strike="noStrike" cap="none" normalizeH="0" baseline="0" dirty="0" smtClean="0">
                <a:ln>
                  <a:noFill/>
                </a:ln>
                <a:solidFill>
                  <a:schemeClr val="tx1"/>
                </a:solidFill>
                <a:effectLst/>
                <a:latin typeface="Korinna BT" charset="0"/>
                <a:ea typeface="Times New Roman" pitchFamily="18" charset="0"/>
                <a:cs typeface="Arial" pitchFamily="34" charset="0"/>
              </a:rPr>
              <a:t> Caner AŞ’nin yevmiye kayıtlarını düzenleyiniz. </a:t>
            </a:r>
            <a:endParaRPr kumimoji="0" lang="tr-TR"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539552" y="1340768"/>
          <a:ext cx="6192691" cy="1112520"/>
        </p:xfrm>
        <a:graphic>
          <a:graphicData uri="http://schemas.openxmlformats.org/drawingml/2006/table">
            <a:tbl>
              <a:tblPr/>
              <a:tblGrid>
                <a:gridCol w="1196702"/>
                <a:gridCol w="150734"/>
                <a:gridCol w="2381184"/>
                <a:gridCol w="150734"/>
                <a:gridCol w="895236"/>
                <a:gridCol w="150734"/>
                <a:gridCol w="525267"/>
                <a:gridCol w="742100"/>
              </a:tblGrid>
              <a:tr h="0">
                <a:tc gridSpan="8">
                  <a:txBody>
                    <a:bodyPr/>
                    <a:lstStyle/>
                    <a:p>
                      <a:pPr algn="r">
                        <a:spcAft>
                          <a:spcPts val="0"/>
                        </a:spcAft>
                      </a:pPr>
                      <a:r>
                        <a:rPr lang="tr-TR" sz="1000" b="1" dirty="0">
                          <a:latin typeface="Korinna BT"/>
                          <a:ea typeface="Times New Roman"/>
                        </a:rPr>
                        <a:t>Caner  AŞ</a:t>
                      </a:r>
                      <a:r>
                        <a:rPr lang="tr-TR" sz="1000" b="1" dirty="0">
                          <a:latin typeface="Korinna BT"/>
                          <a:ea typeface="Times New Roman"/>
                          <a:cs typeface="Arial"/>
                        </a:rPr>
                        <a:t> </a:t>
                      </a:r>
                      <a:r>
                        <a:rPr lang="tr-TR" sz="1000" b="1" dirty="0">
                          <a:latin typeface="Korinna BT"/>
                          <a:ea typeface="Times New Roman"/>
                        </a:rPr>
                        <a:t>                                                                                                              </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gridSpan="2">
                  <a:txBody>
                    <a:bodyPr/>
                    <a:lstStyle/>
                    <a:p>
                      <a:pPr algn="just">
                        <a:spcAft>
                          <a:spcPts val="0"/>
                        </a:spcAft>
                      </a:pPr>
                      <a:r>
                        <a:rPr lang="tr-TR" sz="1050" b="1">
                          <a:latin typeface="Korinna BT"/>
                          <a:ea typeface="Times New Roman"/>
                        </a:rPr>
                        <a:t>Fiş Tarihi</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pPr>
                      <a:r>
                        <a:rPr lang="tr-TR" sz="1050">
                          <a:latin typeface="Korinna BT"/>
                          <a:ea typeface="Times New Roman"/>
                        </a:rPr>
                        <a:t>01/12/2011</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just">
                        <a:spcAft>
                          <a:spcPts val="0"/>
                        </a:spcAft>
                      </a:pPr>
                      <a:endParaRPr lang="tr-TR" sz="105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gridSpan="2">
                  <a:txBody>
                    <a:bodyPr/>
                    <a:lstStyle/>
                    <a:p>
                      <a:pPr algn="just">
                        <a:spcAft>
                          <a:spcPts val="0"/>
                        </a:spcAft>
                      </a:pPr>
                      <a:endParaRPr lang="tr-TR" sz="105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r>
              <a:tr h="0">
                <a:tc gridSpan="2">
                  <a:txBody>
                    <a:bodyPr/>
                    <a:lstStyle/>
                    <a:p>
                      <a:pPr algn="ctr">
                        <a:spcAft>
                          <a:spcPts val="0"/>
                        </a:spcAft>
                      </a:pPr>
                      <a:r>
                        <a:rPr lang="tr-TR" sz="1050">
                          <a:latin typeface="Korinna BT"/>
                          <a:ea typeface="Times New Roman"/>
                        </a:rPr>
                        <a:t>Hesap Kodu</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gridSpan="2">
                  <a:txBody>
                    <a:bodyPr/>
                    <a:lstStyle/>
                    <a:p>
                      <a:pPr algn="ctr">
                        <a:spcAft>
                          <a:spcPts val="0"/>
                        </a:spcAft>
                      </a:pPr>
                      <a:r>
                        <a:rPr lang="tr-TR" sz="1050">
                          <a:latin typeface="Korinna BT"/>
                          <a:ea typeface="Times New Roman"/>
                        </a:rPr>
                        <a:t>Hesap Adı</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1050">
                          <a:latin typeface="Korinna BT"/>
                          <a:ea typeface="Times New Roman"/>
                        </a:rPr>
                        <a:t>Detay</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tr-TR" sz="1000" b="1">
                          <a:latin typeface="Korinna BT"/>
                          <a:ea typeface="Times New Roman"/>
                        </a:rPr>
                        <a:t>Borç</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1000" b="1">
                          <a:latin typeface="Korinna BT"/>
                          <a:ea typeface="Times New Roman"/>
                        </a:rPr>
                        <a:t>Alacak</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2">
                  <a:txBody>
                    <a:bodyPr/>
                    <a:lstStyle/>
                    <a:p>
                      <a:pPr algn="just">
                        <a:spcAft>
                          <a:spcPts val="0"/>
                        </a:spcAft>
                      </a:pPr>
                      <a:r>
                        <a:rPr lang="tr-TR" sz="1050" b="1" dirty="0">
                          <a:latin typeface="Korinna BT"/>
                          <a:ea typeface="Times New Roman"/>
                        </a:rPr>
                        <a:t>159</a:t>
                      </a:r>
                      <a:endParaRPr lang="tr-TR" sz="1600" dirty="0">
                        <a:latin typeface="Times New Roman"/>
                        <a:ea typeface="Times New Roman"/>
                      </a:endParaRPr>
                    </a:p>
                    <a:p>
                      <a:pPr algn="just">
                        <a:spcAft>
                          <a:spcPts val="0"/>
                        </a:spcAft>
                      </a:pPr>
                      <a:r>
                        <a:rPr lang="tr-TR" sz="1050" dirty="0">
                          <a:latin typeface="Korinna BT"/>
                          <a:ea typeface="Times New Roman"/>
                        </a:rPr>
                        <a:t>    159.09</a:t>
                      </a:r>
                      <a:endParaRPr lang="tr-TR" sz="1600" dirty="0">
                        <a:latin typeface="Times New Roman"/>
                        <a:ea typeface="Times New Roman"/>
                      </a:endParaRPr>
                    </a:p>
                    <a:p>
                      <a:pPr algn="just">
                        <a:spcAft>
                          <a:spcPts val="0"/>
                        </a:spcAft>
                      </a:pPr>
                      <a:r>
                        <a:rPr lang="tr-TR" sz="1050" b="1" dirty="0">
                          <a:latin typeface="Korinna BT"/>
                          <a:ea typeface="Times New Roman"/>
                        </a:rPr>
                        <a:t>            102</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gridSpan="3">
                  <a:txBody>
                    <a:bodyPr/>
                    <a:lstStyle/>
                    <a:p>
                      <a:pPr algn="just">
                        <a:spcAft>
                          <a:spcPts val="0"/>
                        </a:spcAft>
                      </a:pPr>
                      <a:r>
                        <a:rPr lang="tr-TR" sz="1050" b="1" dirty="0">
                          <a:latin typeface="Korinna BT"/>
                          <a:ea typeface="Times New Roman"/>
                        </a:rPr>
                        <a:t>VERİLEN SİPARİŞ AVANSLAR HS</a:t>
                      </a:r>
                      <a:endParaRPr lang="tr-TR" sz="1600" dirty="0">
                        <a:latin typeface="Times New Roman"/>
                        <a:ea typeface="Times New Roman"/>
                      </a:endParaRPr>
                    </a:p>
                    <a:p>
                      <a:pPr algn="just">
                        <a:spcAft>
                          <a:spcPts val="0"/>
                        </a:spcAft>
                      </a:pPr>
                      <a:r>
                        <a:rPr lang="tr-TR" sz="1050" dirty="0">
                          <a:latin typeface="Korinna BT"/>
                          <a:ea typeface="Times New Roman"/>
                        </a:rPr>
                        <a:t>İthalat Sipariş Giderleri</a:t>
                      </a:r>
                      <a:endParaRPr lang="tr-TR" sz="1600" dirty="0">
                        <a:latin typeface="Times New Roman"/>
                        <a:ea typeface="Times New Roman"/>
                      </a:endParaRPr>
                    </a:p>
                    <a:p>
                      <a:pPr algn="just">
                        <a:spcAft>
                          <a:spcPts val="0"/>
                        </a:spcAft>
                      </a:pPr>
                      <a:r>
                        <a:rPr lang="tr-TR" sz="1050" b="1" dirty="0">
                          <a:latin typeface="Korinna BT"/>
                          <a:ea typeface="Times New Roman"/>
                        </a:rPr>
                        <a:t>             BANKALAR HS</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gridSpan="2">
                  <a:txBody>
                    <a:bodyPr/>
                    <a:lstStyle/>
                    <a:p>
                      <a:pPr algn="r">
                        <a:spcAft>
                          <a:spcPts val="0"/>
                        </a:spcAft>
                      </a:pPr>
                      <a:r>
                        <a:rPr lang="tr-TR" sz="1050" dirty="0">
                          <a:latin typeface="Korinna BT"/>
                          <a:ea typeface="Times New Roman"/>
                        </a:rPr>
                        <a:t>30.000.-</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pPr>
                      <a:endParaRPr lang="tr-TR" sz="1050">
                        <a:latin typeface="Korinna BT"/>
                        <a:ea typeface="Times New Roman"/>
                      </a:endParaRPr>
                    </a:p>
                    <a:p>
                      <a:pPr algn="r">
                        <a:spcAft>
                          <a:spcPts val="0"/>
                        </a:spcAft>
                      </a:pPr>
                      <a:r>
                        <a:rPr lang="tr-TR" sz="1050">
                          <a:latin typeface="Korinna BT"/>
                          <a:ea typeface="Times New Roman"/>
                        </a:rPr>
                        <a:t>30.000.-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0810">
                <a:tc>
                  <a:txBody>
                    <a:bodyPr/>
                    <a:lstStyle/>
                    <a:p>
                      <a:pPr algn="just">
                        <a:spcAft>
                          <a:spcPts val="0"/>
                        </a:spcAft>
                      </a:pPr>
                      <a:r>
                        <a:rPr lang="tr-TR" sz="1050" b="1">
                          <a:latin typeface="Korinna BT"/>
                          <a:ea typeface="Times New Roman"/>
                        </a:rPr>
                        <a:t>Açıklama</a:t>
                      </a:r>
                      <a:r>
                        <a:rPr lang="tr-TR" sz="1050">
                          <a:latin typeface="Korinna BT"/>
                          <a:ea typeface="Times New Roman"/>
                        </a:rPr>
                        <a:t> </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7">
                  <a:txBody>
                    <a:bodyPr/>
                    <a:lstStyle/>
                    <a:p>
                      <a:pPr algn="just">
                        <a:spcAft>
                          <a:spcPts val="0"/>
                        </a:spcAft>
                      </a:pPr>
                      <a:r>
                        <a:rPr lang="tr-TR" sz="1050" dirty="0">
                          <a:latin typeface="Korinna BT"/>
                          <a:ea typeface="Times New Roman"/>
                        </a:rPr>
                        <a:t>İspanya’daki Beta Firmasına mal bedeli transferi kaydı.</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45057" name="Rectangle 1"/>
          <p:cNvSpPr>
            <a:spLocks noChangeArrowheads="1"/>
          </p:cNvSpPr>
          <p:nvPr/>
        </p:nvSpPr>
        <p:spPr bwMode="auto">
          <a:xfrm>
            <a:off x="323528" y="736150"/>
            <a:ext cx="8619946"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Korinna BT" charset="0"/>
                <a:cs typeface="Arial" pitchFamily="34" charset="0"/>
              </a:rPr>
              <a:t>1) Caner A.Ş ithal edeceği mal bedeli için 20.000 Doları İspanya’daki Beta Firmasına 01.12.2011 tarihinde transfer etmiştir. (1 Dolar =1.5 TL)</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4" name="3 Tablo"/>
          <p:cNvGraphicFramePr>
            <a:graphicFrameLocks noGrp="1"/>
          </p:cNvGraphicFramePr>
          <p:nvPr/>
        </p:nvGraphicFramePr>
        <p:xfrm>
          <a:off x="539552" y="3140968"/>
          <a:ext cx="6120680" cy="960120"/>
        </p:xfrm>
        <a:graphic>
          <a:graphicData uri="http://schemas.openxmlformats.org/drawingml/2006/table">
            <a:tbl>
              <a:tblPr/>
              <a:tblGrid>
                <a:gridCol w="1137066"/>
                <a:gridCol w="143222"/>
                <a:gridCol w="2262520"/>
                <a:gridCol w="143222"/>
                <a:gridCol w="850623"/>
                <a:gridCol w="143222"/>
                <a:gridCol w="685577"/>
                <a:gridCol w="755228"/>
              </a:tblGrid>
              <a:tr h="0">
                <a:tc gridSpan="2">
                  <a:txBody>
                    <a:bodyPr/>
                    <a:lstStyle/>
                    <a:p>
                      <a:pPr algn="just">
                        <a:spcAft>
                          <a:spcPts val="0"/>
                        </a:spcAft>
                      </a:pPr>
                      <a:r>
                        <a:rPr lang="tr-TR" sz="900" b="1" dirty="0">
                          <a:latin typeface="Korinna BT"/>
                          <a:ea typeface="Times New Roman"/>
                        </a:rPr>
                        <a:t>Fiş Tarihi</a:t>
                      </a:r>
                      <a:endParaRPr lang="tr-TR" sz="12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pPr>
                      <a:r>
                        <a:rPr lang="tr-TR" sz="900">
                          <a:latin typeface="Korinna BT"/>
                          <a:ea typeface="Times New Roman"/>
                        </a:rPr>
                        <a:t>02/12/2011</a:t>
                      </a:r>
                      <a:endParaRPr lang="tr-TR" sz="12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just">
                        <a:spcAft>
                          <a:spcPts val="0"/>
                        </a:spcAft>
                      </a:pPr>
                      <a:endParaRPr lang="tr-TR" sz="9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gridSpan="2">
                  <a:txBody>
                    <a:bodyPr/>
                    <a:lstStyle/>
                    <a:p>
                      <a:pPr algn="just">
                        <a:spcAft>
                          <a:spcPts val="0"/>
                        </a:spcAft>
                      </a:pPr>
                      <a:endParaRPr lang="tr-TR" sz="9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r>
              <a:tr h="0">
                <a:tc gridSpan="2">
                  <a:txBody>
                    <a:bodyPr/>
                    <a:lstStyle/>
                    <a:p>
                      <a:pPr algn="ctr">
                        <a:spcAft>
                          <a:spcPts val="0"/>
                        </a:spcAft>
                      </a:pPr>
                      <a:r>
                        <a:rPr lang="tr-TR" sz="900">
                          <a:latin typeface="Korinna BT"/>
                          <a:ea typeface="Times New Roman"/>
                        </a:rPr>
                        <a:t>Hesap Kodu</a:t>
                      </a:r>
                      <a:endParaRPr lang="tr-TR" sz="12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gridSpan="2">
                  <a:txBody>
                    <a:bodyPr/>
                    <a:lstStyle/>
                    <a:p>
                      <a:pPr algn="ctr">
                        <a:spcAft>
                          <a:spcPts val="0"/>
                        </a:spcAft>
                      </a:pPr>
                      <a:r>
                        <a:rPr lang="tr-TR" sz="900">
                          <a:latin typeface="Korinna BT"/>
                          <a:ea typeface="Times New Roman"/>
                        </a:rPr>
                        <a:t>Hesap Adı</a:t>
                      </a:r>
                      <a:endParaRPr lang="tr-TR" sz="12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900">
                          <a:latin typeface="Korinna BT"/>
                          <a:ea typeface="Times New Roman"/>
                        </a:rPr>
                        <a:t>Detay</a:t>
                      </a:r>
                      <a:endParaRPr lang="tr-TR" sz="12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tr-TR" sz="800" b="1" dirty="0">
                          <a:latin typeface="Korinna BT"/>
                          <a:ea typeface="Times New Roman"/>
                        </a:rPr>
                        <a:t>Borç</a:t>
                      </a:r>
                      <a:endParaRPr lang="tr-TR" sz="12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800" b="1">
                          <a:latin typeface="Korinna BT"/>
                          <a:ea typeface="Times New Roman"/>
                        </a:rPr>
                        <a:t>Alacak</a:t>
                      </a:r>
                      <a:endParaRPr lang="tr-TR" sz="12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2">
                  <a:txBody>
                    <a:bodyPr/>
                    <a:lstStyle/>
                    <a:p>
                      <a:pPr algn="just">
                        <a:spcAft>
                          <a:spcPts val="0"/>
                        </a:spcAft>
                      </a:pPr>
                      <a:r>
                        <a:rPr lang="tr-TR" sz="900" b="1">
                          <a:latin typeface="Korinna BT"/>
                          <a:ea typeface="Times New Roman"/>
                        </a:rPr>
                        <a:t>159</a:t>
                      </a:r>
                      <a:endParaRPr lang="tr-TR" sz="1200">
                        <a:latin typeface="Times New Roman"/>
                        <a:ea typeface="Times New Roman"/>
                      </a:endParaRPr>
                    </a:p>
                    <a:p>
                      <a:pPr algn="just">
                        <a:spcAft>
                          <a:spcPts val="0"/>
                        </a:spcAft>
                      </a:pPr>
                      <a:r>
                        <a:rPr lang="tr-TR" sz="900">
                          <a:latin typeface="Korinna BT"/>
                          <a:ea typeface="Times New Roman"/>
                        </a:rPr>
                        <a:t>    159.09</a:t>
                      </a:r>
                      <a:endParaRPr lang="tr-TR" sz="1200">
                        <a:latin typeface="Times New Roman"/>
                        <a:ea typeface="Times New Roman"/>
                      </a:endParaRPr>
                    </a:p>
                    <a:p>
                      <a:pPr algn="just">
                        <a:spcAft>
                          <a:spcPts val="0"/>
                        </a:spcAft>
                      </a:pPr>
                      <a:r>
                        <a:rPr lang="tr-TR" sz="900" b="1">
                          <a:latin typeface="Korinna BT"/>
                          <a:ea typeface="Times New Roman"/>
                        </a:rPr>
                        <a:t>            102</a:t>
                      </a:r>
                      <a:endParaRPr lang="tr-TR" sz="12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gridSpan="3">
                  <a:txBody>
                    <a:bodyPr/>
                    <a:lstStyle/>
                    <a:p>
                      <a:pPr algn="just">
                        <a:spcAft>
                          <a:spcPts val="0"/>
                        </a:spcAft>
                      </a:pPr>
                      <a:r>
                        <a:rPr lang="tr-TR" sz="900" b="1" dirty="0">
                          <a:latin typeface="Korinna BT"/>
                          <a:ea typeface="Times New Roman"/>
                        </a:rPr>
                        <a:t>VERİLEN SİPARİŞ AVANSLAR HS</a:t>
                      </a:r>
                      <a:endParaRPr lang="tr-TR" sz="1200" dirty="0">
                        <a:latin typeface="Times New Roman"/>
                        <a:ea typeface="Times New Roman"/>
                      </a:endParaRPr>
                    </a:p>
                    <a:p>
                      <a:pPr algn="just">
                        <a:spcAft>
                          <a:spcPts val="0"/>
                        </a:spcAft>
                      </a:pPr>
                      <a:r>
                        <a:rPr lang="tr-TR" sz="900" dirty="0">
                          <a:latin typeface="Korinna BT"/>
                          <a:ea typeface="Times New Roman"/>
                        </a:rPr>
                        <a:t>İthalat Sipariş Giderleri</a:t>
                      </a:r>
                      <a:endParaRPr lang="tr-TR" sz="1200" dirty="0">
                        <a:latin typeface="Times New Roman"/>
                        <a:ea typeface="Times New Roman"/>
                      </a:endParaRPr>
                    </a:p>
                    <a:p>
                      <a:pPr algn="just">
                        <a:spcAft>
                          <a:spcPts val="0"/>
                        </a:spcAft>
                      </a:pPr>
                      <a:r>
                        <a:rPr lang="tr-TR" sz="900" b="1" dirty="0">
                          <a:latin typeface="Korinna BT"/>
                          <a:ea typeface="Times New Roman"/>
                        </a:rPr>
                        <a:t>             BANKALAR HS</a:t>
                      </a:r>
                      <a:endParaRPr lang="tr-TR" sz="12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gridSpan="2">
                  <a:txBody>
                    <a:bodyPr/>
                    <a:lstStyle/>
                    <a:p>
                      <a:pPr algn="r">
                        <a:spcAft>
                          <a:spcPts val="0"/>
                        </a:spcAft>
                      </a:pPr>
                      <a:r>
                        <a:rPr lang="tr-TR" sz="900">
                          <a:latin typeface="Korinna BT"/>
                          <a:ea typeface="Times New Roman"/>
                        </a:rPr>
                        <a:t>5.000.-</a:t>
                      </a:r>
                      <a:endParaRPr lang="tr-TR" sz="12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pPr>
                      <a:endParaRPr lang="tr-TR" sz="900">
                        <a:latin typeface="Korinna BT"/>
                        <a:ea typeface="Times New Roman"/>
                      </a:endParaRPr>
                    </a:p>
                    <a:p>
                      <a:pPr algn="r">
                        <a:spcAft>
                          <a:spcPts val="0"/>
                        </a:spcAft>
                      </a:pPr>
                      <a:r>
                        <a:rPr lang="tr-TR" sz="900">
                          <a:latin typeface="Korinna BT"/>
                          <a:ea typeface="Times New Roman"/>
                        </a:rPr>
                        <a:t>5.000.-</a:t>
                      </a:r>
                      <a:endParaRPr lang="tr-TR" sz="12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5">
                  <a:txBody>
                    <a:bodyPr/>
                    <a:lstStyle/>
                    <a:p>
                      <a:pPr algn="r">
                        <a:spcAft>
                          <a:spcPts val="0"/>
                        </a:spcAft>
                      </a:pPr>
                      <a:r>
                        <a:rPr lang="tr-TR" sz="900">
                          <a:latin typeface="Korinna BT"/>
                          <a:ea typeface="Times New Roman"/>
                        </a:rPr>
                        <a:t>TOPLAM</a:t>
                      </a:r>
                      <a:endParaRPr lang="tr-TR" sz="12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gridSpan="2">
                  <a:txBody>
                    <a:bodyPr/>
                    <a:lstStyle/>
                    <a:p>
                      <a:pPr algn="r">
                        <a:spcAft>
                          <a:spcPts val="0"/>
                        </a:spcAft>
                      </a:pPr>
                      <a:r>
                        <a:rPr lang="tr-TR" sz="900">
                          <a:latin typeface="Korinna BT"/>
                          <a:ea typeface="Times New Roman"/>
                        </a:rPr>
                        <a:t>5.000.-</a:t>
                      </a:r>
                      <a:endParaRPr lang="tr-TR" sz="12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900">
                          <a:latin typeface="Korinna BT"/>
                          <a:ea typeface="Times New Roman"/>
                        </a:rPr>
                        <a:t>5.000.-</a:t>
                      </a:r>
                      <a:endParaRPr lang="tr-TR" sz="12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0810">
                <a:tc>
                  <a:txBody>
                    <a:bodyPr/>
                    <a:lstStyle/>
                    <a:p>
                      <a:pPr algn="just">
                        <a:spcAft>
                          <a:spcPts val="0"/>
                        </a:spcAft>
                      </a:pPr>
                      <a:r>
                        <a:rPr lang="tr-TR" sz="900" b="1">
                          <a:latin typeface="Korinna BT"/>
                          <a:ea typeface="Times New Roman"/>
                        </a:rPr>
                        <a:t>Açıklama</a:t>
                      </a:r>
                      <a:r>
                        <a:rPr lang="tr-TR" sz="900">
                          <a:latin typeface="Korinna BT"/>
                          <a:ea typeface="Times New Roman"/>
                        </a:rPr>
                        <a:t> </a:t>
                      </a:r>
                      <a:endParaRPr lang="tr-TR" sz="12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7">
                  <a:txBody>
                    <a:bodyPr/>
                    <a:lstStyle/>
                    <a:p>
                      <a:pPr algn="just">
                        <a:spcAft>
                          <a:spcPts val="0"/>
                        </a:spcAft>
                      </a:pPr>
                      <a:r>
                        <a:rPr lang="tr-TR" sz="900" dirty="0">
                          <a:latin typeface="Korinna BT"/>
                          <a:ea typeface="Times New Roman"/>
                        </a:rPr>
                        <a:t>Banka masraflarının ödenmesi kaydı</a:t>
                      </a:r>
                      <a:endParaRPr lang="tr-TR" sz="12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45058" name="Rectangle 2"/>
          <p:cNvSpPr>
            <a:spLocks noChangeArrowheads="1"/>
          </p:cNvSpPr>
          <p:nvPr/>
        </p:nvSpPr>
        <p:spPr bwMode="auto">
          <a:xfrm>
            <a:off x="323528" y="2636912"/>
            <a:ext cx="8089650"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Korinna BT" charset="0"/>
                <a:cs typeface="Arial" pitchFamily="34" charset="0"/>
              </a:rPr>
              <a:t>2) 5.000.-TL tutar</a:t>
            </a:r>
            <a:r>
              <a:rPr kumimoji="0" lang="tr-TR" sz="1400" b="0" i="0" u="none" strike="noStrike" cap="none" normalizeH="0" baseline="0" smtClean="0">
                <a:ln>
                  <a:noFill/>
                </a:ln>
                <a:solidFill>
                  <a:schemeClr val="tx1"/>
                </a:solidFill>
                <a:effectLst/>
                <a:latin typeface="Korinna BT" charset="0"/>
                <a:cs typeface="TimesNewRoman"/>
              </a:rPr>
              <a:t>ı</a:t>
            </a:r>
            <a:r>
              <a:rPr kumimoji="0" lang="tr-TR" sz="1400" b="0" i="0" u="none" strike="noStrike" cap="none" normalizeH="0" baseline="0" smtClean="0">
                <a:ln>
                  <a:noFill/>
                </a:ln>
                <a:solidFill>
                  <a:schemeClr val="tx1"/>
                </a:solidFill>
                <a:effectLst/>
                <a:latin typeface="Korinna BT" charset="0"/>
                <a:cs typeface="Arial" pitchFamily="34" charset="0"/>
              </a:rPr>
              <a:t>ndaki banka masraflar</a:t>
            </a:r>
            <a:r>
              <a:rPr kumimoji="0" lang="tr-TR" sz="1400" b="0" i="0" u="none" strike="noStrike" cap="none" normalizeH="0" baseline="0" smtClean="0">
                <a:ln>
                  <a:noFill/>
                </a:ln>
                <a:solidFill>
                  <a:schemeClr val="tx1"/>
                </a:solidFill>
                <a:effectLst/>
                <a:latin typeface="Korinna BT" charset="0"/>
                <a:cs typeface="TimesNewRoman"/>
              </a:rPr>
              <a:t>ı 02.12.2011 tarihinde Halk Bankası </a:t>
            </a:r>
            <a:r>
              <a:rPr kumimoji="0" lang="tr-TR" sz="1400" b="0" i="0" u="none" strike="noStrike" cap="none" normalizeH="0" baseline="0" smtClean="0">
                <a:ln>
                  <a:noFill/>
                </a:ln>
                <a:solidFill>
                  <a:schemeClr val="tx1"/>
                </a:solidFill>
                <a:effectLst/>
                <a:latin typeface="Korinna BT" charset="0"/>
                <a:cs typeface="Arial" pitchFamily="34" charset="0"/>
              </a:rPr>
              <a:t>hesabından ödenmi</a:t>
            </a:r>
            <a:r>
              <a:rPr kumimoji="0" lang="tr-TR" sz="1400" b="0" i="0" u="none" strike="noStrike" cap="none" normalizeH="0" baseline="0" smtClean="0">
                <a:ln>
                  <a:noFill/>
                </a:ln>
                <a:solidFill>
                  <a:schemeClr val="tx1"/>
                </a:solidFill>
                <a:effectLst/>
                <a:latin typeface="Korinna BT" charset="0"/>
                <a:cs typeface="TimesNewRoman"/>
              </a:rPr>
              <a:t>ş</a:t>
            </a:r>
            <a:r>
              <a:rPr kumimoji="0" lang="tr-TR" sz="1400" b="0" i="0" u="none" strike="noStrike" cap="none" normalizeH="0" baseline="0" smtClean="0">
                <a:ln>
                  <a:noFill/>
                </a:ln>
                <a:solidFill>
                  <a:schemeClr val="tx1"/>
                </a:solidFill>
                <a:effectLst/>
                <a:latin typeface="Korinna BT" charset="0"/>
                <a:cs typeface="Arial" pitchFamily="34" charset="0"/>
              </a:rPr>
              <a:t>tir.</a:t>
            </a:r>
            <a:endParaRPr kumimoji="0" lang="tr-TR" sz="3200" b="0" i="0" u="none" strike="noStrike" cap="none" normalizeH="0" baseline="0" smtClean="0">
              <a:ln>
                <a:noFill/>
              </a:ln>
              <a:solidFill>
                <a:schemeClr val="tx1"/>
              </a:solidFill>
              <a:effectLst/>
              <a:latin typeface="Arial" pitchFamily="34" charset="0"/>
              <a:cs typeface="Arial" pitchFamily="34" charset="0"/>
            </a:endParaRPr>
          </a:p>
        </p:txBody>
      </p:sp>
      <p:sp>
        <p:nvSpPr>
          <p:cNvPr id="45060" name="Rectangle 4"/>
          <p:cNvSpPr>
            <a:spLocks noChangeArrowheads="1"/>
          </p:cNvSpPr>
          <p:nvPr/>
        </p:nvSpPr>
        <p:spPr bwMode="auto">
          <a:xfrm>
            <a:off x="395536" y="4248862"/>
            <a:ext cx="8748464"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Korinna BT" charset="0"/>
                <a:cs typeface="Arial" pitchFamily="34" charset="0"/>
              </a:rPr>
              <a:t>3) 03.12.2011 tarihinde </a:t>
            </a:r>
            <a:r>
              <a:rPr kumimoji="0" lang="tr-TR" sz="1100" b="0" i="0" u="none" strike="noStrike" cap="none" normalizeH="0" baseline="0" dirty="0" smtClean="0">
                <a:ln>
                  <a:noFill/>
                </a:ln>
                <a:solidFill>
                  <a:schemeClr val="tx1"/>
                </a:solidFill>
                <a:effectLst/>
                <a:latin typeface="Korinna BT" charset="0"/>
                <a:cs typeface="Arial" pitchFamily="34" charset="0"/>
              </a:rPr>
              <a:t>Caner</a:t>
            </a:r>
            <a:r>
              <a:rPr kumimoji="0" lang="tr-TR" sz="1400" b="0" i="0" u="none" strike="noStrike" cap="none" normalizeH="0" baseline="0" dirty="0" smtClean="0">
                <a:ln>
                  <a:noFill/>
                </a:ln>
                <a:solidFill>
                  <a:schemeClr val="tx1"/>
                </a:solidFill>
                <a:effectLst/>
                <a:latin typeface="Korinna BT" charset="0"/>
                <a:cs typeface="Arial" pitchFamily="34" charset="0"/>
              </a:rPr>
              <a:t> A.Ş 150.000.- TL tutarında SİGORTA poliçesi bedeli hesaplara kredili olarak kaydedilmiştir.</a:t>
            </a:r>
            <a:endParaRPr kumimoji="0" lang="tr-TR" sz="24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8 Tablo"/>
          <p:cNvGraphicFramePr>
            <a:graphicFrameLocks noGrp="1"/>
          </p:cNvGraphicFramePr>
          <p:nvPr/>
        </p:nvGraphicFramePr>
        <p:xfrm>
          <a:off x="611559" y="4941168"/>
          <a:ext cx="5976665" cy="1463027"/>
        </p:xfrm>
        <a:graphic>
          <a:graphicData uri="http://schemas.openxmlformats.org/drawingml/2006/table">
            <a:tbl>
              <a:tblPr/>
              <a:tblGrid>
                <a:gridCol w="1066452"/>
                <a:gridCol w="134328"/>
                <a:gridCol w="2122010"/>
                <a:gridCol w="134328"/>
                <a:gridCol w="797796"/>
                <a:gridCol w="903988"/>
                <a:gridCol w="817763"/>
              </a:tblGrid>
              <a:tr h="160018">
                <a:tc gridSpan="2">
                  <a:txBody>
                    <a:bodyPr/>
                    <a:lstStyle/>
                    <a:p>
                      <a:pPr algn="just">
                        <a:spcAft>
                          <a:spcPts val="0"/>
                        </a:spcAft>
                      </a:pPr>
                      <a:r>
                        <a:rPr lang="tr-TR" sz="1100" b="1" dirty="0">
                          <a:latin typeface="Korinna BT"/>
                          <a:ea typeface="Times New Roman"/>
                        </a:rPr>
                        <a:t>Fiş Tarihi</a:t>
                      </a:r>
                      <a:endParaRPr lang="tr-TR" sz="18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pPr>
                      <a:r>
                        <a:rPr lang="tr-TR" sz="1100">
                          <a:latin typeface="Korinna BT"/>
                          <a:ea typeface="Times New Roman"/>
                        </a:rPr>
                        <a:t>03/12/2011</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just">
                        <a:spcAft>
                          <a:spcPts val="0"/>
                        </a:spcAft>
                      </a:pPr>
                      <a:endParaRPr lang="tr-TR" sz="11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just">
                        <a:spcAft>
                          <a:spcPts val="0"/>
                        </a:spcAft>
                      </a:pPr>
                      <a:endParaRPr lang="tr-TR" sz="11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36">
                <a:tc gridSpan="2">
                  <a:txBody>
                    <a:bodyPr/>
                    <a:lstStyle/>
                    <a:p>
                      <a:pPr algn="ctr">
                        <a:spcAft>
                          <a:spcPts val="0"/>
                        </a:spcAft>
                      </a:pPr>
                      <a:r>
                        <a:rPr lang="tr-TR" sz="1100">
                          <a:latin typeface="Korinna BT"/>
                          <a:ea typeface="Times New Roman"/>
                        </a:rPr>
                        <a:t>Hesap Kodu</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gridSpan="2">
                  <a:txBody>
                    <a:bodyPr/>
                    <a:lstStyle/>
                    <a:p>
                      <a:pPr algn="ctr">
                        <a:spcAft>
                          <a:spcPts val="0"/>
                        </a:spcAft>
                      </a:pPr>
                      <a:r>
                        <a:rPr lang="tr-TR" sz="1100">
                          <a:latin typeface="Korinna BT"/>
                          <a:ea typeface="Times New Roman"/>
                        </a:rPr>
                        <a:t>Hesap Adı</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1100">
                          <a:latin typeface="Korinna BT"/>
                          <a:ea typeface="Times New Roman"/>
                        </a:rPr>
                        <a:t>Detay</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050" b="1">
                          <a:latin typeface="Korinna BT"/>
                          <a:ea typeface="Times New Roman"/>
                        </a:rPr>
                        <a:t>Borç</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050" b="1">
                          <a:latin typeface="Korinna BT"/>
                          <a:ea typeface="Times New Roman"/>
                        </a:rPr>
                        <a:t>Alacak</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71">
                <a:tc gridSpan="2">
                  <a:txBody>
                    <a:bodyPr/>
                    <a:lstStyle/>
                    <a:p>
                      <a:pPr algn="just">
                        <a:spcAft>
                          <a:spcPts val="0"/>
                        </a:spcAft>
                      </a:pPr>
                      <a:r>
                        <a:rPr lang="tr-TR" sz="1100" b="1">
                          <a:latin typeface="Korinna BT"/>
                          <a:ea typeface="Times New Roman"/>
                        </a:rPr>
                        <a:t>159</a:t>
                      </a:r>
                      <a:endParaRPr lang="tr-TR" sz="1800">
                        <a:latin typeface="Times New Roman"/>
                        <a:ea typeface="Times New Roman"/>
                      </a:endParaRPr>
                    </a:p>
                    <a:p>
                      <a:pPr algn="just">
                        <a:spcAft>
                          <a:spcPts val="0"/>
                        </a:spcAft>
                      </a:pPr>
                      <a:r>
                        <a:rPr lang="tr-TR" sz="1100">
                          <a:latin typeface="Korinna BT"/>
                          <a:ea typeface="Times New Roman"/>
                        </a:rPr>
                        <a:t>    159.09</a:t>
                      </a:r>
                      <a:endParaRPr lang="tr-TR" sz="1800">
                        <a:latin typeface="Times New Roman"/>
                        <a:ea typeface="Times New Roman"/>
                      </a:endParaRPr>
                    </a:p>
                    <a:p>
                      <a:pPr algn="just">
                        <a:spcAft>
                          <a:spcPts val="0"/>
                        </a:spcAft>
                      </a:pPr>
                      <a:r>
                        <a:rPr lang="tr-TR" sz="1100" b="1">
                          <a:latin typeface="Korinna BT"/>
                          <a:ea typeface="Times New Roman"/>
                        </a:rPr>
                        <a:t>            320</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gridSpan="3">
                  <a:txBody>
                    <a:bodyPr/>
                    <a:lstStyle/>
                    <a:p>
                      <a:pPr algn="just">
                        <a:spcAft>
                          <a:spcPts val="0"/>
                        </a:spcAft>
                      </a:pPr>
                      <a:r>
                        <a:rPr lang="tr-TR" sz="1100" b="1" dirty="0">
                          <a:latin typeface="Korinna BT"/>
                          <a:ea typeface="Times New Roman"/>
                        </a:rPr>
                        <a:t>VERİLEN SİPARİŞ AVANSLAR HS</a:t>
                      </a:r>
                      <a:endParaRPr lang="tr-TR" sz="1800" dirty="0">
                        <a:latin typeface="Times New Roman"/>
                        <a:ea typeface="Times New Roman"/>
                      </a:endParaRPr>
                    </a:p>
                    <a:p>
                      <a:pPr algn="just">
                        <a:spcAft>
                          <a:spcPts val="0"/>
                        </a:spcAft>
                      </a:pPr>
                      <a:r>
                        <a:rPr lang="tr-TR" sz="1100" dirty="0">
                          <a:latin typeface="Korinna BT"/>
                          <a:ea typeface="Times New Roman"/>
                        </a:rPr>
                        <a:t>İthalat Sipariş Giderleri</a:t>
                      </a:r>
                      <a:endParaRPr lang="tr-TR" sz="1800" dirty="0">
                        <a:latin typeface="Times New Roman"/>
                        <a:ea typeface="Times New Roman"/>
                      </a:endParaRPr>
                    </a:p>
                    <a:p>
                      <a:pPr algn="just">
                        <a:spcAft>
                          <a:spcPts val="0"/>
                        </a:spcAft>
                      </a:pPr>
                      <a:r>
                        <a:rPr lang="tr-TR" sz="1100" b="1" dirty="0">
                          <a:latin typeface="Korinna BT"/>
                          <a:ea typeface="Times New Roman"/>
                        </a:rPr>
                        <a:t>           SATICILAR HS</a:t>
                      </a:r>
                      <a:endParaRPr lang="tr-TR" sz="18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r>
                        <a:rPr lang="tr-TR" sz="1100">
                          <a:latin typeface="Korinna BT"/>
                          <a:ea typeface="Times New Roman"/>
                        </a:rPr>
                        <a:t>1.500.</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100" dirty="0">
                        <a:latin typeface="Korinna BT"/>
                        <a:ea typeface="Times New Roman"/>
                      </a:endParaRPr>
                    </a:p>
                    <a:p>
                      <a:pPr algn="r">
                        <a:spcAft>
                          <a:spcPts val="0"/>
                        </a:spcAft>
                      </a:pPr>
                      <a:r>
                        <a:rPr lang="tr-TR" sz="1100" dirty="0">
                          <a:latin typeface="Korinna BT"/>
                          <a:ea typeface="Times New Roman"/>
                        </a:rPr>
                        <a:t>1.500.-</a:t>
                      </a:r>
                      <a:endParaRPr lang="tr-TR" sz="18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0018">
                <a:tc gridSpan="5">
                  <a:txBody>
                    <a:bodyPr/>
                    <a:lstStyle/>
                    <a:p>
                      <a:pPr algn="r">
                        <a:spcAft>
                          <a:spcPts val="0"/>
                        </a:spcAft>
                      </a:pPr>
                      <a:r>
                        <a:rPr lang="tr-TR" sz="1100">
                          <a:latin typeface="Korinna BT"/>
                          <a:ea typeface="Times New Roman"/>
                        </a:rPr>
                        <a:t>TOPLAM</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r>
                        <a:rPr lang="tr-TR" sz="1100">
                          <a:latin typeface="Korinna BT"/>
                          <a:ea typeface="Times New Roman"/>
                        </a:rPr>
                        <a:t>1.500.-</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r>
                        <a:rPr lang="tr-TR" sz="1100">
                          <a:latin typeface="Korinna BT"/>
                          <a:ea typeface="Times New Roman"/>
                        </a:rPr>
                        <a:t>1.500.</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0018">
                <a:tc>
                  <a:txBody>
                    <a:bodyPr/>
                    <a:lstStyle/>
                    <a:p>
                      <a:pPr algn="just">
                        <a:spcAft>
                          <a:spcPts val="0"/>
                        </a:spcAft>
                      </a:pPr>
                      <a:r>
                        <a:rPr lang="tr-TR" sz="1100" b="1">
                          <a:latin typeface="Korinna BT"/>
                          <a:ea typeface="Times New Roman"/>
                        </a:rPr>
                        <a:t>Açıklama</a:t>
                      </a:r>
                      <a:r>
                        <a:rPr lang="tr-TR" sz="1100">
                          <a:latin typeface="Korinna BT"/>
                          <a:ea typeface="Times New Roman"/>
                        </a:rPr>
                        <a:t> </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algn="just">
                        <a:spcAft>
                          <a:spcPts val="0"/>
                        </a:spcAft>
                      </a:pPr>
                      <a:r>
                        <a:rPr lang="tr-TR" sz="1100" dirty="0">
                          <a:latin typeface="Korinna BT"/>
                          <a:ea typeface="Times New Roman"/>
                        </a:rPr>
                        <a:t>Sigorta  masraflarının kredili olarak ödenmesi kaydı</a:t>
                      </a:r>
                      <a:endParaRPr lang="tr-TR" sz="18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pic>
        <p:nvPicPr>
          <p:cNvPr id="10" name="Picture 4" descr="MMj02362560000[1]"/>
          <p:cNvPicPr>
            <a:picLocks noChangeAspect="1" noChangeArrowheads="1" noCrop="1"/>
          </p:cNvPicPr>
          <p:nvPr/>
        </p:nvPicPr>
        <p:blipFill>
          <a:blip r:embed="rId2" cstate="print"/>
          <a:srcRect/>
          <a:stretch>
            <a:fillRect/>
          </a:stretch>
        </p:blipFill>
        <p:spPr bwMode="auto">
          <a:xfrm>
            <a:off x="7092280" y="980728"/>
            <a:ext cx="1476375" cy="1800225"/>
          </a:xfrm>
          <a:prstGeom prst="rect">
            <a:avLst/>
          </a:prstGeom>
          <a:noFill/>
        </p:spPr>
      </p:pic>
    </p:spTree>
  </p:cSld>
  <p:clrMapOvr>
    <a:masterClrMapping/>
  </p:clrMapOvr>
  <p:transition spd="slow">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683568" y="1340768"/>
          <a:ext cx="5904657" cy="1264920"/>
        </p:xfrm>
        <a:graphic>
          <a:graphicData uri="http://schemas.openxmlformats.org/drawingml/2006/table">
            <a:tbl>
              <a:tblPr/>
              <a:tblGrid>
                <a:gridCol w="1439795"/>
                <a:gridCol w="2329579"/>
                <a:gridCol w="147468"/>
                <a:gridCol w="649425"/>
                <a:gridCol w="373876"/>
                <a:gridCol w="255954"/>
                <a:gridCol w="708560"/>
              </a:tblGrid>
              <a:tr h="0">
                <a:tc gridSpan="7">
                  <a:txBody>
                    <a:bodyPr/>
                    <a:lstStyle/>
                    <a:p>
                      <a:pPr algn="r">
                        <a:spcAft>
                          <a:spcPts val="0"/>
                        </a:spcAft>
                      </a:pPr>
                      <a:r>
                        <a:rPr lang="tr-TR" sz="1100" b="1" dirty="0">
                          <a:latin typeface="Korinna BT"/>
                          <a:ea typeface="Times New Roman"/>
                        </a:rPr>
                        <a:t>Caner  AŞ</a:t>
                      </a:r>
                      <a:r>
                        <a:rPr lang="tr-TR" sz="1100" b="1" dirty="0">
                          <a:latin typeface="Korinna BT"/>
                          <a:ea typeface="Times New Roman"/>
                          <a:cs typeface="Arial"/>
                        </a:rPr>
                        <a:t> </a:t>
                      </a:r>
                      <a:r>
                        <a:rPr lang="tr-TR" sz="1100" b="1" dirty="0">
                          <a:latin typeface="Korinna BT"/>
                          <a:ea typeface="Times New Roman"/>
                        </a:rPr>
                        <a:t>                                                                                                             </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a:txBody>
                    <a:bodyPr/>
                    <a:lstStyle/>
                    <a:p>
                      <a:pPr algn="just">
                        <a:spcAft>
                          <a:spcPts val="0"/>
                        </a:spcAft>
                      </a:pPr>
                      <a:r>
                        <a:rPr lang="tr-TR" sz="1200" b="1">
                          <a:latin typeface="Korinna BT"/>
                          <a:ea typeface="Times New Roman"/>
                        </a:rPr>
                        <a:t>Fiş Tarihi</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200">
                          <a:latin typeface="Korinna BT"/>
                          <a:ea typeface="Times New Roman"/>
                        </a:rPr>
                        <a:t>04/12/2011</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just">
                        <a:spcAft>
                          <a:spcPts val="0"/>
                        </a:spcAft>
                      </a:pPr>
                      <a:endParaRPr lang="tr-TR" sz="12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gridSpan="2">
                  <a:txBody>
                    <a:bodyPr/>
                    <a:lstStyle/>
                    <a:p>
                      <a:pPr algn="just">
                        <a:spcAft>
                          <a:spcPts val="0"/>
                        </a:spcAft>
                      </a:pPr>
                      <a:endParaRPr lang="tr-TR" sz="12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r>
              <a:tr h="0">
                <a:tc>
                  <a:txBody>
                    <a:bodyPr/>
                    <a:lstStyle/>
                    <a:p>
                      <a:pPr algn="ctr">
                        <a:spcAft>
                          <a:spcPts val="0"/>
                        </a:spcAft>
                      </a:pPr>
                      <a:r>
                        <a:rPr lang="tr-TR" sz="1200">
                          <a:latin typeface="Korinna BT"/>
                          <a:ea typeface="Times New Roman"/>
                        </a:rPr>
                        <a:t>Hesap Kodu</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tr-TR" sz="1200">
                          <a:latin typeface="Korinna BT"/>
                          <a:ea typeface="Times New Roman"/>
                        </a:rPr>
                        <a:t>Hesap Adı</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1200">
                          <a:latin typeface="Korinna BT"/>
                          <a:ea typeface="Times New Roman"/>
                        </a:rPr>
                        <a:t>Detay</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tr-TR" sz="1100" b="1">
                          <a:latin typeface="Korinna BT"/>
                          <a:ea typeface="Times New Roman"/>
                        </a:rPr>
                        <a:t>Borç</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1100" b="1">
                          <a:latin typeface="Korinna BT"/>
                          <a:ea typeface="Times New Roman"/>
                        </a:rPr>
                        <a:t>Alacak</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spcAft>
                          <a:spcPts val="0"/>
                        </a:spcAft>
                      </a:pPr>
                      <a:r>
                        <a:rPr lang="tr-TR" sz="1200" b="1" dirty="0">
                          <a:latin typeface="Korinna BT"/>
                          <a:ea typeface="Times New Roman"/>
                        </a:rPr>
                        <a:t>159</a:t>
                      </a:r>
                      <a:endParaRPr lang="tr-TR" sz="2000" dirty="0">
                        <a:latin typeface="Times New Roman"/>
                        <a:ea typeface="Times New Roman"/>
                      </a:endParaRPr>
                    </a:p>
                    <a:p>
                      <a:pPr algn="just">
                        <a:spcAft>
                          <a:spcPts val="0"/>
                        </a:spcAft>
                      </a:pPr>
                      <a:r>
                        <a:rPr lang="tr-TR" sz="1200" dirty="0">
                          <a:latin typeface="Korinna BT"/>
                          <a:ea typeface="Times New Roman"/>
                        </a:rPr>
                        <a:t>    159.09</a:t>
                      </a:r>
                      <a:endParaRPr lang="tr-TR" sz="2000" dirty="0">
                        <a:latin typeface="Times New Roman"/>
                        <a:ea typeface="Times New Roman"/>
                      </a:endParaRPr>
                    </a:p>
                    <a:p>
                      <a:pPr algn="just">
                        <a:spcAft>
                          <a:spcPts val="0"/>
                        </a:spcAft>
                      </a:pPr>
                      <a:r>
                        <a:rPr lang="tr-TR" sz="1200" b="1" dirty="0">
                          <a:latin typeface="Korinna BT"/>
                          <a:ea typeface="Times New Roman"/>
                        </a:rPr>
                        <a:t>            100</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just">
                        <a:spcAft>
                          <a:spcPts val="0"/>
                        </a:spcAft>
                      </a:pPr>
                      <a:r>
                        <a:rPr lang="tr-TR" sz="1200" b="1">
                          <a:latin typeface="Korinna BT"/>
                          <a:ea typeface="Times New Roman"/>
                        </a:rPr>
                        <a:t>VERİLEN SİPARİŞ AVANSLAR HS</a:t>
                      </a:r>
                      <a:endParaRPr lang="tr-TR" sz="2000">
                        <a:latin typeface="Times New Roman"/>
                        <a:ea typeface="Times New Roman"/>
                      </a:endParaRPr>
                    </a:p>
                    <a:p>
                      <a:pPr algn="just">
                        <a:spcAft>
                          <a:spcPts val="0"/>
                        </a:spcAft>
                      </a:pPr>
                      <a:r>
                        <a:rPr lang="tr-TR" sz="1200">
                          <a:latin typeface="Korinna BT"/>
                          <a:ea typeface="Times New Roman"/>
                        </a:rPr>
                        <a:t>İthalat Sipariş Giderleri</a:t>
                      </a:r>
                      <a:endParaRPr lang="tr-TR" sz="2000">
                        <a:latin typeface="Times New Roman"/>
                        <a:ea typeface="Times New Roman"/>
                      </a:endParaRPr>
                    </a:p>
                    <a:p>
                      <a:pPr algn="just">
                        <a:spcAft>
                          <a:spcPts val="0"/>
                        </a:spcAft>
                      </a:pPr>
                      <a:r>
                        <a:rPr lang="tr-TR" sz="1200" b="1">
                          <a:latin typeface="Korinna BT"/>
                          <a:ea typeface="Times New Roman"/>
                        </a:rPr>
                        <a:t>             KASA HS</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gridSpan="2">
                  <a:txBody>
                    <a:bodyPr/>
                    <a:lstStyle/>
                    <a:p>
                      <a:pPr algn="r">
                        <a:spcAft>
                          <a:spcPts val="0"/>
                        </a:spcAft>
                      </a:pPr>
                      <a:r>
                        <a:rPr lang="tr-TR" sz="1200">
                          <a:latin typeface="Korinna BT"/>
                          <a:ea typeface="Times New Roman"/>
                        </a:rPr>
                        <a:t>1.500.-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pPr>
                      <a:endParaRPr lang="tr-TR" sz="1200">
                        <a:latin typeface="Korinna BT"/>
                        <a:ea typeface="Times New Roman"/>
                      </a:endParaRPr>
                    </a:p>
                    <a:p>
                      <a:pPr algn="r">
                        <a:spcAft>
                          <a:spcPts val="0"/>
                        </a:spcAft>
                      </a:pPr>
                      <a:r>
                        <a:rPr lang="tr-TR" sz="1200">
                          <a:latin typeface="Korinna BT"/>
                          <a:ea typeface="Times New Roman"/>
                        </a:rPr>
                        <a:t>1.500.-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0810">
                <a:tc>
                  <a:txBody>
                    <a:bodyPr/>
                    <a:lstStyle/>
                    <a:p>
                      <a:pPr algn="just">
                        <a:spcAft>
                          <a:spcPts val="0"/>
                        </a:spcAft>
                      </a:pPr>
                      <a:r>
                        <a:rPr lang="tr-TR" sz="1200" b="1">
                          <a:latin typeface="Korinna BT"/>
                          <a:ea typeface="Times New Roman"/>
                        </a:rPr>
                        <a:t>Açıklama</a:t>
                      </a:r>
                      <a:r>
                        <a:rPr lang="tr-TR" sz="1200">
                          <a:latin typeface="Korinna BT"/>
                          <a:ea typeface="Times New Roman"/>
                        </a:rPr>
                        <a:t> </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algn="just">
                        <a:spcAft>
                          <a:spcPts val="0"/>
                        </a:spcAft>
                      </a:pPr>
                      <a:r>
                        <a:rPr lang="tr-TR" sz="1200" dirty="0">
                          <a:latin typeface="Korinna BT"/>
                          <a:ea typeface="Times New Roman"/>
                        </a:rPr>
                        <a:t>Navlun faturasının  ödenmesi kaydı</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44033" name="Rectangle 1"/>
          <p:cNvSpPr>
            <a:spLocks noChangeArrowheads="1"/>
          </p:cNvSpPr>
          <p:nvPr/>
        </p:nvSpPr>
        <p:spPr bwMode="auto">
          <a:xfrm>
            <a:off x="0" y="752601"/>
            <a:ext cx="8755474" cy="76944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Korinna BT" charset="0"/>
                <a:cs typeface="Arial" pitchFamily="34" charset="0"/>
              </a:rPr>
              <a:t>4) 04.12.2011 tarihinde</a:t>
            </a:r>
            <a:r>
              <a:rPr kumimoji="0" lang="tr-TR" sz="1200" b="0" i="0" u="none" strike="noStrike" cap="none" normalizeH="0" baseline="0" dirty="0" smtClean="0">
                <a:ln>
                  <a:noFill/>
                </a:ln>
                <a:solidFill>
                  <a:schemeClr val="tx1"/>
                </a:solidFill>
                <a:effectLst/>
                <a:latin typeface="Korinna BT" charset="0"/>
                <a:cs typeface="Arial" pitchFamily="34" charset="0"/>
              </a:rPr>
              <a:t> Caner</a:t>
            </a:r>
            <a:r>
              <a:rPr kumimoji="0" lang="tr-TR" sz="1600" b="0" i="0" u="none" strike="noStrike" cap="none" normalizeH="0" baseline="0" dirty="0" smtClean="0">
                <a:ln>
                  <a:noFill/>
                </a:ln>
                <a:solidFill>
                  <a:schemeClr val="tx1"/>
                </a:solidFill>
                <a:effectLst/>
                <a:latin typeface="Korinna BT" charset="0"/>
                <a:cs typeface="Arial" pitchFamily="34" charset="0"/>
              </a:rPr>
              <a:t> A.Ş 1.500.- TL Taşır Şirketine navlun bedelini kasadan ödenmiştir.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4" name="3 Tablo"/>
          <p:cNvGraphicFramePr>
            <a:graphicFrameLocks noGrp="1"/>
          </p:cNvGraphicFramePr>
          <p:nvPr/>
        </p:nvGraphicFramePr>
        <p:xfrm>
          <a:off x="755576" y="3068960"/>
          <a:ext cx="5904656" cy="960120"/>
        </p:xfrm>
        <a:graphic>
          <a:graphicData uri="http://schemas.openxmlformats.org/drawingml/2006/table">
            <a:tbl>
              <a:tblPr/>
              <a:tblGrid>
                <a:gridCol w="1032171"/>
                <a:gridCol w="130120"/>
                <a:gridCol w="2119733"/>
                <a:gridCol w="1002280"/>
                <a:gridCol w="622469"/>
                <a:gridCol w="997883"/>
              </a:tblGrid>
              <a:tr h="156017">
                <a:tc gridSpan="2">
                  <a:txBody>
                    <a:bodyPr/>
                    <a:lstStyle/>
                    <a:p>
                      <a:pPr algn="just">
                        <a:spcAft>
                          <a:spcPts val="0"/>
                        </a:spcAft>
                      </a:pPr>
                      <a:r>
                        <a:rPr lang="tr-TR" sz="1050" b="1" dirty="0">
                          <a:latin typeface="Korinna BT"/>
                          <a:ea typeface="Times New Roman"/>
                        </a:rPr>
                        <a:t>Fiş Tarihi</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pPr>
                      <a:r>
                        <a:rPr lang="tr-TR" sz="1050">
                          <a:latin typeface="Korinna BT"/>
                          <a:ea typeface="Times New Roman"/>
                        </a:rPr>
                        <a:t>05/12/2011</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endParaRPr lang="tr-TR" sz="105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pPr>
                      <a:endParaRPr lang="tr-TR" sz="105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6017">
                <a:tc gridSpan="2">
                  <a:txBody>
                    <a:bodyPr/>
                    <a:lstStyle/>
                    <a:p>
                      <a:pPr algn="ctr">
                        <a:spcAft>
                          <a:spcPts val="0"/>
                        </a:spcAft>
                      </a:pPr>
                      <a:r>
                        <a:rPr lang="tr-TR" sz="1050">
                          <a:latin typeface="Korinna BT"/>
                          <a:ea typeface="Times New Roman"/>
                        </a:rPr>
                        <a:t>Hesap Kodu</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1050">
                          <a:latin typeface="Korinna BT"/>
                          <a:ea typeface="Times New Roman"/>
                        </a:rPr>
                        <a:t>Hesap Adı</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endParaRPr lang="tr-TR" sz="105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000" b="1">
                          <a:latin typeface="Korinna BT"/>
                          <a:ea typeface="Times New Roman"/>
                        </a:rPr>
                        <a:t>Borç</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000" b="1">
                          <a:latin typeface="Korinna BT"/>
                          <a:ea typeface="Times New Roman"/>
                        </a:rPr>
                        <a:t>Alacak</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8052">
                <a:tc gridSpan="2">
                  <a:txBody>
                    <a:bodyPr/>
                    <a:lstStyle/>
                    <a:p>
                      <a:pPr algn="just">
                        <a:spcAft>
                          <a:spcPts val="0"/>
                        </a:spcAft>
                      </a:pPr>
                      <a:r>
                        <a:rPr lang="tr-TR" sz="1050" b="1">
                          <a:latin typeface="Korinna BT"/>
                          <a:ea typeface="Times New Roman"/>
                        </a:rPr>
                        <a:t>159</a:t>
                      </a:r>
                      <a:endParaRPr lang="tr-TR" sz="1600">
                        <a:latin typeface="Times New Roman"/>
                        <a:ea typeface="Times New Roman"/>
                      </a:endParaRPr>
                    </a:p>
                    <a:p>
                      <a:pPr algn="just">
                        <a:spcAft>
                          <a:spcPts val="0"/>
                        </a:spcAft>
                      </a:pPr>
                      <a:r>
                        <a:rPr lang="tr-TR" sz="1050">
                          <a:latin typeface="Korinna BT"/>
                          <a:ea typeface="Times New Roman"/>
                        </a:rPr>
                        <a:t>    159.09</a:t>
                      </a:r>
                      <a:endParaRPr lang="tr-TR" sz="1600">
                        <a:latin typeface="Times New Roman"/>
                        <a:ea typeface="Times New Roman"/>
                      </a:endParaRPr>
                    </a:p>
                    <a:p>
                      <a:pPr algn="just">
                        <a:spcAft>
                          <a:spcPts val="0"/>
                        </a:spcAft>
                      </a:pPr>
                      <a:r>
                        <a:rPr lang="tr-TR" sz="1050" b="1">
                          <a:latin typeface="Korinna BT"/>
                          <a:ea typeface="Times New Roman"/>
                        </a:rPr>
                        <a:t>            102</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gridSpan="2">
                  <a:txBody>
                    <a:bodyPr/>
                    <a:lstStyle/>
                    <a:p>
                      <a:pPr algn="just">
                        <a:spcAft>
                          <a:spcPts val="0"/>
                        </a:spcAft>
                      </a:pPr>
                      <a:r>
                        <a:rPr lang="tr-TR" sz="1050" b="1" dirty="0">
                          <a:latin typeface="Korinna BT"/>
                          <a:ea typeface="Times New Roman"/>
                        </a:rPr>
                        <a:t>VERİLEN SİPARİŞ AVANSLAR HS</a:t>
                      </a:r>
                      <a:endParaRPr lang="tr-TR" sz="1600" dirty="0">
                        <a:latin typeface="Times New Roman"/>
                        <a:ea typeface="Times New Roman"/>
                      </a:endParaRPr>
                    </a:p>
                    <a:p>
                      <a:pPr algn="just">
                        <a:spcAft>
                          <a:spcPts val="0"/>
                        </a:spcAft>
                      </a:pPr>
                      <a:r>
                        <a:rPr lang="tr-TR" sz="1050" dirty="0">
                          <a:latin typeface="Korinna BT"/>
                          <a:ea typeface="Times New Roman"/>
                        </a:rPr>
                        <a:t>İthalat Sipariş Giderleri</a:t>
                      </a:r>
                      <a:endParaRPr lang="tr-TR" sz="1600" dirty="0">
                        <a:latin typeface="Times New Roman"/>
                        <a:ea typeface="Times New Roman"/>
                      </a:endParaRPr>
                    </a:p>
                    <a:p>
                      <a:pPr algn="just">
                        <a:spcAft>
                          <a:spcPts val="0"/>
                        </a:spcAft>
                      </a:pPr>
                      <a:r>
                        <a:rPr lang="tr-TR" sz="1050" b="1" dirty="0">
                          <a:latin typeface="Korinna BT"/>
                          <a:ea typeface="Times New Roman"/>
                        </a:rPr>
                        <a:t>             BANKALAR HS</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050">
                          <a:latin typeface="Korinna BT"/>
                          <a:ea typeface="Times New Roman"/>
                        </a:rPr>
                        <a:t>1250.-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050">
                        <a:latin typeface="Korinna BT"/>
                        <a:ea typeface="Times New Roman"/>
                      </a:endParaRPr>
                    </a:p>
                    <a:p>
                      <a:pPr algn="r">
                        <a:spcAft>
                          <a:spcPts val="0"/>
                        </a:spcAft>
                      </a:pPr>
                      <a:r>
                        <a:rPr lang="tr-TR" sz="1050">
                          <a:latin typeface="Korinna BT"/>
                          <a:ea typeface="Times New Roman"/>
                        </a:rPr>
                        <a:t>1250.-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6017">
                <a:tc>
                  <a:txBody>
                    <a:bodyPr/>
                    <a:lstStyle/>
                    <a:p>
                      <a:pPr algn="just">
                        <a:spcAft>
                          <a:spcPts val="0"/>
                        </a:spcAft>
                      </a:pPr>
                      <a:r>
                        <a:rPr lang="tr-TR" sz="1050" b="1">
                          <a:latin typeface="Korinna BT"/>
                          <a:ea typeface="Times New Roman"/>
                        </a:rPr>
                        <a:t>Açıklama</a:t>
                      </a:r>
                      <a:r>
                        <a:rPr lang="tr-TR" sz="1050">
                          <a:latin typeface="Korinna BT"/>
                          <a:ea typeface="Times New Roman"/>
                        </a:rPr>
                        <a:t> </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just">
                        <a:spcAft>
                          <a:spcPts val="0"/>
                        </a:spcAft>
                      </a:pPr>
                      <a:r>
                        <a:rPr lang="tr-TR" sz="1050" dirty="0" err="1">
                          <a:latin typeface="Korinna BT"/>
                          <a:ea typeface="Times New Roman"/>
                        </a:rPr>
                        <a:t>KKDF’nin</a:t>
                      </a:r>
                      <a:r>
                        <a:rPr lang="tr-TR" sz="1050" dirty="0">
                          <a:latin typeface="Korinna BT"/>
                          <a:ea typeface="Times New Roman"/>
                        </a:rPr>
                        <a:t> banka hesabından ödenmesi kaydı</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44034" name="Rectangle 2"/>
          <p:cNvSpPr>
            <a:spLocks noChangeArrowheads="1"/>
          </p:cNvSpPr>
          <p:nvPr/>
        </p:nvSpPr>
        <p:spPr bwMode="auto">
          <a:xfrm>
            <a:off x="0" y="2624809"/>
            <a:ext cx="9555116" cy="76944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Korinna BT" charset="0"/>
                <a:cs typeface="Arial" pitchFamily="34" charset="0"/>
              </a:rPr>
              <a:t>5) 05.12.2011 tarihinde </a:t>
            </a:r>
            <a:r>
              <a:rPr kumimoji="0" lang="tr-TR" sz="1200" b="0" i="0" u="none" strike="noStrike" cap="none" normalizeH="0" baseline="0" dirty="0" smtClean="0">
                <a:ln>
                  <a:noFill/>
                </a:ln>
                <a:solidFill>
                  <a:schemeClr val="tx1"/>
                </a:solidFill>
                <a:effectLst/>
                <a:latin typeface="Korinna BT" charset="0"/>
                <a:cs typeface="Arial" pitchFamily="34" charset="0"/>
              </a:rPr>
              <a:t>Caner</a:t>
            </a:r>
            <a:r>
              <a:rPr kumimoji="0" lang="tr-TR" sz="1600" b="0" i="0" u="none" strike="noStrike" cap="none" normalizeH="0" baseline="0" dirty="0" smtClean="0">
                <a:ln>
                  <a:noFill/>
                </a:ln>
                <a:solidFill>
                  <a:schemeClr val="tx1"/>
                </a:solidFill>
                <a:effectLst/>
                <a:latin typeface="Korinna BT" charset="0"/>
                <a:cs typeface="Arial" pitchFamily="34" charset="0"/>
              </a:rPr>
              <a:t> A.Ş 1.250.-TL tutarında KKDF primi banka hesaba hesabından ödenmiştir.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44035" name="Rectangle 3"/>
          <p:cNvSpPr>
            <a:spLocks noChangeArrowheads="1"/>
          </p:cNvSpPr>
          <p:nvPr/>
        </p:nvSpPr>
        <p:spPr bwMode="auto">
          <a:xfrm>
            <a:off x="251520" y="4005064"/>
            <a:ext cx="8244408" cy="11156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tx1"/>
                </a:solidFill>
                <a:effectLst/>
                <a:latin typeface="Korinna BT" charset="0"/>
                <a:cs typeface="Arial" pitchFamily="34" charset="0"/>
              </a:rPr>
              <a:t>Bilgilendirme:</a:t>
            </a:r>
            <a:r>
              <a:rPr kumimoji="0" lang="tr-TR" sz="1200" b="0" i="0" u="none" strike="noStrike" cap="none" normalizeH="0" baseline="0" dirty="0" smtClean="0">
                <a:ln>
                  <a:noFill/>
                </a:ln>
                <a:solidFill>
                  <a:schemeClr val="tx1"/>
                </a:solidFill>
                <a:effectLst/>
                <a:latin typeface="Korinna BT" charset="0"/>
                <a:cs typeface="Arial" pitchFamily="34" charset="0"/>
              </a:rPr>
              <a:t> İthalatın fiilen yapılmasından sonra ithalat masrafları ve Katma Değer Vergisi 159 ve 191 </a:t>
            </a:r>
            <a:r>
              <a:rPr kumimoji="0" lang="tr-TR" sz="1200" b="0" i="0" u="none" strike="noStrike" cap="none" normalizeH="0" baseline="0" dirty="0" err="1" smtClean="0">
                <a:ln>
                  <a:noFill/>
                </a:ln>
                <a:solidFill>
                  <a:schemeClr val="tx1"/>
                </a:solidFill>
                <a:effectLst/>
                <a:latin typeface="Korinna BT" charset="0"/>
                <a:cs typeface="Arial" pitchFamily="34" charset="0"/>
              </a:rPr>
              <a:t>nu’lu</a:t>
            </a:r>
            <a:r>
              <a:rPr kumimoji="0" lang="tr-TR" sz="1200" b="0" i="0" u="none" strike="noStrike" cap="none" normalizeH="0" baseline="0" dirty="0" smtClean="0">
                <a:ln>
                  <a:noFill/>
                </a:ln>
                <a:solidFill>
                  <a:schemeClr val="tx1"/>
                </a:solidFill>
                <a:effectLst/>
                <a:latin typeface="Korinna BT" charset="0"/>
                <a:cs typeface="Arial" pitchFamily="34" charset="0"/>
              </a:rPr>
              <a:t> hesaplara borç, nakden ödeme yapıldığında 100 KASA hesabına alacak kaydedilir.</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Korinna BT" charset="0"/>
                <a:cs typeface="Arial" pitchFamily="34" charset="0"/>
              </a:rPr>
              <a:t>6) 06.12.2011 tarihinde </a:t>
            </a:r>
            <a:r>
              <a:rPr kumimoji="0" lang="tr-TR" sz="1200" b="0" i="0" u="none" strike="noStrike" cap="none" normalizeH="0" baseline="0" dirty="0" smtClean="0">
                <a:ln>
                  <a:noFill/>
                </a:ln>
                <a:solidFill>
                  <a:schemeClr val="tx1"/>
                </a:solidFill>
                <a:effectLst/>
                <a:latin typeface="Korinna BT" charset="0"/>
                <a:cs typeface="Arial" pitchFamily="34" charset="0"/>
              </a:rPr>
              <a:t>Caner</a:t>
            </a:r>
            <a:r>
              <a:rPr kumimoji="0" lang="tr-TR" sz="1600" b="0" i="0" u="none" strike="noStrike" cap="none" normalizeH="0" baseline="0" dirty="0" smtClean="0">
                <a:ln>
                  <a:noFill/>
                </a:ln>
                <a:solidFill>
                  <a:schemeClr val="tx1"/>
                </a:solidFill>
                <a:effectLst/>
                <a:latin typeface="Korinna BT" charset="0"/>
                <a:cs typeface="Arial" pitchFamily="34" charset="0"/>
              </a:rPr>
              <a:t> A.Ş 10.000.- TL + 1.800.-TL KDV’lik çe</a:t>
            </a:r>
            <a:r>
              <a:rPr kumimoji="0" lang="tr-TR" sz="1600" b="0" i="0" u="none" strike="noStrike" cap="none" normalizeH="0" baseline="0" dirty="0" smtClean="0">
                <a:ln>
                  <a:noFill/>
                </a:ln>
                <a:solidFill>
                  <a:schemeClr val="tx1"/>
                </a:solidFill>
                <a:effectLst/>
                <a:latin typeface="Korinna BT" charset="0"/>
                <a:cs typeface="TimesNewRoman"/>
              </a:rPr>
              <a:t>ş</a:t>
            </a:r>
            <a:r>
              <a:rPr kumimoji="0" lang="tr-TR" sz="1600" b="0" i="0" u="none" strike="noStrike" cap="none" normalizeH="0" baseline="0" dirty="0" smtClean="0">
                <a:ln>
                  <a:noFill/>
                </a:ln>
                <a:solidFill>
                  <a:schemeClr val="tx1"/>
                </a:solidFill>
                <a:effectLst/>
                <a:latin typeface="Korinna BT" charset="0"/>
                <a:cs typeface="Arial" pitchFamily="34" charset="0"/>
              </a:rPr>
              <a:t>itli ithalat giderlerini kasadan ödenmi</a:t>
            </a:r>
            <a:r>
              <a:rPr kumimoji="0" lang="tr-TR" sz="1600" b="0" i="0" u="none" strike="noStrike" cap="none" normalizeH="0" baseline="0" dirty="0" smtClean="0">
                <a:ln>
                  <a:noFill/>
                </a:ln>
                <a:solidFill>
                  <a:schemeClr val="tx1"/>
                </a:solidFill>
                <a:effectLst/>
                <a:latin typeface="Korinna BT" charset="0"/>
                <a:cs typeface="TimesNewRoman"/>
              </a:rPr>
              <a:t>ş</a:t>
            </a:r>
            <a:r>
              <a:rPr kumimoji="0" lang="tr-TR" sz="1600" b="0" i="0" u="none" strike="noStrike" cap="none" normalizeH="0" baseline="0" dirty="0" smtClean="0">
                <a:ln>
                  <a:noFill/>
                </a:ln>
                <a:solidFill>
                  <a:schemeClr val="tx1"/>
                </a:solidFill>
                <a:effectLst/>
                <a:latin typeface="Korinna BT" charset="0"/>
                <a:cs typeface="Arial" pitchFamily="34" charset="0"/>
              </a:rPr>
              <a:t>tir.</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7" name="6 Tablo"/>
          <p:cNvGraphicFramePr>
            <a:graphicFrameLocks noGrp="1"/>
          </p:cNvGraphicFramePr>
          <p:nvPr/>
        </p:nvGraphicFramePr>
        <p:xfrm>
          <a:off x="611560" y="5229200"/>
          <a:ext cx="6192688" cy="1120140"/>
        </p:xfrm>
        <a:graphic>
          <a:graphicData uri="http://schemas.openxmlformats.org/drawingml/2006/table">
            <a:tbl>
              <a:tblPr/>
              <a:tblGrid>
                <a:gridCol w="1254951"/>
                <a:gridCol w="2352226"/>
                <a:gridCol w="914703"/>
                <a:gridCol w="914703"/>
                <a:gridCol w="756105"/>
              </a:tblGrid>
              <a:tr h="0">
                <a:tc>
                  <a:txBody>
                    <a:bodyPr/>
                    <a:lstStyle/>
                    <a:p>
                      <a:pPr algn="just">
                        <a:spcAft>
                          <a:spcPts val="0"/>
                        </a:spcAft>
                      </a:pPr>
                      <a:r>
                        <a:rPr lang="tr-TR" sz="1050" b="1" dirty="0">
                          <a:latin typeface="Korinna BT"/>
                          <a:ea typeface="Times New Roman"/>
                        </a:rPr>
                        <a:t>Fiş Tarihi</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050">
                          <a:latin typeface="Korinna BT"/>
                          <a:ea typeface="Times New Roman"/>
                        </a:rPr>
                        <a:t>06/12/2011</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endParaRPr lang="tr-TR" sz="105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endParaRPr lang="tr-TR" sz="105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r>
              <a:tr h="0">
                <a:tc>
                  <a:txBody>
                    <a:bodyPr/>
                    <a:lstStyle/>
                    <a:p>
                      <a:pPr algn="ctr">
                        <a:spcAft>
                          <a:spcPts val="0"/>
                        </a:spcAft>
                      </a:pPr>
                      <a:r>
                        <a:rPr lang="tr-TR" sz="1050">
                          <a:latin typeface="Korinna BT"/>
                          <a:ea typeface="Times New Roman"/>
                        </a:rPr>
                        <a:t>Hesap Kodu</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050">
                          <a:latin typeface="Korinna BT"/>
                          <a:ea typeface="Times New Roman"/>
                        </a:rPr>
                        <a:t>Hesap Adı</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endParaRPr lang="tr-TR" sz="105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000" b="1">
                          <a:latin typeface="Korinna BT"/>
                          <a:ea typeface="Times New Roman"/>
                        </a:rPr>
                        <a:t>Borç</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000" b="1">
                          <a:latin typeface="Korinna BT"/>
                          <a:ea typeface="Times New Roman"/>
                        </a:rPr>
                        <a:t>Alacak</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spcAft>
                          <a:spcPts val="0"/>
                        </a:spcAft>
                      </a:pPr>
                      <a:r>
                        <a:rPr lang="tr-TR" sz="1050" b="1">
                          <a:latin typeface="Korinna BT"/>
                          <a:ea typeface="Times New Roman"/>
                        </a:rPr>
                        <a:t>159</a:t>
                      </a:r>
                      <a:endParaRPr lang="tr-TR" sz="1600">
                        <a:latin typeface="Times New Roman"/>
                        <a:ea typeface="Times New Roman"/>
                      </a:endParaRPr>
                    </a:p>
                    <a:p>
                      <a:pPr algn="just">
                        <a:spcAft>
                          <a:spcPts val="0"/>
                        </a:spcAft>
                      </a:pPr>
                      <a:r>
                        <a:rPr lang="tr-TR" sz="1050">
                          <a:latin typeface="Korinna BT"/>
                          <a:ea typeface="Times New Roman"/>
                        </a:rPr>
                        <a:t>    159.09</a:t>
                      </a:r>
                      <a:endParaRPr lang="tr-TR" sz="1600">
                        <a:latin typeface="Times New Roman"/>
                        <a:ea typeface="Times New Roman"/>
                      </a:endParaRPr>
                    </a:p>
                    <a:p>
                      <a:pPr algn="just">
                        <a:spcAft>
                          <a:spcPts val="0"/>
                        </a:spcAft>
                      </a:pPr>
                      <a:r>
                        <a:rPr lang="tr-TR" sz="1050" b="1">
                          <a:latin typeface="Korinna BT"/>
                          <a:ea typeface="Times New Roman"/>
                        </a:rPr>
                        <a:t>191</a:t>
                      </a:r>
                      <a:endParaRPr lang="tr-TR" sz="1600">
                        <a:latin typeface="Times New Roman"/>
                        <a:ea typeface="Times New Roman"/>
                      </a:endParaRPr>
                    </a:p>
                    <a:p>
                      <a:pPr algn="just">
                        <a:spcAft>
                          <a:spcPts val="0"/>
                        </a:spcAft>
                      </a:pPr>
                      <a:r>
                        <a:rPr lang="tr-TR" sz="1050" b="1">
                          <a:latin typeface="Korinna BT"/>
                          <a:ea typeface="Times New Roman"/>
                        </a:rPr>
                        <a:t>            100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r>
                        <a:rPr lang="tr-TR" sz="1050" b="1" dirty="0">
                          <a:latin typeface="Korinna BT"/>
                          <a:ea typeface="Times New Roman"/>
                        </a:rPr>
                        <a:t>VERİLEN SİPARİŞ AVANSLAR HS</a:t>
                      </a:r>
                      <a:endParaRPr lang="tr-TR" sz="1600" dirty="0">
                        <a:latin typeface="Times New Roman"/>
                        <a:ea typeface="Times New Roman"/>
                      </a:endParaRPr>
                    </a:p>
                    <a:p>
                      <a:pPr algn="just">
                        <a:spcAft>
                          <a:spcPts val="0"/>
                        </a:spcAft>
                      </a:pPr>
                      <a:r>
                        <a:rPr lang="tr-TR" sz="1050" dirty="0">
                          <a:latin typeface="Korinna BT"/>
                          <a:ea typeface="Times New Roman"/>
                        </a:rPr>
                        <a:t>İthalat Sipariş Giderleri</a:t>
                      </a:r>
                      <a:endParaRPr lang="tr-TR" sz="1600" dirty="0">
                        <a:latin typeface="Times New Roman"/>
                        <a:ea typeface="Times New Roman"/>
                      </a:endParaRPr>
                    </a:p>
                    <a:p>
                      <a:pPr algn="just">
                        <a:spcAft>
                          <a:spcPts val="0"/>
                        </a:spcAft>
                      </a:pPr>
                      <a:r>
                        <a:rPr lang="tr-TR" sz="1050" b="1" dirty="0">
                          <a:latin typeface="Korinna BT"/>
                          <a:ea typeface="Times New Roman"/>
                        </a:rPr>
                        <a:t>İND. KDV</a:t>
                      </a:r>
                      <a:endParaRPr lang="tr-TR" sz="1600" dirty="0">
                        <a:latin typeface="Times New Roman"/>
                        <a:ea typeface="Times New Roman"/>
                      </a:endParaRPr>
                    </a:p>
                    <a:p>
                      <a:pPr algn="just">
                        <a:spcAft>
                          <a:spcPts val="0"/>
                        </a:spcAft>
                      </a:pPr>
                      <a:r>
                        <a:rPr lang="tr-TR" sz="1050" b="1" dirty="0">
                          <a:latin typeface="Korinna BT"/>
                          <a:ea typeface="Times New Roman"/>
                        </a:rPr>
                        <a:t>             KASA HS</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050" b="1">
                          <a:latin typeface="Korinna BT"/>
                          <a:ea typeface="Times New Roman"/>
                        </a:rPr>
                        <a:t>10.000.-</a:t>
                      </a:r>
                      <a:endParaRPr lang="tr-TR" sz="1600">
                        <a:latin typeface="Times New Roman"/>
                        <a:ea typeface="Times New Roman"/>
                      </a:endParaRPr>
                    </a:p>
                    <a:p>
                      <a:pPr algn="r">
                        <a:spcAft>
                          <a:spcPts val="0"/>
                        </a:spcAft>
                      </a:pPr>
                      <a:r>
                        <a:rPr lang="tr-TR" sz="1050" b="1">
                          <a:latin typeface="Korinna BT"/>
                          <a:ea typeface="Times New Roman"/>
                        </a:rPr>
                        <a:t>1.800.-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600">
                        <a:latin typeface="Times New Roman"/>
                        <a:ea typeface="Times New Roman"/>
                      </a:endParaRPr>
                    </a:p>
                    <a:p>
                      <a:pPr algn="r">
                        <a:spcAft>
                          <a:spcPts val="0"/>
                        </a:spcAft>
                      </a:pPr>
                      <a:r>
                        <a:rPr lang="tr-TR" sz="1050" b="1">
                          <a:latin typeface="Korinna BT"/>
                          <a:ea typeface="Times New Roman"/>
                        </a:rPr>
                        <a:t>11.800.-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0810">
                <a:tc>
                  <a:txBody>
                    <a:bodyPr/>
                    <a:lstStyle/>
                    <a:p>
                      <a:pPr algn="just">
                        <a:spcAft>
                          <a:spcPts val="0"/>
                        </a:spcAft>
                      </a:pPr>
                      <a:r>
                        <a:rPr lang="tr-TR" sz="1050" b="1" dirty="0">
                          <a:latin typeface="Korinna BT"/>
                          <a:ea typeface="Times New Roman"/>
                        </a:rPr>
                        <a:t>Açıklama</a:t>
                      </a:r>
                      <a:r>
                        <a:rPr lang="tr-TR" sz="1050" dirty="0">
                          <a:latin typeface="Korinna BT"/>
                          <a:ea typeface="Times New Roman"/>
                        </a:rPr>
                        <a:t> </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just">
                        <a:spcAft>
                          <a:spcPts val="0"/>
                        </a:spcAft>
                      </a:pPr>
                      <a:r>
                        <a:rPr lang="tr-TR" sz="1050" dirty="0">
                          <a:latin typeface="Korinna BT"/>
                          <a:ea typeface="Times New Roman"/>
                        </a:rPr>
                        <a:t>Navlun faturasının  ödenmesi kaydı</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pic>
        <p:nvPicPr>
          <p:cNvPr id="8" name="2 Resim" descr="sigorta.png"/>
          <p:cNvPicPr>
            <a:picLocks noChangeAspect="1"/>
          </p:cNvPicPr>
          <p:nvPr/>
        </p:nvPicPr>
        <p:blipFill>
          <a:blip r:embed="rId2" cstate="print"/>
          <a:srcRect/>
          <a:stretch>
            <a:fillRect/>
          </a:stretch>
        </p:blipFill>
        <p:spPr bwMode="auto">
          <a:xfrm>
            <a:off x="6677025" y="4743450"/>
            <a:ext cx="2466975" cy="2114550"/>
          </a:xfrm>
          <a:prstGeom prst="rect">
            <a:avLst/>
          </a:prstGeom>
          <a:noFill/>
          <a:ln w="9525">
            <a:noFill/>
            <a:miter lim="800000"/>
            <a:headEnd/>
            <a:tailEnd/>
          </a:ln>
        </p:spPr>
      </p:pic>
    </p:spTree>
  </p:cSld>
  <p:clrMapOvr>
    <a:masterClrMapping/>
  </p:clrMapOvr>
  <p:transition spd="med">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51520" y="836712"/>
            <a:ext cx="8568952"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rgbClr val="FF0000"/>
                </a:solidFill>
                <a:effectLst/>
                <a:latin typeface="Korinna BT" charset="0"/>
                <a:cs typeface="Arial" pitchFamily="34" charset="0"/>
              </a:rPr>
              <a:t>Bilgilendirme:</a:t>
            </a:r>
            <a:r>
              <a:rPr kumimoji="0" lang="tr-TR" b="0" i="0" u="none" strike="noStrike" cap="none" normalizeH="0" baseline="0" dirty="0" smtClean="0">
                <a:ln>
                  <a:noFill/>
                </a:ln>
                <a:solidFill>
                  <a:srgbClr val="FF0000"/>
                </a:solidFill>
                <a:effectLst/>
                <a:latin typeface="Korinna BT" charset="0"/>
                <a:cs typeface="Arial" pitchFamily="34" charset="0"/>
              </a:rPr>
              <a:t> İthalatın fiilen gerçekleştiği tarihe kadar oluşan maliyet bedeli, eğer ithal edilen mal ilk madde ve malzeme ise 150 </a:t>
            </a:r>
            <a:r>
              <a:rPr kumimoji="0" lang="tr-TR" b="0" i="0" u="none" strike="noStrike" cap="none" normalizeH="0" baseline="0" dirty="0" err="1" smtClean="0">
                <a:ln>
                  <a:noFill/>
                </a:ln>
                <a:solidFill>
                  <a:srgbClr val="FF0000"/>
                </a:solidFill>
                <a:effectLst/>
                <a:latin typeface="Korinna BT" charset="0"/>
                <a:cs typeface="Arial" pitchFamily="34" charset="0"/>
              </a:rPr>
              <a:t>nu’lu</a:t>
            </a:r>
            <a:r>
              <a:rPr kumimoji="0" lang="tr-TR" b="0" i="0" u="none" strike="noStrike" cap="none" normalizeH="0" baseline="0" dirty="0" smtClean="0">
                <a:ln>
                  <a:noFill/>
                </a:ln>
                <a:solidFill>
                  <a:srgbClr val="FF0000"/>
                </a:solidFill>
                <a:effectLst/>
                <a:latin typeface="Korinna BT" charset="0"/>
                <a:cs typeface="Arial" pitchFamily="34" charset="0"/>
              </a:rPr>
              <a:t> hesaba, satmak üzere satın alınan ticari mal ise 153 TİCARİ MALLAR hesabına borç, 159 VERİLEN SİPARİŞ AVANSLARI hesabına alacak kaydedilir, böylece 159 VERİLEN SİPARİŞ AVANSLARI hesabı kapatılmış olur.</a:t>
            </a:r>
            <a:endParaRPr kumimoji="0" lang="tr-TR" sz="4000" b="0" i="0" u="none" strike="noStrike" cap="none" normalizeH="0" baseline="0" dirty="0" smtClean="0">
              <a:ln>
                <a:noFill/>
              </a:ln>
              <a:solidFill>
                <a:srgbClr val="FF0000"/>
              </a:solidFill>
              <a:effectLst/>
              <a:latin typeface="Arial" pitchFamily="34" charset="0"/>
              <a:cs typeface="Arial" pitchFamily="34" charset="0"/>
            </a:endParaRPr>
          </a:p>
        </p:txBody>
      </p:sp>
      <p:graphicFrame>
        <p:nvGraphicFramePr>
          <p:cNvPr id="3" name="2 Tablo"/>
          <p:cNvGraphicFramePr>
            <a:graphicFrameLocks noGrp="1"/>
          </p:cNvGraphicFramePr>
          <p:nvPr/>
        </p:nvGraphicFramePr>
        <p:xfrm>
          <a:off x="467544" y="3645024"/>
          <a:ext cx="6840760" cy="1706880"/>
        </p:xfrm>
        <a:graphic>
          <a:graphicData uri="http://schemas.openxmlformats.org/drawingml/2006/table">
            <a:tbl>
              <a:tblPr/>
              <a:tblGrid>
                <a:gridCol w="1299704"/>
                <a:gridCol w="2540329"/>
                <a:gridCol w="780230"/>
                <a:gridCol w="1009409"/>
                <a:gridCol w="1211088"/>
              </a:tblGrid>
              <a:tr h="0">
                <a:tc>
                  <a:txBody>
                    <a:bodyPr/>
                    <a:lstStyle/>
                    <a:p>
                      <a:pPr algn="just">
                        <a:spcAft>
                          <a:spcPts val="0"/>
                        </a:spcAft>
                      </a:pPr>
                      <a:r>
                        <a:rPr lang="tr-TR" sz="1600" b="1" dirty="0">
                          <a:latin typeface="Korinna BT"/>
                          <a:ea typeface="Times New Roman"/>
                        </a:rPr>
                        <a:t>Fiş Tarihi</a:t>
                      </a:r>
                      <a:endParaRPr lang="tr-TR" sz="28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600">
                          <a:latin typeface="Korinna BT"/>
                          <a:ea typeface="Times New Roman"/>
                        </a:rPr>
                        <a:t>06/12/2011</a:t>
                      </a:r>
                      <a:endParaRPr lang="tr-TR" sz="2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endParaRPr lang="tr-TR" sz="16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pPr>
                      <a:endParaRPr lang="tr-TR" sz="16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spcAft>
                          <a:spcPts val="0"/>
                        </a:spcAft>
                      </a:pPr>
                      <a:r>
                        <a:rPr lang="tr-TR" sz="1600">
                          <a:latin typeface="Korinna BT"/>
                          <a:ea typeface="Times New Roman"/>
                        </a:rPr>
                        <a:t>Hesap Kodu</a:t>
                      </a:r>
                      <a:endParaRPr lang="tr-TR" sz="2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600">
                          <a:latin typeface="Korinna BT"/>
                          <a:ea typeface="Times New Roman"/>
                        </a:rPr>
                        <a:t>Hesap Adı</a:t>
                      </a:r>
                      <a:endParaRPr lang="tr-TR" sz="2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endParaRPr lang="tr-TR" sz="16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400" b="1">
                          <a:latin typeface="Korinna BT"/>
                          <a:ea typeface="Times New Roman"/>
                        </a:rPr>
                        <a:t>Borç</a:t>
                      </a:r>
                      <a:endParaRPr lang="tr-TR" sz="2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400" b="1">
                          <a:latin typeface="Korinna BT"/>
                          <a:ea typeface="Times New Roman"/>
                        </a:rPr>
                        <a:t>Alacak</a:t>
                      </a:r>
                      <a:endParaRPr lang="tr-TR" sz="2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spcAft>
                          <a:spcPts val="0"/>
                        </a:spcAft>
                      </a:pPr>
                      <a:r>
                        <a:rPr lang="tr-TR" sz="1600" b="1" dirty="0">
                          <a:latin typeface="Korinna BT"/>
                          <a:ea typeface="Times New Roman"/>
                        </a:rPr>
                        <a:t>153</a:t>
                      </a:r>
                      <a:endParaRPr lang="tr-TR" sz="2800" dirty="0">
                        <a:latin typeface="Times New Roman"/>
                        <a:ea typeface="Times New Roman"/>
                      </a:endParaRPr>
                    </a:p>
                    <a:p>
                      <a:pPr algn="just">
                        <a:spcAft>
                          <a:spcPts val="0"/>
                        </a:spcAft>
                      </a:pPr>
                      <a:r>
                        <a:rPr lang="tr-TR" sz="1600" b="1" dirty="0">
                          <a:latin typeface="Korinna BT"/>
                          <a:ea typeface="Times New Roman"/>
                        </a:rPr>
                        <a:t>            </a:t>
                      </a:r>
                      <a:endParaRPr lang="tr-TR" sz="2800" dirty="0">
                        <a:latin typeface="Times New Roman"/>
                        <a:ea typeface="Times New Roman"/>
                      </a:endParaRPr>
                    </a:p>
                    <a:p>
                      <a:pPr algn="just">
                        <a:spcAft>
                          <a:spcPts val="0"/>
                        </a:spcAft>
                      </a:pPr>
                      <a:r>
                        <a:rPr lang="tr-TR" sz="1600" b="1" dirty="0">
                          <a:latin typeface="Korinna BT"/>
                          <a:ea typeface="Times New Roman"/>
                        </a:rPr>
                        <a:t>          159</a:t>
                      </a:r>
                      <a:endParaRPr lang="tr-TR" sz="28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r>
                        <a:rPr lang="tr-TR" sz="1600" dirty="0">
                          <a:latin typeface="Korinna BT"/>
                          <a:ea typeface="Times New Roman"/>
                        </a:rPr>
                        <a:t>TİCARİ MALLAR HS.</a:t>
                      </a:r>
                      <a:endParaRPr lang="tr-TR" sz="2800" dirty="0">
                        <a:latin typeface="Times New Roman"/>
                        <a:ea typeface="Times New Roman"/>
                      </a:endParaRPr>
                    </a:p>
                    <a:p>
                      <a:pPr algn="just">
                        <a:spcAft>
                          <a:spcPts val="0"/>
                        </a:spcAft>
                      </a:pPr>
                      <a:r>
                        <a:rPr lang="tr-TR" sz="1600" dirty="0">
                          <a:latin typeface="Korinna BT"/>
                          <a:ea typeface="Times New Roman"/>
                        </a:rPr>
                        <a:t>İthalat Sipariş Giderleri</a:t>
                      </a:r>
                      <a:endParaRPr lang="tr-TR" sz="2800" dirty="0">
                        <a:latin typeface="Times New Roman"/>
                        <a:ea typeface="Times New Roman"/>
                      </a:endParaRPr>
                    </a:p>
                    <a:p>
                      <a:pPr algn="just">
                        <a:spcAft>
                          <a:spcPts val="0"/>
                        </a:spcAft>
                      </a:pPr>
                      <a:r>
                        <a:rPr lang="tr-TR" sz="1600" b="1" dirty="0">
                          <a:latin typeface="Korinna BT"/>
                          <a:ea typeface="Times New Roman"/>
                        </a:rPr>
                        <a:t>   VERİLEN SİPARİŞ AVANSLAR HS</a:t>
                      </a:r>
                      <a:endParaRPr lang="tr-TR" sz="28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600" b="1">
                          <a:latin typeface="Korinna BT"/>
                          <a:ea typeface="Times New Roman"/>
                        </a:rPr>
                        <a:t>51.050.-</a:t>
                      </a:r>
                      <a:endParaRPr lang="tr-TR" sz="2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2800">
                        <a:latin typeface="Times New Roman"/>
                        <a:ea typeface="Times New Roman"/>
                      </a:endParaRPr>
                    </a:p>
                    <a:p>
                      <a:pPr algn="r">
                        <a:spcAft>
                          <a:spcPts val="0"/>
                        </a:spcAft>
                      </a:pPr>
                      <a:r>
                        <a:rPr lang="tr-TR" sz="1600" b="1">
                          <a:latin typeface="Korinna BT"/>
                          <a:ea typeface="Times New Roman"/>
                        </a:rPr>
                        <a:t>51.050.-</a:t>
                      </a:r>
                      <a:endParaRPr lang="tr-TR" sz="2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0810">
                <a:tc>
                  <a:txBody>
                    <a:bodyPr/>
                    <a:lstStyle/>
                    <a:p>
                      <a:pPr algn="just">
                        <a:spcAft>
                          <a:spcPts val="0"/>
                        </a:spcAft>
                      </a:pPr>
                      <a:r>
                        <a:rPr lang="tr-TR" sz="1600" b="1">
                          <a:latin typeface="Korinna BT"/>
                          <a:ea typeface="Times New Roman"/>
                        </a:rPr>
                        <a:t>Açıklama</a:t>
                      </a:r>
                      <a:r>
                        <a:rPr lang="tr-TR" sz="1600">
                          <a:latin typeface="Korinna BT"/>
                          <a:ea typeface="Times New Roman"/>
                        </a:rPr>
                        <a:t> </a:t>
                      </a:r>
                      <a:endParaRPr lang="tr-TR" sz="2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just">
                        <a:spcAft>
                          <a:spcPts val="0"/>
                        </a:spcAft>
                      </a:pPr>
                      <a:r>
                        <a:rPr lang="tr-TR" sz="1600" dirty="0">
                          <a:latin typeface="Korinna BT"/>
                          <a:ea typeface="Times New Roman"/>
                        </a:rPr>
                        <a:t>İthalatı gerçekleşen malın stok hesaplarına devir kaydı.</a:t>
                      </a:r>
                      <a:endParaRPr lang="tr-TR" sz="28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43010" name="Rectangle 2"/>
          <p:cNvSpPr>
            <a:spLocks noChangeArrowheads="1"/>
          </p:cNvSpPr>
          <p:nvPr/>
        </p:nvSpPr>
        <p:spPr bwMode="auto">
          <a:xfrm>
            <a:off x="0" y="2708920"/>
            <a:ext cx="8316416" cy="892552"/>
          </a:xfrm>
          <a:prstGeom prst="rect">
            <a:avLst/>
          </a:prstGeom>
          <a:solidFill>
            <a:srgbClr val="E6E6E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TimesNewRoman"/>
              </a:rPr>
              <a:t>7) İspanya’dan ithal edilen ticari malın </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maliyeti 51.050. TL olarak gerçekle</a:t>
            </a:r>
            <a:r>
              <a:rPr kumimoji="0" lang="tr-TR" sz="1600" b="0" i="0" u="none" strike="noStrike" cap="none" normalizeH="0" baseline="0" dirty="0" smtClean="0">
                <a:ln>
                  <a:noFill/>
                </a:ln>
                <a:solidFill>
                  <a:schemeClr val="tx1"/>
                </a:solidFill>
                <a:effectLst/>
                <a:latin typeface="Korinna BT" charset="0"/>
                <a:ea typeface="Times New Roman" pitchFamily="18" charset="0"/>
                <a:cs typeface="TimesNewRoman"/>
              </a:rPr>
              <a:t>ş</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mi</a:t>
            </a:r>
            <a:r>
              <a:rPr kumimoji="0" lang="tr-TR" sz="1600" b="0" i="0" u="none" strike="noStrike" cap="none" normalizeH="0" baseline="0" dirty="0" smtClean="0">
                <a:ln>
                  <a:noFill/>
                </a:ln>
                <a:solidFill>
                  <a:schemeClr val="tx1"/>
                </a:solidFill>
                <a:effectLst/>
                <a:latin typeface="Korinna BT" charset="0"/>
                <a:ea typeface="Times New Roman" pitchFamily="18" charset="0"/>
                <a:cs typeface="TimesNewRoman"/>
              </a:rPr>
              <a:t>ş</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tir.</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l" defTabSz="914400" rtl="0" eaLnBrk="0" fontAlgn="base" latinLnBrk="0" hangingPunct="0">
              <a:lnSpc>
                <a:spcPct val="100000"/>
              </a:lnSpc>
              <a:spcBef>
                <a:spcPct val="0"/>
              </a:spcBef>
              <a:spcAft>
                <a:spcPct val="0"/>
              </a:spcAft>
              <a:buClrTx/>
              <a:buSzTx/>
              <a:buFontTx/>
              <a:buNone/>
              <a:tabLst/>
            </a:pPr>
            <a:endParaRPr kumimoji="0" lang="tr-TR" sz="3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4" descr="MMj03367090000[1]"/>
          <p:cNvPicPr>
            <a:picLocks noChangeAspect="1" noChangeArrowheads="1" noCrop="1"/>
          </p:cNvPicPr>
          <p:nvPr/>
        </p:nvPicPr>
        <p:blipFill>
          <a:blip r:embed="rId2" cstate="print"/>
          <a:srcRect/>
          <a:stretch>
            <a:fillRect/>
          </a:stretch>
        </p:blipFill>
        <p:spPr bwMode="auto">
          <a:xfrm>
            <a:off x="7343775" y="5085184"/>
            <a:ext cx="1800225" cy="1600200"/>
          </a:xfrm>
          <a:prstGeom prst="rect">
            <a:avLst/>
          </a:prstGeom>
          <a:noFill/>
        </p:spPr>
      </p:pic>
    </p:spTree>
  </p:cSld>
  <p:clrMapOvr>
    <a:masterClrMapping/>
  </p:clrMapOvr>
  <p:transition spd="slow">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620688"/>
            <a:ext cx="9144000" cy="58785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dirty="0" smtClean="0">
                <a:ln>
                  <a:noFill/>
                </a:ln>
                <a:solidFill>
                  <a:schemeClr val="tx1"/>
                </a:solidFill>
                <a:effectLst/>
                <a:latin typeface="Korinna BT" charset="0"/>
                <a:ea typeface="Times New Roman" pitchFamily="18" charset="0"/>
                <a:cs typeface="Arial" pitchFamily="34" charset="0"/>
              </a:rPr>
              <a:t>6. 2. Akreditifli İthalat İşlemleri ve Muhasebeleştirilmesi</a:t>
            </a:r>
          </a:p>
          <a:p>
            <a:pPr marL="0" marR="0" lvl="0" indent="252413" algn="just" defTabSz="914400" rtl="0" eaLnBrk="1" fontAlgn="base" latinLnBrk="0" hangingPunct="1">
              <a:lnSpc>
                <a:spcPct val="100000"/>
              </a:lnSpc>
              <a:spcBef>
                <a:spcPct val="0"/>
              </a:spcBef>
              <a:spcAft>
                <a:spcPct val="0"/>
              </a:spcAft>
              <a:buClrTx/>
              <a:buSzTx/>
              <a:buFontTx/>
              <a:buNone/>
              <a:tabLst/>
            </a:pP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latin typeface="Korinna BT" charset="0"/>
                <a:ea typeface="Times New Roman" pitchFamily="18" charset="0"/>
                <a:cs typeface="Arial" pitchFamily="34" charset="0"/>
              </a:rPr>
              <a:t>Akreditifli dış ticaret işlemleri:</a:t>
            </a:r>
            <a:r>
              <a:rPr kumimoji="0" lang="tr-TR" b="0" i="0" u="none" strike="noStrike" cap="none" normalizeH="0" baseline="0" dirty="0" smtClean="0">
                <a:ln>
                  <a:noFill/>
                </a:ln>
                <a:solidFill>
                  <a:schemeClr val="tx1"/>
                </a:solidFill>
                <a:effectLst/>
                <a:latin typeface="Korinna BT" charset="0"/>
                <a:ea typeface="Times New Roman" pitchFamily="18" charset="0"/>
                <a:cs typeface="Arial" pitchFamily="34" charset="0"/>
              </a:rPr>
              <a:t> belirli koşulların yerine getirilmesine müteakip ödeme yapılacağına ilişkin bir kambiyo aracıdır. Bu koşullar ithalatçı ve ithalatçı arasında düzenlenen sözleşmede yer alan koşullardır.</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Korinna BT" charset="0"/>
                <a:ea typeface="Times New Roman" pitchFamily="18" charset="0"/>
                <a:cs typeface="Arial" pitchFamily="34" charset="0"/>
              </a:rPr>
              <a:t>Akreditifli ödeme yöntemi ithalat işlemlerinde sık kullanılan bir araçtır. İhracatçının talebi üzerine ithalatçı bankasına nakit para yatırarak veya kredi başvurusunda bulunarak akreditif açtırabilmektedir. Akreditif sözleşmede belirtilen koşulların yerine getirildiğini kanıtlayan belgelerin bankaya </a:t>
            </a:r>
            <a:r>
              <a:rPr kumimoji="0" lang="tr-TR" b="0" i="0" u="none" strike="noStrike" cap="none" normalizeH="0" baseline="0" dirty="0" smtClean="0">
                <a:ln>
                  <a:noFill/>
                </a:ln>
                <a:solidFill>
                  <a:srgbClr val="000000"/>
                </a:solidFill>
                <a:effectLst/>
                <a:latin typeface="Korinna BT" charset="0"/>
                <a:ea typeface="Times New Roman" pitchFamily="18" charset="0"/>
                <a:cs typeface="Arial" pitchFamily="34" charset="0"/>
              </a:rPr>
              <a:t>ibraz edilmesinden sonra alacaklı bedeli almaya hal kazanır.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b="1" i="0" u="none" strike="noStrike" cap="none" normalizeH="0" baseline="0" dirty="0" smtClean="0">
                <a:ln>
                  <a:noFill/>
                </a:ln>
                <a:solidFill>
                  <a:srgbClr val="000000"/>
                </a:solidFill>
                <a:effectLst/>
                <a:latin typeface="Korinna BT" charset="0"/>
                <a:ea typeface="Times New Roman" pitchFamily="18" charset="0"/>
                <a:cs typeface="Arial" pitchFamily="34" charset="0"/>
              </a:rPr>
              <a:t>6. 2. 1. Vadeli Akreditifle İthalat</a:t>
            </a:r>
            <a:endParaRPr lang="tr-TR" b="1" baseline="30000" dirty="0" smtClean="0">
              <a:solidFill>
                <a:srgbClr val="000000"/>
              </a:solidFill>
              <a:latin typeface="Korinna BT"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rgbClr val="000000"/>
                </a:solidFill>
                <a:effectLst/>
                <a:latin typeface="Korinna BT" charset="0"/>
                <a:ea typeface="Times New Roman" pitchFamily="18" charset="0"/>
                <a:cs typeface="Arial" pitchFamily="34" charset="0"/>
              </a:rPr>
              <a:t>Vadeli akreditifle ithal edilen malın bedeli yurt dışındaki satıcı firmaya malın tesliminden daha sonra, yani akreditif şartlarına uygun olarak akreditifin vadesinde ödenir.</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rgbClr val="000000"/>
                </a:solidFill>
                <a:effectLst/>
                <a:latin typeface="Korinna BT" charset="0"/>
                <a:ea typeface="Times New Roman" pitchFamily="18" charset="0"/>
                <a:cs typeface="Arial" pitchFamily="34" charset="0"/>
              </a:rPr>
              <a:t>Bu sebeple her türlü ithalat giderleri ile birlikte transfer edilen mal bedeli de döviz satış kuruyla Türk Lirası’na çevrilerek 159. </a:t>
            </a:r>
            <a:r>
              <a:rPr kumimoji="0" lang="tr-TR" b="0" i="0" u="none" strike="noStrike" cap="none" normalizeH="0" baseline="0" dirty="0" err="1" smtClean="0">
                <a:ln>
                  <a:noFill/>
                </a:ln>
                <a:solidFill>
                  <a:srgbClr val="000000"/>
                </a:solidFill>
                <a:effectLst/>
                <a:latin typeface="Korinna BT" charset="0"/>
                <a:ea typeface="Times New Roman" pitchFamily="18" charset="0"/>
                <a:cs typeface="Arial" pitchFamily="34" charset="0"/>
              </a:rPr>
              <a:t>nu’lu</a:t>
            </a:r>
            <a:r>
              <a:rPr kumimoji="0" lang="tr-TR" b="0" i="0" u="none" strike="noStrike" cap="none" normalizeH="0" baseline="0" dirty="0" smtClean="0">
                <a:ln>
                  <a:noFill/>
                </a:ln>
                <a:solidFill>
                  <a:srgbClr val="000000"/>
                </a:solidFill>
                <a:effectLst/>
                <a:latin typeface="Korinna BT" charset="0"/>
                <a:ea typeface="Times New Roman" pitchFamily="18" charset="0"/>
                <a:cs typeface="Arial" pitchFamily="34" charset="0"/>
              </a:rPr>
              <a:t> hesaba borç, 320 </a:t>
            </a:r>
            <a:r>
              <a:rPr kumimoji="0" lang="tr-TR" b="0" i="0" u="none" strike="noStrike" cap="none" normalizeH="0" baseline="0" dirty="0" err="1" smtClean="0">
                <a:ln>
                  <a:noFill/>
                </a:ln>
                <a:solidFill>
                  <a:srgbClr val="000000"/>
                </a:solidFill>
                <a:effectLst/>
                <a:latin typeface="Korinna BT" charset="0"/>
                <a:ea typeface="Times New Roman" pitchFamily="18" charset="0"/>
                <a:cs typeface="Arial" pitchFamily="34" charset="0"/>
              </a:rPr>
              <a:t>nu’lu</a:t>
            </a:r>
            <a:r>
              <a:rPr kumimoji="0" lang="tr-TR" b="0" i="0" u="none" strike="noStrike" cap="none" normalizeH="0" baseline="0" dirty="0" smtClean="0">
                <a:ln>
                  <a:noFill/>
                </a:ln>
                <a:solidFill>
                  <a:srgbClr val="000000"/>
                </a:solidFill>
                <a:effectLst/>
                <a:latin typeface="Korinna BT" charset="0"/>
                <a:ea typeface="Times New Roman" pitchFamily="18" charset="0"/>
                <a:cs typeface="Arial" pitchFamily="34" charset="0"/>
              </a:rPr>
              <a:t> hesaba alacak kaydedilir. Peşin olarak ödenen ithalat masrafları ise 100 veya 102 </a:t>
            </a:r>
            <a:r>
              <a:rPr kumimoji="0" lang="tr-TR" b="0" i="0" u="none" strike="noStrike" cap="none" normalizeH="0" baseline="0" dirty="0" err="1" smtClean="0">
                <a:ln>
                  <a:noFill/>
                </a:ln>
                <a:solidFill>
                  <a:srgbClr val="000000"/>
                </a:solidFill>
                <a:effectLst/>
                <a:latin typeface="Korinna BT" charset="0"/>
                <a:ea typeface="Times New Roman" pitchFamily="18" charset="0"/>
                <a:cs typeface="Arial" pitchFamily="34" charset="0"/>
              </a:rPr>
              <a:t>nu’lu</a:t>
            </a:r>
            <a:r>
              <a:rPr kumimoji="0" lang="tr-TR" b="0" i="0" u="none" strike="noStrike" cap="none" normalizeH="0" baseline="0" dirty="0" smtClean="0">
                <a:ln>
                  <a:noFill/>
                </a:ln>
                <a:solidFill>
                  <a:srgbClr val="000000"/>
                </a:solidFill>
                <a:effectLst/>
                <a:latin typeface="Korinna BT" charset="0"/>
                <a:ea typeface="Times New Roman" pitchFamily="18" charset="0"/>
                <a:cs typeface="Arial" pitchFamily="34" charset="0"/>
              </a:rPr>
              <a:t> hesap alacalandırılarak muhasebeleştirilir.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tr-TR"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41986" name="Rectangle 2"/>
          <p:cNvSpPr>
            <a:spLocks noChangeArrowheads="1"/>
          </p:cNvSpPr>
          <p:nvPr/>
        </p:nvSpPr>
        <p:spPr bwMode="auto">
          <a:xfrm>
            <a:off x="0" y="45720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spTree>
  </p:cSld>
  <p:clrMapOvr>
    <a:masterClrMapping/>
  </p:clrMapOvr>
  <p:transition spd="slow">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0" y="702468"/>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04825" algn="l"/>
              </a:tabLst>
            </a:pPr>
            <a:r>
              <a:rPr kumimoji="0" lang="tr-TR" b="1" i="0" u="none" strike="noStrike" cap="none" normalizeH="0" baseline="0" dirty="0" smtClean="0">
                <a:ln>
                  <a:noFill/>
                </a:ln>
                <a:solidFill>
                  <a:srgbClr val="FF0000"/>
                </a:solidFill>
                <a:effectLst/>
                <a:latin typeface="Korinna BT" charset="0"/>
                <a:ea typeface="Times New Roman" pitchFamily="18" charset="0"/>
                <a:cs typeface="Arial" pitchFamily="34" charset="0"/>
              </a:rPr>
              <a:t>Örnek: </a:t>
            </a:r>
            <a:r>
              <a:rPr kumimoji="0" lang="tr-TR" b="0" i="0" u="none" strike="noStrike" cap="none" normalizeH="0" baseline="0" dirty="0" smtClean="0">
                <a:ln>
                  <a:noFill/>
                </a:ln>
                <a:solidFill>
                  <a:srgbClr val="FF0000"/>
                </a:solidFill>
                <a:effectLst/>
                <a:latin typeface="Korinna BT" charset="0"/>
                <a:ea typeface="Times New Roman" pitchFamily="18" charset="0"/>
                <a:cs typeface="Arial" pitchFamily="34" charset="0"/>
              </a:rPr>
              <a:t>Akın AŞ Belçika’daki Alfa Firmasından makine </a:t>
            </a:r>
            <a:r>
              <a:rPr kumimoji="0" lang="tr-TR" b="1" i="0" u="none" strike="noStrike" cap="none" normalizeH="0" baseline="0" dirty="0" smtClean="0">
                <a:ln>
                  <a:noFill/>
                </a:ln>
                <a:solidFill>
                  <a:srgbClr val="FF0000"/>
                </a:solidFill>
                <a:effectLst/>
                <a:latin typeface="Korinna BT" charset="0"/>
                <a:ea typeface="Times New Roman" pitchFamily="18" charset="0"/>
                <a:cs typeface="Arial" pitchFamily="34" charset="0"/>
              </a:rPr>
              <a:t>ithalatı</a:t>
            </a:r>
            <a:r>
              <a:rPr kumimoji="0" lang="tr-TR" b="0" i="0" u="none" strike="noStrike" cap="none" normalizeH="0" baseline="0" dirty="0" smtClean="0">
                <a:ln>
                  <a:noFill/>
                </a:ln>
                <a:solidFill>
                  <a:srgbClr val="FF0000"/>
                </a:solidFill>
                <a:effectLst/>
                <a:latin typeface="Korinna BT" charset="0"/>
                <a:ea typeface="Times New Roman" pitchFamily="18" charset="0"/>
                <a:cs typeface="Arial" pitchFamily="34" charset="0"/>
              </a:rPr>
              <a:t> için teklif almıştır. Teklifin değerlendirilmesi sonucu 150.000 Euro’luk akreditifli (Gayri Kabili </a:t>
            </a:r>
            <a:r>
              <a:rPr kumimoji="0" lang="tr-TR" b="0" i="0" u="none" strike="noStrike" cap="none" normalizeH="0" baseline="0" dirty="0" err="1" smtClean="0">
                <a:ln>
                  <a:noFill/>
                </a:ln>
                <a:solidFill>
                  <a:srgbClr val="FF0000"/>
                </a:solidFill>
                <a:effectLst/>
                <a:latin typeface="Korinna BT" charset="0"/>
                <a:ea typeface="Times New Roman" pitchFamily="18" charset="0"/>
                <a:cs typeface="Arial" pitchFamily="34" charset="0"/>
              </a:rPr>
              <a:t>Rücu</a:t>
            </a:r>
            <a:r>
              <a:rPr kumimoji="0" lang="tr-TR" b="0" i="0" u="none" strike="noStrike" cap="none" normalizeH="0" baseline="0" dirty="0" smtClean="0">
                <a:ln>
                  <a:noFill/>
                </a:ln>
                <a:solidFill>
                  <a:srgbClr val="FF0000"/>
                </a:solidFill>
                <a:effectLst/>
                <a:latin typeface="Korinna BT" charset="0"/>
                <a:ea typeface="Times New Roman" pitchFamily="18" charset="0"/>
                <a:cs typeface="Arial" pitchFamily="34" charset="0"/>
              </a:rPr>
              <a:t> Akreditifli) makine ithalatı konusunda sözleşme yapılmıştır. İthalat bilgileri  şunlardır.</a:t>
            </a:r>
            <a:endParaRPr kumimoji="0" lang="tr-TR" sz="14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04825" algn="l"/>
              </a:tabLst>
            </a:pPr>
            <a:r>
              <a:rPr kumimoji="0" lang="tr-TR" b="0" i="0" u="none" strike="noStrike" cap="none" normalizeH="0" baseline="0" dirty="0" smtClean="0">
                <a:ln>
                  <a:noFill/>
                </a:ln>
                <a:solidFill>
                  <a:srgbClr val="FF0000"/>
                </a:solidFill>
                <a:effectLst/>
                <a:latin typeface="Korinna BT" charset="0"/>
                <a:ea typeface="Times New Roman" pitchFamily="18" charset="0"/>
                <a:cs typeface="Arial" pitchFamily="34" charset="0"/>
              </a:rPr>
              <a:t>Akın AŞ 01.12.2011 tarihinde İş Bankasına ilgili belgelerle birlikte 150.000.- Euro tutarında kredili akreditif başvurusunda bulunmuştur.</a:t>
            </a:r>
          </a:p>
          <a:p>
            <a:pPr marL="0" marR="0" lvl="0" indent="0" algn="just" defTabSz="914400" rtl="0" eaLnBrk="0" fontAlgn="base" latinLnBrk="0" hangingPunct="0">
              <a:lnSpc>
                <a:spcPct val="100000"/>
              </a:lnSpc>
              <a:spcBef>
                <a:spcPct val="0"/>
              </a:spcBef>
              <a:spcAft>
                <a:spcPct val="0"/>
              </a:spcAft>
              <a:buClrTx/>
              <a:buSzTx/>
              <a:buFontTx/>
              <a:buNone/>
              <a:tabLst>
                <a:tab pos="504825" algn="l"/>
              </a:tabLst>
            </a:pPr>
            <a:endParaRPr kumimoji="0" lang="tr-TR" sz="14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504825" algn="l"/>
              </a:tabLst>
            </a:pPr>
            <a:r>
              <a:rPr kumimoji="0" lang="tr-TR" b="0" i="0" u="none" strike="noStrike" cap="none" normalizeH="0" baseline="0" dirty="0" smtClean="0">
                <a:ln>
                  <a:noFill/>
                </a:ln>
                <a:solidFill>
                  <a:schemeClr val="tx1"/>
                </a:solidFill>
                <a:effectLst/>
                <a:latin typeface="Korinna BT" charset="0"/>
                <a:ea typeface="Times New Roman" pitchFamily="18" charset="0"/>
                <a:cs typeface="Arial" pitchFamily="34" charset="0"/>
              </a:rPr>
              <a:t>1) İş bankası 02.12.2011 tarihinde 150.000.- Euro’luk akreditifli açtığını Akın AŞ’ye bildirmiştir.</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504825" algn="l"/>
              </a:tabLst>
            </a:pPr>
            <a:r>
              <a:rPr kumimoji="0" lang="tr-TR" b="0" i="0" u="none" strike="noStrike" cap="none" normalizeH="0" baseline="0" dirty="0" smtClean="0">
                <a:ln>
                  <a:noFill/>
                </a:ln>
                <a:solidFill>
                  <a:schemeClr val="tx1"/>
                </a:solidFill>
                <a:effectLst/>
                <a:latin typeface="Korinna BT" charset="0"/>
                <a:ea typeface="Times New Roman" pitchFamily="18" charset="0"/>
                <a:cs typeface="Arial" pitchFamily="34" charset="0"/>
              </a:rPr>
              <a:t>2) Akın AŞ %1 oranında ithalat için harç yatırmıştır. (1 Euro = 2 TL kuru üzerinden) </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lvl="0" algn="just"/>
            <a:r>
              <a:rPr kumimoji="0" lang="tr-TR" b="0" i="0" u="none" strike="noStrike" cap="none" normalizeH="0" baseline="0" dirty="0" smtClean="0">
                <a:ln>
                  <a:noFill/>
                </a:ln>
                <a:solidFill>
                  <a:schemeClr val="tx1"/>
                </a:solidFill>
                <a:effectLst/>
                <a:latin typeface="Korinna BT" charset="0"/>
                <a:ea typeface="Times New Roman" pitchFamily="18" charset="0"/>
                <a:cs typeface="Arial" pitchFamily="34" charset="0"/>
              </a:rPr>
              <a:t>3) Alfa firması makineyi Belçika’dan THY uçağını  teslim ederek Gümrük çıkış beyannamesini onaylatmıştır. Makine ihracatıyla ilgili vesaikleri bankasına 10.12.2011 tarihinde teslim etmiştir. Vesaiklerin incelenmesinden sonra 1 Euro = 2.15 TL kuru üzerinden İş Bankası 150.000. Euro’yu muhabir bankaya (Akın AŞ. Adına </a:t>
            </a:r>
            <a:r>
              <a:rPr kumimoji="0" lang="tr-TR" b="1" i="0" u="none" strike="noStrike" cap="none" normalizeH="0" baseline="0" dirty="0" smtClean="0">
                <a:ln>
                  <a:noFill/>
                </a:ln>
                <a:solidFill>
                  <a:schemeClr val="tx1"/>
                </a:solidFill>
                <a:effectLst/>
                <a:latin typeface="Korinna BT" charset="0"/>
                <a:ea typeface="Times New Roman" pitchFamily="18" charset="0"/>
                <a:cs typeface="Arial" pitchFamily="34" charset="0"/>
              </a:rPr>
              <a:t>kredi</a:t>
            </a:r>
            <a:r>
              <a:rPr kumimoji="0" lang="tr-TR" b="0" i="0" u="none" strike="noStrike" cap="none" normalizeH="0" baseline="0" dirty="0" smtClean="0">
                <a:ln>
                  <a:noFill/>
                </a:ln>
                <a:solidFill>
                  <a:schemeClr val="tx1"/>
                </a:solidFill>
                <a:effectLst/>
                <a:latin typeface="Korinna BT" charset="0"/>
                <a:ea typeface="Times New Roman" pitchFamily="18" charset="0"/>
                <a:cs typeface="Arial" pitchFamily="34" charset="0"/>
              </a:rPr>
              <a:t> açarak) transfer etmiştir.</a:t>
            </a:r>
            <a:r>
              <a:rPr lang="tr-TR" dirty="0" smtClean="0"/>
              <a:t> </a:t>
            </a:r>
          </a:p>
          <a:p>
            <a:pPr lvl="0" algn="just"/>
            <a:r>
              <a:rPr lang="tr-TR" dirty="0" smtClean="0"/>
              <a:t>4)  Makinenin İstanbul Kurtköy Havalimanından işletmeye nakliyesi esnasında aşağıdaki giderler oluşmuştur. Bu oluşan giderler </a:t>
            </a:r>
            <a:r>
              <a:rPr lang="tr-TR" b="1" dirty="0" smtClean="0"/>
              <a:t>nakit olarak ödenmiştir.</a:t>
            </a:r>
            <a:endParaRPr lang="tr-TR" dirty="0" smtClean="0"/>
          </a:p>
          <a:p>
            <a:pPr algn="just"/>
            <a:r>
              <a:rPr lang="tr-TR" dirty="0" smtClean="0"/>
              <a:t>Gümrük Komisyoncusuna	   150 TL</a:t>
            </a:r>
          </a:p>
          <a:p>
            <a:pPr algn="just"/>
            <a:r>
              <a:rPr lang="tr-TR" dirty="0" smtClean="0"/>
              <a:t>Nakliye Firmasına	     300 TL</a:t>
            </a:r>
          </a:p>
          <a:p>
            <a:pPr algn="just"/>
            <a:r>
              <a:rPr lang="tr-TR" dirty="0" smtClean="0"/>
              <a:t>Nakliye KDV’si		     54 TL</a:t>
            </a:r>
          </a:p>
          <a:p>
            <a:pPr algn="just"/>
            <a:r>
              <a:rPr lang="tr-TR" dirty="0" smtClean="0"/>
              <a:t>Gümrük Vergisi		  1.000 TL </a:t>
            </a:r>
          </a:p>
          <a:p>
            <a:pPr algn="just"/>
            <a:r>
              <a:rPr lang="tr-TR" dirty="0" smtClean="0"/>
              <a:t>Banka İşlem Masrafları	   750 TL</a:t>
            </a:r>
          </a:p>
          <a:p>
            <a:pPr algn="just"/>
            <a:r>
              <a:rPr lang="tr-TR" dirty="0" smtClean="0"/>
              <a:t>Sigorta                                       500 TL</a:t>
            </a:r>
            <a:endParaRPr kumimoji="0" lang="tr-TR"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40962" name="Rectangle 2"/>
          <p:cNvSpPr>
            <a:spLocks noChangeArrowheads="1"/>
          </p:cNvSpPr>
          <p:nvPr/>
        </p:nvSpPr>
        <p:spPr bwMode="auto">
          <a:xfrm>
            <a:off x="0" y="45720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pic>
        <p:nvPicPr>
          <p:cNvPr id="6" name="Picture 4" descr="MMj02837420000[1]"/>
          <p:cNvPicPr>
            <a:picLocks noChangeAspect="1" noChangeArrowheads="1" noCrop="1"/>
          </p:cNvPicPr>
          <p:nvPr/>
        </p:nvPicPr>
        <p:blipFill>
          <a:blip r:embed="rId2" cstate="print"/>
          <a:srcRect/>
          <a:stretch>
            <a:fillRect/>
          </a:stretch>
        </p:blipFill>
        <p:spPr bwMode="auto">
          <a:xfrm>
            <a:off x="4427984" y="5168900"/>
            <a:ext cx="2087562" cy="1689100"/>
          </a:xfrm>
          <a:prstGeom prst="rect">
            <a:avLst/>
          </a:prstGeom>
          <a:noFill/>
        </p:spPr>
      </p:pic>
    </p:spTree>
  </p:cSld>
  <p:clrMapOvr>
    <a:masterClrMapping/>
  </p:clrMapOvr>
  <p:transition spd="slow">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0" y="404664"/>
            <a:ext cx="91440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tab pos="342900" algn="l"/>
              </a:tabLst>
            </a:pPr>
            <a:r>
              <a:rPr kumimoji="0" lang="tr-TR" b="0" i="0" u="none" strike="noStrike" cap="none" normalizeH="0" baseline="0" dirty="0" smtClean="0">
                <a:ln>
                  <a:noFill/>
                </a:ln>
                <a:solidFill>
                  <a:schemeClr val="tx1"/>
                </a:solidFill>
                <a:effectLst/>
                <a:latin typeface="Korinna BT" charset="0"/>
                <a:ea typeface="Times New Roman" pitchFamily="18" charset="0"/>
                <a:cs typeface="Arial" pitchFamily="34" charset="0"/>
              </a:rPr>
              <a:t>5)</a:t>
            </a:r>
            <a:r>
              <a:rPr kumimoji="0" lang="tr-TR" b="0" i="0" u="none" strike="noStrike" cap="none" normalizeH="0" dirty="0" smtClean="0">
                <a:ln>
                  <a:noFill/>
                </a:ln>
                <a:solidFill>
                  <a:schemeClr val="tx1"/>
                </a:solidFill>
                <a:effectLst/>
                <a:latin typeface="Korinna BT" charset="0"/>
                <a:ea typeface="Times New Roman" pitchFamily="18" charset="0"/>
                <a:cs typeface="Arial" pitchFamily="34" charset="0"/>
              </a:rPr>
              <a:t> </a:t>
            </a:r>
            <a:r>
              <a:rPr kumimoji="0" lang="tr-TR" b="0" i="0" u="none" strike="noStrike" cap="none" normalizeH="0" baseline="0" dirty="0" smtClean="0">
                <a:ln>
                  <a:noFill/>
                </a:ln>
                <a:solidFill>
                  <a:schemeClr val="tx1"/>
                </a:solidFill>
                <a:effectLst/>
                <a:latin typeface="Korinna BT" charset="0"/>
                <a:ea typeface="Times New Roman" pitchFamily="18" charset="0"/>
                <a:cs typeface="Arial" pitchFamily="34" charset="0"/>
              </a:rPr>
              <a:t>20.12.2011 tarihinde Akın AŞ. İş Bankasında açtırmış olduğu 150.000.- Euro tutarındaki krediyi (akreditif karşılığı) 1 Euro = 2.50 TL kuru üzerinden nakit olarak kapatmıştır.</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tab pos="342900" algn="l"/>
              </a:tabLst>
            </a:pPr>
            <a:r>
              <a:rPr kumimoji="0" lang="tr-TR" b="0" i="0" u="none" strike="noStrike" cap="none" normalizeH="0" baseline="0" dirty="0" smtClean="0">
                <a:ln>
                  <a:noFill/>
                </a:ln>
                <a:solidFill>
                  <a:schemeClr val="tx1"/>
                </a:solidFill>
                <a:effectLst/>
                <a:latin typeface="Korinna BT" charset="0"/>
                <a:ea typeface="Times New Roman" pitchFamily="18" charset="0"/>
                <a:cs typeface="Arial" pitchFamily="34" charset="0"/>
              </a:rPr>
              <a:t>6) Akın AŞ 31/12/2011 tarihinde makine ile ilgili ithalat dosyasını kapatarak avans hesabındaki bakiyeyi ilgili duran varlık hesabına aktarmıştır.</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342900" algn="l"/>
              </a:tabLst>
            </a:pPr>
            <a:r>
              <a:rPr kumimoji="0" lang="tr-TR" b="1" i="0" u="none" strike="noStrike" cap="none" normalizeH="0" baseline="0" dirty="0" smtClean="0">
                <a:ln>
                  <a:noFill/>
                </a:ln>
                <a:solidFill>
                  <a:schemeClr val="tx1"/>
                </a:solidFill>
                <a:effectLst/>
                <a:latin typeface="Korinna BT" charset="0"/>
                <a:ea typeface="Times New Roman" pitchFamily="18" charset="0"/>
                <a:cs typeface="Arial" pitchFamily="34" charset="0"/>
              </a:rPr>
              <a:t>İstenilen: </a:t>
            </a:r>
            <a:r>
              <a:rPr kumimoji="0" lang="tr-TR" b="0" i="0" u="none" strike="noStrike" cap="none" normalizeH="0" baseline="0" dirty="0" smtClean="0">
                <a:ln>
                  <a:noFill/>
                </a:ln>
                <a:solidFill>
                  <a:schemeClr val="tx1"/>
                </a:solidFill>
                <a:effectLst/>
                <a:latin typeface="Korinna BT" charset="0"/>
                <a:ea typeface="Times New Roman" pitchFamily="18" charset="0"/>
                <a:cs typeface="Arial" pitchFamily="34" charset="0"/>
              </a:rPr>
              <a:t>Akın AŞ’nin yevmiye kayıtlarını düzenleyiniz.</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342900" algn="l"/>
              </a:tabLst>
            </a:pPr>
            <a:r>
              <a:rPr kumimoji="0" lang="tr-TR" b="0" i="0" u="none" strike="noStrike" cap="none" normalizeH="0" baseline="0" dirty="0" smtClean="0">
                <a:ln>
                  <a:noFill/>
                </a:ln>
                <a:solidFill>
                  <a:schemeClr val="tx1"/>
                </a:solidFill>
                <a:effectLst/>
                <a:latin typeface="Korinna BT" charset="0"/>
                <a:ea typeface="Times New Roman" pitchFamily="18" charset="0"/>
                <a:cs typeface="Arial" pitchFamily="34" charset="0"/>
              </a:rPr>
              <a:t>       1. Akreditif açıldığını öğrendiğimiz anda nazım hesaplarında izleyebiliriz.</a:t>
            </a:r>
            <a:endParaRPr kumimoji="0" lang="tr-TR" sz="40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2 Tablo"/>
          <p:cNvGraphicFramePr>
            <a:graphicFrameLocks noGrp="1"/>
          </p:cNvGraphicFramePr>
          <p:nvPr/>
        </p:nvGraphicFramePr>
        <p:xfrm>
          <a:off x="683568" y="2564904"/>
          <a:ext cx="6480720" cy="2316480"/>
        </p:xfrm>
        <a:graphic>
          <a:graphicData uri="http://schemas.openxmlformats.org/drawingml/2006/table">
            <a:tbl>
              <a:tblPr/>
              <a:tblGrid>
                <a:gridCol w="1151292"/>
                <a:gridCol w="135231"/>
                <a:gridCol w="2122580"/>
                <a:gridCol w="776664"/>
                <a:gridCol w="976769"/>
                <a:gridCol w="1318184"/>
              </a:tblGrid>
              <a:tr h="0">
                <a:tc gridSpan="6">
                  <a:txBody>
                    <a:bodyPr/>
                    <a:lstStyle/>
                    <a:p>
                      <a:pPr algn="r">
                        <a:spcAft>
                          <a:spcPts val="0"/>
                        </a:spcAft>
                      </a:pPr>
                      <a:r>
                        <a:rPr lang="tr-TR" sz="1200" b="1" dirty="0">
                          <a:latin typeface="Korinna BT"/>
                          <a:ea typeface="Times New Roman"/>
                        </a:rPr>
                        <a:t>Akın AŞ</a:t>
                      </a:r>
                      <a:r>
                        <a:rPr lang="tr-TR" sz="1200" b="1" dirty="0">
                          <a:latin typeface="Arial"/>
                          <a:ea typeface="Times New Roman"/>
                        </a:rPr>
                        <a:t> </a:t>
                      </a:r>
                      <a:r>
                        <a:rPr lang="tr-TR" sz="1200" b="1" dirty="0">
                          <a:latin typeface="Korinna BT"/>
                          <a:ea typeface="Times New Roman"/>
                        </a:rPr>
                        <a:t>                                                                                                             </a:t>
                      </a:r>
                      <a:endParaRPr lang="tr-TR" sz="24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gridSpan="2">
                  <a:txBody>
                    <a:bodyPr/>
                    <a:lstStyle/>
                    <a:p>
                      <a:pPr algn="just">
                        <a:spcAft>
                          <a:spcPts val="0"/>
                        </a:spcAft>
                      </a:pPr>
                      <a:r>
                        <a:rPr lang="tr-TR" sz="1400" b="1" dirty="0">
                          <a:latin typeface="Korinna BT"/>
                          <a:ea typeface="Times New Roman"/>
                        </a:rPr>
                        <a:t>Fiş Tarihi:</a:t>
                      </a:r>
                      <a:endParaRPr lang="tr-TR" sz="24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pPr>
                      <a:r>
                        <a:rPr lang="tr-TR" sz="1400">
                          <a:latin typeface="Korinna BT"/>
                          <a:ea typeface="Times New Roman"/>
                        </a:rPr>
                        <a:t>02/12/2011</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endParaRPr lang="tr-TR" sz="14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endParaRPr lang="tr-TR" sz="14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r>
              <a:tr h="0">
                <a:tc>
                  <a:txBody>
                    <a:bodyPr/>
                    <a:lstStyle/>
                    <a:p>
                      <a:pPr algn="ctr">
                        <a:spcAft>
                          <a:spcPts val="0"/>
                        </a:spcAft>
                      </a:pPr>
                      <a:r>
                        <a:rPr lang="tr-TR" sz="1400" dirty="0">
                          <a:latin typeface="Korinna BT"/>
                          <a:ea typeface="Times New Roman"/>
                        </a:rPr>
                        <a:t>Hesap Kodu</a:t>
                      </a:r>
                      <a:endParaRPr lang="tr-TR" sz="24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tr-TR" sz="1400">
                          <a:latin typeface="Korinna BT"/>
                          <a:ea typeface="Times New Roman"/>
                        </a:rPr>
                        <a:t>Hesap Adı</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pPr>
                      <a:endParaRPr lang="tr-TR" sz="14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200" b="1">
                          <a:latin typeface="Korinna BT"/>
                          <a:ea typeface="Times New Roman"/>
                        </a:rPr>
                        <a:t>Borç</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200" b="1" dirty="0">
                          <a:latin typeface="Korinna BT"/>
                          <a:ea typeface="Times New Roman"/>
                        </a:rPr>
                        <a:t>Alacak</a:t>
                      </a:r>
                      <a:endParaRPr lang="tr-TR" sz="24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spcAft>
                          <a:spcPts val="0"/>
                        </a:spcAft>
                      </a:pPr>
                      <a:r>
                        <a:rPr lang="tr-TR" sz="1400" b="1" dirty="0">
                          <a:latin typeface="Korinna BT"/>
                          <a:ea typeface="Times New Roman"/>
                        </a:rPr>
                        <a:t>980</a:t>
                      </a:r>
                      <a:endParaRPr lang="tr-TR" sz="2400" dirty="0">
                        <a:latin typeface="Times New Roman"/>
                        <a:ea typeface="Times New Roman"/>
                      </a:endParaRPr>
                    </a:p>
                    <a:p>
                      <a:pPr algn="just">
                        <a:spcAft>
                          <a:spcPts val="0"/>
                        </a:spcAft>
                      </a:pPr>
                      <a:r>
                        <a:rPr lang="tr-TR" sz="1400" dirty="0">
                          <a:latin typeface="Korinna BT"/>
                          <a:ea typeface="Times New Roman"/>
                        </a:rPr>
                        <a:t>980.01</a:t>
                      </a:r>
                      <a:endParaRPr lang="tr-TR" sz="2400" dirty="0">
                        <a:latin typeface="Times New Roman"/>
                        <a:ea typeface="Times New Roman"/>
                      </a:endParaRPr>
                    </a:p>
                    <a:p>
                      <a:pPr algn="just">
                        <a:spcAft>
                          <a:spcPts val="0"/>
                        </a:spcAft>
                      </a:pPr>
                      <a:r>
                        <a:rPr lang="tr-TR" sz="1400" dirty="0">
                          <a:latin typeface="Korinna BT"/>
                          <a:ea typeface="Times New Roman"/>
                        </a:rPr>
                        <a:t>980.01.01</a:t>
                      </a:r>
                      <a:endParaRPr lang="tr-TR" sz="2400" dirty="0">
                        <a:latin typeface="Times New Roman"/>
                        <a:ea typeface="Times New Roman"/>
                      </a:endParaRPr>
                    </a:p>
                    <a:p>
                      <a:pPr algn="just">
                        <a:spcAft>
                          <a:spcPts val="0"/>
                        </a:spcAft>
                      </a:pPr>
                      <a:r>
                        <a:rPr lang="tr-TR" sz="1400" b="1" dirty="0">
                          <a:latin typeface="Korinna BT"/>
                          <a:ea typeface="Times New Roman"/>
                        </a:rPr>
                        <a:t>      981</a:t>
                      </a:r>
                      <a:endParaRPr lang="tr-TR" sz="2400" dirty="0">
                        <a:latin typeface="Times New Roman"/>
                        <a:ea typeface="Times New Roman"/>
                      </a:endParaRPr>
                    </a:p>
                    <a:p>
                      <a:pPr algn="just">
                        <a:spcAft>
                          <a:spcPts val="0"/>
                        </a:spcAft>
                      </a:pPr>
                      <a:r>
                        <a:rPr lang="tr-TR" sz="1400" dirty="0">
                          <a:latin typeface="Korinna BT"/>
                          <a:ea typeface="Times New Roman"/>
                        </a:rPr>
                        <a:t>      981.70</a:t>
                      </a:r>
                      <a:endParaRPr lang="tr-TR" sz="2400" dirty="0">
                        <a:latin typeface="Times New Roman"/>
                        <a:ea typeface="Times New Roman"/>
                      </a:endParaRPr>
                    </a:p>
                    <a:p>
                      <a:pPr algn="just">
                        <a:spcAft>
                          <a:spcPts val="0"/>
                        </a:spcAft>
                      </a:pPr>
                      <a:r>
                        <a:rPr lang="tr-TR" sz="1400" dirty="0">
                          <a:latin typeface="Korinna BT"/>
                          <a:ea typeface="Times New Roman"/>
                        </a:rPr>
                        <a:t>      981.70.01</a:t>
                      </a:r>
                      <a:endParaRPr lang="tr-TR" sz="24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just">
                        <a:spcAft>
                          <a:spcPts val="0"/>
                        </a:spcAft>
                      </a:pPr>
                      <a:r>
                        <a:rPr lang="tr-TR" sz="1400" b="1">
                          <a:latin typeface="Korinna BT"/>
                          <a:ea typeface="Times New Roman"/>
                        </a:rPr>
                        <a:t>YABANCI PARALI </a:t>
                      </a:r>
                      <a:r>
                        <a:rPr lang="tr-TR" sz="1200" b="1">
                          <a:latin typeface="Korinna BT"/>
                          <a:ea typeface="Times New Roman"/>
                        </a:rPr>
                        <a:t>YÜKÜMLÜLÜKLER</a:t>
                      </a:r>
                      <a:endParaRPr lang="tr-TR" sz="2400">
                        <a:latin typeface="Times New Roman"/>
                        <a:ea typeface="Times New Roman"/>
                      </a:endParaRPr>
                    </a:p>
                    <a:p>
                      <a:pPr algn="just">
                        <a:spcAft>
                          <a:spcPts val="0"/>
                        </a:spcAft>
                      </a:pPr>
                      <a:r>
                        <a:rPr lang="tr-TR" sz="1400">
                          <a:latin typeface="Korinna BT"/>
                          <a:ea typeface="Times New Roman"/>
                        </a:rPr>
                        <a:t>Verilen Avanslar</a:t>
                      </a:r>
                      <a:endParaRPr lang="tr-TR" sz="2400">
                        <a:latin typeface="Times New Roman"/>
                        <a:ea typeface="Times New Roman"/>
                      </a:endParaRPr>
                    </a:p>
                    <a:p>
                      <a:pPr algn="just">
                        <a:spcAft>
                          <a:spcPts val="0"/>
                        </a:spcAft>
                      </a:pPr>
                      <a:r>
                        <a:rPr lang="tr-TR" sz="1400">
                          <a:latin typeface="Korinna BT"/>
                          <a:ea typeface="Times New Roman"/>
                        </a:rPr>
                        <a:t>Euro</a:t>
                      </a:r>
                      <a:endParaRPr lang="tr-TR" sz="2400">
                        <a:latin typeface="Times New Roman"/>
                        <a:ea typeface="Times New Roman"/>
                      </a:endParaRPr>
                    </a:p>
                    <a:p>
                      <a:pPr algn="just">
                        <a:spcAft>
                          <a:spcPts val="0"/>
                        </a:spcAft>
                      </a:pPr>
                      <a:r>
                        <a:rPr lang="tr-TR" sz="1200" b="1">
                          <a:latin typeface="Korinna BT"/>
                          <a:ea typeface="Times New Roman"/>
                        </a:rPr>
                        <a:t>YABANCI PARALI </a:t>
                      </a:r>
                      <a:r>
                        <a:rPr lang="tr-TR" sz="1400" b="1">
                          <a:latin typeface="Korinna BT"/>
                          <a:ea typeface="Times New Roman"/>
                        </a:rPr>
                        <a:t>VARLIKLAR</a:t>
                      </a:r>
                      <a:endParaRPr lang="tr-TR" sz="2400">
                        <a:latin typeface="Times New Roman"/>
                        <a:ea typeface="Times New Roman"/>
                      </a:endParaRPr>
                    </a:p>
                    <a:p>
                      <a:pPr algn="just">
                        <a:spcAft>
                          <a:spcPts val="0"/>
                        </a:spcAft>
                      </a:pPr>
                      <a:r>
                        <a:rPr lang="tr-TR" sz="1400">
                          <a:latin typeface="Korinna BT"/>
                          <a:ea typeface="Times New Roman"/>
                        </a:rPr>
                        <a:t>   Banka Kredileri  </a:t>
                      </a:r>
                      <a:endParaRPr lang="tr-TR" sz="2400">
                        <a:latin typeface="Times New Roman"/>
                        <a:ea typeface="Times New Roman"/>
                      </a:endParaRPr>
                    </a:p>
                    <a:p>
                      <a:pPr algn="just">
                        <a:spcAft>
                          <a:spcPts val="0"/>
                        </a:spcAft>
                      </a:pPr>
                      <a:r>
                        <a:rPr lang="tr-TR" sz="1400">
                          <a:latin typeface="Korinna BT"/>
                          <a:ea typeface="Times New Roman"/>
                        </a:rPr>
                        <a:t>   Euro</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ctr">
                        <a:spcAft>
                          <a:spcPts val="0"/>
                        </a:spcAft>
                      </a:pPr>
                      <a:r>
                        <a:rPr lang="tr-TR" sz="1200" b="1">
                          <a:latin typeface="Korinna BT"/>
                          <a:ea typeface="Times New Roman"/>
                        </a:rPr>
                        <a:t>150.000</a:t>
                      </a:r>
                      <a:endParaRPr lang="tr-TR" sz="2400">
                        <a:latin typeface="Times New Roman"/>
                        <a:ea typeface="Times New Roman"/>
                      </a:endParaRPr>
                    </a:p>
                    <a:p>
                      <a:pPr algn="ctr">
                        <a:spcAft>
                          <a:spcPts val="0"/>
                        </a:spcAft>
                      </a:pPr>
                      <a:r>
                        <a:rPr lang="tr-TR" sz="1200" b="1">
                          <a:latin typeface="Korinna BT"/>
                          <a:ea typeface="Times New Roman"/>
                        </a:rPr>
                        <a:t>Euro</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200">
                        <a:latin typeface="Korinna BT"/>
                        <a:ea typeface="Times New Roman"/>
                      </a:endParaRPr>
                    </a:p>
                    <a:p>
                      <a:pPr algn="ctr">
                        <a:spcAft>
                          <a:spcPts val="0"/>
                        </a:spcAft>
                      </a:pPr>
                      <a:r>
                        <a:rPr lang="tr-TR" sz="1200" b="1">
                          <a:latin typeface="Korinna BT"/>
                          <a:ea typeface="Times New Roman"/>
                        </a:rPr>
                        <a:t>150.000</a:t>
                      </a:r>
                      <a:endParaRPr lang="tr-TR" sz="2400">
                        <a:latin typeface="Times New Roman"/>
                        <a:ea typeface="Times New Roman"/>
                      </a:endParaRPr>
                    </a:p>
                    <a:p>
                      <a:pPr algn="ctr">
                        <a:spcAft>
                          <a:spcPts val="0"/>
                        </a:spcAft>
                      </a:pPr>
                      <a:r>
                        <a:rPr lang="tr-TR" sz="1200" b="1">
                          <a:latin typeface="Korinna BT"/>
                          <a:ea typeface="Times New Roman"/>
                        </a:rPr>
                        <a:t>Euro</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4">
                  <a:txBody>
                    <a:bodyPr/>
                    <a:lstStyle/>
                    <a:p>
                      <a:pPr algn="r">
                        <a:spcAft>
                          <a:spcPts val="0"/>
                        </a:spcAft>
                      </a:pPr>
                      <a:r>
                        <a:rPr lang="tr-TR" sz="1400">
                          <a:latin typeface="Korinna BT"/>
                          <a:ea typeface="Times New Roman"/>
                        </a:rPr>
                        <a:t>TOPLAM</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r>
                        <a:rPr lang="tr-TR" sz="1400">
                          <a:latin typeface="Korinna BT"/>
                          <a:ea typeface="Times New Roman"/>
                        </a:rPr>
                        <a:t>150.000</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r>
                        <a:rPr lang="tr-TR" sz="1400" dirty="0">
                          <a:latin typeface="Korinna BT"/>
                          <a:ea typeface="Times New Roman"/>
                        </a:rPr>
                        <a:t>150.000</a:t>
                      </a:r>
                      <a:endParaRPr lang="tr-TR" sz="24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0178" name="Rectangle 2"/>
          <p:cNvSpPr>
            <a:spLocks noChangeArrowheads="1"/>
          </p:cNvSpPr>
          <p:nvPr/>
        </p:nvSpPr>
        <p:spPr bwMode="auto">
          <a:xfrm>
            <a:off x="0" y="4797152"/>
            <a:ext cx="9144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2. Makine ithalatı için oluşan giderleri stoklara dahil oluncaya kadar 259 VERİLEN AVANSLAR HESABINA kaydederiz.</a:t>
            </a:r>
            <a:endParaRPr kumimoji="0" lang="tr-TR" sz="3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4 Tablo"/>
          <p:cNvGraphicFramePr>
            <a:graphicFrameLocks noGrp="1"/>
          </p:cNvGraphicFramePr>
          <p:nvPr/>
        </p:nvGraphicFramePr>
        <p:xfrm>
          <a:off x="755576" y="5472688"/>
          <a:ext cx="6552728" cy="1385312"/>
        </p:xfrm>
        <a:graphic>
          <a:graphicData uri="http://schemas.openxmlformats.org/drawingml/2006/table">
            <a:tbl>
              <a:tblPr/>
              <a:tblGrid>
                <a:gridCol w="1705799"/>
                <a:gridCol w="2779401"/>
                <a:gridCol w="627367"/>
                <a:gridCol w="441475"/>
                <a:gridCol w="278605"/>
                <a:gridCol w="720081"/>
              </a:tblGrid>
              <a:tr h="144016">
                <a:tc>
                  <a:txBody>
                    <a:bodyPr/>
                    <a:lstStyle/>
                    <a:p>
                      <a:pPr algn="just">
                        <a:spcAft>
                          <a:spcPts val="0"/>
                        </a:spcAft>
                      </a:pPr>
                      <a:r>
                        <a:rPr lang="tr-TR" sz="1200" b="1" dirty="0">
                          <a:latin typeface="Korinna BT"/>
                          <a:ea typeface="Times New Roman"/>
                        </a:rPr>
                        <a:t>Fiş Tarihi</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200">
                          <a:latin typeface="Korinna BT"/>
                          <a:ea typeface="Times New Roman"/>
                        </a:rPr>
                        <a:t>02/12/2011</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endParaRPr lang="tr-TR" sz="12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gridSpan="2">
                  <a:txBody>
                    <a:bodyPr/>
                    <a:lstStyle/>
                    <a:p>
                      <a:pPr algn="just">
                        <a:spcAft>
                          <a:spcPts val="0"/>
                        </a:spcAft>
                      </a:pPr>
                      <a:endParaRPr lang="tr-TR" sz="12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r>
              <a:tr h="144016">
                <a:tc>
                  <a:txBody>
                    <a:bodyPr/>
                    <a:lstStyle/>
                    <a:p>
                      <a:pPr algn="ctr">
                        <a:spcAft>
                          <a:spcPts val="0"/>
                        </a:spcAft>
                      </a:pPr>
                      <a:r>
                        <a:rPr lang="tr-TR" sz="1200">
                          <a:latin typeface="Korinna BT"/>
                          <a:ea typeface="Times New Roman"/>
                        </a:rPr>
                        <a:t>Hesap Kodu</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200">
                          <a:latin typeface="Korinna BT"/>
                          <a:ea typeface="Times New Roman"/>
                        </a:rPr>
                        <a:t>Hesap Adı</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200">
                          <a:latin typeface="Korinna BT"/>
                          <a:ea typeface="Times New Roman"/>
                        </a:rPr>
                        <a:t>Detay</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tr-TR" sz="1100" b="1">
                          <a:latin typeface="Korinna BT"/>
                          <a:ea typeface="Times New Roman"/>
                        </a:rPr>
                        <a:t>Borç</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1100" b="1">
                          <a:latin typeface="Korinna BT"/>
                          <a:ea typeface="Times New Roman"/>
                        </a:rPr>
                        <a:t>Alacak</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2048">
                <a:tc>
                  <a:txBody>
                    <a:bodyPr/>
                    <a:lstStyle/>
                    <a:p>
                      <a:pPr algn="just">
                        <a:spcAft>
                          <a:spcPts val="0"/>
                        </a:spcAft>
                      </a:pPr>
                      <a:r>
                        <a:rPr lang="tr-TR" sz="1200" b="1" dirty="0">
                          <a:latin typeface="Korinna BT"/>
                          <a:ea typeface="Times New Roman"/>
                        </a:rPr>
                        <a:t>259</a:t>
                      </a:r>
                      <a:endParaRPr lang="tr-TR" sz="2000" dirty="0">
                        <a:latin typeface="Times New Roman"/>
                        <a:ea typeface="Times New Roman"/>
                      </a:endParaRPr>
                    </a:p>
                    <a:p>
                      <a:pPr algn="just">
                        <a:spcAft>
                          <a:spcPts val="0"/>
                        </a:spcAft>
                      </a:pPr>
                      <a:r>
                        <a:rPr lang="tr-TR" sz="1200" dirty="0">
                          <a:latin typeface="Korinna BT"/>
                          <a:ea typeface="Times New Roman"/>
                        </a:rPr>
                        <a:t>    259.09</a:t>
                      </a:r>
                      <a:endParaRPr lang="tr-TR" sz="2000" dirty="0">
                        <a:latin typeface="Times New Roman"/>
                        <a:ea typeface="Times New Roman"/>
                      </a:endParaRPr>
                    </a:p>
                    <a:p>
                      <a:pPr algn="just">
                        <a:spcAft>
                          <a:spcPts val="0"/>
                        </a:spcAft>
                      </a:pPr>
                      <a:r>
                        <a:rPr lang="tr-TR" sz="1200" b="1" dirty="0">
                          <a:latin typeface="Korinna BT"/>
                          <a:ea typeface="Times New Roman"/>
                        </a:rPr>
                        <a:t>            100</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r>
                        <a:rPr lang="tr-TR" sz="1200" b="1">
                          <a:latin typeface="Korinna BT"/>
                          <a:ea typeface="Times New Roman"/>
                        </a:rPr>
                        <a:t>VERİLEN AVANSLAR HS</a:t>
                      </a:r>
                      <a:endParaRPr lang="tr-TR" sz="2000">
                        <a:latin typeface="Times New Roman"/>
                        <a:ea typeface="Times New Roman"/>
                      </a:endParaRPr>
                    </a:p>
                    <a:p>
                      <a:pPr algn="just">
                        <a:spcAft>
                          <a:spcPts val="0"/>
                        </a:spcAft>
                      </a:pPr>
                      <a:r>
                        <a:rPr lang="tr-TR" sz="1200">
                          <a:latin typeface="Korinna BT"/>
                          <a:ea typeface="Times New Roman"/>
                        </a:rPr>
                        <a:t>   İthalat harcı</a:t>
                      </a:r>
                      <a:endParaRPr lang="tr-TR" sz="2000">
                        <a:latin typeface="Times New Roman"/>
                        <a:ea typeface="Times New Roman"/>
                      </a:endParaRPr>
                    </a:p>
                    <a:p>
                      <a:pPr algn="just">
                        <a:spcAft>
                          <a:spcPts val="0"/>
                        </a:spcAft>
                      </a:pPr>
                      <a:r>
                        <a:rPr lang="tr-TR" sz="1200" b="1">
                          <a:latin typeface="Korinna BT"/>
                          <a:ea typeface="Times New Roman"/>
                        </a:rPr>
                        <a:t>             KASA HS</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gridSpan="2">
                  <a:txBody>
                    <a:bodyPr/>
                    <a:lstStyle/>
                    <a:p>
                      <a:pPr algn="r">
                        <a:spcAft>
                          <a:spcPts val="0"/>
                        </a:spcAft>
                      </a:pPr>
                      <a:r>
                        <a:rPr lang="tr-TR" sz="1200">
                          <a:latin typeface="Korinna BT"/>
                          <a:ea typeface="Times New Roman"/>
                        </a:rPr>
                        <a:t>3.000.-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pPr>
                      <a:endParaRPr lang="tr-TR" sz="1200">
                        <a:latin typeface="Korinna BT"/>
                        <a:ea typeface="Times New Roman"/>
                      </a:endParaRPr>
                    </a:p>
                    <a:p>
                      <a:pPr algn="r">
                        <a:spcAft>
                          <a:spcPts val="0"/>
                        </a:spcAft>
                      </a:pPr>
                      <a:r>
                        <a:rPr lang="tr-TR" sz="1200">
                          <a:latin typeface="Korinna BT"/>
                          <a:ea typeface="Times New Roman"/>
                        </a:rPr>
                        <a:t>3.000.-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032">
                <a:tc gridSpan="3">
                  <a:txBody>
                    <a:bodyPr/>
                    <a:lstStyle/>
                    <a:p>
                      <a:pPr algn="r">
                        <a:spcAft>
                          <a:spcPts val="0"/>
                        </a:spcAft>
                      </a:pPr>
                      <a:r>
                        <a:rPr lang="tr-TR" sz="1200">
                          <a:latin typeface="Korinna BT"/>
                          <a:ea typeface="Times New Roman"/>
                        </a:rPr>
                        <a:t>TOPLAM</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gridSpan="2">
                  <a:txBody>
                    <a:bodyPr/>
                    <a:lstStyle/>
                    <a:p>
                      <a:pPr algn="r">
                        <a:spcAft>
                          <a:spcPts val="0"/>
                        </a:spcAft>
                      </a:pPr>
                      <a:r>
                        <a:rPr lang="tr-TR" sz="1200">
                          <a:latin typeface="Korinna BT"/>
                          <a:ea typeface="Times New Roman"/>
                        </a:rPr>
                        <a:t>3.000.-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200">
                          <a:latin typeface="Korinna BT"/>
                          <a:ea typeface="Times New Roman"/>
                        </a:rPr>
                        <a:t>3.000.-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016">
                <a:tc>
                  <a:txBody>
                    <a:bodyPr/>
                    <a:lstStyle/>
                    <a:p>
                      <a:pPr algn="just">
                        <a:spcAft>
                          <a:spcPts val="0"/>
                        </a:spcAft>
                      </a:pPr>
                      <a:r>
                        <a:rPr lang="tr-TR" sz="1200" b="1">
                          <a:latin typeface="Korinna BT"/>
                          <a:ea typeface="Times New Roman"/>
                        </a:rPr>
                        <a:t>Açıklama</a:t>
                      </a:r>
                      <a:r>
                        <a:rPr lang="tr-TR" sz="1200">
                          <a:latin typeface="Korinna BT"/>
                          <a:ea typeface="Times New Roman"/>
                        </a:rPr>
                        <a:t> </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just">
                        <a:spcAft>
                          <a:spcPts val="0"/>
                        </a:spcAft>
                      </a:pPr>
                      <a:r>
                        <a:rPr lang="tr-TR" sz="1200" dirty="0">
                          <a:latin typeface="Korinna BT"/>
                          <a:ea typeface="Times New Roman"/>
                        </a:rPr>
                        <a:t>150.000 </a:t>
                      </a:r>
                      <a:r>
                        <a:rPr lang="tr-TR" sz="1200" dirty="0">
                          <a:latin typeface="Times New Roman"/>
                          <a:ea typeface="Times New Roman"/>
                        </a:rPr>
                        <a:t>×</a:t>
                      </a:r>
                      <a:r>
                        <a:rPr lang="tr-TR" sz="1200" dirty="0">
                          <a:latin typeface="Korinna BT"/>
                          <a:ea typeface="Times New Roman"/>
                        </a:rPr>
                        <a:t> % 1 = 1.500 EURO  </a:t>
                      </a:r>
                      <a:r>
                        <a:rPr lang="tr-TR" sz="1200" dirty="0">
                          <a:latin typeface="Times New Roman"/>
                          <a:ea typeface="Times New Roman"/>
                        </a:rPr>
                        <a:t>× </a:t>
                      </a:r>
                      <a:r>
                        <a:rPr lang="tr-TR" sz="1200" dirty="0">
                          <a:latin typeface="Korinna BT"/>
                          <a:ea typeface="Times New Roman"/>
                        </a:rPr>
                        <a:t>2 = 3.000.- TL</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Tree>
  </p:cSld>
  <p:clrMapOvr>
    <a:masterClrMapping/>
  </p:clrMapOvr>
  <p:transition spd="slow">
    <p:newsfla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467544" y="908720"/>
          <a:ext cx="6984776" cy="1589147"/>
        </p:xfrm>
        <a:graphic>
          <a:graphicData uri="http://schemas.openxmlformats.org/drawingml/2006/table">
            <a:tbl>
              <a:tblPr/>
              <a:tblGrid>
                <a:gridCol w="1071249"/>
                <a:gridCol w="152740"/>
                <a:gridCol w="2600713"/>
                <a:gridCol w="1104270"/>
                <a:gridCol w="949468"/>
                <a:gridCol w="1106336"/>
              </a:tblGrid>
              <a:tr h="0">
                <a:tc gridSpan="2">
                  <a:txBody>
                    <a:bodyPr/>
                    <a:lstStyle/>
                    <a:p>
                      <a:pPr algn="just">
                        <a:spcAft>
                          <a:spcPts val="0"/>
                        </a:spcAft>
                      </a:pPr>
                      <a:r>
                        <a:rPr lang="tr-TR" sz="1200" b="1" dirty="0">
                          <a:latin typeface="Korinna BT"/>
                          <a:ea typeface="Times New Roman"/>
                        </a:rPr>
                        <a:t>Fiş Tarihi:</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pPr>
                      <a:r>
                        <a:rPr lang="tr-TR" sz="1200">
                          <a:latin typeface="Korinna BT"/>
                          <a:ea typeface="Times New Roman"/>
                        </a:rPr>
                        <a:t>10/12/2011</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endParaRPr lang="tr-TR" sz="12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pPr>
                      <a:endParaRPr lang="tr-TR" sz="12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052">
                <a:tc gridSpan="2">
                  <a:txBody>
                    <a:bodyPr/>
                    <a:lstStyle/>
                    <a:p>
                      <a:pPr algn="ctr">
                        <a:spcAft>
                          <a:spcPts val="0"/>
                        </a:spcAft>
                      </a:pPr>
                      <a:r>
                        <a:rPr lang="tr-TR" sz="1200" dirty="0">
                          <a:latin typeface="Korinna BT"/>
                          <a:ea typeface="Times New Roman"/>
                        </a:rPr>
                        <a:t>Hesap Kodu</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1200">
                          <a:latin typeface="Korinna BT"/>
                          <a:ea typeface="Times New Roman"/>
                        </a:rPr>
                        <a:t>Hesap Adı</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endParaRPr lang="tr-TR" sz="12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100" b="1">
                          <a:latin typeface="Korinna BT"/>
                          <a:ea typeface="Times New Roman"/>
                        </a:rPr>
                        <a:t>Borç</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100" b="1">
                          <a:latin typeface="Korinna BT"/>
                          <a:ea typeface="Times New Roman"/>
                        </a:rPr>
                        <a:t>Alacak</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9693">
                <a:tc gridSpan="2">
                  <a:txBody>
                    <a:bodyPr/>
                    <a:lstStyle/>
                    <a:p>
                      <a:pPr algn="just">
                        <a:spcAft>
                          <a:spcPts val="0"/>
                        </a:spcAft>
                      </a:pPr>
                      <a:r>
                        <a:rPr lang="tr-TR" sz="1200" b="1">
                          <a:latin typeface="Korinna BT"/>
                          <a:ea typeface="Times New Roman"/>
                        </a:rPr>
                        <a:t>259</a:t>
                      </a:r>
                      <a:endParaRPr lang="tr-TR" sz="2000">
                        <a:latin typeface="Times New Roman"/>
                        <a:ea typeface="Times New Roman"/>
                      </a:endParaRPr>
                    </a:p>
                    <a:p>
                      <a:pPr algn="just">
                        <a:spcAft>
                          <a:spcPts val="0"/>
                        </a:spcAft>
                      </a:pPr>
                      <a:r>
                        <a:rPr lang="tr-TR" sz="1200">
                          <a:latin typeface="Korinna BT"/>
                          <a:ea typeface="Times New Roman"/>
                        </a:rPr>
                        <a:t>   259.01</a:t>
                      </a:r>
                      <a:endParaRPr lang="tr-TR" sz="2000">
                        <a:latin typeface="Times New Roman"/>
                        <a:ea typeface="Times New Roman"/>
                      </a:endParaRPr>
                    </a:p>
                    <a:p>
                      <a:pPr algn="just">
                        <a:spcAft>
                          <a:spcPts val="0"/>
                        </a:spcAft>
                      </a:pPr>
                      <a:r>
                        <a:rPr lang="tr-TR" sz="1200" b="1">
                          <a:latin typeface="Korinna BT"/>
                          <a:ea typeface="Times New Roman"/>
                        </a:rPr>
                        <a:t>         300</a:t>
                      </a:r>
                      <a:endParaRPr lang="tr-TR" sz="2000">
                        <a:latin typeface="Times New Roman"/>
                        <a:ea typeface="Times New Roman"/>
                      </a:endParaRPr>
                    </a:p>
                    <a:p>
                      <a:pPr algn="just">
                        <a:spcAft>
                          <a:spcPts val="0"/>
                        </a:spcAft>
                      </a:pPr>
                      <a:r>
                        <a:rPr lang="tr-TR" sz="1200">
                          <a:latin typeface="Korinna BT"/>
                          <a:ea typeface="Times New Roman"/>
                        </a:rPr>
                        <a:t>            300.02</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gridSpan="2">
                  <a:txBody>
                    <a:bodyPr/>
                    <a:lstStyle/>
                    <a:p>
                      <a:pPr algn="just">
                        <a:spcAft>
                          <a:spcPts val="0"/>
                        </a:spcAft>
                      </a:pPr>
                      <a:r>
                        <a:rPr lang="tr-TR" sz="1200" b="1">
                          <a:latin typeface="Korinna BT"/>
                          <a:ea typeface="Times New Roman"/>
                        </a:rPr>
                        <a:t>VERİLEN AVANSLAR HS</a:t>
                      </a:r>
                      <a:endParaRPr lang="tr-TR" sz="2000">
                        <a:latin typeface="Times New Roman"/>
                        <a:ea typeface="Times New Roman"/>
                      </a:endParaRPr>
                    </a:p>
                    <a:p>
                      <a:pPr algn="just">
                        <a:spcAft>
                          <a:spcPts val="0"/>
                        </a:spcAft>
                      </a:pPr>
                      <a:r>
                        <a:rPr lang="tr-TR" sz="1200">
                          <a:latin typeface="Korinna BT"/>
                          <a:ea typeface="Times New Roman"/>
                        </a:rPr>
                        <a:t>   Makine bedeli</a:t>
                      </a:r>
                      <a:endParaRPr lang="tr-TR" sz="2000">
                        <a:latin typeface="Times New Roman"/>
                        <a:ea typeface="Times New Roman"/>
                      </a:endParaRPr>
                    </a:p>
                    <a:p>
                      <a:pPr algn="just">
                        <a:spcAft>
                          <a:spcPts val="0"/>
                        </a:spcAft>
                      </a:pPr>
                      <a:r>
                        <a:rPr lang="tr-TR" sz="1200" b="1">
                          <a:latin typeface="Korinna BT"/>
                          <a:ea typeface="Times New Roman"/>
                        </a:rPr>
                        <a:t>      BANKA KREDİLERİ HS</a:t>
                      </a:r>
                      <a:endParaRPr lang="tr-TR" sz="2000">
                        <a:latin typeface="Times New Roman"/>
                        <a:ea typeface="Times New Roman"/>
                      </a:endParaRPr>
                    </a:p>
                    <a:p>
                      <a:pPr algn="just">
                        <a:spcAft>
                          <a:spcPts val="0"/>
                        </a:spcAft>
                      </a:pPr>
                      <a:r>
                        <a:rPr lang="tr-TR" sz="1200">
                          <a:latin typeface="Korinna BT"/>
                          <a:ea typeface="Times New Roman"/>
                        </a:rPr>
                        <a:t>       Euro (150.000.-)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200">
                          <a:latin typeface="Korinna BT"/>
                          <a:ea typeface="Times New Roman"/>
                        </a:rPr>
                        <a:t>322.500.-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200">
                        <a:latin typeface="Korinna BT"/>
                        <a:ea typeface="Times New Roman"/>
                      </a:endParaRPr>
                    </a:p>
                    <a:p>
                      <a:pPr algn="r">
                        <a:spcAft>
                          <a:spcPts val="0"/>
                        </a:spcAft>
                      </a:pPr>
                      <a:r>
                        <a:rPr lang="tr-TR" sz="1200">
                          <a:latin typeface="Korinna BT"/>
                          <a:ea typeface="Times New Roman"/>
                        </a:rPr>
                        <a:t>322.500.-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7520">
                <a:tc gridSpan="4">
                  <a:txBody>
                    <a:bodyPr/>
                    <a:lstStyle/>
                    <a:p>
                      <a:pPr algn="r">
                        <a:spcAft>
                          <a:spcPts val="0"/>
                        </a:spcAft>
                      </a:pPr>
                      <a:r>
                        <a:rPr lang="tr-TR" sz="1200">
                          <a:latin typeface="Korinna BT"/>
                          <a:ea typeface="Times New Roman"/>
                        </a:rPr>
                        <a:t>TOPLAM</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r>
                        <a:rPr lang="tr-TR" sz="1200">
                          <a:latin typeface="Korinna BT"/>
                          <a:ea typeface="Times New Roman"/>
                        </a:rPr>
                        <a:t>322.500.-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r>
                        <a:rPr lang="tr-TR" sz="1200">
                          <a:latin typeface="Korinna BT"/>
                          <a:ea typeface="Times New Roman"/>
                        </a:rPr>
                        <a:t>322.500.-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987">
                <a:tc>
                  <a:txBody>
                    <a:bodyPr/>
                    <a:lstStyle/>
                    <a:p>
                      <a:pPr algn="just">
                        <a:spcAft>
                          <a:spcPts val="0"/>
                        </a:spcAft>
                      </a:pPr>
                      <a:r>
                        <a:rPr lang="tr-TR" sz="1200" b="1">
                          <a:latin typeface="Korinna BT"/>
                          <a:ea typeface="Times New Roman"/>
                        </a:rPr>
                        <a:t>Açıklama</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just">
                        <a:spcAft>
                          <a:spcPts val="0"/>
                        </a:spcAft>
                      </a:pPr>
                      <a:r>
                        <a:rPr lang="tr-TR" sz="1200" dirty="0">
                          <a:latin typeface="Korinna BT"/>
                          <a:ea typeface="Times New Roman"/>
                        </a:rPr>
                        <a:t>150.000 x 2.15 = 322.500.-TL</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49153" name="Rectangle 1"/>
          <p:cNvSpPr>
            <a:spLocks noChangeArrowheads="1"/>
          </p:cNvSpPr>
          <p:nvPr/>
        </p:nvSpPr>
        <p:spPr bwMode="auto">
          <a:xfrm>
            <a:off x="0" y="404664"/>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3. Makinelerin Alfa AŞ. tarafından gönderilerek vesaiklerinin teslim edilmesinden sonra Akın AŞ’nin düzenlemesi gereken muhasebe kaydı.</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  </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4" name="3 Tablo"/>
          <p:cNvGraphicFramePr>
            <a:graphicFrameLocks noGrp="1"/>
          </p:cNvGraphicFramePr>
          <p:nvPr/>
        </p:nvGraphicFramePr>
        <p:xfrm>
          <a:off x="539552" y="3068960"/>
          <a:ext cx="6120681" cy="1597513"/>
        </p:xfrm>
        <a:graphic>
          <a:graphicData uri="http://schemas.openxmlformats.org/drawingml/2006/table">
            <a:tbl>
              <a:tblPr/>
              <a:tblGrid>
                <a:gridCol w="1122515"/>
                <a:gridCol w="2581965"/>
                <a:gridCol w="687382"/>
                <a:gridCol w="807203"/>
                <a:gridCol w="921616"/>
              </a:tblGrid>
              <a:tr h="146683">
                <a:tc>
                  <a:txBody>
                    <a:bodyPr/>
                    <a:lstStyle/>
                    <a:p>
                      <a:pPr algn="just">
                        <a:spcAft>
                          <a:spcPts val="0"/>
                        </a:spcAft>
                      </a:pPr>
                      <a:r>
                        <a:rPr lang="tr-TR" sz="1050" b="1" dirty="0">
                          <a:latin typeface="Korinna BT"/>
                          <a:ea typeface="Times New Roman"/>
                        </a:rPr>
                        <a:t>Fiş Tarihi</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050">
                          <a:latin typeface="Korinna BT"/>
                          <a:ea typeface="Times New Roman"/>
                        </a:rPr>
                        <a:t>10.12.2011</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endParaRPr lang="tr-TR" sz="105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pPr>
                      <a:endParaRPr lang="tr-TR" sz="10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366">
                <a:tc>
                  <a:txBody>
                    <a:bodyPr/>
                    <a:lstStyle/>
                    <a:p>
                      <a:pPr algn="just">
                        <a:spcAft>
                          <a:spcPts val="0"/>
                        </a:spcAft>
                      </a:pPr>
                      <a:r>
                        <a:rPr lang="tr-TR" sz="1050">
                          <a:latin typeface="Korinna BT"/>
                          <a:ea typeface="Times New Roman"/>
                        </a:rPr>
                        <a:t>Hesap Kodu </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050">
                          <a:latin typeface="Korinna BT"/>
                          <a:ea typeface="Times New Roman"/>
                        </a:rPr>
                        <a:t>Hesap Adı</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endParaRPr lang="tr-TR" sz="1050" dirty="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050" b="1">
                          <a:latin typeface="Korinna BT"/>
                          <a:ea typeface="Times New Roman"/>
                        </a:rPr>
                        <a:t>Borç</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050" b="1">
                          <a:latin typeface="Korinna BT"/>
                          <a:ea typeface="Times New Roman"/>
                        </a:rPr>
                        <a:t>Alacak</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761">
                <a:tc>
                  <a:txBody>
                    <a:bodyPr/>
                    <a:lstStyle/>
                    <a:p>
                      <a:pPr algn="just">
                        <a:spcAft>
                          <a:spcPts val="0"/>
                        </a:spcAft>
                      </a:pPr>
                      <a:r>
                        <a:rPr lang="tr-TR" sz="1050" b="1" dirty="0">
                          <a:latin typeface="Korinna BT"/>
                          <a:ea typeface="Times New Roman"/>
                        </a:rPr>
                        <a:t>981 </a:t>
                      </a:r>
                      <a:endParaRPr lang="tr-TR" sz="1600" dirty="0">
                        <a:latin typeface="Times New Roman"/>
                        <a:ea typeface="Times New Roman"/>
                      </a:endParaRPr>
                    </a:p>
                    <a:p>
                      <a:pPr algn="just">
                        <a:spcAft>
                          <a:spcPts val="0"/>
                        </a:spcAft>
                      </a:pPr>
                      <a:r>
                        <a:rPr lang="tr-TR" sz="1000" dirty="0">
                          <a:latin typeface="Korinna BT"/>
                          <a:ea typeface="Times New Roman"/>
                        </a:rPr>
                        <a:t> 981.70</a:t>
                      </a:r>
                      <a:endParaRPr lang="tr-TR" sz="1600" dirty="0">
                        <a:latin typeface="Times New Roman"/>
                        <a:ea typeface="Times New Roman"/>
                      </a:endParaRPr>
                    </a:p>
                    <a:p>
                      <a:pPr algn="just">
                        <a:spcAft>
                          <a:spcPts val="0"/>
                        </a:spcAft>
                      </a:pPr>
                      <a:r>
                        <a:rPr lang="tr-TR" sz="1000" dirty="0">
                          <a:latin typeface="Korinna BT"/>
                          <a:ea typeface="Times New Roman"/>
                        </a:rPr>
                        <a:t> 981.70.01</a:t>
                      </a:r>
                      <a:endParaRPr lang="tr-TR" sz="1600" dirty="0">
                        <a:latin typeface="Times New Roman"/>
                        <a:ea typeface="Times New Roman"/>
                      </a:endParaRPr>
                    </a:p>
                    <a:p>
                      <a:pPr indent="160020" algn="just">
                        <a:spcAft>
                          <a:spcPts val="0"/>
                        </a:spcAft>
                      </a:pPr>
                      <a:r>
                        <a:rPr lang="tr-TR" sz="1050" b="1" dirty="0">
                          <a:latin typeface="Korinna BT"/>
                          <a:ea typeface="Times New Roman"/>
                        </a:rPr>
                        <a:t>     980</a:t>
                      </a:r>
                      <a:endParaRPr lang="tr-TR" sz="1600" dirty="0">
                        <a:latin typeface="Times New Roman"/>
                        <a:ea typeface="Times New Roman"/>
                      </a:endParaRPr>
                    </a:p>
                    <a:p>
                      <a:pPr indent="160020" algn="just">
                        <a:spcAft>
                          <a:spcPts val="0"/>
                        </a:spcAft>
                      </a:pPr>
                      <a:r>
                        <a:rPr lang="tr-TR" sz="1050" dirty="0">
                          <a:latin typeface="Korinna BT"/>
                          <a:ea typeface="Times New Roman"/>
                        </a:rPr>
                        <a:t>     </a:t>
                      </a:r>
                      <a:r>
                        <a:rPr lang="tr-TR" sz="1000" dirty="0">
                          <a:latin typeface="Korinna BT"/>
                          <a:ea typeface="Times New Roman"/>
                        </a:rPr>
                        <a:t>980.01</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r>
                        <a:rPr lang="tr-TR" sz="1050" b="1" dirty="0">
                          <a:latin typeface="Korinna BT"/>
                          <a:ea typeface="Times New Roman"/>
                        </a:rPr>
                        <a:t>YABANCI PARALI VARLIKLAR</a:t>
                      </a:r>
                      <a:endParaRPr lang="tr-TR" sz="1600" dirty="0">
                        <a:latin typeface="Times New Roman"/>
                        <a:ea typeface="Times New Roman"/>
                      </a:endParaRPr>
                    </a:p>
                    <a:p>
                      <a:pPr algn="just">
                        <a:spcAft>
                          <a:spcPts val="0"/>
                        </a:spcAft>
                      </a:pPr>
                      <a:r>
                        <a:rPr lang="tr-TR" sz="1000" dirty="0">
                          <a:latin typeface="Korinna BT"/>
                          <a:ea typeface="Times New Roman"/>
                        </a:rPr>
                        <a:t>Banka </a:t>
                      </a:r>
                      <a:r>
                        <a:rPr lang="tr-TR" sz="1000" dirty="0" err="1">
                          <a:latin typeface="Korinna BT"/>
                          <a:ea typeface="Times New Roman"/>
                        </a:rPr>
                        <a:t>Krd</a:t>
                      </a:r>
                      <a:r>
                        <a:rPr lang="tr-TR" sz="1000" dirty="0">
                          <a:latin typeface="Korinna BT"/>
                          <a:ea typeface="Times New Roman"/>
                        </a:rPr>
                        <a:t>.</a:t>
                      </a:r>
                      <a:endParaRPr lang="tr-TR" sz="1600" dirty="0">
                        <a:latin typeface="Times New Roman"/>
                        <a:ea typeface="Times New Roman"/>
                      </a:endParaRPr>
                    </a:p>
                    <a:p>
                      <a:pPr algn="just">
                        <a:spcAft>
                          <a:spcPts val="0"/>
                        </a:spcAft>
                      </a:pPr>
                      <a:r>
                        <a:rPr lang="tr-TR" sz="1000" dirty="0">
                          <a:latin typeface="Korinna BT"/>
                          <a:ea typeface="Times New Roman"/>
                        </a:rPr>
                        <a:t>Euro</a:t>
                      </a:r>
                      <a:endParaRPr lang="tr-TR" sz="1600" dirty="0">
                        <a:latin typeface="Times New Roman"/>
                        <a:ea typeface="Times New Roman"/>
                      </a:endParaRPr>
                    </a:p>
                    <a:p>
                      <a:pPr algn="just">
                        <a:spcAft>
                          <a:spcPts val="0"/>
                        </a:spcAft>
                      </a:pPr>
                      <a:r>
                        <a:rPr lang="tr-TR" sz="1050" b="1" dirty="0">
                          <a:latin typeface="Korinna BT"/>
                          <a:ea typeface="Times New Roman"/>
                        </a:rPr>
                        <a:t>     YABANCI PARALI YÜKÜMLÜLÜKLER</a:t>
                      </a:r>
                      <a:endParaRPr lang="tr-TR" sz="1600" dirty="0">
                        <a:latin typeface="Times New Roman"/>
                        <a:ea typeface="Times New Roman"/>
                      </a:endParaRPr>
                    </a:p>
                    <a:p>
                      <a:pPr algn="just">
                        <a:spcAft>
                          <a:spcPts val="0"/>
                        </a:spcAft>
                      </a:pPr>
                      <a:r>
                        <a:rPr lang="tr-TR" sz="1050" dirty="0">
                          <a:latin typeface="Korinna BT"/>
                          <a:ea typeface="Times New Roman"/>
                        </a:rPr>
                        <a:t>           </a:t>
                      </a:r>
                      <a:r>
                        <a:rPr lang="tr-TR" sz="1000" dirty="0">
                          <a:latin typeface="Korinna BT"/>
                          <a:ea typeface="Times New Roman"/>
                        </a:rPr>
                        <a:t>Verilen Avanslar</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1050">
                          <a:latin typeface="Korinna BT"/>
                          <a:ea typeface="Times New Roman"/>
                        </a:rPr>
                        <a:t>150.000</a:t>
                      </a:r>
                      <a:endParaRPr lang="tr-TR" sz="1600">
                        <a:latin typeface="Times New Roman"/>
                        <a:ea typeface="Times New Roman"/>
                      </a:endParaRPr>
                    </a:p>
                    <a:p>
                      <a:pPr algn="ctr">
                        <a:spcAft>
                          <a:spcPts val="0"/>
                        </a:spcAft>
                      </a:pPr>
                      <a:r>
                        <a:rPr lang="tr-TR" sz="1000" b="1">
                          <a:latin typeface="Korinna BT"/>
                          <a:ea typeface="Times New Roman"/>
                        </a:rPr>
                        <a:t>Euro</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endParaRPr lang="tr-TR" sz="1050">
                        <a:latin typeface="Korinna BT"/>
                        <a:ea typeface="Times New Roman"/>
                      </a:endParaRPr>
                    </a:p>
                    <a:p>
                      <a:pPr algn="ctr">
                        <a:spcAft>
                          <a:spcPts val="0"/>
                        </a:spcAft>
                      </a:pPr>
                      <a:r>
                        <a:rPr lang="tr-TR" sz="1050">
                          <a:latin typeface="Korinna BT"/>
                          <a:ea typeface="Times New Roman"/>
                        </a:rPr>
                        <a:t>150.000</a:t>
                      </a:r>
                      <a:endParaRPr lang="tr-TR" sz="1600">
                        <a:latin typeface="Times New Roman"/>
                        <a:ea typeface="Times New Roman"/>
                      </a:endParaRPr>
                    </a:p>
                    <a:p>
                      <a:pPr algn="ctr">
                        <a:spcAft>
                          <a:spcPts val="0"/>
                        </a:spcAft>
                      </a:pPr>
                      <a:r>
                        <a:rPr lang="tr-TR" sz="1000" b="1">
                          <a:latin typeface="Korinna BT"/>
                          <a:ea typeface="Times New Roman"/>
                        </a:rPr>
                        <a:t>Euro</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366">
                <a:tc gridSpan="3">
                  <a:txBody>
                    <a:bodyPr/>
                    <a:lstStyle/>
                    <a:p>
                      <a:pPr algn="r">
                        <a:spcAft>
                          <a:spcPts val="0"/>
                        </a:spcAft>
                      </a:pPr>
                      <a:r>
                        <a:rPr lang="tr-TR" sz="1050">
                          <a:latin typeface="Korinna BT"/>
                          <a:ea typeface="Times New Roman"/>
                        </a:rPr>
                        <a:t>TOPLAM</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ctr">
                        <a:spcAft>
                          <a:spcPts val="0"/>
                        </a:spcAft>
                      </a:pPr>
                      <a:r>
                        <a:rPr lang="tr-TR" sz="1050">
                          <a:latin typeface="Korinna BT"/>
                          <a:ea typeface="Times New Roman"/>
                        </a:rPr>
                        <a:t>150.000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050" dirty="0">
                          <a:latin typeface="Korinna BT"/>
                          <a:ea typeface="Times New Roman"/>
                        </a:rPr>
                        <a:t>150.000</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9154" name="Rectangle 2"/>
          <p:cNvSpPr>
            <a:spLocks noChangeArrowheads="1"/>
          </p:cNvSpPr>
          <p:nvPr/>
        </p:nvSpPr>
        <p:spPr bwMode="auto">
          <a:xfrm>
            <a:off x="0" y="2536885"/>
            <a:ext cx="8127866" cy="461665"/>
          </a:xfrm>
          <a:prstGeom prst="rect">
            <a:avLst/>
          </a:prstGeom>
          <a:solidFill>
            <a:srgbClr val="E6E6E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Makine için açtırılan </a:t>
            </a:r>
            <a:r>
              <a:rPr kumimoji="0" lang="tr-TR" sz="12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akretidifin</a:t>
            </a: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 banka tarafından ödendiğinin  anlaşılmasından sonra  nazım hesaplarının kapatılması kaydı.</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6" name="5 Tablo"/>
          <p:cNvGraphicFramePr>
            <a:graphicFrameLocks noGrp="1"/>
          </p:cNvGraphicFramePr>
          <p:nvPr/>
        </p:nvGraphicFramePr>
        <p:xfrm>
          <a:off x="611560" y="5013176"/>
          <a:ext cx="5976666" cy="1765785"/>
        </p:xfrm>
        <a:graphic>
          <a:graphicData uri="http://schemas.openxmlformats.org/drawingml/2006/table">
            <a:tbl>
              <a:tblPr/>
              <a:tblGrid>
                <a:gridCol w="1261750"/>
                <a:gridCol w="2479690"/>
                <a:gridCol w="665924"/>
                <a:gridCol w="691334"/>
                <a:gridCol w="877968"/>
              </a:tblGrid>
              <a:tr h="0">
                <a:tc>
                  <a:txBody>
                    <a:bodyPr/>
                    <a:lstStyle/>
                    <a:p>
                      <a:pPr algn="just">
                        <a:spcAft>
                          <a:spcPts val="0"/>
                        </a:spcAft>
                      </a:pPr>
                      <a:r>
                        <a:rPr lang="tr-TR" sz="1100" dirty="0">
                          <a:latin typeface="Korinna BT"/>
                          <a:ea typeface="Times New Roman"/>
                        </a:rPr>
                        <a:t>Hesap Kodu </a:t>
                      </a:r>
                      <a:endParaRPr lang="tr-TR" sz="18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100">
                          <a:latin typeface="Korinna BT"/>
                          <a:ea typeface="Times New Roman"/>
                        </a:rPr>
                        <a:t>Hesap Adı</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100">
                          <a:latin typeface="Korinna BT"/>
                          <a:ea typeface="Times New Roman"/>
                        </a:rPr>
                        <a:t>Detay</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tr-TR" sz="1050" b="1">
                          <a:latin typeface="Korinna BT"/>
                          <a:ea typeface="Times New Roman"/>
                        </a:rPr>
                        <a:t>Borç</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tr-TR" sz="1050" b="1">
                          <a:latin typeface="Korinna BT"/>
                          <a:ea typeface="Times New Roman"/>
                        </a:rPr>
                        <a:t>Alacak</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70126">
                <a:tc>
                  <a:txBody>
                    <a:bodyPr/>
                    <a:lstStyle/>
                    <a:p>
                      <a:pPr algn="just">
                        <a:spcAft>
                          <a:spcPts val="0"/>
                        </a:spcAft>
                      </a:pPr>
                      <a:r>
                        <a:rPr lang="tr-TR" sz="1100" b="1" dirty="0">
                          <a:latin typeface="Korinna BT"/>
                          <a:ea typeface="Times New Roman"/>
                        </a:rPr>
                        <a:t>259</a:t>
                      </a:r>
                      <a:endParaRPr lang="tr-TR" sz="1800" dirty="0">
                        <a:latin typeface="Times New Roman"/>
                        <a:ea typeface="Times New Roman"/>
                      </a:endParaRPr>
                    </a:p>
                    <a:p>
                      <a:pPr algn="just">
                        <a:spcAft>
                          <a:spcPts val="0"/>
                        </a:spcAft>
                      </a:pPr>
                      <a:r>
                        <a:rPr lang="tr-TR" sz="1100" dirty="0">
                          <a:latin typeface="Korinna BT"/>
                          <a:ea typeface="Times New Roman"/>
                        </a:rPr>
                        <a:t>   259.02</a:t>
                      </a:r>
                      <a:endParaRPr lang="tr-TR" sz="1800" dirty="0">
                        <a:latin typeface="Times New Roman"/>
                        <a:ea typeface="Times New Roman"/>
                      </a:endParaRPr>
                    </a:p>
                    <a:p>
                      <a:pPr algn="just">
                        <a:spcAft>
                          <a:spcPts val="0"/>
                        </a:spcAft>
                      </a:pPr>
                      <a:r>
                        <a:rPr lang="tr-TR" sz="1100" dirty="0">
                          <a:latin typeface="Korinna BT"/>
                          <a:ea typeface="Times New Roman"/>
                        </a:rPr>
                        <a:t>   259.03</a:t>
                      </a:r>
                      <a:endParaRPr lang="tr-TR" sz="1800" dirty="0">
                        <a:latin typeface="Times New Roman"/>
                        <a:ea typeface="Times New Roman"/>
                      </a:endParaRPr>
                    </a:p>
                    <a:p>
                      <a:pPr algn="just">
                        <a:spcAft>
                          <a:spcPts val="0"/>
                        </a:spcAft>
                      </a:pPr>
                      <a:r>
                        <a:rPr lang="tr-TR" sz="1100" dirty="0">
                          <a:latin typeface="Korinna BT"/>
                          <a:ea typeface="Times New Roman"/>
                        </a:rPr>
                        <a:t>   259.04</a:t>
                      </a:r>
                      <a:endParaRPr lang="tr-TR" sz="1800" dirty="0">
                        <a:latin typeface="Times New Roman"/>
                        <a:ea typeface="Times New Roman"/>
                      </a:endParaRPr>
                    </a:p>
                    <a:p>
                      <a:pPr algn="just">
                        <a:spcAft>
                          <a:spcPts val="0"/>
                        </a:spcAft>
                      </a:pPr>
                      <a:r>
                        <a:rPr lang="tr-TR" sz="1100" dirty="0">
                          <a:latin typeface="Korinna BT"/>
                          <a:ea typeface="Times New Roman"/>
                        </a:rPr>
                        <a:t>   259.05</a:t>
                      </a:r>
                      <a:endParaRPr lang="tr-TR" sz="1800" dirty="0">
                        <a:latin typeface="Times New Roman"/>
                        <a:ea typeface="Times New Roman"/>
                      </a:endParaRPr>
                    </a:p>
                    <a:p>
                      <a:pPr algn="just">
                        <a:spcAft>
                          <a:spcPts val="0"/>
                        </a:spcAft>
                      </a:pPr>
                      <a:r>
                        <a:rPr lang="tr-TR" sz="1100" dirty="0">
                          <a:latin typeface="Korinna BT"/>
                          <a:ea typeface="Times New Roman"/>
                        </a:rPr>
                        <a:t>   259.06</a:t>
                      </a:r>
                      <a:endParaRPr lang="tr-TR" sz="1800" dirty="0">
                        <a:latin typeface="Times New Roman"/>
                        <a:ea typeface="Times New Roman"/>
                      </a:endParaRPr>
                    </a:p>
                    <a:p>
                      <a:pPr algn="just">
                        <a:spcAft>
                          <a:spcPts val="0"/>
                        </a:spcAft>
                      </a:pPr>
                      <a:r>
                        <a:rPr lang="tr-TR" sz="1100" b="1" dirty="0">
                          <a:latin typeface="Korinna BT"/>
                          <a:ea typeface="Times New Roman"/>
                        </a:rPr>
                        <a:t>191</a:t>
                      </a:r>
                      <a:endParaRPr lang="tr-TR" sz="1800" dirty="0">
                        <a:latin typeface="Times New Roman"/>
                        <a:ea typeface="Times New Roman"/>
                      </a:endParaRPr>
                    </a:p>
                    <a:p>
                      <a:pPr indent="332740" algn="just">
                        <a:spcAft>
                          <a:spcPts val="0"/>
                        </a:spcAft>
                      </a:pPr>
                      <a:r>
                        <a:rPr lang="tr-TR" sz="1100" b="1" dirty="0">
                          <a:latin typeface="Korinna BT"/>
                          <a:ea typeface="Times New Roman"/>
                        </a:rPr>
                        <a:t>  100</a:t>
                      </a:r>
                      <a:endParaRPr lang="tr-TR" sz="18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100" b="1">
                          <a:latin typeface="Korinna BT"/>
                          <a:ea typeface="Times New Roman"/>
                        </a:rPr>
                        <a:t>VERİLEN AVANSLAR HS</a:t>
                      </a:r>
                      <a:endParaRPr lang="tr-TR" sz="1800">
                        <a:latin typeface="Times New Roman"/>
                        <a:ea typeface="Times New Roman"/>
                      </a:endParaRPr>
                    </a:p>
                    <a:p>
                      <a:pPr algn="just">
                        <a:spcAft>
                          <a:spcPts val="0"/>
                        </a:spcAft>
                      </a:pPr>
                      <a:r>
                        <a:rPr lang="tr-TR" sz="1100">
                          <a:latin typeface="Korinna BT"/>
                          <a:ea typeface="Times New Roman"/>
                        </a:rPr>
                        <a:t>   MED Gümrük Müşavirlik</a:t>
                      </a:r>
                      <a:endParaRPr lang="tr-TR" sz="1800">
                        <a:latin typeface="Times New Roman"/>
                        <a:ea typeface="Times New Roman"/>
                      </a:endParaRPr>
                    </a:p>
                    <a:p>
                      <a:pPr algn="just">
                        <a:spcAft>
                          <a:spcPts val="0"/>
                        </a:spcAft>
                      </a:pPr>
                      <a:r>
                        <a:rPr lang="tr-TR" sz="1100">
                          <a:latin typeface="Korinna BT"/>
                          <a:ea typeface="Times New Roman"/>
                        </a:rPr>
                        <a:t>   Başak Sigorta</a:t>
                      </a:r>
                      <a:endParaRPr lang="tr-TR" sz="1800">
                        <a:latin typeface="Times New Roman"/>
                        <a:ea typeface="Times New Roman"/>
                      </a:endParaRPr>
                    </a:p>
                    <a:p>
                      <a:pPr algn="just">
                        <a:spcAft>
                          <a:spcPts val="0"/>
                        </a:spcAft>
                      </a:pPr>
                      <a:r>
                        <a:rPr lang="tr-TR" sz="1100">
                          <a:latin typeface="Korinna BT"/>
                          <a:ea typeface="Times New Roman"/>
                        </a:rPr>
                        <a:t>   Çağ Nakliyat  </a:t>
                      </a:r>
                      <a:endParaRPr lang="tr-TR" sz="1800">
                        <a:latin typeface="Times New Roman"/>
                        <a:ea typeface="Times New Roman"/>
                      </a:endParaRPr>
                    </a:p>
                    <a:p>
                      <a:pPr algn="just">
                        <a:spcAft>
                          <a:spcPts val="0"/>
                        </a:spcAft>
                      </a:pPr>
                      <a:r>
                        <a:rPr lang="tr-TR" sz="1100">
                          <a:latin typeface="Korinna BT"/>
                          <a:ea typeface="Times New Roman"/>
                        </a:rPr>
                        <a:t>   T. İş Bankası</a:t>
                      </a:r>
                      <a:endParaRPr lang="tr-TR" sz="1800">
                        <a:latin typeface="Times New Roman"/>
                        <a:ea typeface="Times New Roman"/>
                      </a:endParaRPr>
                    </a:p>
                    <a:p>
                      <a:pPr algn="just">
                        <a:spcAft>
                          <a:spcPts val="0"/>
                        </a:spcAft>
                      </a:pPr>
                      <a:r>
                        <a:rPr lang="tr-TR" sz="1100">
                          <a:latin typeface="Korinna BT"/>
                          <a:ea typeface="Times New Roman"/>
                        </a:rPr>
                        <a:t>   Gümrük Vergisi</a:t>
                      </a:r>
                      <a:endParaRPr lang="tr-TR" sz="1800">
                        <a:latin typeface="Times New Roman"/>
                        <a:ea typeface="Times New Roman"/>
                      </a:endParaRPr>
                    </a:p>
                    <a:p>
                      <a:pPr algn="just">
                        <a:spcAft>
                          <a:spcPts val="0"/>
                        </a:spcAft>
                      </a:pPr>
                      <a:r>
                        <a:rPr lang="tr-TR" sz="1100" b="1">
                          <a:latin typeface="Korinna BT"/>
                          <a:ea typeface="Times New Roman"/>
                        </a:rPr>
                        <a:t>İND. KDV</a:t>
                      </a:r>
                      <a:endParaRPr lang="tr-TR" sz="1800">
                        <a:latin typeface="Times New Roman"/>
                        <a:ea typeface="Times New Roman"/>
                      </a:endParaRPr>
                    </a:p>
                    <a:p>
                      <a:pPr indent="388620" algn="just">
                        <a:spcAft>
                          <a:spcPts val="0"/>
                        </a:spcAft>
                      </a:pPr>
                      <a:r>
                        <a:rPr lang="tr-TR" sz="1100" b="1">
                          <a:latin typeface="Korinna BT"/>
                          <a:ea typeface="Times New Roman"/>
                        </a:rPr>
                        <a:t>    KASA HS</a:t>
                      </a:r>
                      <a:r>
                        <a:rPr lang="tr-TR" sz="1100">
                          <a:latin typeface="Korinna BT"/>
                          <a:ea typeface="Times New Roman"/>
                        </a:rPr>
                        <a:t> </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100" dirty="0">
                        <a:latin typeface="Korinna BT"/>
                        <a:ea typeface="Times New Roman"/>
                      </a:endParaRPr>
                    </a:p>
                    <a:p>
                      <a:pPr algn="r">
                        <a:spcAft>
                          <a:spcPts val="0"/>
                        </a:spcAft>
                      </a:pPr>
                      <a:r>
                        <a:rPr lang="tr-TR" sz="1100" dirty="0">
                          <a:latin typeface="Korinna BT"/>
                          <a:ea typeface="Times New Roman"/>
                        </a:rPr>
                        <a:t>150.-</a:t>
                      </a:r>
                      <a:endParaRPr lang="tr-TR" sz="1800" dirty="0">
                        <a:latin typeface="Times New Roman"/>
                        <a:ea typeface="Times New Roman"/>
                      </a:endParaRPr>
                    </a:p>
                    <a:p>
                      <a:pPr algn="r">
                        <a:spcAft>
                          <a:spcPts val="0"/>
                        </a:spcAft>
                      </a:pPr>
                      <a:r>
                        <a:rPr lang="tr-TR" sz="1100" dirty="0">
                          <a:latin typeface="Korinna BT"/>
                          <a:ea typeface="Times New Roman"/>
                        </a:rPr>
                        <a:t>500.-</a:t>
                      </a:r>
                      <a:endParaRPr lang="tr-TR" sz="1800" dirty="0">
                        <a:latin typeface="Times New Roman"/>
                        <a:ea typeface="Times New Roman"/>
                      </a:endParaRPr>
                    </a:p>
                    <a:p>
                      <a:pPr algn="r">
                        <a:spcAft>
                          <a:spcPts val="0"/>
                        </a:spcAft>
                      </a:pPr>
                      <a:r>
                        <a:rPr lang="tr-TR" sz="1100" dirty="0">
                          <a:latin typeface="Korinna BT"/>
                          <a:ea typeface="Times New Roman"/>
                        </a:rPr>
                        <a:t>300.-</a:t>
                      </a:r>
                      <a:endParaRPr lang="tr-TR" sz="1800" dirty="0">
                        <a:latin typeface="Times New Roman"/>
                        <a:ea typeface="Times New Roman"/>
                      </a:endParaRPr>
                    </a:p>
                    <a:p>
                      <a:pPr algn="r">
                        <a:spcAft>
                          <a:spcPts val="0"/>
                        </a:spcAft>
                      </a:pPr>
                      <a:r>
                        <a:rPr lang="tr-TR" sz="1100" dirty="0">
                          <a:latin typeface="Korinna BT"/>
                          <a:ea typeface="Times New Roman"/>
                        </a:rPr>
                        <a:t>750.-</a:t>
                      </a:r>
                      <a:endParaRPr lang="tr-TR" sz="1800" dirty="0">
                        <a:latin typeface="Times New Roman"/>
                        <a:ea typeface="Times New Roman"/>
                      </a:endParaRPr>
                    </a:p>
                    <a:p>
                      <a:pPr algn="just">
                        <a:spcAft>
                          <a:spcPts val="0"/>
                        </a:spcAft>
                      </a:pPr>
                      <a:r>
                        <a:rPr lang="tr-TR" sz="1100" dirty="0">
                          <a:latin typeface="Korinna BT"/>
                          <a:ea typeface="Times New Roman"/>
                        </a:rPr>
                        <a:t>   1.000.-</a:t>
                      </a:r>
                      <a:endParaRPr lang="tr-TR" sz="18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r>
                        <a:rPr lang="tr-TR" sz="1100" b="1" dirty="0">
                          <a:latin typeface="Korinna BT"/>
                          <a:ea typeface="Times New Roman"/>
                        </a:rPr>
                        <a:t>2.700.-</a:t>
                      </a:r>
                      <a:endParaRPr lang="tr-TR" sz="1800" dirty="0">
                        <a:latin typeface="Times New Roman"/>
                        <a:ea typeface="Times New Roman"/>
                      </a:endParaRPr>
                    </a:p>
                    <a:p>
                      <a:pPr algn="r">
                        <a:spcAft>
                          <a:spcPts val="0"/>
                        </a:spcAft>
                      </a:pPr>
                      <a:endParaRPr lang="tr-TR" sz="1100" b="1" dirty="0" smtClean="0">
                        <a:latin typeface="Korinna BT"/>
                        <a:ea typeface="Times New Roman"/>
                      </a:endParaRPr>
                    </a:p>
                    <a:p>
                      <a:pPr algn="r">
                        <a:spcAft>
                          <a:spcPts val="0"/>
                        </a:spcAft>
                      </a:pPr>
                      <a:endParaRPr lang="tr-TR" sz="1100" b="1" dirty="0" smtClean="0">
                        <a:latin typeface="Korinna BT"/>
                        <a:ea typeface="Times New Roman"/>
                      </a:endParaRPr>
                    </a:p>
                    <a:p>
                      <a:pPr algn="r">
                        <a:spcAft>
                          <a:spcPts val="0"/>
                        </a:spcAft>
                      </a:pPr>
                      <a:endParaRPr lang="tr-TR" sz="1100" b="1" dirty="0" smtClean="0">
                        <a:latin typeface="Korinna BT"/>
                        <a:ea typeface="Times New Roman"/>
                      </a:endParaRPr>
                    </a:p>
                    <a:p>
                      <a:pPr algn="r">
                        <a:spcAft>
                          <a:spcPts val="0"/>
                        </a:spcAft>
                      </a:pPr>
                      <a:endParaRPr lang="tr-TR" sz="1100" b="1" dirty="0" smtClean="0">
                        <a:latin typeface="Korinna BT"/>
                        <a:ea typeface="Times New Roman"/>
                      </a:endParaRPr>
                    </a:p>
                    <a:p>
                      <a:pPr algn="r">
                        <a:spcAft>
                          <a:spcPts val="0"/>
                        </a:spcAft>
                      </a:pPr>
                      <a:endParaRPr lang="tr-TR" sz="1100" b="1" dirty="0" smtClean="0">
                        <a:latin typeface="Korinna BT"/>
                        <a:ea typeface="Times New Roman"/>
                      </a:endParaRPr>
                    </a:p>
                    <a:p>
                      <a:pPr algn="r">
                        <a:spcAft>
                          <a:spcPts val="0"/>
                        </a:spcAft>
                      </a:pPr>
                      <a:r>
                        <a:rPr lang="tr-TR" sz="1100" b="1" dirty="0" smtClean="0">
                          <a:latin typeface="Korinna BT"/>
                          <a:ea typeface="Times New Roman"/>
                        </a:rPr>
                        <a:t>54</a:t>
                      </a:r>
                      <a:r>
                        <a:rPr lang="tr-TR" sz="1100" b="1" dirty="0">
                          <a:latin typeface="Korinna BT"/>
                          <a:ea typeface="Times New Roman"/>
                        </a:rPr>
                        <a:t>.-</a:t>
                      </a:r>
                      <a:endParaRPr lang="tr-TR" sz="18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800" dirty="0">
                        <a:latin typeface="Times New Roman"/>
                        <a:ea typeface="Times New Roman"/>
                      </a:endParaRPr>
                    </a:p>
                    <a:p>
                      <a:pPr algn="r">
                        <a:spcAft>
                          <a:spcPts val="0"/>
                        </a:spcAft>
                      </a:pPr>
                      <a:endParaRPr lang="tr-TR" sz="1100" b="1" dirty="0" smtClean="0">
                        <a:latin typeface="Korinna BT"/>
                        <a:ea typeface="Times New Roman"/>
                      </a:endParaRPr>
                    </a:p>
                    <a:p>
                      <a:pPr algn="r">
                        <a:spcAft>
                          <a:spcPts val="0"/>
                        </a:spcAft>
                      </a:pPr>
                      <a:endParaRPr lang="tr-TR" sz="1100" b="1" dirty="0" smtClean="0">
                        <a:latin typeface="Korinna BT"/>
                        <a:ea typeface="Times New Roman"/>
                      </a:endParaRPr>
                    </a:p>
                    <a:p>
                      <a:pPr algn="r">
                        <a:spcAft>
                          <a:spcPts val="0"/>
                        </a:spcAft>
                      </a:pPr>
                      <a:endParaRPr lang="tr-TR" sz="1100" b="1" dirty="0" smtClean="0">
                        <a:latin typeface="Korinna BT"/>
                        <a:ea typeface="Times New Roman"/>
                      </a:endParaRPr>
                    </a:p>
                    <a:p>
                      <a:pPr algn="r">
                        <a:spcAft>
                          <a:spcPts val="0"/>
                        </a:spcAft>
                      </a:pPr>
                      <a:endParaRPr lang="tr-TR" sz="1100" b="1" dirty="0" smtClean="0">
                        <a:latin typeface="Korinna BT"/>
                        <a:ea typeface="Times New Roman"/>
                      </a:endParaRPr>
                    </a:p>
                    <a:p>
                      <a:pPr algn="r">
                        <a:spcAft>
                          <a:spcPts val="0"/>
                        </a:spcAft>
                      </a:pPr>
                      <a:endParaRPr lang="tr-TR" sz="1100" b="1" dirty="0" smtClean="0">
                        <a:latin typeface="Korinna BT"/>
                        <a:ea typeface="Times New Roman"/>
                      </a:endParaRPr>
                    </a:p>
                    <a:p>
                      <a:pPr algn="r">
                        <a:spcAft>
                          <a:spcPts val="0"/>
                        </a:spcAft>
                      </a:pPr>
                      <a:r>
                        <a:rPr lang="tr-TR" sz="1100" b="1" dirty="0" smtClean="0">
                          <a:latin typeface="Korinna BT"/>
                          <a:ea typeface="Times New Roman"/>
                        </a:rPr>
                        <a:t>2.754</a:t>
                      </a:r>
                      <a:r>
                        <a:rPr lang="tr-TR" sz="1100" b="1" dirty="0">
                          <a:latin typeface="Korinna BT"/>
                          <a:ea typeface="Times New Roman"/>
                        </a:rPr>
                        <a:t>.-</a:t>
                      </a:r>
                      <a:endParaRPr lang="tr-TR" sz="18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7025">
                <a:tc gridSpan="3">
                  <a:txBody>
                    <a:bodyPr/>
                    <a:lstStyle/>
                    <a:p>
                      <a:pPr algn="r">
                        <a:spcAft>
                          <a:spcPts val="0"/>
                        </a:spcAft>
                      </a:pPr>
                      <a:r>
                        <a:rPr lang="tr-TR" sz="1100">
                          <a:latin typeface="Korinna BT"/>
                          <a:ea typeface="Times New Roman"/>
                        </a:rPr>
                        <a:t>TOPLAM</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r>
                        <a:rPr lang="tr-TR" sz="1100" b="1">
                          <a:latin typeface="Korinna BT"/>
                          <a:ea typeface="Times New Roman"/>
                        </a:rPr>
                        <a:t>2.700.-</a:t>
                      </a:r>
                      <a:endParaRPr lang="tr-TR" sz="18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r>
                        <a:rPr lang="tr-TR" sz="1100" b="1" dirty="0">
                          <a:latin typeface="Korinna BT"/>
                          <a:ea typeface="Times New Roman"/>
                        </a:rPr>
                        <a:t>2.700.-</a:t>
                      </a:r>
                      <a:endParaRPr lang="tr-TR" sz="18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9155" name="Rectangle 3"/>
          <p:cNvSpPr>
            <a:spLocks noChangeArrowheads="1"/>
          </p:cNvSpPr>
          <p:nvPr/>
        </p:nvSpPr>
        <p:spPr bwMode="auto">
          <a:xfrm>
            <a:off x="179512" y="4721297"/>
            <a:ext cx="4067460" cy="253916"/>
          </a:xfrm>
          <a:prstGeom prst="rect">
            <a:avLst/>
          </a:prstGeom>
          <a:solidFill>
            <a:srgbClr val="E6E6E6"/>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388938" algn="l" defTabSz="914400" rtl="0" eaLnBrk="1" fontAlgn="base" latinLnBrk="0" hangingPunct="1">
              <a:lnSpc>
                <a:spcPct val="100000"/>
              </a:lnSpc>
              <a:spcBef>
                <a:spcPct val="0"/>
              </a:spcBef>
              <a:spcAft>
                <a:spcPct val="0"/>
              </a:spcAft>
              <a:buClrTx/>
              <a:buSzTx/>
              <a:buFontTx/>
              <a:buNone/>
              <a:tabLst/>
            </a:pPr>
            <a:r>
              <a:rPr kumimoji="0" lang="tr-TR" sz="1050" b="1" i="0" u="none" strike="noStrike" cap="none" normalizeH="0" baseline="0" dirty="0" smtClean="0">
                <a:ln>
                  <a:noFill/>
                </a:ln>
                <a:solidFill>
                  <a:schemeClr val="tx1"/>
                </a:solidFill>
                <a:effectLst/>
                <a:latin typeface="Korinna BT" charset="0"/>
                <a:ea typeface="Times New Roman" pitchFamily="18" charset="0"/>
                <a:cs typeface="Arial" pitchFamily="34" charset="0"/>
              </a:rPr>
              <a:t>4.</a:t>
            </a:r>
            <a:r>
              <a:rPr kumimoji="0" lang="tr-TR" sz="1050" b="0" i="0" u="none" strike="noStrike" cap="none" normalizeH="0" baseline="0" dirty="0" smtClean="0">
                <a:ln>
                  <a:noFill/>
                </a:ln>
                <a:solidFill>
                  <a:schemeClr val="tx1"/>
                </a:solidFill>
                <a:effectLst/>
                <a:latin typeface="Korinna BT" charset="0"/>
                <a:ea typeface="Times New Roman" pitchFamily="18" charset="0"/>
                <a:cs typeface="Arial" pitchFamily="34" charset="0"/>
              </a:rPr>
              <a:t> İşletmeye makinenin nakliyesi sırasında oluşan giderler.</a:t>
            </a:r>
            <a:endParaRPr kumimoji="0" lang="tr-TR"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4" descr="MCj04403950000[1]"/>
          <p:cNvPicPr>
            <a:picLocks noChangeAspect="1" noChangeArrowheads="1"/>
          </p:cNvPicPr>
          <p:nvPr/>
        </p:nvPicPr>
        <p:blipFill>
          <a:blip r:embed="rId2" cstate="print"/>
          <a:srcRect/>
          <a:stretch>
            <a:fillRect/>
          </a:stretch>
        </p:blipFill>
        <p:spPr bwMode="auto">
          <a:xfrm>
            <a:off x="6660232" y="3933056"/>
            <a:ext cx="2266950" cy="2092325"/>
          </a:xfrm>
          <a:prstGeom prst="rect">
            <a:avLst/>
          </a:prstGeom>
          <a:noFill/>
        </p:spPr>
      </p:pic>
    </p:spTree>
  </p:cSld>
  <p:clrMapOvr>
    <a:masterClrMapping/>
  </p:clrMapOvr>
  <p:transition spd="slow">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467544" y="1124744"/>
          <a:ext cx="5976664" cy="1890983"/>
        </p:xfrm>
        <a:graphic>
          <a:graphicData uri="http://schemas.openxmlformats.org/drawingml/2006/table">
            <a:tbl>
              <a:tblPr/>
              <a:tblGrid>
                <a:gridCol w="1156506"/>
                <a:gridCol w="2041110"/>
                <a:gridCol w="1174074"/>
                <a:gridCol w="742300"/>
                <a:gridCol w="862674"/>
              </a:tblGrid>
              <a:tr h="150152">
                <a:tc>
                  <a:txBody>
                    <a:bodyPr/>
                    <a:lstStyle/>
                    <a:p>
                      <a:pPr algn="just">
                        <a:spcAft>
                          <a:spcPts val="0"/>
                        </a:spcAft>
                      </a:pPr>
                      <a:r>
                        <a:rPr lang="tr-TR" sz="1000" b="1" dirty="0">
                          <a:latin typeface="Korinna BT"/>
                          <a:ea typeface="Times New Roman"/>
                        </a:rPr>
                        <a:t>Fiş Tarihi:</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r>
                        <a:rPr lang="tr-TR" sz="1000">
                          <a:latin typeface="Korinna BT"/>
                          <a:ea typeface="Times New Roman"/>
                        </a:rPr>
                        <a:t>30/12/2010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pPr>
                      <a:endParaRPr lang="tr-TR" sz="10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endParaRPr lang="tr-TR" sz="10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4653">
                <a:tc>
                  <a:txBody>
                    <a:bodyPr/>
                    <a:lstStyle/>
                    <a:p>
                      <a:pPr algn="just">
                        <a:spcAft>
                          <a:spcPts val="0"/>
                        </a:spcAft>
                      </a:pPr>
                      <a:r>
                        <a:rPr lang="tr-TR" sz="1050">
                          <a:latin typeface="Korinna BT"/>
                          <a:ea typeface="Times New Roman"/>
                        </a:rPr>
                        <a:t>Hesap Kodu </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050">
                          <a:latin typeface="Korinna BT"/>
                          <a:ea typeface="Times New Roman"/>
                        </a:rPr>
                        <a:t>Hesap Adı</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050">
                          <a:latin typeface="Korinna BT"/>
                          <a:ea typeface="Times New Roman"/>
                        </a:rPr>
                        <a:t>Detay</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000" b="1">
                          <a:latin typeface="Korinna BT"/>
                          <a:ea typeface="Times New Roman"/>
                        </a:rPr>
                        <a:t>Borç</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000" b="1">
                          <a:latin typeface="Korinna BT"/>
                          <a:ea typeface="Times New Roman"/>
                        </a:rPr>
                        <a:t>Alacak</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45954">
                <a:tc>
                  <a:txBody>
                    <a:bodyPr/>
                    <a:lstStyle/>
                    <a:p>
                      <a:pPr algn="just">
                        <a:spcAft>
                          <a:spcPts val="0"/>
                        </a:spcAft>
                      </a:pPr>
                      <a:r>
                        <a:rPr lang="tr-TR" sz="1050" b="1" dirty="0">
                          <a:latin typeface="Korinna BT"/>
                          <a:ea typeface="Times New Roman"/>
                        </a:rPr>
                        <a:t>300</a:t>
                      </a:r>
                      <a:endParaRPr lang="tr-TR" sz="1600" dirty="0">
                        <a:latin typeface="Times New Roman"/>
                        <a:ea typeface="Times New Roman"/>
                      </a:endParaRPr>
                    </a:p>
                    <a:p>
                      <a:pPr algn="just">
                        <a:spcAft>
                          <a:spcPts val="0"/>
                        </a:spcAft>
                      </a:pPr>
                      <a:r>
                        <a:rPr lang="tr-TR" sz="1050" dirty="0">
                          <a:latin typeface="Korinna BT"/>
                          <a:ea typeface="Times New Roman"/>
                        </a:rPr>
                        <a:t>   300.02</a:t>
                      </a:r>
                      <a:endParaRPr lang="tr-TR" sz="1600" dirty="0">
                        <a:latin typeface="Times New Roman"/>
                        <a:ea typeface="Times New Roman"/>
                      </a:endParaRPr>
                    </a:p>
                    <a:p>
                      <a:pPr algn="just">
                        <a:spcAft>
                          <a:spcPts val="0"/>
                        </a:spcAft>
                      </a:pPr>
                      <a:r>
                        <a:rPr lang="tr-TR" sz="1050" dirty="0">
                          <a:latin typeface="Korinna BT"/>
                          <a:ea typeface="Times New Roman"/>
                        </a:rPr>
                        <a:t>   300.01.01</a:t>
                      </a:r>
                      <a:endParaRPr lang="tr-TR" sz="1600" dirty="0">
                        <a:latin typeface="Times New Roman"/>
                        <a:ea typeface="Times New Roman"/>
                      </a:endParaRPr>
                    </a:p>
                    <a:p>
                      <a:pPr algn="just">
                        <a:spcAft>
                          <a:spcPts val="0"/>
                        </a:spcAft>
                      </a:pPr>
                      <a:r>
                        <a:rPr lang="tr-TR" sz="1050" b="1" dirty="0">
                          <a:latin typeface="Korinna BT"/>
                          <a:ea typeface="Times New Roman"/>
                        </a:rPr>
                        <a:t>259 </a:t>
                      </a:r>
                      <a:endParaRPr lang="tr-TR" sz="1600" dirty="0">
                        <a:latin typeface="Times New Roman"/>
                        <a:ea typeface="Times New Roman"/>
                      </a:endParaRPr>
                    </a:p>
                    <a:p>
                      <a:pPr algn="just">
                        <a:spcAft>
                          <a:spcPts val="0"/>
                        </a:spcAft>
                      </a:pPr>
                      <a:r>
                        <a:rPr lang="tr-TR" sz="1050" dirty="0">
                          <a:latin typeface="Korinna BT"/>
                          <a:ea typeface="Times New Roman"/>
                        </a:rPr>
                        <a:t>   259.08</a:t>
                      </a:r>
                      <a:endParaRPr lang="tr-TR" sz="1600" dirty="0">
                        <a:latin typeface="Times New Roman"/>
                        <a:ea typeface="Times New Roman"/>
                      </a:endParaRPr>
                    </a:p>
                    <a:p>
                      <a:pPr indent="160020" algn="just">
                        <a:spcAft>
                          <a:spcPts val="0"/>
                        </a:spcAft>
                      </a:pPr>
                      <a:r>
                        <a:rPr lang="tr-TR" sz="1050" b="1" dirty="0">
                          <a:latin typeface="Korinna BT"/>
                          <a:ea typeface="Times New Roman"/>
                        </a:rPr>
                        <a:t>        100</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r>
                        <a:rPr lang="tr-TR" sz="1050" b="1">
                          <a:latin typeface="Korinna BT"/>
                          <a:ea typeface="Times New Roman"/>
                        </a:rPr>
                        <a:t>BANKA KREDİLERİ</a:t>
                      </a:r>
                      <a:endParaRPr lang="tr-TR" sz="1600">
                        <a:latin typeface="Times New Roman"/>
                        <a:ea typeface="Times New Roman"/>
                      </a:endParaRPr>
                    </a:p>
                    <a:p>
                      <a:pPr algn="just">
                        <a:spcAft>
                          <a:spcPts val="0"/>
                        </a:spcAft>
                      </a:pPr>
                      <a:r>
                        <a:rPr lang="tr-TR" sz="1050">
                          <a:latin typeface="Korinna BT"/>
                          <a:ea typeface="Times New Roman"/>
                        </a:rPr>
                        <a:t>   Yabancı Paralı Krediler</a:t>
                      </a:r>
                      <a:endParaRPr lang="tr-TR" sz="1600">
                        <a:latin typeface="Times New Roman"/>
                        <a:ea typeface="Times New Roman"/>
                      </a:endParaRPr>
                    </a:p>
                    <a:p>
                      <a:pPr algn="just">
                        <a:spcAft>
                          <a:spcPts val="0"/>
                        </a:spcAft>
                      </a:pPr>
                      <a:r>
                        <a:rPr lang="tr-TR" sz="1050">
                          <a:latin typeface="Korinna BT"/>
                          <a:ea typeface="Times New Roman"/>
                        </a:rPr>
                        <a:t>      Euro</a:t>
                      </a:r>
                      <a:endParaRPr lang="tr-TR" sz="1600">
                        <a:latin typeface="Times New Roman"/>
                        <a:ea typeface="Times New Roman"/>
                      </a:endParaRPr>
                    </a:p>
                    <a:p>
                      <a:pPr algn="just">
                        <a:spcAft>
                          <a:spcPts val="0"/>
                        </a:spcAft>
                      </a:pPr>
                      <a:r>
                        <a:rPr lang="tr-TR" sz="1050" b="1">
                          <a:latin typeface="Korinna BT"/>
                          <a:ea typeface="Times New Roman"/>
                        </a:rPr>
                        <a:t>VERİLEN AVANSLAR</a:t>
                      </a:r>
                      <a:endParaRPr lang="tr-TR" sz="1600">
                        <a:latin typeface="Times New Roman"/>
                        <a:ea typeface="Times New Roman"/>
                      </a:endParaRPr>
                    </a:p>
                    <a:p>
                      <a:pPr algn="just">
                        <a:spcAft>
                          <a:spcPts val="0"/>
                        </a:spcAft>
                      </a:pPr>
                      <a:r>
                        <a:rPr lang="tr-TR" sz="1050">
                          <a:latin typeface="Korinna BT"/>
                          <a:ea typeface="Times New Roman"/>
                        </a:rPr>
                        <a:t>    İthalat kur farkı</a:t>
                      </a:r>
                      <a:endParaRPr lang="tr-TR" sz="1600">
                        <a:latin typeface="Times New Roman"/>
                        <a:ea typeface="Times New Roman"/>
                      </a:endParaRPr>
                    </a:p>
                    <a:p>
                      <a:pPr algn="just">
                        <a:spcAft>
                          <a:spcPts val="0"/>
                        </a:spcAft>
                      </a:pPr>
                      <a:r>
                        <a:rPr lang="tr-TR" sz="1050" b="1">
                          <a:latin typeface="Korinna BT"/>
                          <a:ea typeface="Times New Roman"/>
                        </a:rPr>
                        <a:t>         KASA</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050" b="1" dirty="0">
                          <a:latin typeface="Korinna BT"/>
                          <a:ea typeface="Times New Roman"/>
                        </a:rPr>
                        <a:t>322.500</a:t>
                      </a:r>
                      <a:endParaRPr lang="tr-TR" sz="1600" dirty="0">
                        <a:latin typeface="Times New Roman"/>
                        <a:ea typeface="Times New Roman"/>
                      </a:endParaRPr>
                    </a:p>
                    <a:p>
                      <a:pPr algn="r">
                        <a:spcAft>
                          <a:spcPts val="0"/>
                        </a:spcAft>
                      </a:pPr>
                      <a:endParaRPr lang="tr-TR" sz="1050" b="1" dirty="0" smtClean="0">
                        <a:latin typeface="Korinna BT"/>
                        <a:ea typeface="Times New Roman"/>
                      </a:endParaRPr>
                    </a:p>
                    <a:p>
                      <a:pPr algn="r">
                        <a:spcAft>
                          <a:spcPts val="0"/>
                        </a:spcAft>
                      </a:pPr>
                      <a:endParaRPr lang="tr-TR" sz="1050" b="1" dirty="0" smtClean="0">
                        <a:latin typeface="Korinna BT"/>
                        <a:ea typeface="Times New Roman"/>
                      </a:endParaRPr>
                    </a:p>
                    <a:p>
                      <a:pPr algn="r">
                        <a:spcAft>
                          <a:spcPts val="0"/>
                        </a:spcAft>
                      </a:pPr>
                      <a:r>
                        <a:rPr lang="tr-TR" sz="1050" b="1" dirty="0" smtClean="0">
                          <a:latin typeface="Korinna BT"/>
                          <a:ea typeface="Times New Roman"/>
                        </a:rPr>
                        <a:t>52.500</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600" dirty="0">
                        <a:latin typeface="Times New Roman"/>
                        <a:ea typeface="Times New Roman"/>
                      </a:endParaRPr>
                    </a:p>
                    <a:p>
                      <a:pPr algn="r">
                        <a:spcAft>
                          <a:spcPts val="0"/>
                        </a:spcAft>
                      </a:pPr>
                      <a:endParaRPr lang="tr-TR" sz="1050" b="1" dirty="0" smtClean="0">
                        <a:latin typeface="Korinna BT"/>
                        <a:ea typeface="Times New Roman"/>
                      </a:endParaRPr>
                    </a:p>
                    <a:p>
                      <a:pPr algn="r">
                        <a:spcAft>
                          <a:spcPts val="0"/>
                        </a:spcAft>
                      </a:pPr>
                      <a:endParaRPr lang="tr-TR" sz="1050" b="1" dirty="0" smtClean="0">
                        <a:latin typeface="Korinna BT"/>
                        <a:ea typeface="Times New Roman"/>
                      </a:endParaRPr>
                    </a:p>
                    <a:p>
                      <a:pPr algn="r">
                        <a:spcAft>
                          <a:spcPts val="0"/>
                        </a:spcAft>
                      </a:pPr>
                      <a:endParaRPr lang="tr-TR" sz="1050" b="1" dirty="0" smtClean="0">
                        <a:latin typeface="Korinna BT"/>
                        <a:ea typeface="Times New Roman"/>
                      </a:endParaRPr>
                    </a:p>
                    <a:p>
                      <a:pPr algn="r">
                        <a:spcAft>
                          <a:spcPts val="0"/>
                        </a:spcAft>
                      </a:pPr>
                      <a:r>
                        <a:rPr lang="tr-TR" sz="1050" b="1" dirty="0" smtClean="0">
                          <a:latin typeface="Korinna BT"/>
                          <a:ea typeface="Times New Roman"/>
                        </a:rPr>
                        <a:t>375.000</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7659">
                <a:tc gridSpan="3">
                  <a:txBody>
                    <a:bodyPr/>
                    <a:lstStyle/>
                    <a:p>
                      <a:pPr algn="r">
                        <a:spcAft>
                          <a:spcPts val="0"/>
                        </a:spcAft>
                      </a:pPr>
                      <a:r>
                        <a:rPr lang="tr-TR" sz="1050" dirty="0">
                          <a:latin typeface="Korinna BT"/>
                          <a:ea typeface="Times New Roman"/>
                        </a:rPr>
                        <a:t>TOPLAM</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r>
                        <a:rPr lang="tr-TR" sz="1050" b="1">
                          <a:latin typeface="Korinna BT"/>
                          <a:ea typeface="Times New Roman"/>
                        </a:rPr>
                        <a:t>375.000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r>
                        <a:rPr lang="tr-TR" sz="1050" b="1">
                          <a:latin typeface="Korinna BT"/>
                          <a:ea typeface="Times New Roman"/>
                        </a:rPr>
                        <a:t>375.000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3790">
                <a:tc>
                  <a:txBody>
                    <a:bodyPr/>
                    <a:lstStyle/>
                    <a:p>
                      <a:pPr algn="just">
                        <a:spcAft>
                          <a:spcPts val="0"/>
                        </a:spcAft>
                      </a:pPr>
                      <a:r>
                        <a:rPr lang="tr-TR" sz="1050" b="1">
                          <a:latin typeface="Korinna BT"/>
                          <a:ea typeface="Times New Roman"/>
                        </a:rPr>
                        <a:t>Açıklama</a:t>
                      </a:r>
                      <a:r>
                        <a:rPr lang="tr-TR" sz="1050">
                          <a:latin typeface="Korinna BT"/>
                          <a:ea typeface="Times New Roman"/>
                        </a:rPr>
                        <a:t> </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just">
                        <a:spcAft>
                          <a:spcPts val="0"/>
                        </a:spcAft>
                      </a:pPr>
                      <a:r>
                        <a:rPr lang="tr-TR" sz="1000" dirty="0">
                          <a:latin typeface="Korinna BT"/>
                          <a:ea typeface="Times New Roman"/>
                        </a:rPr>
                        <a:t>Gül AŞ İş Bankasından ithalat için kullanmış olduğu 150.000.- Euro tutarındaki krediyi (1 Euro = 2.50.- TL kuru üzerinden) ödemiştir.</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48129" name="Rectangle 1"/>
          <p:cNvSpPr>
            <a:spLocks noChangeArrowheads="1"/>
          </p:cNvSpPr>
          <p:nvPr/>
        </p:nvSpPr>
        <p:spPr bwMode="auto">
          <a:xfrm>
            <a:off x="323528" y="638837"/>
            <a:ext cx="2945358" cy="338554"/>
          </a:xfrm>
          <a:prstGeom prst="rect">
            <a:avLst/>
          </a:prstGeom>
          <a:solidFill>
            <a:srgbClr val="E6E6E6"/>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27013"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5. Kredinin ödenmesi kaydı.</a:t>
            </a:r>
            <a:endParaRPr kumimoji="0" lang="tr-TR"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48130" name="Rectangle 2"/>
          <p:cNvSpPr>
            <a:spLocks noChangeArrowheads="1"/>
          </p:cNvSpPr>
          <p:nvPr/>
        </p:nvSpPr>
        <p:spPr bwMode="auto">
          <a:xfrm>
            <a:off x="179512" y="3071719"/>
            <a:ext cx="896448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7013" algn="just"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6. İthalat dosyasının kapatılarak avanslarda biriken tutarın 253 TESİS, MAKİNA VE CİHAZLAR HESABINA devir kaydı.</a:t>
            </a:r>
            <a:endParaRPr kumimoji="0" lang="tr-TR" sz="3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4 Tablo"/>
          <p:cNvGraphicFramePr>
            <a:graphicFrameLocks noGrp="1"/>
          </p:cNvGraphicFramePr>
          <p:nvPr/>
        </p:nvGraphicFramePr>
        <p:xfrm>
          <a:off x="539552" y="3717032"/>
          <a:ext cx="6048673" cy="2509830"/>
        </p:xfrm>
        <a:graphic>
          <a:graphicData uri="http://schemas.openxmlformats.org/drawingml/2006/table">
            <a:tbl>
              <a:tblPr/>
              <a:tblGrid>
                <a:gridCol w="1075244"/>
                <a:gridCol w="2611307"/>
                <a:gridCol w="768031"/>
                <a:gridCol w="768031"/>
                <a:gridCol w="826060"/>
              </a:tblGrid>
              <a:tr h="135331">
                <a:tc>
                  <a:txBody>
                    <a:bodyPr/>
                    <a:lstStyle/>
                    <a:p>
                      <a:pPr algn="just">
                        <a:spcAft>
                          <a:spcPts val="0"/>
                        </a:spcAft>
                      </a:pPr>
                      <a:r>
                        <a:rPr lang="tr-TR" sz="1100" b="1">
                          <a:latin typeface="Korinna BT"/>
                          <a:ea typeface="Times New Roman"/>
                        </a:rPr>
                        <a:t>Fiş Tarihi</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100">
                          <a:latin typeface="Korinna BT"/>
                          <a:ea typeface="Times New Roman"/>
                        </a:rPr>
                        <a:t>31/12/2011</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endParaRPr lang="tr-TR" sz="11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pPr>
                      <a:endParaRPr lang="tr-TR" sz="11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8595">
                <a:tc>
                  <a:txBody>
                    <a:bodyPr/>
                    <a:lstStyle/>
                    <a:p>
                      <a:pPr algn="just">
                        <a:spcAft>
                          <a:spcPts val="0"/>
                        </a:spcAft>
                      </a:pPr>
                      <a:r>
                        <a:rPr lang="tr-TR" sz="1200">
                          <a:latin typeface="Korinna BT"/>
                          <a:ea typeface="Times New Roman"/>
                        </a:rPr>
                        <a:t>Hesap Kodu </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200">
                          <a:latin typeface="Korinna BT"/>
                          <a:ea typeface="Times New Roman"/>
                        </a:rPr>
                        <a:t>Hesap Adı</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200">
                          <a:latin typeface="Korinna BT"/>
                          <a:ea typeface="Times New Roman"/>
                        </a:rPr>
                        <a:t>Detay</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100" b="1">
                          <a:latin typeface="Korinna BT"/>
                          <a:ea typeface="Times New Roman"/>
                        </a:rPr>
                        <a:t>Borç</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100" b="1">
                          <a:latin typeface="Korinna BT"/>
                          <a:ea typeface="Times New Roman"/>
                        </a:rPr>
                        <a:t>Alacak</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15711">
                <a:tc>
                  <a:txBody>
                    <a:bodyPr/>
                    <a:lstStyle/>
                    <a:p>
                      <a:pPr algn="just">
                        <a:spcAft>
                          <a:spcPts val="0"/>
                        </a:spcAft>
                      </a:pPr>
                      <a:r>
                        <a:rPr lang="tr-TR" sz="1200" b="1">
                          <a:latin typeface="Korinna BT"/>
                          <a:ea typeface="Times New Roman"/>
                        </a:rPr>
                        <a:t>253</a:t>
                      </a:r>
                      <a:endParaRPr lang="tr-TR" sz="2000">
                        <a:latin typeface="Times New Roman"/>
                        <a:ea typeface="Times New Roman"/>
                      </a:endParaRPr>
                    </a:p>
                    <a:p>
                      <a:pPr algn="just">
                        <a:spcAft>
                          <a:spcPts val="0"/>
                        </a:spcAft>
                      </a:pPr>
                      <a:r>
                        <a:rPr lang="tr-TR" sz="1200">
                          <a:latin typeface="Korinna BT"/>
                          <a:ea typeface="Times New Roman"/>
                        </a:rPr>
                        <a:t> 253.01</a:t>
                      </a:r>
                      <a:endParaRPr lang="tr-TR" sz="2000">
                        <a:latin typeface="Times New Roman"/>
                        <a:ea typeface="Times New Roman"/>
                      </a:endParaRPr>
                    </a:p>
                    <a:p>
                      <a:pPr indent="160020" algn="just">
                        <a:spcAft>
                          <a:spcPts val="0"/>
                        </a:spcAft>
                      </a:pPr>
                      <a:r>
                        <a:rPr lang="tr-TR" sz="1200" b="1">
                          <a:latin typeface="Korinna BT"/>
                          <a:ea typeface="Times New Roman"/>
                        </a:rPr>
                        <a:t>259</a:t>
                      </a:r>
                      <a:endParaRPr lang="tr-TR" sz="2000">
                        <a:latin typeface="Times New Roman"/>
                        <a:ea typeface="Times New Roman"/>
                      </a:endParaRPr>
                    </a:p>
                    <a:p>
                      <a:pPr indent="160020" algn="just">
                        <a:spcAft>
                          <a:spcPts val="0"/>
                        </a:spcAft>
                      </a:pPr>
                      <a:r>
                        <a:rPr lang="tr-TR" sz="1200">
                          <a:latin typeface="Korinna BT"/>
                          <a:ea typeface="Times New Roman"/>
                        </a:rPr>
                        <a:t> </a:t>
                      </a:r>
                      <a:r>
                        <a:rPr lang="tr-TR" sz="1100">
                          <a:latin typeface="Korinna BT"/>
                          <a:ea typeface="Times New Roman"/>
                        </a:rPr>
                        <a:t>259.07</a:t>
                      </a:r>
                      <a:endParaRPr lang="tr-TR" sz="2000">
                        <a:latin typeface="Times New Roman"/>
                        <a:ea typeface="Times New Roman"/>
                      </a:endParaRPr>
                    </a:p>
                    <a:p>
                      <a:pPr indent="160020" algn="just">
                        <a:spcAft>
                          <a:spcPts val="0"/>
                        </a:spcAft>
                      </a:pPr>
                      <a:r>
                        <a:rPr lang="tr-TR" sz="1100">
                          <a:latin typeface="Korinna BT"/>
                          <a:ea typeface="Times New Roman"/>
                        </a:rPr>
                        <a:t> 259.01</a:t>
                      </a:r>
                      <a:endParaRPr lang="tr-TR" sz="2000">
                        <a:latin typeface="Times New Roman"/>
                        <a:ea typeface="Times New Roman"/>
                      </a:endParaRPr>
                    </a:p>
                    <a:p>
                      <a:pPr indent="160020" algn="just">
                        <a:spcAft>
                          <a:spcPts val="0"/>
                        </a:spcAft>
                      </a:pPr>
                      <a:r>
                        <a:rPr lang="tr-TR" sz="1100">
                          <a:latin typeface="Korinna BT"/>
                          <a:ea typeface="Times New Roman"/>
                        </a:rPr>
                        <a:t> 259.02</a:t>
                      </a:r>
                      <a:endParaRPr lang="tr-TR" sz="2000">
                        <a:latin typeface="Times New Roman"/>
                        <a:ea typeface="Times New Roman"/>
                      </a:endParaRPr>
                    </a:p>
                    <a:p>
                      <a:pPr indent="160020" algn="just">
                        <a:spcAft>
                          <a:spcPts val="0"/>
                        </a:spcAft>
                      </a:pPr>
                      <a:r>
                        <a:rPr lang="tr-TR" sz="1100">
                          <a:latin typeface="Korinna BT"/>
                          <a:ea typeface="Times New Roman"/>
                        </a:rPr>
                        <a:t> 259.03</a:t>
                      </a:r>
                      <a:endParaRPr lang="tr-TR" sz="2000">
                        <a:latin typeface="Times New Roman"/>
                        <a:ea typeface="Times New Roman"/>
                      </a:endParaRPr>
                    </a:p>
                    <a:p>
                      <a:pPr indent="160020" algn="just">
                        <a:spcAft>
                          <a:spcPts val="0"/>
                        </a:spcAft>
                      </a:pPr>
                      <a:r>
                        <a:rPr lang="tr-TR" sz="1100">
                          <a:latin typeface="Korinna BT"/>
                          <a:ea typeface="Times New Roman"/>
                        </a:rPr>
                        <a:t> 259.04</a:t>
                      </a:r>
                      <a:endParaRPr lang="tr-TR" sz="2000">
                        <a:latin typeface="Times New Roman"/>
                        <a:ea typeface="Times New Roman"/>
                      </a:endParaRPr>
                    </a:p>
                    <a:p>
                      <a:pPr indent="160020" algn="just">
                        <a:spcAft>
                          <a:spcPts val="0"/>
                        </a:spcAft>
                      </a:pPr>
                      <a:r>
                        <a:rPr lang="tr-TR" sz="1100">
                          <a:latin typeface="Korinna BT"/>
                          <a:ea typeface="Times New Roman"/>
                        </a:rPr>
                        <a:t> 259.05</a:t>
                      </a:r>
                      <a:endParaRPr lang="tr-TR" sz="2000">
                        <a:latin typeface="Times New Roman"/>
                        <a:ea typeface="Times New Roman"/>
                      </a:endParaRPr>
                    </a:p>
                    <a:p>
                      <a:pPr indent="160020" algn="just">
                        <a:spcAft>
                          <a:spcPts val="0"/>
                        </a:spcAft>
                      </a:pPr>
                      <a:r>
                        <a:rPr lang="tr-TR" sz="1100">
                          <a:latin typeface="Korinna BT"/>
                          <a:ea typeface="Times New Roman"/>
                        </a:rPr>
                        <a:t> 259.06</a:t>
                      </a:r>
                      <a:endParaRPr lang="tr-TR" sz="2000">
                        <a:latin typeface="Times New Roman"/>
                        <a:ea typeface="Times New Roman"/>
                      </a:endParaRPr>
                    </a:p>
                    <a:p>
                      <a:pPr indent="160020" algn="just">
                        <a:spcAft>
                          <a:spcPts val="0"/>
                        </a:spcAft>
                      </a:pPr>
                      <a:r>
                        <a:rPr lang="tr-TR" sz="1100">
                          <a:latin typeface="Korinna BT"/>
                          <a:ea typeface="Times New Roman"/>
                        </a:rPr>
                        <a:t> 259.07</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200" b="1">
                          <a:latin typeface="Korinna BT"/>
                          <a:ea typeface="Times New Roman"/>
                        </a:rPr>
                        <a:t>TESİS, MAKİNA VE CİHAZLAR</a:t>
                      </a:r>
                      <a:endParaRPr lang="tr-TR" sz="2000">
                        <a:latin typeface="Times New Roman"/>
                        <a:ea typeface="Times New Roman"/>
                      </a:endParaRPr>
                    </a:p>
                    <a:p>
                      <a:pPr algn="just">
                        <a:spcAft>
                          <a:spcPts val="0"/>
                        </a:spcAft>
                      </a:pPr>
                      <a:r>
                        <a:rPr lang="tr-TR" sz="1200">
                          <a:latin typeface="Korinna BT"/>
                          <a:ea typeface="Times New Roman"/>
                        </a:rPr>
                        <a:t>  Makine</a:t>
                      </a:r>
                      <a:endParaRPr lang="tr-TR" sz="2000">
                        <a:latin typeface="Times New Roman"/>
                        <a:ea typeface="Times New Roman"/>
                      </a:endParaRPr>
                    </a:p>
                    <a:p>
                      <a:pPr algn="just">
                        <a:spcAft>
                          <a:spcPts val="0"/>
                        </a:spcAft>
                      </a:pPr>
                      <a:r>
                        <a:rPr lang="tr-TR" sz="1200" b="1">
                          <a:latin typeface="Korinna BT"/>
                          <a:ea typeface="Times New Roman"/>
                        </a:rPr>
                        <a:t>    VERİLEN AVANSLAR HS</a:t>
                      </a:r>
                      <a:endParaRPr lang="tr-TR" sz="2000">
                        <a:latin typeface="Times New Roman"/>
                        <a:ea typeface="Times New Roman"/>
                      </a:endParaRPr>
                    </a:p>
                    <a:p>
                      <a:pPr indent="160020" algn="just">
                        <a:spcAft>
                          <a:spcPts val="0"/>
                        </a:spcAft>
                      </a:pPr>
                      <a:r>
                        <a:rPr lang="tr-TR" sz="1100">
                          <a:latin typeface="Korinna BT"/>
                          <a:ea typeface="Times New Roman"/>
                        </a:rPr>
                        <a:t>İthalat harcı</a:t>
                      </a:r>
                      <a:endParaRPr lang="tr-TR" sz="2000">
                        <a:latin typeface="Times New Roman"/>
                        <a:ea typeface="Times New Roman"/>
                      </a:endParaRPr>
                    </a:p>
                    <a:p>
                      <a:pPr indent="160020" algn="just">
                        <a:spcAft>
                          <a:spcPts val="0"/>
                        </a:spcAft>
                      </a:pPr>
                      <a:r>
                        <a:rPr lang="tr-TR" sz="1100">
                          <a:latin typeface="Korinna BT"/>
                          <a:ea typeface="Times New Roman"/>
                        </a:rPr>
                        <a:t>Makine bedeli</a:t>
                      </a:r>
                      <a:endParaRPr lang="tr-TR" sz="2000">
                        <a:latin typeface="Times New Roman"/>
                        <a:ea typeface="Times New Roman"/>
                      </a:endParaRPr>
                    </a:p>
                    <a:p>
                      <a:pPr indent="160020" algn="just">
                        <a:spcAft>
                          <a:spcPts val="0"/>
                        </a:spcAft>
                      </a:pPr>
                      <a:r>
                        <a:rPr lang="tr-TR" sz="1100">
                          <a:latin typeface="Korinna BT"/>
                          <a:ea typeface="Times New Roman"/>
                        </a:rPr>
                        <a:t>MED Gümrük Müşavirlik</a:t>
                      </a:r>
                      <a:endParaRPr lang="tr-TR" sz="2000">
                        <a:latin typeface="Times New Roman"/>
                        <a:ea typeface="Times New Roman"/>
                      </a:endParaRPr>
                    </a:p>
                    <a:p>
                      <a:pPr indent="160020" algn="just">
                        <a:spcAft>
                          <a:spcPts val="0"/>
                        </a:spcAft>
                      </a:pPr>
                      <a:r>
                        <a:rPr lang="tr-TR" sz="1100">
                          <a:latin typeface="Korinna BT"/>
                          <a:ea typeface="Times New Roman"/>
                        </a:rPr>
                        <a:t>Başak Sigorta</a:t>
                      </a:r>
                      <a:endParaRPr lang="tr-TR" sz="2000">
                        <a:latin typeface="Times New Roman"/>
                        <a:ea typeface="Times New Roman"/>
                      </a:endParaRPr>
                    </a:p>
                    <a:p>
                      <a:pPr indent="160020" algn="just">
                        <a:spcAft>
                          <a:spcPts val="0"/>
                        </a:spcAft>
                      </a:pPr>
                      <a:r>
                        <a:rPr lang="tr-TR" sz="1100">
                          <a:latin typeface="Korinna BT"/>
                          <a:ea typeface="Times New Roman"/>
                        </a:rPr>
                        <a:t>Çağ Nakliyat  </a:t>
                      </a:r>
                      <a:endParaRPr lang="tr-TR" sz="2000">
                        <a:latin typeface="Times New Roman"/>
                        <a:ea typeface="Times New Roman"/>
                      </a:endParaRPr>
                    </a:p>
                    <a:p>
                      <a:pPr indent="160020" algn="just">
                        <a:spcAft>
                          <a:spcPts val="0"/>
                        </a:spcAft>
                      </a:pPr>
                      <a:r>
                        <a:rPr lang="tr-TR" sz="1100">
                          <a:latin typeface="Korinna BT"/>
                          <a:ea typeface="Times New Roman"/>
                        </a:rPr>
                        <a:t>T. İş bankası</a:t>
                      </a:r>
                      <a:endParaRPr lang="tr-TR" sz="2000">
                        <a:latin typeface="Times New Roman"/>
                        <a:ea typeface="Times New Roman"/>
                      </a:endParaRPr>
                    </a:p>
                    <a:p>
                      <a:pPr indent="160020" algn="just">
                        <a:spcAft>
                          <a:spcPts val="0"/>
                        </a:spcAft>
                      </a:pPr>
                      <a:r>
                        <a:rPr lang="tr-TR" sz="1100">
                          <a:latin typeface="Korinna BT"/>
                          <a:ea typeface="Times New Roman"/>
                        </a:rPr>
                        <a:t>Gümrük Vergisi</a:t>
                      </a:r>
                      <a:endParaRPr lang="tr-TR" sz="2000">
                        <a:latin typeface="Times New Roman"/>
                        <a:ea typeface="Times New Roman"/>
                      </a:endParaRPr>
                    </a:p>
                    <a:p>
                      <a:pPr indent="160020" algn="just">
                        <a:spcAft>
                          <a:spcPts val="0"/>
                        </a:spcAft>
                      </a:pPr>
                      <a:r>
                        <a:rPr lang="tr-TR" sz="1100">
                          <a:latin typeface="Korinna BT"/>
                          <a:ea typeface="Times New Roman"/>
                        </a:rPr>
                        <a:t>İthalat kur farkı</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200">
                        <a:latin typeface="Korinna BT"/>
                        <a:ea typeface="Times New Roman"/>
                      </a:endParaRPr>
                    </a:p>
                    <a:p>
                      <a:pPr algn="r">
                        <a:spcAft>
                          <a:spcPts val="0"/>
                        </a:spcAft>
                      </a:pPr>
                      <a:r>
                        <a:rPr lang="tr-TR" sz="1100">
                          <a:latin typeface="Korinna BT"/>
                          <a:ea typeface="Times New Roman"/>
                        </a:rPr>
                        <a:t>3.000</a:t>
                      </a:r>
                      <a:endParaRPr lang="tr-TR" sz="2000">
                        <a:latin typeface="Times New Roman"/>
                        <a:ea typeface="Times New Roman"/>
                      </a:endParaRPr>
                    </a:p>
                    <a:p>
                      <a:pPr algn="r">
                        <a:spcAft>
                          <a:spcPts val="0"/>
                        </a:spcAft>
                      </a:pPr>
                      <a:r>
                        <a:rPr lang="tr-TR" sz="1100">
                          <a:latin typeface="Korinna BT"/>
                          <a:ea typeface="Times New Roman"/>
                        </a:rPr>
                        <a:t>322.500</a:t>
                      </a:r>
                      <a:endParaRPr lang="tr-TR" sz="2000">
                        <a:latin typeface="Times New Roman"/>
                        <a:ea typeface="Times New Roman"/>
                      </a:endParaRPr>
                    </a:p>
                    <a:p>
                      <a:pPr algn="r">
                        <a:spcAft>
                          <a:spcPts val="0"/>
                        </a:spcAft>
                      </a:pPr>
                      <a:r>
                        <a:rPr lang="tr-TR" sz="1100">
                          <a:latin typeface="Korinna BT"/>
                          <a:ea typeface="Times New Roman"/>
                        </a:rPr>
                        <a:t>150</a:t>
                      </a:r>
                      <a:endParaRPr lang="tr-TR" sz="2000">
                        <a:latin typeface="Times New Roman"/>
                        <a:ea typeface="Times New Roman"/>
                      </a:endParaRPr>
                    </a:p>
                    <a:p>
                      <a:pPr algn="r">
                        <a:spcAft>
                          <a:spcPts val="0"/>
                        </a:spcAft>
                      </a:pPr>
                      <a:r>
                        <a:rPr lang="tr-TR" sz="1100">
                          <a:latin typeface="Korinna BT"/>
                          <a:ea typeface="Times New Roman"/>
                        </a:rPr>
                        <a:t>500</a:t>
                      </a:r>
                      <a:endParaRPr lang="tr-TR" sz="2000">
                        <a:latin typeface="Times New Roman"/>
                        <a:ea typeface="Times New Roman"/>
                      </a:endParaRPr>
                    </a:p>
                    <a:p>
                      <a:pPr algn="r">
                        <a:spcAft>
                          <a:spcPts val="0"/>
                        </a:spcAft>
                      </a:pPr>
                      <a:r>
                        <a:rPr lang="tr-TR" sz="1100">
                          <a:latin typeface="Korinna BT"/>
                          <a:ea typeface="Times New Roman"/>
                        </a:rPr>
                        <a:t>300</a:t>
                      </a:r>
                      <a:endParaRPr lang="tr-TR" sz="2000">
                        <a:latin typeface="Times New Roman"/>
                        <a:ea typeface="Times New Roman"/>
                      </a:endParaRPr>
                    </a:p>
                    <a:p>
                      <a:pPr algn="r">
                        <a:spcAft>
                          <a:spcPts val="0"/>
                        </a:spcAft>
                      </a:pPr>
                      <a:r>
                        <a:rPr lang="tr-TR" sz="1100">
                          <a:latin typeface="Korinna BT"/>
                          <a:ea typeface="Times New Roman"/>
                        </a:rPr>
                        <a:t>750</a:t>
                      </a:r>
                      <a:endParaRPr lang="tr-TR" sz="2000">
                        <a:latin typeface="Times New Roman"/>
                        <a:ea typeface="Times New Roman"/>
                      </a:endParaRPr>
                    </a:p>
                    <a:p>
                      <a:pPr algn="r">
                        <a:spcAft>
                          <a:spcPts val="0"/>
                        </a:spcAft>
                      </a:pPr>
                      <a:r>
                        <a:rPr lang="tr-TR" sz="1100">
                          <a:latin typeface="Korinna BT"/>
                          <a:ea typeface="Times New Roman"/>
                        </a:rPr>
                        <a:t>1.000</a:t>
                      </a:r>
                      <a:endParaRPr lang="tr-TR" sz="2000">
                        <a:latin typeface="Times New Roman"/>
                        <a:ea typeface="Times New Roman"/>
                      </a:endParaRPr>
                    </a:p>
                    <a:p>
                      <a:pPr algn="r">
                        <a:spcAft>
                          <a:spcPts val="0"/>
                        </a:spcAft>
                      </a:pPr>
                      <a:r>
                        <a:rPr lang="tr-TR" sz="1100">
                          <a:latin typeface="Korinna BT"/>
                          <a:ea typeface="Times New Roman"/>
                        </a:rPr>
                        <a:t>52.500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r>
                        <a:rPr lang="tr-TR" sz="1200">
                          <a:latin typeface="Korinna BT"/>
                          <a:ea typeface="Times New Roman"/>
                        </a:rPr>
                        <a:t>380.700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200">
                        <a:latin typeface="Korinna BT"/>
                        <a:ea typeface="Times New Roman"/>
                      </a:endParaRPr>
                    </a:p>
                    <a:p>
                      <a:pPr algn="r">
                        <a:spcAft>
                          <a:spcPts val="0"/>
                        </a:spcAft>
                      </a:pPr>
                      <a:r>
                        <a:rPr lang="tr-TR" sz="1200">
                          <a:latin typeface="Korinna BT"/>
                          <a:ea typeface="Times New Roman"/>
                        </a:rPr>
                        <a:t>380.700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8595">
                <a:tc gridSpan="3">
                  <a:txBody>
                    <a:bodyPr/>
                    <a:lstStyle/>
                    <a:p>
                      <a:pPr algn="r">
                        <a:spcAft>
                          <a:spcPts val="0"/>
                        </a:spcAft>
                      </a:pPr>
                      <a:r>
                        <a:rPr lang="tr-TR" sz="1200">
                          <a:latin typeface="Korinna BT"/>
                          <a:ea typeface="Times New Roman"/>
                        </a:rPr>
                        <a:t>TOPLAM</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r>
                        <a:rPr lang="tr-TR" sz="1200">
                          <a:latin typeface="Korinna BT"/>
                          <a:ea typeface="Times New Roman"/>
                        </a:rPr>
                        <a:t>380.700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r>
                        <a:rPr lang="tr-TR" sz="1200" dirty="0">
                          <a:latin typeface="Korinna BT"/>
                          <a:ea typeface="Times New Roman"/>
                        </a:rPr>
                        <a:t>380.700</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8131" name="Object 10"/>
          <p:cNvGraphicFramePr>
            <a:graphicFrameLocks noChangeAspect="1"/>
          </p:cNvGraphicFramePr>
          <p:nvPr/>
        </p:nvGraphicFramePr>
        <p:xfrm>
          <a:off x="6197600" y="620688"/>
          <a:ext cx="2946400" cy="685800"/>
        </p:xfrm>
        <a:graphic>
          <a:graphicData uri="http://schemas.openxmlformats.org/presentationml/2006/ole">
            <mc:AlternateContent xmlns:mc="http://schemas.openxmlformats.org/markup-compatibility/2006">
              <mc:Choice xmlns:v="urn:schemas-microsoft-com:vml" Requires="v">
                <p:oleObj spid="_x0000_s48132" name="Klip" r:id="rId3" imgW="4674960" imgH="3934080" progId="">
                  <p:embed/>
                </p:oleObj>
              </mc:Choice>
              <mc:Fallback>
                <p:oleObj name="Klip" r:id="rId3" imgW="4674960" imgH="3934080" progId="">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7600" y="620688"/>
                        <a:ext cx="29464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slow">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0" y="405245"/>
            <a:ext cx="8892480" cy="24929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342900" algn="l"/>
              </a:tabLst>
            </a:pPr>
            <a:r>
              <a:rPr kumimoji="0" lang="tr-TR" sz="1600" b="1" i="0" u="none" strike="noStrike" cap="none" normalizeH="0" baseline="0" dirty="0" smtClean="0">
                <a:ln>
                  <a:noFill/>
                </a:ln>
                <a:solidFill>
                  <a:schemeClr val="tx1"/>
                </a:solidFill>
                <a:effectLst/>
                <a:latin typeface="Korinna BT" charset="0"/>
                <a:ea typeface="Times New Roman" pitchFamily="18" charset="0"/>
                <a:cs typeface="Arial" pitchFamily="34" charset="0"/>
              </a:rPr>
              <a:t>6.2.2. Görüldüğünde Ödemeli Akreditifle İthalat</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342900" algn="l"/>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Akreditif bedeli peşin ödeniyorsa transfer edilen mal bedeli ve her türlü ithalat giderleri 159 </a:t>
            </a:r>
            <a:r>
              <a:rPr kumimoji="0" lang="tr-TR" sz="16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no’lu</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 hesaba borç, kasadan ise 100 KASA veya bankadan ise 102 BANKALAR hesaplarına alacak kaydedilir.</a:t>
            </a:r>
          </a:p>
          <a:p>
            <a:pPr marL="0" marR="0" lvl="0" indent="0" algn="just" defTabSz="914400" rtl="0" eaLnBrk="0" fontAlgn="base" latinLnBrk="0" hangingPunct="0">
              <a:lnSpc>
                <a:spcPct val="100000"/>
              </a:lnSpc>
              <a:spcBef>
                <a:spcPct val="0"/>
              </a:spcBef>
              <a:spcAft>
                <a:spcPct val="0"/>
              </a:spcAft>
              <a:buClrTx/>
              <a:buSzTx/>
              <a:buFontTx/>
              <a:buNone/>
              <a:tabLst>
                <a:tab pos="342900" algn="l"/>
              </a:tabLst>
            </a:pP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342900" algn="l"/>
              </a:tabLst>
            </a:pPr>
            <a:r>
              <a:rPr kumimoji="0" lang="tr-TR" sz="1600" b="1" i="0" u="none" strike="noStrike" cap="none" normalizeH="0" baseline="0" dirty="0" smtClean="0">
                <a:ln>
                  <a:noFill/>
                </a:ln>
                <a:solidFill>
                  <a:schemeClr val="tx1"/>
                </a:solidFill>
                <a:effectLst/>
                <a:latin typeface="Korinna BT" charset="0"/>
                <a:ea typeface="Times New Roman" pitchFamily="18" charset="0"/>
                <a:cs typeface="Arial" pitchFamily="34" charset="0"/>
              </a:rPr>
              <a:t>Örnek: </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Ezgi AŞ’nin ithalat işlemleri şöyledir.</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342900" algn="l"/>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1) Ezgi AŞ ofis</a:t>
            </a:r>
            <a:r>
              <a:rPr kumimoji="0" lang="tr-TR" sz="1600" b="0" i="0" u="none" strike="noStrike" cap="none" normalizeH="0" dirty="0" smtClean="0">
                <a:ln>
                  <a:noFill/>
                </a:ln>
                <a:solidFill>
                  <a:schemeClr val="tx1"/>
                </a:solidFill>
                <a:effectLst/>
                <a:latin typeface="Korinna BT" charset="0"/>
                <a:ea typeface="Times New Roman" pitchFamily="18" charset="0"/>
                <a:cs typeface="Arial" pitchFamily="34" charset="0"/>
              </a:rPr>
              <a:t> koltuğu</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 ithalatı için oluşan 500 TL’lik masrafı 01.12.2011 tarihinde bankadan ödenmiştir.</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342900" algn="l"/>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2) Ezgi AŞ ithalat bedeli olan 50.000 Doları 02.12.2011 tarihinde bankadan transfer ederek ödenmiştir. (1 Dolar = 1.50.- TL)</a:t>
            </a:r>
            <a:endParaRPr kumimoji="0" lang="tr-TR" sz="36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2 Tablo"/>
          <p:cNvGraphicFramePr>
            <a:graphicFrameLocks noGrp="1"/>
          </p:cNvGraphicFramePr>
          <p:nvPr/>
        </p:nvGraphicFramePr>
        <p:xfrm>
          <a:off x="539552" y="2996952"/>
          <a:ext cx="6336703" cy="1432276"/>
        </p:xfrm>
        <a:graphic>
          <a:graphicData uri="http://schemas.openxmlformats.org/drawingml/2006/table">
            <a:tbl>
              <a:tblPr/>
              <a:tblGrid>
                <a:gridCol w="1099836"/>
                <a:gridCol w="138650"/>
                <a:gridCol w="2524753"/>
                <a:gridCol w="796303"/>
                <a:gridCol w="663273"/>
                <a:gridCol w="1113888"/>
              </a:tblGrid>
              <a:tr h="0">
                <a:tc gridSpan="6">
                  <a:txBody>
                    <a:bodyPr/>
                    <a:lstStyle/>
                    <a:p>
                      <a:pPr algn="just">
                        <a:spcAft>
                          <a:spcPts val="0"/>
                        </a:spcAft>
                      </a:pPr>
                      <a:r>
                        <a:rPr lang="tr-TR" sz="1000" b="1" dirty="0">
                          <a:latin typeface="Korinna BT"/>
                          <a:ea typeface="Times New Roman"/>
                        </a:rPr>
                        <a:t>EZGİ  AŞ</a:t>
                      </a:r>
                      <a:r>
                        <a:rPr lang="tr-TR" sz="1000" b="1" dirty="0">
                          <a:latin typeface="Korinna BT"/>
                          <a:ea typeface="Times New Roman"/>
                          <a:cs typeface="Arial"/>
                        </a:rPr>
                        <a:t> </a:t>
                      </a:r>
                      <a:r>
                        <a:rPr lang="tr-TR" sz="1000" b="1" dirty="0">
                          <a:latin typeface="Korinna BT"/>
                          <a:ea typeface="Times New Roman"/>
                        </a:rPr>
                        <a:t>                                                                                                              Mahsup Fişi</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159957">
                <a:tc gridSpan="2">
                  <a:txBody>
                    <a:bodyPr/>
                    <a:lstStyle/>
                    <a:p>
                      <a:pPr algn="just">
                        <a:spcAft>
                          <a:spcPts val="0"/>
                        </a:spcAft>
                      </a:pPr>
                      <a:r>
                        <a:rPr lang="tr-TR" sz="1050" b="1">
                          <a:latin typeface="Korinna BT"/>
                          <a:ea typeface="Times New Roman"/>
                        </a:rPr>
                        <a:t>Fiş Tarihi</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pPr>
                      <a:r>
                        <a:rPr lang="tr-TR" sz="1050">
                          <a:latin typeface="Korinna BT"/>
                          <a:ea typeface="Times New Roman"/>
                        </a:rPr>
                        <a:t>01/12/2011</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endParaRPr lang="tr-TR" sz="105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pPr>
                      <a:endParaRPr lang="tr-TR" sz="105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756">
                <a:tc gridSpan="2">
                  <a:txBody>
                    <a:bodyPr/>
                    <a:lstStyle/>
                    <a:p>
                      <a:pPr algn="ctr">
                        <a:spcAft>
                          <a:spcPts val="0"/>
                        </a:spcAft>
                      </a:pPr>
                      <a:r>
                        <a:rPr lang="tr-TR" sz="1050">
                          <a:latin typeface="Korinna BT"/>
                          <a:ea typeface="Times New Roman"/>
                        </a:rPr>
                        <a:t>Hesap Kodu</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1050" dirty="0">
                          <a:latin typeface="Korinna BT"/>
                          <a:ea typeface="Times New Roman"/>
                        </a:rPr>
                        <a:t>Hesap Adı</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endParaRPr lang="tr-TR" sz="105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000" b="1">
                          <a:latin typeface="Korinna BT"/>
                          <a:ea typeface="Times New Roman"/>
                        </a:rPr>
                        <a:t>Borç</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000" b="1">
                          <a:latin typeface="Korinna BT"/>
                          <a:ea typeface="Times New Roman"/>
                        </a:rPr>
                        <a:t>Alacak</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9870">
                <a:tc gridSpan="2">
                  <a:txBody>
                    <a:bodyPr/>
                    <a:lstStyle/>
                    <a:p>
                      <a:pPr algn="just">
                        <a:spcAft>
                          <a:spcPts val="0"/>
                        </a:spcAft>
                      </a:pPr>
                      <a:r>
                        <a:rPr lang="tr-TR" sz="1050" b="1">
                          <a:latin typeface="Korinna BT"/>
                          <a:ea typeface="Times New Roman"/>
                        </a:rPr>
                        <a:t>159</a:t>
                      </a:r>
                      <a:endParaRPr lang="tr-TR" sz="1600">
                        <a:latin typeface="Times New Roman"/>
                        <a:ea typeface="Times New Roman"/>
                      </a:endParaRPr>
                    </a:p>
                    <a:p>
                      <a:pPr algn="just">
                        <a:spcAft>
                          <a:spcPts val="0"/>
                        </a:spcAft>
                      </a:pPr>
                      <a:r>
                        <a:rPr lang="tr-TR" sz="1050">
                          <a:latin typeface="Korinna BT"/>
                          <a:ea typeface="Times New Roman"/>
                        </a:rPr>
                        <a:t>    159.09</a:t>
                      </a:r>
                      <a:endParaRPr lang="tr-TR" sz="1600">
                        <a:latin typeface="Times New Roman"/>
                        <a:ea typeface="Times New Roman"/>
                      </a:endParaRPr>
                    </a:p>
                    <a:p>
                      <a:pPr algn="just">
                        <a:spcAft>
                          <a:spcPts val="0"/>
                        </a:spcAft>
                      </a:pPr>
                      <a:r>
                        <a:rPr lang="tr-TR" sz="1050" b="1">
                          <a:latin typeface="Korinna BT"/>
                          <a:ea typeface="Times New Roman"/>
                        </a:rPr>
                        <a:t>            100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gridSpan="2">
                  <a:txBody>
                    <a:bodyPr/>
                    <a:lstStyle/>
                    <a:p>
                      <a:pPr algn="just">
                        <a:spcAft>
                          <a:spcPts val="0"/>
                        </a:spcAft>
                      </a:pPr>
                      <a:r>
                        <a:rPr lang="tr-TR" sz="1050" b="1">
                          <a:latin typeface="Korinna BT"/>
                          <a:ea typeface="Times New Roman"/>
                        </a:rPr>
                        <a:t>VERİLEN SİPARİŞ AVANSLAR HS</a:t>
                      </a:r>
                      <a:endParaRPr lang="tr-TR" sz="1600">
                        <a:latin typeface="Times New Roman"/>
                        <a:ea typeface="Times New Roman"/>
                      </a:endParaRPr>
                    </a:p>
                    <a:p>
                      <a:pPr algn="just">
                        <a:spcAft>
                          <a:spcPts val="0"/>
                        </a:spcAft>
                      </a:pPr>
                      <a:r>
                        <a:rPr lang="tr-TR" sz="1050">
                          <a:latin typeface="Korinna BT"/>
                          <a:ea typeface="Times New Roman"/>
                        </a:rPr>
                        <a:t>İthalat Sipariş Giderleri</a:t>
                      </a:r>
                      <a:endParaRPr lang="tr-TR" sz="1600">
                        <a:latin typeface="Times New Roman"/>
                        <a:ea typeface="Times New Roman"/>
                      </a:endParaRPr>
                    </a:p>
                    <a:p>
                      <a:pPr algn="just">
                        <a:spcAft>
                          <a:spcPts val="0"/>
                        </a:spcAft>
                      </a:pPr>
                      <a:r>
                        <a:rPr lang="tr-TR" sz="1050" b="1">
                          <a:latin typeface="Korinna BT"/>
                          <a:ea typeface="Times New Roman"/>
                        </a:rPr>
                        <a:t>             BANKA HS</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050">
                          <a:latin typeface="Korinna BT"/>
                          <a:ea typeface="Times New Roman"/>
                        </a:rPr>
                        <a:t>500.-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050">
                        <a:latin typeface="Korinna BT"/>
                        <a:ea typeface="Times New Roman"/>
                      </a:endParaRPr>
                    </a:p>
                    <a:p>
                      <a:pPr algn="r">
                        <a:spcAft>
                          <a:spcPts val="0"/>
                        </a:spcAft>
                      </a:pPr>
                      <a:r>
                        <a:rPr lang="tr-TR" sz="1050">
                          <a:latin typeface="Korinna BT"/>
                          <a:ea typeface="Times New Roman"/>
                        </a:rPr>
                        <a:t>500.-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9957">
                <a:tc gridSpan="4">
                  <a:txBody>
                    <a:bodyPr/>
                    <a:lstStyle/>
                    <a:p>
                      <a:pPr algn="r">
                        <a:spcAft>
                          <a:spcPts val="0"/>
                        </a:spcAft>
                      </a:pPr>
                      <a:r>
                        <a:rPr lang="tr-TR" sz="1050">
                          <a:latin typeface="Korinna BT"/>
                          <a:ea typeface="Times New Roman"/>
                        </a:rPr>
                        <a:t>TOPLAM</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r>
                        <a:rPr lang="tr-TR" sz="1050">
                          <a:latin typeface="Korinna BT"/>
                          <a:ea typeface="Times New Roman"/>
                        </a:rPr>
                        <a:t>500.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r>
                        <a:rPr lang="tr-TR" sz="1050">
                          <a:latin typeface="Korinna BT"/>
                          <a:ea typeface="Times New Roman"/>
                        </a:rPr>
                        <a:t>500.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9957">
                <a:tc>
                  <a:txBody>
                    <a:bodyPr/>
                    <a:lstStyle/>
                    <a:p>
                      <a:pPr algn="just">
                        <a:spcAft>
                          <a:spcPts val="0"/>
                        </a:spcAft>
                      </a:pPr>
                      <a:r>
                        <a:rPr lang="tr-TR" sz="1050" b="1">
                          <a:latin typeface="Korinna BT"/>
                          <a:ea typeface="Times New Roman"/>
                        </a:rPr>
                        <a:t>Açıklama</a:t>
                      </a:r>
                      <a:r>
                        <a:rPr lang="tr-TR" sz="1050">
                          <a:latin typeface="Korinna BT"/>
                          <a:ea typeface="Times New Roman"/>
                        </a:rPr>
                        <a:t> </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just">
                        <a:spcAft>
                          <a:spcPts val="0"/>
                        </a:spcAft>
                      </a:pPr>
                      <a:r>
                        <a:rPr lang="tr-TR" sz="1050" dirty="0">
                          <a:latin typeface="Korinna BT"/>
                          <a:ea typeface="Times New Roman"/>
                        </a:rPr>
                        <a:t>Giderlerin kasa hesabından ödenmesi kaydı</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graphicFrame>
        <p:nvGraphicFramePr>
          <p:cNvPr id="4" name="3 Tablo"/>
          <p:cNvGraphicFramePr>
            <a:graphicFrameLocks noGrp="1"/>
          </p:cNvGraphicFramePr>
          <p:nvPr/>
        </p:nvGraphicFramePr>
        <p:xfrm>
          <a:off x="539552" y="4725144"/>
          <a:ext cx="6336704" cy="1506669"/>
        </p:xfrm>
        <a:graphic>
          <a:graphicData uri="http://schemas.openxmlformats.org/drawingml/2006/table">
            <a:tbl>
              <a:tblPr/>
              <a:tblGrid>
                <a:gridCol w="1242694"/>
                <a:gridCol w="2199408"/>
                <a:gridCol w="139227"/>
                <a:gridCol w="792088"/>
                <a:gridCol w="844769"/>
                <a:gridCol w="1118518"/>
              </a:tblGrid>
              <a:tr h="0">
                <a:tc gridSpan="6">
                  <a:txBody>
                    <a:bodyPr/>
                    <a:lstStyle/>
                    <a:p>
                      <a:pPr algn="just">
                        <a:spcAft>
                          <a:spcPts val="0"/>
                        </a:spcAft>
                      </a:pPr>
                      <a:r>
                        <a:rPr lang="tr-TR" sz="1100" b="1" dirty="0">
                          <a:latin typeface="Korinna BT"/>
                          <a:ea typeface="Times New Roman"/>
                        </a:rPr>
                        <a:t>EZGİ  AŞ</a:t>
                      </a:r>
                      <a:r>
                        <a:rPr lang="tr-TR" sz="1100" b="1" dirty="0">
                          <a:latin typeface="Korinna BT"/>
                          <a:ea typeface="Times New Roman"/>
                          <a:cs typeface="Arial"/>
                        </a:rPr>
                        <a:t> </a:t>
                      </a:r>
                      <a:r>
                        <a:rPr lang="tr-TR" sz="1100" b="1" dirty="0">
                          <a:latin typeface="Korinna BT"/>
                          <a:ea typeface="Times New Roman"/>
                        </a:rPr>
                        <a:t>                                                                                                              Mahsup Fişi</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303754">
                <a:tc>
                  <a:txBody>
                    <a:bodyPr/>
                    <a:lstStyle/>
                    <a:p>
                      <a:pPr algn="just">
                        <a:spcAft>
                          <a:spcPts val="0"/>
                        </a:spcAft>
                      </a:pPr>
                      <a:r>
                        <a:rPr lang="tr-TR" sz="1200" b="1">
                          <a:latin typeface="Korinna BT"/>
                          <a:ea typeface="Times New Roman"/>
                        </a:rPr>
                        <a:t>Fiş Tarihi</a:t>
                      </a:r>
                      <a:endParaRPr lang="tr-TR" sz="2000">
                        <a:latin typeface="Times New Roman"/>
                        <a:ea typeface="Times New Roman"/>
                      </a:endParaRPr>
                    </a:p>
                    <a:p>
                      <a:pPr algn="just">
                        <a:spcAft>
                          <a:spcPts val="0"/>
                        </a:spcAft>
                      </a:pPr>
                      <a:r>
                        <a:rPr lang="tr-TR" sz="1200" b="1">
                          <a:latin typeface="Korinna BT"/>
                          <a:ea typeface="Times New Roman"/>
                        </a:rPr>
                        <a:t>Fiş Sıra No</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tr-TR" sz="1200">
                          <a:latin typeface="Korinna BT"/>
                          <a:ea typeface="Times New Roman"/>
                        </a:rPr>
                        <a:t>05/12/2011</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just">
                        <a:spcAft>
                          <a:spcPts val="0"/>
                        </a:spcAft>
                      </a:pPr>
                      <a:r>
                        <a:rPr lang="tr-TR" sz="1200" b="1">
                          <a:latin typeface="Korinna BT"/>
                          <a:ea typeface="Times New Roman"/>
                        </a:rPr>
                        <a:t>Kaynak Program</a:t>
                      </a:r>
                      <a:endParaRPr lang="tr-TR" sz="2000">
                        <a:latin typeface="Times New Roman"/>
                        <a:ea typeface="Times New Roman"/>
                      </a:endParaRPr>
                    </a:p>
                    <a:p>
                      <a:pPr algn="just">
                        <a:spcAft>
                          <a:spcPts val="0"/>
                        </a:spcAft>
                      </a:pPr>
                      <a:r>
                        <a:rPr lang="tr-TR" sz="1200" b="1">
                          <a:latin typeface="Korinna BT"/>
                          <a:ea typeface="Times New Roman"/>
                        </a:rPr>
                        <a:t>Yevmiye Fiş No</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just">
                        <a:spcAft>
                          <a:spcPts val="0"/>
                        </a:spcAft>
                      </a:pPr>
                      <a:r>
                        <a:rPr lang="tr-TR" sz="1200">
                          <a:latin typeface="Korinna BT"/>
                          <a:ea typeface="Times New Roman"/>
                        </a:rPr>
                        <a:t>Muhasebe</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616">
                <a:tc>
                  <a:txBody>
                    <a:bodyPr/>
                    <a:lstStyle/>
                    <a:p>
                      <a:pPr algn="ctr">
                        <a:spcAft>
                          <a:spcPts val="0"/>
                        </a:spcAft>
                      </a:pPr>
                      <a:r>
                        <a:rPr lang="tr-TR" sz="1200" dirty="0">
                          <a:latin typeface="Korinna BT"/>
                          <a:ea typeface="Times New Roman"/>
                        </a:rPr>
                        <a:t>Hesap Kodu</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tr-TR" sz="1200" dirty="0">
                          <a:latin typeface="Korinna BT"/>
                          <a:ea typeface="Times New Roman"/>
                        </a:rPr>
                        <a:t>Hesap Adı</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1200">
                          <a:latin typeface="Korinna BT"/>
                          <a:ea typeface="Times New Roman"/>
                        </a:rPr>
                        <a:t>Detay</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100" b="1">
                          <a:latin typeface="Korinna BT"/>
                          <a:ea typeface="Times New Roman"/>
                        </a:rPr>
                        <a:t>Borç</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100" b="1">
                          <a:latin typeface="Korinna BT"/>
                          <a:ea typeface="Times New Roman"/>
                        </a:rPr>
                        <a:t>Alacak</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7509">
                <a:tc>
                  <a:txBody>
                    <a:bodyPr/>
                    <a:lstStyle/>
                    <a:p>
                      <a:pPr algn="just">
                        <a:spcAft>
                          <a:spcPts val="0"/>
                        </a:spcAft>
                      </a:pPr>
                      <a:r>
                        <a:rPr lang="tr-TR" sz="1200" b="1">
                          <a:latin typeface="Korinna BT"/>
                          <a:ea typeface="Times New Roman"/>
                        </a:rPr>
                        <a:t>159</a:t>
                      </a:r>
                      <a:endParaRPr lang="tr-TR" sz="2000">
                        <a:latin typeface="Times New Roman"/>
                        <a:ea typeface="Times New Roman"/>
                      </a:endParaRPr>
                    </a:p>
                    <a:p>
                      <a:pPr algn="just">
                        <a:spcAft>
                          <a:spcPts val="0"/>
                        </a:spcAft>
                      </a:pPr>
                      <a:r>
                        <a:rPr lang="tr-TR" sz="1200">
                          <a:latin typeface="Korinna BT"/>
                          <a:ea typeface="Times New Roman"/>
                        </a:rPr>
                        <a:t>    159.09</a:t>
                      </a:r>
                      <a:endParaRPr lang="tr-TR" sz="2000">
                        <a:latin typeface="Times New Roman"/>
                        <a:ea typeface="Times New Roman"/>
                      </a:endParaRPr>
                    </a:p>
                    <a:p>
                      <a:pPr algn="just">
                        <a:spcAft>
                          <a:spcPts val="0"/>
                        </a:spcAft>
                      </a:pPr>
                      <a:r>
                        <a:rPr lang="tr-TR" sz="1200" b="1">
                          <a:latin typeface="Korinna BT"/>
                          <a:ea typeface="Times New Roman"/>
                        </a:rPr>
                        <a:t>            102</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just">
                        <a:spcAft>
                          <a:spcPts val="0"/>
                        </a:spcAft>
                      </a:pPr>
                      <a:r>
                        <a:rPr lang="tr-TR" sz="1200" b="1" dirty="0">
                          <a:latin typeface="Korinna BT"/>
                          <a:ea typeface="Times New Roman"/>
                        </a:rPr>
                        <a:t>VERİLEN SİPARİŞ AVANSLAR HS</a:t>
                      </a:r>
                      <a:endParaRPr lang="tr-TR" sz="2000" dirty="0">
                        <a:latin typeface="Times New Roman"/>
                        <a:ea typeface="Times New Roman"/>
                      </a:endParaRPr>
                    </a:p>
                    <a:p>
                      <a:pPr algn="just">
                        <a:spcAft>
                          <a:spcPts val="0"/>
                        </a:spcAft>
                      </a:pPr>
                      <a:r>
                        <a:rPr lang="tr-TR" sz="1200" dirty="0">
                          <a:latin typeface="Korinna BT"/>
                          <a:ea typeface="Times New Roman"/>
                        </a:rPr>
                        <a:t>İthalat Bedeli</a:t>
                      </a:r>
                      <a:endParaRPr lang="tr-TR" sz="2000" dirty="0">
                        <a:latin typeface="Times New Roman"/>
                        <a:ea typeface="Times New Roman"/>
                      </a:endParaRPr>
                    </a:p>
                    <a:p>
                      <a:pPr algn="just">
                        <a:spcAft>
                          <a:spcPts val="0"/>
                        </a:spcAft>
                      </a:pPr>
                      <a:r>
                        <a:rPr lang="tr-TR" sz="1200" b="1" dirty="0">
                          <a:latin typeface="Korinna BT"/>
                          <a:ea typeface="Times New Roman"/>
                        </a:rPr>
                        <a:t>             BANKALAR HS</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r>
                        <a:rPr lang="tr-TR" sz="1200">
                          <a:latin typeface="Korinna BT"/>
                          <a:ea typeface="Times New Roman"/>
                        </a:rPr>
                        <a:t>75.000.-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200">
                        <a:latin typeface="Korinna BT"/>
                        <a:ea typeface="Times New Roman"/>
                      </a:endParaRPr>
                    </a:p>
                    <a:p>
                      <a:pPr algn="r">
                        <a:spcAft>
                          <a:spcPts val="0"/>
                        </a:spcAft>
                      </a:pPr>
                      <a:r>
                        <a:rPr lang="tr-TR" sz="1200">
                          <a:latin typeface="Korinna BT"/>
                          <a:ea typeface="Times New Roman"/>
                        </a:rPr>
                        <a:t>75.000.-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1877">
                <a:tc gridSpan="4">
                  <a:txBody>
                    <a:bodyPr/>
                    <a:lstStyle/>
                    <a:p>
                      <a:pPr algn="r">
                        <a:spcAft>
                          <a:spcPts val="0"/>
                        </a:spcAft>
                      </a:pPr>
                      <a:r>
                        <a:rPr lang="tr-TR" sz="1200">
                          <a:latin typeface="Korinna BT"/>
                          <a:ea typeface="Times New Roman"/>
                        </a:rPr>
                        <a:t>TOPLAM</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r>
                        <a:rPr lang="tr-TR" sz="1200">
                          <a:latin typeface="Korinna BT"/>
                          <a:ea typeface="Times New Roman"/>
                        </a:rPr>
                        <a:t>75.000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r>
                        <a:rPr lang="tr-TR" sz="1200" dirty="0">
                          <a:latin typeface="Korinna BT"/>
                          <a:ea typeface="Times New Roman"/>
                        </a:rPr>
                        <a:t>75.000.-</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7106" name="Rectangle 2"/>
          <p:cNvSpPr>
            <a:spLocks noChangeArrowheads="1"/>
          </p:cNvSpPr>
          <p:nvPr/>
        </p:nvSpPr>
        <p:spPr bwMode="auto">
          <a:xfrm>
            <a:off x="323528" y="6237312"/>
            <a:ext cx="8148384"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342900" algn="l"/>
              </a:tabLst>
            </a:pPr>
            <a:r>
              <a:rPr kumimoji="0" lang="tr-TR" sz="1100" b="0" i="0" u="none" strike="noStrike" cap="none" normalizeH="0" baseline="0" dirty="0" smtClean="0">
                <a:ln>
                  <a:noFill/>
                </a:ln>
                <a:solidFill>
                  <a:schemeClr val="tx1"/>
                </a:solidFill>
                <a:effectLst/>
                <a:latin typeface="Korinna BT" charset="0"/>
                <a:ea typeface="Times New Roman" pitchFamily="18" charset="0"/>
                <a:cs typeface="Arial" pitchFamily="34" charset="0"/>
              </a:rPr>
              <a:t>İthalat fiilen tamamlandığında 159 </a:t>
            </a:r>
            <a:r>
              <a:rPr kumimoji="0" lang="tr-TR" sz="1050" b="1" i="0" u="none" strike="noStrike" cap="none" normalizeH="0" baseline="0" dirty="0" smtClean="0">
                <a:ln>
                  <a:noFill/>
                </a:ln>
                <a:solidFill>
                  <a:schemeClr val="tx1"/>
                </a:solidFill>
                <a:effectLst/>
                <a:latin typeface="Korinna BT" charset="0"/>
                <a:ea typeface="Times New Roman" pitchFamily="18" charset="0"/>
                <a:cs typeface="Arial" pitchFamily="34" charset="0"/>
              </a:rPr>
              <a:t>VERİLEN SİPARİŞ AVANSLARI</a:t>
            </a:r>
            <a:r>
              <a:rPr kumimoji="0" lang="tr-TR" sz="1100" b="0" i="0" u="none" strike="noStrike" cap="none" normalizeH="0" baseline="0" dirty="0" smtClean="0">
                <a:ln>
                  <a:noFill/>
                </a:ln>
                <a:solidFill>
                  <a:schemeClr val="tx1"/>
                </a:solidFill>
                <a:effectLst/>
                <a:latin typeface="Korinna BT" charset="0"/>
                <a:ea typeface="Times New Roman" pitchFamily="18" charset="0"/>
                <a:cs typeface="Arial" pitchFamily="34" charset="0"/>
              </a:rPr>
              <a:t> hesabı ithalat konusu stok hesaplarına devredilerek kapatılır.</a:t>
            </a:r>
            <a:endParaRPr kumimoji="0" lang="tr-TR"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107504" y="476672"/>
            <a:ext cx="8748464" cy="33932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28600" algn="l"/>
                <a:tab pos="504825" algn="l"/>
              </a:tabLst>
            </a:pPr>
            <a:r>
              <a:rPr kumimoji="0" lang="tr-TR" sz="1200" b="1" i="0" u="none" strike="noStrike" cap="none" normalizeH="0" baseline="0" dirty="0" smtClean="0">
                <a:ln>
                  <a:noFill/>
                </a:ln>
                <a:solidFill>
                  <a:schemeClr val="tx1"/>
                </a:solidFill>
                <a:effectLst/>
                <a:latin typeface="Korinna BT" charset="0"/>
                <a:ea typeface="Times New Roman" pitchFamily="18" charset="0"/>
                <a:cs typeface="Arial" pitchFamily="34" charset="0"/>
              </a:rPr>
              <a:t>Örnek:</a:t>
            </a: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Eren AŞ. (ithalatçı), Hollanda’da yerleşik </a:t>
            </a:r>
            <a:r>
              <a:rPr kumimoji="0" lang="tr-TR" sz="12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Holland</a:t>
            </a: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 (ihracatçı) firması ile 15.10.2011 tarihinde 70.000.- Euro tutarında ipek kumaş için </a:t>
            </a:r>
            <a:r>
              <a:rPr kumimoji="0" lang="tr-TR" sz="1200" b="1" i="0" u="none" strike="noStrike" cap="none" normalizeH="0" baseline="0" dirty="0" smtClean="0">
                <a:ln>
                  <a:noFill/>
                </a:ln>
                <a:solidFill>
                  <a:schemeClr val="tx1"/>
                </a:solidFill>
                <a:effectLst/>
                <a:latin typeface="Korinna BT" charset="0"/>
                <a:ea typeface="Times New Roman" pitchFamily="18" charset="0"/>
                <a:cs typeface="Arial" pitchFamily="34" charset="0"/>
              </a:rPr>
              <a:t>akreditifli ithalat </a:t>
            </a: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sözleşmesi imzalamıştır. İthalat bilgileri aşağıdaki gibidir.</a:t>
            </a:r>
          </a:p>
          <a:p>
            <a:pPr marL="0" marR="0" lvl="0" indent="0" algn="just" defTabSz="914400" rtl="0" eaLnBrk="1" fontAlgn="base" latinLnBrk="0" hangingPunct="1">
              <a:lnSpc>
                <a:spcPct val="100000"/>
              </a:lnSpc>
              <a:spcBef>
                <a:spcPct val="0"/>
              </a:spcBef>
              <a:spcAft>
                <a:spcPct val="0"/>
              </a:spcAft>
              <a:buClrTx/>
              <a:buSzTx/>
              <a:buFontTx/>
              <a:buNone/>
              <a:tabLst>
                <a:tab pos="228600" algn="l"/>
                <a:tab pos="504825" algn="l"/>
              </a:tabLst>
            </a:pP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28600" algn="l"/>
                <a:tab pos="504825"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Vakıflar Bankası’na %50 karşılık (marj) yatırılarak finansmanlı bir akreditif açılması konusunda anlaşma sağlanmıştır. (1 Euro = 1.700 TL kuru üzerinden) Vakıflar Bankası karşılık tutarı ile akreditif gideri olan 1.000.-TL’ </a:t>
            </a:r>
            <a:r>
              <a:rPr kumimoji="0" lang="tr-TR" sz="12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yi</a:t>
            </a: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 işletmenin vadesiz mevduat hesabından çektiğini ve akreditifin açıldığını dekontla Deren AŞ’ye 20.10.2011 tarihinde bildirmiştir.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28600" algn="l"/>
                <a:tab pos="504825"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Akreditiflerin vesaikleri, Vakıflar Bankası’na gelmiştir. 28.10.2011 tarihinde vesaikler Vakıflar Bankası’ndan  alınmış ve verilen avanslar ilgili stok hesabına devredilmiştir.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28600" algn="l"/>
                <a:tab pos="504825"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Akreditif tutarının bakiyesi ile 750 TL’lik faizi 28.10.2011 tarihinde Akbank’ta bulunan vadesiz mevduat hesabından internet aracılığı ile transfer edilmiştir. </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28600" algn="l"/>
                <a:tab pos="504825"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İpek kumaşlar gümrükten çekilirken 1.770.- TL gümrük vergisi (270 TL’si KDV olmak üzere)  ödenmiştir. </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28600" algn="l"/>
                <a:tab pos="504825"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Nakliyesi için Çağ Nakliyat’a 90.-  TL’si KDV olmak üzere 590 TL ödenmiştir.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28600" algn="l"/>
                <a:tab pos="504825" algn="l"/>
              </a:tabLst>
            </a:pPr>
            <a:r>
              <a:rPr kumimoji="0" lang="tr-TR" sz="1200" b="1" i="0" u="none" strike="noStrike" cap="none" normalizeH="0" baseline="0" dirty="0" smtClean="0">
                <a:ln>
                  <a:noFill/>
                </a:ln>
                <a:solidFill>
                  <a:schemeClr val="tx1"/>
                </a:solidFill>
                <a:effectLst/>
                <a:latin typeface="Korinna BT" charset="0"/>
                <a:ea typeface="Times New Roman" pitchFamily="18" charset="0"/>
                <a:cs typeface="Arial" pitchFamily="34" charset="0"/>
              </a:rPr>
              <a:t>İstenilen;</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lvl="2" algn="just" eaLnBrk="0" fontAlgn="base" hangingPunct="0">
              <a:spcBef>
                <a:spcPct val="0"/>
              </a:spcBef>
              <a:spcAft>
                <a:spcPct val="0"/>
              </a:spcAft>
              <a:buFontTx/>
              <a:buChar char="•"/>
              <a:tabLst>
                <a:tab pos="228600" algn="l"/>
                <a:tab pos="504825"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Akreditif açılması,</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lvl="2" algn="just" eaLnBrk="0" fontAlgn="base" hangingPunct="0">
              <a:spcBef>
                <a:spcPct val="0"/>
              </a:spcBef>
              <a:spcAft>
                <a:spcPct val="0"/>
              </a:spcAft>
              <a:buFontTx/>
              <a:buChar char="•"/>
              <a:tabLst>
                <a:tab pos="228600" algn="l"/>
                <a:tab pos="504825"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Vesaik’in teslim alınması ve verilen avansların ilgili stok hesabına devri,</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lvl="2" algn="just" eaLnBrk="0" fontAlgn="base" hangingPunct="0">
              <a:spcBef>
                <a:spcPct val="0"/>
              </a:spcBef>
              <a:spcAft>
                <a:spcPct val="0"/>
              </a:spcAft>
              <a:buFontTx/>
              <a:buChar char="•"/>
              <a:tabLst>
                <a:tab pos="228600" algn="l"/>
                <a:tab pos="504825"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Akreditif bakiyesi ve faizinin ödenmesi,</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lvl="2" algn="just" eaLnBrk="0" fontAlgn="base" hangingPunct="0">
              <a:spcBef>
                <a:spcPct val="0"/>
              </a:spcBef>
              <a:spcAft>
                <a:spcPct val="0"/>
              </a:spcAft>
              <a:buFontTx/>
              <a:buChar char="•"/>
              <a:tabLst>
                <a:tab pos="228600" algn="l"/>
                <a:tab pos="504825"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Gümrük giderleri,</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lvl="2" algn="just" eaLnBrk="0" fontAlgn="base" hangingPunct="0">
              <a:spcBef>
                <a:spcPct val="0"/>
              </a:spcBef>
              <a:spcAft>
                <a:spcPct val="0"/>
              </a:spcAft>
              <a:buFontTx/>
              <a:buChar char="•"/>
              <a:tabLst>
                <a:tab pos="228600" algn="l"/>
                <a:tab pos="504825"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Nakliye masraflarının, kayıtlarını düzenleyiniz.</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46082" name="Rectangle 2"/>
          <p:cNvSpPr>
            <a:spLocks noChangeArrowheads="1"/>
          </p:cNvSpPr>
          <p:nvPr/>
        </p:nvSpPr>
        <p:spPr bwMode="auto">
          <a:xfrm>
            <a:off x="0" y="3789040"/>
            <a:ext cx="8647817"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tab pos="342900" algn="l"/>
              </a:tabLst>
            </a:pPr>
            <a:r>
              <a:rPr kumimoji="0" lang="tr-TR" sz="1400" b="1" i="0" u="none" strike="noStrike" cap="none" normalizeH="0" baseline="0" dirty="0" smtClean="0">
                <a:ln>
                  <a:noFill/>
                </a:ln>
                <a:solidFill>
                  <a:schemeClr val="tx1"/>
                </a:solidFill>
                <a:effectLst/>
                <a:latin typeface="Korinna BT" charset="0"/>
                <a:ea typeface="Times New Roman" pitchFamily="18" charset="0"/>
                <a:cs typeface="Arial" pitchFamily="34" charset="0"/>
              </a:rPr>
              <a:t>1.</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 Vakıflar Bankası’na Eren AŞ tarafından %50 karşılık yatırılarak akreditif   açılması kaydı şu şekildedir.</a:t>
            </a:r>
            <a:endParaRPr kumimoji="0" lang="tr-TR" sz="3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4" name="3 Tablo"/>
          <p:cNvGraphicFramePr>
            <a:graphicFrameLocks noGrp="1"/>
          </p:cNvGraphicFramePr>
          <p:nvPr/>
        </p:nvGraphicFramePr>
        <p:xfrm>
          <a:off x="827584" y="4038600"/>
          <a:ext cx="4505326" cy="2819400"/>
        </p:xfrm>
        <a:graphic>
          <a:graphicData uri="http://schemas.openxmlformats.org/drawingml/2006/table">
            <a:tbl>
              <a:tblPr/>
              <a:tblGrid>
                <a:gridCol w="789259"/>
                <a:gridCol w="97913"/>
                <a:gridCol w="1636075"/>
                <a:gridCol w="545799"/>
                <a:gridCol w="711855"/>
                <a:gridCol w="724425"/>
              </a:tblGrid>
              <a:tr h="0">
                <a:tc gridSpan="6">
                  <a:txBody>
                    <a:bodyPr/>
                    <a:lstStyle/>
                    <a:p>
                      <a:pPr algn="r">
                        <a:spcAft>
                          <a:spcPts val="0"/>
                        </a:spcAft>
                      </a:pPr>
                      <a:r>
                        <a:rPr lang="tr-TR" sz="900" b="1" dirty="0">
                          <a:solidFill>
                            <a:srgbClr val="FFFFFF"/>
                          </a:solidFill>
                          <a:latin typeface="Korinna BT"/>
                          <a:ea typeface="Times New Roman"/>
                        </a:rPr>
                        <a:t>EREN AŞ                                                                                                         </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gridSpan="2">
                  <a:txBody>
                    <a:bodyPr/>
                    <a:lstStyle/>
                    <a:p>
                      <a:pPr>
                        <a:spcAft>
                          <a:spcPts val="0"/>
                        </a:spcAft>
                      </a:pPr>
                      <a:r>
                        <a:rPr lang="tr-TR" sz="900" b="1">
                          <a:latin typeface="Korinna BT"/>
                          <a:ea typeface="Times New Roman"/>
                        </a:rPr>
                        <a:t>Fiş Tarihi:</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spcAft>
                          <a:spcPts val="0"/>
                        </a:spcAft>
                      </a:pPr>
                      <a:r>
                        <a:rPr lang="tr-TR" sz="900" dirty="0">
                          <a:latin typeface="Korinna BT"/>
                          <a:ea typeface="Times New Roman"/>
                        </a:rPr>
                        <a:t>20/10/ 2011</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tr-TR" sz="9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spcAft>
                          <a:spcPts val="0"/>
                        </a:spcAft>
                      </a:pP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2">
                  <a:txBody>
                    <a:bodyPr/>
                    <a:lstStyle/>
                    <a:p>
                      <a:pPr>
                        <a:spcAft>
                          <a:spcPts val="0"/>
                        </a:spcAft>
                      </a:pPr>
                      <a:r>
                        <a:rPr lang="tr-TR" sz="900" b="1" dirty="0">
                          <a:latin typeface="Korinna BT"/>
                          <a:ea typeface="Times New Roman"/>
                        </a:rPr>
                        <a:t>Hesap Kodu </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spcAft>
                          <a:spcPts val="0"/>
                        </a:spcAft>
                      </a:pPr>
                      <a:r>
                        <a:rPr lang="tr-TR" sz="900">
                          <a:latin typeface="Korinna BT"/>
                          <a:ea typeface="Times New Roman"/>
                        </a:rPr>
                        <a:t>Hesap Adı</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900">
                          <a:latin typeface="Korinna BT"/>
                          <a:ea typeface="Times New Roman"/>
                        </a:rPr>
                        <a:t>Detay</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900" b="1">
                          <a:latin typeface="Korinna BT"/>
                          <a:ea typeface="Times New Roman"/>
                        </a:rPr>
                        <a:t>Borç</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900" b="1" dirty="0">
                          <a:latin typeface="Korinna BT"/>
                          <a:ea typeface="Times New Roman"/>
                        </a:rPr>
                        <a:t>Alacak</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2">
                  <a:txBody>
                    <a:bodyPr/>
                    <a:lstStyle/>
                    <a:p>
                      <a:pPr>
                        <a:spcAft>
                          <a:spcPts val="0"/>
                        </a:spcAft>
                      </a:pPr>
                      <a:r>
                        <a:rPr lang="tr-TR" sz="1050" b="1" dirty="0">
                          <a:latin typeface="Korinna BT"/>
                          <a:ea typeface="Times New Roman"/>
                        </a:rPr>
                        <a:t>159</a:t>
                      </a:r>
                      <a:endParaRPr lang="tr-TR" sz="1400" dirty="0">
                        <a:latin typeface="Times New Roman"/>
                        <a:ea typeface="Times New Roman"/>
                      </a:endParaRPr>
                    </a:p>
                    <a:p>
                      <a:pPr>
                        <a:spcAft>
                          <a:spcPts val="0"/>
                        </a:spcAft>
                      </a:pPr>
                      <a:r>
                        <a:rPr lang="tr-TR" sz="900" b="1" dirty="0">
                          <a:latin typeface="Korinna BT"/>
                          <a:ea typeface="Times New Roman"/>
                        </a:rPr>
                        <a:t> </a:t>
                      </a:r>
                      <a:r>
                        <a:rPr lang="tr-TR" sz="900" dirty="0">
                          <a:latin typeface="Korinna BT"/>
                          <a:ea typeface="Times New Roman"/>
                        </a:rPr>
                        <a:t>159.03</a:t>
                      </a:r>
                      <a:endParaRPr lang="tr-TR" sz="1400" dirty="0">
                        <a:latin typeface="Times New Roman"/>
                        <a:ea typeface="Times New Roman"/>
                      </a:endParaRPr>
                    </a:p>
                    <a:p>
                      <a:pPr>
                        <a:spcAft>
                          <a:spcPts val="0"/>
                        </a:spcAft>
                      </a:pPr>
                      <a:r>
                        <a:rPr lang="tr-TR" sz="900" dirty="0">
                          <a:latin typeface="Korinna BT"/>
                          <a:ea typeface="Times New Roman"/>
                        </a:rPr>
                        <a:t> 159.03.01</a:t>
                      </a:r>
                      <a:endParaRPr lang="tr-TR" sz="1400" dirty="0">
                        <a:latin typeface="Times New Roman"/>
                        <a:ea typeface="Times New Roman"/>
                      </a:endParaRPr>
                    </a:p>
                    <a:p>
                      <a:pPr>
                        <a:spcAft>
                          <a:spcPts val="0"/>
                        </a:spcAft>
                      </a:pPr>
                      <a:r>
                        <a:rPr lang="tr-TR" sz="900" dirty="0">
                          <a:latin typeface="Korinna BT"/>
                          <a:ea typeface="Times New Roman"/>
                        </a:rPr>
                        <a:t> 159.03.01.01</a:t>
                      </a:r>
                      <a:endParaRPr lang="tr-TR" sz="1400" dirty="0">
                        <a:latin typeface="Times New Roman"/>
                        <a:ea typeface="Times New Roman"/>
                      </a:endParaRPr>
                    </a:p>
                    <a:p>
                      <a:pPr>
                        <a:spcAft>
                          <a:spcPts val="0"/>
                        </a:spcAft>
                      </a:pPr>
                      <a:r>
                        <a:rPr lang="tr-TR" sz="900" dirty="0">
                          <a:latin typeface="Korinna BT"/>
                          <a:ea typeface="Times New Roman"/>
                        </a:rPr>
                        <a:t> 159.03.01.02</a:t>
                      </a:r>
                      <a:endParaRPr lang="tr-TR" sz="1400" dirty="0">
                        <a:latin typeface="Times New Roman"/>
                        <a:ea typeface="Times New Roman"/>
                      </a:endParaRPr>
                    </a:p>
                    <a:p>
                      <a:pPr>
                        <a:spcAft>
                          <a:spcPts val="0"/>
                        </a:spcAft>
                      </a:pPr>
                      <a:r>
                        <a:rPr lang="tr-TR" sz="1050" b="1" dirty="0">
                          <a:latin typeface="Korinna BT"/>
                          <a:ea typeface="Times New Roman"/>
                        </a:rPr>
                        <a:t>     102</a:t>
                      </a:r>
                      <a:endParaRPr lang="tr-TR" sz="1400" dirty="0">
                        <a:latin typeface="Times New Roman"/>
                        <a:ea typeface="Times New Roman"/>
                      </a:endParaRPr>
                    </a:p>
                    <a:p>
                      <a:pPr>
                        <a:spcAft>
                          <a:spcPts val="0"/>
                        </a:spcAft>
                      </a:pPr>
                      <a:r>
                        <a:rPr lang="tr-TR" sz="1000" dirty="0">
                          <a:latin typeface="Korinna BT"/>
                          <a:ea typeface="Times New Roman"/>
                        </a:rPr>
                        <a:t>      </a:t>
                      </a:r>
                      <a:r>
                        <a:rPr lang="tr-TR" sz="900" dirty="0">
                          <a:latin typeface="Korinna BT"/>
                          <a:ea typeface="Times New Roman"/>
                        </a:rPr>
                        <a:t>102.05</a:t>
                      </a:r>
                      <a:endParaRPr lang="tr-TR" sz="1400" dirty="0">
                        <a:latin typeface="Times New Roman"/>
                        <a:ea typeface="Times New Roman"/>
                      </a:endParaRPr>
                    </a:p>
                    <a:p>
                      <a:pPr>
                        <a:spcAft>
                          <a:spcPts val="0"/>
                        </a:spcAft>
                      </a:pPr>
                      <a:r>
                        <a:rPr lang="tr-TR" sz="900" dirty="0">
                          <a:latin typeface="Korinna BT"/>
                          <a:ea typeface="Times New Roman"/>
                        </a:rPr>
                        <a:t>       102.05.01</a:t>
                      </a:r>
                      <a:endParaRPr lang="tr-TR" sz="1400" dirty="0">
                        <a:latin typeface="Times New Roman"/>
                        <a:ea typeface="Times New Roman"/>
                      </a:endParaRPr>
                    </a:p>
                    <a:p>
                      <a:pPr>
                        <a:spcAft>
                          <a:spcPts val="0"/>
                        </a:spcAft>
                      </a:pPr>
                      <a:r>
                        <a:rPr lang="tr-TR" sz="1100" dirty="0">
                          <a:latin typeface="Korinna BT"/>
                          <a:ea typeface="Times New Roman"/>
                        </a:rPr>
                        <a:t>     </a:t>
                      </a:r>
                      <a:r>
                        <a:rPr lang="tr-TR" sz="1050" b="1" dirty="0">
                          <a:latin typeface="Korinna BT"/>
                          <a:ea typeface="Times New Roman"/>
                        </a:rPr>
                        <a:t> 300</a:t>
                      </a:r>
                      <a:endParaRPr lang="tr-TR" sz="1400" dirty="0">
                        <a:latin typeface="Times New Roman"/>
                        <a:ea typeface="Times New Roman"/>
                      </a:endParaRPr>
                    </a:p>
                    <a:p>
                      <a:pPr>
                        <a:spcAft>
                          <a:spcPts val="0"/>
                        </a:spcAft>
                      </a:pPr>
                      <a:r>
                        <a:rPr lang="tr-TR" sz="1100" dirty="0">
                          <a:latin typeface="Korinna BT"/>
                          <a:ea typeface="Times New Roman"/>
                        </a:rPr>
                        <a:t>      </a:t>
                      </a:r>
                      <a:r>
                        <a:rPr lang="tr-TR" sz="900" dirty="0">
                          <a:latin typeface="Korinna BT"/>
                          <a:ea typeface="Times New Roman"/>
                        </a:rPr>
                        <a:t>300.01        </a:t>
                      </a:r>
                      <a:endParaRPr lang="tr-TR" sz="1400" dirty="0">
                        <a:latin typeface="Times New Roman"/>
                        <a:ea typeface="Times New Roman"/>
                      </a:endParaRPr>
                    </a:p>
                    <a:p>
                      <a:pPr>
                        <a:spcAft>
                          <a:spcPts val="0"/>
                        </a:spcAft>
                      </a:pPr>
                      <a:r>
                        <a:rPr lang="tr-TR" sz="900" dirty="0">
                          <a:latin typeface="Korinna BT"/>
                          <a:ea typeface="Times New Roman"/>
                        </a:rPr>
                        <a:t>        300.01.05</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spcAft>
                          <a:spcPts val="0"/>
                        </a:spcAft>
                      </a:pPr>
                      <a:r>
                        <a:rPr lang="tr-TR" sz="1050" b="1" dirty="0">
                          <a:latin typeface="Korinna BT"/>
                          <a:ea typeface="Times New Roman"/>
                        </a:rPr>
                        <a:t>VERİLEN SİPARİŞ AVANS</a:t>
                      </a:r>
                      <a:r>
                        <a:rPr lang="tr-TR" sz="1000" b="1" dirty="0">
                          <a:latin typeface="Korinna BT"/>
                          <a:ea typeface="Times New Roman"/>
                        </a:rPr>
                        <a:t>.</a:t>
                      </a:r>
                      <a:endParaRPr lang="tr-TR" sz="1400" dirty="0">
                        <a:latin typeface="Times New Roman"/>
                        <a:ea typeface="Times New Roman"/>
                      </a:endParaRPr>
                    </a:p>
                    <a:p>
                      <a:pPr>
                        <a:spcAft>
                          <a:spcPts val="0"/>
                        </a:spcAft>
                      </a:pPr>
                      <a:r>
                        <a:rPr lang="tr-TR" sz="900" dirty="0">
                          <a:latin typeface="Korinna BT"/>
                          <a:ea typeface="Times New Roman"/>
                        </a:rPr>
                        <a:t>Açılan akreditifler</a:t>
                      </a:r>
                      <a:endParaRPr lang="tr-TR" sz="1400" dirty="0">
                        <a:latin typeface="Times New Roman"/>
                        <a:ea typeface="Times New Roman"/>
                      </a:endParaRPr>
                    </a:p>
                    <a:p>
                      <a:pPr>
                        <a:spcAft>
                          <a:spcPts val="0"/>
                        </a:spcAft>
                      </a:pPr>
                      <a:r>
                        <a:rPr lang="tr-TR" sz="900" dirty="0">
                          <a:latin typeface="Korinna BT"/>
                          <a:ea typeface="Times New Roman"/>
                        </a:rPr>
                        <a:t>Akreditif karşılıkları Dosya No:1 </a:t>
                      </a:r>
                      <a:endParaRPr lang="tr-TR" sz="1400" dirty="0">
                        <a:latin typeface="Times New Roman"/>
                        <a:ea typeface="Times New Roman"/>
                      </a:endParaRPr>
                    </a:p>
                    <a:p>
                      <a:pPr>
                        <a:spcAft>
                          <a:spcPts val="0"/>
                        </a:spcAft>
                      </a:pPr>
                      <a:r>
                        <a:rPr lang="tr-TR" sz="900" dirty="0">
                          <a:latin typeface="Korinna BT"/>
                          <a:ea typeface="Times New Roman"/>
                        </a:rPr>
                        <a:t>Akreditif karşılıkları 119.000</a:t>
                      </a:r>
                      <a:endParaRPr lang="tr-TR" sz="1400" dirty="0">
                        <a:latin typeface="Times New Roman"/>
                        <a:ea typeface="Times New Roman"/>
                      </a:endParaRPr>
                    </a:p>
                    <a:p>
                      <a:pPr>
                        <a:spcAft>
                          <a:spcPts val="0"/>
                        </a:spcAft>
                      </a:pPr>
                      <a:r>
                        <a:rPr lang="tr-TR" sz="900" dirty="0">
                          <a:latin typeface="Korinna BT"/>
                          <a:ea typeface="Times New Roman"/>
                        </a:rPr>
                        <a:t>Akreditif giderleri 1.000</a:t>
                      </a:r>
                      <a:endParaRPr lang="tr-TR" sz="1400" dirty="0">
                        <a:latin typeface="Times New Roman"/>
                        <a:ea typeface="Times New Roman"/>
                      </a:endParaRPr>
                    </a:p>
                    <a:p>
                      <a:pPr indent="332105">
                        <a:spcAft>
                          <a:spcPts val="0"/>
                        </a:spcAft>
                      </a:pPr>
                      <a:r>
                        <a:rPr lang="tr-TR" sz="1050" b="1" dirty="0">
                          <a:latin typeface="Korinna BT"/>
                          <a:ea typeface="Times New Roman"/>
                        </a:rPr>
                        <a:t>BANKALAR HS</a:t>
                      </a:r>
                      <a:endParaRPr lang="tr-TR" sz="1400" dirty="0">
                        <a:latin typeface="Times New Roman"/>
                        <a:ea typeface="Times New Roman"/>
                      </a:endParaRPr>
                    </a:p>
                    <a:p>
                      <a:pPr indent="332105">
                        <a:spcAft>
                          <a:spcPts val="0"/>
                        </a:spcAft>
                      </a:pPr>
                      <a:r>
                        <a:rPr lang="tr-TR" sz="900" dirty="0">
                          <a:latin typeface="Korinna BT"/>
                          <a:ea typeface="Times New Roman"/>
                        </a:rPr>
                        <a:t>T. Vakıflar Bankası</a:t>
                      </a:r>
                      <a:endParaRPr lang="tr-TR" sz="1400" dirty="0">
                        <a:latin typeface="Times New Roman"/>
                        <a:ea typeface="Times New Roman"/>
                      </a:endParaRPr>
                    </a:p>
                    <a:p>
                      <a:pPr indent="332105">
                        <a:spcAft>
                          <a:spcPts val="0"/>
                        </a:spcAft>
                      </a:pPr>
                      <a:r>
                        <a:rPr lang="tr-TR" sz="900" dirty="0">
                          <a:latin typeface="Korinna BT"/>
                          <a:ea typeface="Times New Roman"/>
                        </a:rPr>
                        <a:t>Vadesiz TL Mevduat</a:t>
                      </a:r>
                      <a:endParaRPr lang="tr-TR" sz="1400" dirty="0">
                        <a:latin typeface="Times New Roman"/>
                        <a:ea typeface="Times New Roman"/>
                      </a:endParaRPr>
                    </a:p>
                    <a:p>
                      <a:pPr indent="332105">
                        <a:spcAft>
                          <a:spcPts val="0"/>
                        </a:spcAft>
                      </a:pPr>
                      <a:r>
                        <a:rPr lang="tr-TR" sz="1050" b="1" dirty="0">
                          <a:latin typeface="Korinna BT"/>
                          <a:ea typeface="Times New Roman"/>
                        </a:rPr>
                        <a:t>BANKA KREDİLERİ </a:t>
                      </a:r>
                      <a:endParaRPr lang="tr-TR" sz="1400" dirty="0">
                        <a:latin typeface="Times New Roman"/>
                        <a:ea typeface="Times New Roman"/>
                      </a:endParaRPr>
                    </a:p>
                    <a:p>
                      <a:pPr indent="332105">
                        <a:spcAft>
                          <a:spcPts val="0"/>
                        </a:spcAft>
                      </a:pPr>
                      <a:r>
                        <a:rPr lang="tr-TR" sz="900" dirty="0">
                          <a:latin typeface="Korinna BT"/>
                          <a:ea typeface="Times New Roman"/>
                        </a:rPr>
                        <a:t>Türk parası krediler</a:t>
                      </a:r>
                      <a:endParaRPr lang="tr-TR" sz="1400" dirty="0">
                        <a:latin typeface="Times New Roman"/>
                        <a:ea typeface="Times New Roman"/>
                      </a:endParaRPr>
                    </a:p>
                    <a:p>
                      <a:pPr>
                        <a:spcAft>
                          <a:spcPts val="0"/>
                        </a:spcAft>
                      </a:pPr>
                      <a:r>
                        <a:rPr lang="tr-TR" sz="900" dirty="0">
                          <a:latin typeface="Korinna BT"/>
                          <a:ea typeface="Times New Roman"/>
                        </a:rPr>
                        <a:t>              T. Vakıflar Bankası</a:t>
                      </a:r>
                      <a:r>
                        <a:rPr lang="tr-TR" sz="1100" dirty="0">
                          <a:latin typeface="Korinna BT"/>
                          <a:ea typeface="Times New Roman"/>
                        </a:rPr>
                        <a:t> </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050" dirty="0">
                          <a:latin typeface="Korinna BT"/>
                          <a:ea typeface="Times New Roman"/>
                        </a:rPr>
                        <a:t>120.000</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1400" dirty="0">
                        <a:latin typeface="Times New Roman"/>
                        <a:ea typeface="Times New Roman"/>
                      </a:endParaRPr>
                    </a:p>
                    <a:p>
                      <a:pPr algn="r">
                        <a:spcAft>
                          <a:spcPts val="0"/>
                        </a:spcAft>
                      </a:pPr>
                      <a:endParaRPr lang="tr-TR" sz="1050" b="1" dirty="0" smtClean="0">
                        <a:latin typeface="Korinna BT"/>
                        <a:ea typeface="Times New Roman"/>
                      </a:endParaRPr>
                    </a:p>
                    <a:p>
                      <a:pPr algn="r">
                        <a:spcAft>
                          <a:spcPts val="0"/>
                        </a:spcAft>
                      </a:pPr>
                      <a:endParaRPr lang="tr-TR" sz="1050" b="1" dirty="0" smtClean="0">
                        <a:latin typeface="Korinna BT"/>
                        <a:ea typeface="Times New Roman"/>
                      </a:endParaRPr>
                    </a:p>
                    <a:p>
                      <a:pPr algn="r">
                        <a:spcAft>
                          <a:spcPts val="0"/>
                        </a:spcAft>
                      </a:pPr>
                      <a:r>
                        <a:rPr lang="tr-TR" sz="1050" b="1" dirty="0" smtClean="0">
                          <a:latin typeface="Korinna BT"/>
                          <a:ea typeface="Times New Roman"/>
                        </a:rPr>
                        <a:t>60.500</a:t>
                      </a:r>
                      <a:r>
                        <a:rPr lang="tr-TR" sz="1050" b="1" dirty="0">
                          <a:latin typeface="Korinna BT"/>
                          <a:ea typeface="Times New Roman"/>
                        </a:rPr>
                        <a:t>.-</a:t>
                      </a:r>
                      <a:endParaRPr lang="tr-TR" sz="1400" dirty="0">
                        <a:latin typeface="Times New Roman"/>
                        <a:ea typeface="Times New Roman"/>
                      </a:endParaRPr>
                    </a:p>
                    <a:p>
                      <a:pPr algn="r">
                        <a:spcAft>
                          <a:spcPts val="0"/>
                        </a:spcAft>
                      </a:pPr>
                      <a:endParaRPr lang="tr-TR" sz="1050" b="1" dirty="0" smtClean="0">
                        <a:latin typeface="Korinna BT"/>
                        <a:ea typeface="Times New Roman"/>
                      </a:endParaRPr>
                    </a:p>
                    <a:p>
                      <a:pPr algn="r">
                        <a:spcAft>
                          <a:spcPts val="0"/>
                        </a:spcAft>
                      </a:pPr>
                      <a:endParaRPr lang="tr-TR" sz="1050" b="1" dirty="0" smtClean="0">
                        <a:latin typeface="Korinna BT"/>
                        <a:ea typeface="Times New Roman"/>
                      </a:endParaRPr>
                    </a:p>
                    <a:p>
                      <a:pPr algn="r">
                        <a:spcAft>
                          <a:spcPts val="0"/>
                        </a:spcAft>
                      </a:pPr>
                      <a:endParaRPr lang="tr-TR" sz="1050" b="1" dirty="0" smtClean="0">
                        <a:latin typeface="Korinna BT"/>
                        <a:ea typeface="Times New Roman"/>
                      </a:endParaRPr>
                    </a:p>
                    <a:p>
                      <a:pPr algn="r">
                        <a:spcAft>
                          <a:spcPts val="0"/>
                        </a:spcAft>
                      </a:pPr>
                      <a:r>
                        <a:rPr lang="tr-TR" sz="1050" b="1" dirty="0" smtClean="0">
                          <a:latin typeface="Korinna BT"/>
                          <a:ea typeface="Times New Roman"/>
                        </a:rPr>
                        <a:t>59.500</a:t>
                      </a:r>
                      <a:r>
                        <a:rPr lang="tr-TR" sz="1050" b="1" dirty="0">
                          <a:latin typeface="Korinna BT"/>
                          <a:ea typeface="Times New Roman"/>
                        </a:rPr>
                        <a:t>.-</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4">
                  <a:txBody>
                    <a:bodyPr/>
                    <a:lstStyle/>
                    <a:p>
                      <a:pPr algn="r">
                        <a:spcAft>
                          <a:spcPts val="0"/>
                        </a:spcAft>
                      </a:pPr>
                      <a:r>
                        <a:rPr lang="tr-TR" sz="1000" b="1">
                          <a:latin typeface="Korinna BT"/>
                          <a:ea typeface="Times New Roman"/>
                        </a:rPr>
                        <a:t>TOPLAM</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spcAft>
                          <a:spcPts val="0"/>
                        </a:spcAft>
                      </a:pPr>
                      <a:r>
                        <a:rPr lang="tr-TR" sz="1000">
                          <a:latin typeface="Korinna BT"/>
                          <a:ea typeface="Times New Roman"/>
                        </a:rPr>
                        <a:t>120.000.</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tr-TR" sz="1000" b="1">
                          <a:latin typeface="Korinna BT"/>
                          <a:ea typeface="Times New Roman"/>
                        </a:rPr>
                        <a:t>120.000.</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5265">
                <a:tc>
                  <a:txBody>
                    <a:bodyPr/>
                    <a:lstStyle/>
                    <a:p>
                      <a:pPr>
                        <a:spcAft>
                          <a:spcPts val="0"/>
                        </a:spcAft>
                      </a:pPr>
                      <a:r>
                        <a:rPr lang="tr-TR" sz="900" b="1" dirty="0">
                          <a:latin typeface="Korinna BT"/>
                          <a:ea typeface="Times New Roman"/>
                        </a:rPr>
                        <a:t>Açıklama </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just">
                        <a:spcAft>
                          <a:spcPts val="0"/>
                        </a:spcAft>
                      </a:pPr>
                      <a:r>
                        <a:rPr lang="tr-TR" sz="900" dirty="0">
                          <a:latin typeface="Korinna BT"/>
                          <a:ea typeface="Times New Roman"/>
                        </a:rPr>
                        <a:t>Deren AŞ </a:t>
                      </a:r>
                      <a:r>
                        <a:rPr lang="tr-TR" sz="900" dirty="0" err="1">
                          <a:latin typeface="Korinna BT"/>
                          <a:ea typeface="Times New Roman"/>
                        </a:rPr>
                        <a:t>Holland</a:t>
                      </a:r>
                      <a:r>
                        <a:rPr lang="tr-TR" sz="900" dirty="0">
                          <a:latin typeface="Korinna BT"/>
                          <a:ea typeface="Times New Roman"/>
                        </a:rPr>
                        <a:t> firmasından 70.000.- Euro’ya (1 Euro = 1.700 kuru üzerinden) ithal edeceği kumaşlar için % 50 karşılık yatırarak Vakıflar Bankası’na akreditif  hesabı açması kaydı.</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pic>
        <p:nvPicPr>
          <p:cNvPr id="5" name="Picture 4" descr="MMj02837650000[1]"/>
          <p:cNvPicPr>
            <a:picLocks noChangeAspect="1" noChangeArrowheads="1" noCrop="1"/>
          </p:cNvPicPr>
          <p:nvPr/>
        </p:nvPicPr>
        <p:blipFill>
          <a:blip r:embed="rId2" cstate="print"/>
          <a:srcRect/>
          <a:stretch>
            <a:fillRect/>
          </a:stretch>
        </p:blipFill>
        <p:spPr bwMode="auto">
          <a:xfrm>
            <a:off x="6372200" y="4581128"/>
            <a:ext cx="1655762" cy="1544638"/>
          </a:xfrm>
          <a:prstGeom prst="rect">
            <a:avLst/>
          </a:prstGeom>
          <a:noFill/>
        </p:spPr>
      </p:pic>
    </p:spTree>
  </p:cSld>
  <p:clrMapOvr>
    <a:masterClrMapping/>
  </p:clrMapOvr>
  <p:transition spd="slow">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467544" y="1052736"/>
          <a:ext cx="6480720" cy="2252427"/>
        </p:xfrm>
        <a:graphic>
          <a:graphicData uri="http://schemas.openxmlformats.org/drawingml/2006/table">
            <a:tbl>
              <a:tblPr/>
              <a:tblGrid>
                <a:gridCol w="1435488"/>
                <a:gridCol w="2293123"/>
                <a:gridCol w="703113"/>
                <a:gridCol w="943580"/>
                <a:gridCol w="1105416"/>
              </a:tblGrid>
              <a:tr h="136041">
                <a:tc gridSpan="5">
                  <a:txBody>
                    <a:bodyPr/>
                    <a:lstStyle/>
                    <a:p>
                      <a:pPr algn="r">
                        <a:spcAft>
                          <a:spcPts val="0"/>
                        </a:spcAft>
                      </a:pPr>
                      <a:r>
                        <a:rPr lang="tr-TR" sz="1200" b="1">
                          <a:solidFill>
                            <a:srgbClr val="FFFFFF"/>
                          </a:solidFill>
                          <a:latin typeface="Korinna BT"/>
                          <a:ea typeface="Times New Roman"/>
                        </a:rPr>
                        <a:t>EREN AŞ                                                                                                           </a:t>
                      </a:r>
                      <a:endParaRPr lang="tr-TR"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136041">
                <a:tc>
                  <a:txBody>
                    <a:bodyPr/>
                    <a:lstStyle/>
                    <a:p>
                      <a:pPr>
                        <a:spcAft>
                          <a:spcPts val="0"/>
                        </a:spcAft>
                      </a:pPr>
                      <a:r>
                        <a:rPr lang="tr-TR" sz="1200" b="1">
                          <a:latin typeface="Korinna BT"/>
                          <a:ea typeface="Times New Roman"/>
                        </a:rPr>
                        <a:t>Hesap Kodu </a:t>
                      </a:r>
                      <a:endParaRPr lang="tr-TR"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200">
                          <a:latin typeface="Korinna BT"/>
                          <a:ea typeface="Times New Roman"/>
                        </a:rPr>
                        <a:t>Hesap Adı</a:t>
                      </a:r>
                      <a:endParaRPr lang="tr-TR"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200">
                          <a:latin typeface="Korinna BT"/>
                          <a:ea typeface="Times New Roman"/>
                        </a:rPr>
                        <a:t>Detay</a:t>
                      </a:r>
                      <a:endParaRPr lang="tr-TR"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200">
                          <a:latin typeface="Korinna BT"/>
                          <a:ea typeface="Times New Roman"/>
                        </a:rPr>
                        <a:t>Borç</a:t>
                      </a:r>
                      <a:endParaRPr lang="tr-TR"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200" b="1">
                          <a:latin typeface="Korinna BT"/>
                          <a:ea typeface="Times New Roman"/>
                        </a:rPr>
                        <a:t>Alacak</a:t>
                      </a:r>
                      <a:endParaRPr lang="tr-TR"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5183">
                <a:tc>
                  <a:txBody>
                    <a:bodyPr/>
                    <a:lstStyle/>
                    <a:p>
                      <a:pPr>
                        <a:spcAft>
                          <a:spcPts val="0"/>
                        </a:spcAft>
                      </a:pPr>
                      <a:r>
                        <a:rPr lang="tr-TR" sz="1400" b="1">
                          <a:latin typeface="Korinna BT"/>
                          <a:ea typeface="Times New Roman"/>
                        </a:rPr>
                        <a:t>153 </a:t>
                      </a:r>
                      <a:endParaRPr lang="tr-TR" sz="2400">
                        <a:latin typeface="Times New Roman"/>
                        <a:ea typeface="Times New Roman"/>
                      </a:endParaRPr>
                    </a:p>
                    <a:p>
                      <a:pPr>
                        <a:spcAft>
                          <a:spcPts val="0"/>
                        </a:spcAft>
                      </a:pPr>
                      <a:r>
                        <a:rPr lang="tr-TR" sz="1200">
                          <a:latin typeface="Korinna BT"/>
                          <a:ea typeface="Times New Roman"/>
                        </a:rPr>
                        <a:t>153.05 </a:t>
                      </a:r>
                      <a:endParaRPr lang="tr-TR" sz="2400">
                        <a:latin typeface="Times New Roman"/>
                        <a:ea typeface="Times New Roman"/>
                      </a:endParaRPr>
                    </a:p>
                    <a:p>
                      <a:pPr>
                        <a:spcAft>
                          <a:spcPts val="0"/>
                        </a:spcAft>
                      </a:pPr>
                      <a:r>
                        <a:rPr lang="tr-TR" sz="1800" b="1">
                          <a:latin typeface="Korinna BT"/>
                          <a:ea typeface="Times New Roman"/>
                        </a:rPr>
                        <a:t>    </a:t>
                      </a:r>
                      <a:r>
                        <a:rPr lang="tr-TR" sz="1400" b="1">
                          <a:latin typeface="Korinna BT"/>
                          <a:ea typeface="Times New Roman"/>
                        </a:rPr>
                        <a:t>159</a:t>
                      </a:r>
                      <a:endParaRPr lang="tr-TR" sz="2400">
                        <a:latin typeface="Times New Roman"/>
                        <a:ea typeface="Times New Roman"/>
                      </a:endParaRPr>
                    </a:p>
                    <a:p>
                      <a:pPr>
                        <a:spcAft>
                          <a:spcPts val="0"/>
                        </a:spcAft>
                      </a:pPr>
                      <a:r>
                        <a:rPr lang="tr-TR" sz="1800" b="1">
                          <a:latin typeface="Korinna BT"/>
                          <a:ea typeface="Times New Roman"/>
                        </a:rPr>
                        <a:t>     </a:t>
                      </a:r>
                      <a:r>
                        <a:rPr lang="tr-TR" sz="1200">
                          <a:latin typeface="Korinna BT"/>
                          <a:ea typeface="Times New Roman"/>
                        </a:rPr>
                        <a:t>159.03.01.01                 </a:t>
                      </a:r>
                      <a:endParaRPr lang="tr-TR" sz="2400">
                        <a:latin typeface="Times New Roman"/>
                        <a:ea typeface="Times New Roman"/>
                      </a:endParaRPr>
                    </a:p>
                    <a:p>
                      <a:pPr>
                        <a:spcAft>
                          <a:spcPts val="0"/>
                        </a:spcAft>
                      </a:pPr>
                      <a:r>
                        <a:rPr lang="tr-TR" sz="1200">
                          <a:latin typeface="Korinna BT"/>
                          <a:ea typeface="Times New Roman"/>
                        </a:rPr>
                        <a:t>       159.03.01.02</a:t>
                      </a:r>
                      <a:endParaRPr lang="tr-TR"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tr-TR" sz="1400" b="1">
                          <a:latin typeface="Korinna BT"/>
                          <a:ea typeface="Times New Roman"/>
                        </a:rPr>
                        <a:t>TİCARİ MALLAR HS</a:t>
                      </a:r>
                      <a:endParaRPr lang="tr-TR" sz="2400">
                        <a:latin typeface="Times New Roman"/>
                        <a:ea typeface="Times New Roman"/>
                      </a:endParaRPr>
                    </a:p>
                    <a:p>
                      <a:pPr>
                        <a:spcAft>
                          <a:spcPts val="0"/>
                        </a:spcAft>
                      </a:pPr>
                      <a:r>
                        <a:rPr lang="tr-TR" sz="1200">
                          <a:latin typeface="Korinna BT"/>
                          <a:ea typeface="Times New Roman"/>
                        </a:rPr>
                        <a:t>Yoldaki Stoklar ve Tedarik Giderleri</a:t>
                      </a:r>
                      <a:endParaRPr lang="tr-TR" sz="2400">
                        <a:latin typeface="Times New Roman"/>
                        <a:ea typeface="Times New Roman"/>
                      </a:endParaRPr>
                    </a:p>
                    <a:p>
                      <a:pPr>
                        <a:spcAft>
                          <a:spcPts val="0"/>
                        </a:spcAft>
                      </a:pPr>
                      <a:r>
                        <a:rPr lang="tr-TR" sz="1800" b="1">
                          <a:latin typeface="Korinna BT"/>
                          <a:ea typeface="Times New Roman"/>
                        </a:rPr>
                        <a:t>    </a:t>
                      </a:r>
                      <a:r>
                        <a:rPr lang="tr-TR" sz="1400" b="1">
                          <a:latin typeface="Korinna BT"/>
                          <a:ea typeface="Times New Roman"/>
                        </a:rPr>
                        <a:t>VERİLEN SİPARİŞ AVNS. HS</a:t>
                      </a:r>
                      <a:endParaRPr lang="tr-TR" sz="2400">
                        <a:latin typeface="Times New Roman"/>
                        <a:ea typeface="Times New Roman"/>
                      </a:endParaRPr>
                    </a:p>
                    <a:p>
                      <a:pPr>
                        <a:spcAft>
                          <a:spcPts val="0"/>
                        </a:spcAft>
                      </a:pPr>
                      <a:r>
                        <a:rPr lang="tr-TR" sz="1200">
                          <a:latin typeface="Korinna BT"/>
                          <a:ea typeface="Times New Roman"/>
                        </a:rPr>
                        <a:t>       Akreditif karşılıkları               119.000.-   </a:t>
                      </a:r>
                      <a:endParaRPr lang="tr-TR" sz="2400">
                        <a:latin typeface="Times New Roman"/>
                        <a:ea typeface="Times New Roman"/>
                      </a:endParaRPr>
                    </a:p>
                    <a:p>
                      <a:pPr>
                        <a:spcAft>
                          <a:spcPts val="0"/>
                        </a:spcAft>
                      </a:pPr>
                      <a:r>
                        <a:rPr lang="tr-TR" sz="1200">
                          <a:latin typeface="Korinna BT"/>
                          <a:ea typeface="Times New Roman"/>
                        </a:rPr>
                        <a:t>       Akreditif giderleri                       1.000.-</a:t>
                      </a:r>
                      <a:endParaRPr lang="tr-TR"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400" b="1">
                          <a:latin typeface="Korinna BT"/>
                          <a:ea typeface="Times New Roman"/>
                        </a:rPr>
                        <a:t>120.000</a:t>
                      </a:r>
                      <a:endParaRPr lang="tr-TR"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1400">
                        <a:latin typeface="Korinna BT"/>
                        <a:ea typeface="Times New Roman"/>
                      </a:endParaRPr>
                    </a:p>
                    <a:p>
                      <a:pPr algn="r">
                        <a:spcAft>
                          <a:spcPts val="0"/>
                        </a:spcAft>
                      </a:pPr>
                      <a:r>
                        <a:rPr lang="tr-TR" sz="1400" b="1">
                          <a:latin typeface="Korinna BT"/>
                          <a:ea typeface="Times New Roman"/>
                        </a:rPr>
                        <a:t>120.000</a:t>
                      </a:r>
                      <a:endParaRPr lang="tr-TR"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843">
                <a:tc gridSpan="3">
                  <a:txBody>
                    <a:bodyPr/>
                    <a:lstStyle/>
                    <a:p>
                      <a:pPr algn="r">
                        <a:spcAft>
                          <a:spcPts val="0"/>
                        </a:spcAft>
                      </a:pPr>
                      <a:r>
                        <a:rPr lang="tr-TR" sz="1400" b="1">
                          <a:latin typeface="Korinna BT"/>
                          <a:ea typeface="Times New Roman"/>
                        </a:rPr>
                        <a:t>TOPLAM</a:t>
                      </a:r>
                      <a:endParaRPr lang="tr-TR"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r>
                        <a:rPr lang="tr-TR" sz="1400" b="1">
                          <a:latin typeface="Korinna BT"/>
                          <a:ea typeface="Times New Roman"/>
                        </a:rPr>
                        <a:t>120.000</a:t>
                      </a:r>
                      <a:endParaRPr lang="tr-TR"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tr-TR" sz="1400" b="1">
                          <a:latin typeface="Korinna BT"/>
                          <a:ea typeface="Times New Roman"/>
                        </a:rPr>
                        <a:t>120.000</a:t>
                      </a:r>
                      <a:endParaRPr lang="tr-TR"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124">
                <a:tc>
                  <a:txBody>
                    <a:bodyPr/>
                    <a:lstStyle/>
                    <a:p>
                      <a:pPr>
                        <a:spcAft>
                          <a:spcPts val="0"/>
                        </a:spcAft>
                      </a:pPr>
                      <a:r>
                        <a:rPr lang="tr-TR" sz="1200" b="1">
                          <a:latin typeface="Korinna BT"/>
                          <a:ea typeface="Times New Roman"/>
                        </a:rPr>
                        <a:t>Açıklama </a:t>
                      </a:r>
                      <a:endParaRPr lang="tr-TR" sz="2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spcAft>
                          <a:spcPts val="0"/>
                        </a:spcAft>
                      </a:pPr>
                      <a:r>
                        <a:rPr lang="tr-TR" sz="1200" dirty="0">
                          <a:latin typeface="Korinna BT"/>
                          <a:ea typeface="Times New Roman"/>
                        </a:rPr>
                        <a:t>Vesaiklerin 28.10.2011 tarihinde teslim alınmasından sonra  159 kodlu hesabın bakiyesi ilgili stok hesabına  devredilmesi kayıt.</a:t>
                      </a:r>
                      <a:endParaRPr lang="tr-TR" sz="2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53249" name="Rectangle 1"/>
          <p:cNvSpPr>
            <a:spLocks noChangeArrowheads="1"/>
          </p:cNvSpPr>
          <p:nvPr/>
        </p:nvSpPr>
        <p:spPr bwMode="auto">
          <a:xfrm>
            <a:off x="0" y="548680"/>
            <a:ext cx="6014916"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342900" algn="l"/>
              </a:tabLst>
            </a:pPr>
            <a:r>
              <a:rPr kumimoji="0" lang="tr-TR" sz="1600" b="1" i="0" u="none" strike="noStrike" cap="none" normalizeH="0" baseline="0" dirty="0" smtClean="0">
                <a:ln>
                  <a:noFill/>
                </a:ln>
                <a:solidFill>
                  <a:schemeClr val="tx1"/>
                </a:solidFill>
                <a:effectLst/>
                <a:latin typeface="Korinna BT" charset="0"/>
                <a:ea typeface="Times New Roman" pitchFamily="18" charset="0"/>
                <a:cs typeface="Arial" pitchFamily="34" charset="0"/>
              </a:rPr>
              <a:t>2.</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 Akreditiflerin vesaikleri  Vakıflar Banka’sından teslim alınması.</a:t>
            </a:r>
            <a:endParaRPr kumimoji="0" lang="tr-TR"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53250" name="Rectangle 2"/>
          <p:cNvSpPr>
            <a:spLocks noChangeArrowheads="1"/>
          </p:cNvSpPr>
          <p:nvPr/>
        </p:nvSpPr>
        <p:spPr bwMode="auto">
          <a:xfrm>
            <a:off x="323528" y="3356992"/>
            <a:ext cx="8604233"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28600"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4. Akreditifin bakiyesi ile 750 TL’lik faizi 28.10.2011 tarihinde Akbank’ta bulunan vadesiz mevduat hesabından internet aracılığı ile transfer kaydı.</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4 Tablo"/>
          <p:cNvGraphicFramePr>
            <a:graphicFrameLocks noGrp="1"/>
          </p:cNvGraphicFramePr>
          <p:nvPr/>
        </p:nvGraphicFramePr>
        <p:xfrm>
          <a:off x="539552" y="4005064"/>
          <a:ext cx="6336706" cy="2385060"/>
        </p:xfrm>
        <a:graphic>
          <a:graphicData uri="http://schemas.openxmlformats.org/drawingml/2006/table">
            <a:tbl>
              <a:tblPr/>
              <a:tblGrid>
                <a:gridCol w="1135259"/>
                <a:gridCol w="140836"/>
                <a:gridCol w="2039279"/>
                <a:gridCol w="818376"/>
                <a:gridCol w="1078164"/>
                <a:gridCol w="1124792"/>
              </a:tblGrid>
              <a:tr h="0">
                <a:tc gridSpan="6">
                  <a:txBody>
                    <a:bodyPr/>
                    <a:lstStyle/>
                    <a:p>
                      <a:pPr algn="r">
                        <a:spcAft>
                          <a:spcPts val="0"/>
                        </a:spcAft>
                      </a:pPr>
                      <a:r>
                        <a:rPr lang="tr-TR" sz="1000" b="1" dirty="0">
                          <a:solidFill>
                            <a:srgbClr val="FFFFFF"/>
                          </a:solidFill>
                          <a:latin typeface="Korinna BT"/>
                          <a:ea typeface="Times New Roman"/>
                        </a:rPr>
                        <a:t>EREN AŞ                                                                                                         </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gridSpan="2">
                  <a:txBody>
                    <a:bodyPr/>
                    <a:lstStyle/>
                    <a:p>
                      <a:pPr>
                        <a:spcAft>
                          <a:spcPts val="0"/>
                        </a:spcAft>
                      </a:pPr>
                      <a:r>
                        <a:rPr lang="tr-TR" sz="1000" b="1">
                          <a:latin typeface="Korinna BT"/>
                          <a:ea typeface="Times New Roman"/>
                        </a:rPr>
                        <a:t>Fiş Tarihi:</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spcAft>
                          <a:spcPts val="0"/>
                        </a:spcAft>
                      </a:pPr>
                      <a:r>
                        <a:rPr lang="tr-TR" sz="1000">
                          <a:latin typeface="Korinna BT"/>
                          <a:ea typeface="Times New Roman"/>
                        </a:rPr>
                        <a:t>28/10/ 2011</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tr-TR" sz="10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spcAft>
                          <a:spcPts val="0"/>
                        </a:spcAft>
                      </a:pP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2">
                  <a:txBody>
                    <a:bodyPr/>
                    <a:lstStyle/>
                    <a:p>
                      <a:pPr algn="ctr">
                        <a:spcAft>
                          <a:spcPts val="0"/>
                        </a:spcAft>
                      </a:pPr>
                      <a:r>
                        <a:rPr lang="tr-TR" sz="1000" b="1">
                          <a:latin typeface="Korinna BT"/>
                          <a:ea typeface="Times New Roman"/>
                        </a:rPr>
                        <a:t>Hesap Kodu</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1000">
                          <a:latin typeface="Korinna BT"/>
                          <a:ea typeface="Times New Roman"/>
                        </a:rPr>
                        <a:t>Hesap Adı</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000">
                          <a:latin typeface="Korinna BT"/>
                          <a:ea typeface="Times New Roman"/>
                        </a:rPr>
                        <a:t>Detay</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000" b="1">
                          <a:latin typeface="Korinna BT"/>
                          <a:ea typeface="Times New Roman"/>
                        </a:rPr>
                        <a:t>Borç</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000" b="1">
                          <a:latin typeface="Korinna BT"/>
                          <a:ea typeface="Times New Roman"/>
                        </a:rPr>
                        <a:t>Alacak</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2">
                  <a:txBody>
                    <a:bodyPr/>
                    <a:lstStyle/>
                    <a:p>
                      <a:pPr>
                        <a:spcAft>
                          <a:spcPts val="0"/>
                        </a:spcAft>
                      </a:pPr>
                      <a:r>
                        <a:rPr lang="tr-TR" sz="1200" b="1">
                          <a:latin typeface="Korinna BT"/>
                          <a:ea typeface="Times New Roman"/>
                        </a:rPr>
                        <a:t>300 </a:t>
                      </a:r>
                      <a:endParaRPr lang="tr-TR" sz="1600">
                        <a:latin typeface="Times New Roman"/>
                        <a:ea typeface="Times New Roman"/>
                      </a:endParaRPr>
                    </a:p>
                    <a:p>
                      <a:pPr marL="144145">
                        <a:spcAft>
                          <a:spcPts val="0"/>
                        </a:spcAft>
                      </a:pPr>
                      <a:r>
                        <a:rPr lang="tr-TR" sz="1050">
                          <a:latin typeface="Korinna BT"/>
                          <a:ea typeface="Times New Roman"/>
                        </a:rPr>
                        <a:t>300.01 </a:t>
                      </a:r>
                      <a:endParaRPr lang="tr-TR" sz="1600">
                        <a:latin typeface="Times New Roman"/>
                        <a:ea typeface="Times New Roman"/>
                      </a:endParaRPr>
                    </a:p>
                    <a:p>
                      <a:pPr marL="144145">
                        <a:spcAft>
                          <a:spcPts val="0"/>
                        </a:spcAft>
                      </a:pPr>
                      <a:r>
                        <a:rPr lang="tr-TR" sz="1050">
                          <a:latin typeface="Korinna BT"/>
                          <a:ea typeface="Times New Roman"/>
                        </a:rPr>
                        <a:t>300.01.05</a:t>
                      </a:r>
                      <a:endParaRPr lang="tr-TR" sz="1600">
                        <a:latin typeface="Times New Roman"/>
                        <a:ea typeface="Times New Roman"/>
                      </a:endParaRPr>
                    </a:p>
                    <a:p>
                      <a:pPr>
                        <a:spcAft>
                          <a:spcPts val="0"/>
                        </a:spcAft>
                      </a:pPr>
                      <a:r>
                        <a:rPr lang="tr-TR" sz="1200" b="1">
                          <a:latin typeface="Korinna BT"/>
                          <a:ea typeface="Times New Roman"/>
                        </a:rPr>
                        <a:t>153</a:t>
                      </a:r>
                      <a:endParaRPr lang="tr-TR" sz="1600">
                        <a:latin typeface="Times New Roman"/>
                        <a:ea typeface="Times New Roman"/>
                      </a:endParaRPr>
                    </a:p>
                    <a:p>
                      <a:pPr marL="144145">
                        <a:spcAft>
                          <a:spcPts val="0"/>
                        </a:spcAft>
                      </a:pPr>
                      <a:r>
                        <a:rPr lang="tr-TR" sz="1050">
                          <a:latin typeface="Korinna BT"/>
                          <a:ea typeface="Times New Roman"/>
                        </a:rPr>
                        <a:t>153.05</a:t>
                      </a:r>
                      <a:endParaRPr lang="tr-TR" sz="1600">
                        <a:latin typeface="Times New Roman"/>
                        <a:ea typeface="Times New Roman"/>
                      </a:endParaRPr>
                    </a:p>
                    <a:p>
                      <a:pPr>
                        <a:spcAft>
                          <a:spcPts val="0"/>
                        </a:spcAft>
                      </a:pPr>
                      <a:r>
                        <a:rPr lang="tr-TR" sz="1200" b="1">
                          <a:latin typeface="Korinna BT"/>
                          <a:ea typeface="Times New Roman"/>
                        </a:rPr>
                        <a:t>      102</a:t>
                      </a:r>
                      <a:endParaRPr lang="tr-TR" sz="1600">
                        <a:latin typeface="Times New Roman"/>
                        <a:ea typeface="Times New Roman"/>
                      </a:endParaRPr>
                    </a:p>
                    <a:p>
                      <a:pPr marL="144145">
                        <a:spcAft>
                          <a:spcPts val="0"/>
                        </a:spcAft>
                      </a:pPr>
                      <a:r>
                        <a:rPr lang="tr-TR" sz="1050">
                          <a:latin typeface="Korinna BT"/>
                          <a:ea typeface="Times New Roman"/>
                        </a:rPr>
                        <a:t>        102.03</a:t>
                      </a:r>
                      <a:endParaRPr lang="tr-TR" sz="1600">
                        <a:latin typeface="Times New Roman"/>
                        <a:ea typeface="Times New Roman"/>
                      </a:endParaRPr>
                    </a:p>
                    <a:p>
                      <a:pPr marL="144145">
                        <a:spcAft>
                          <a:spcPts val="0"/>
                        </a:spcAft>
                      </a:pPr>
                      <a:r>
                        <a:rPr lang="tr-TR" sz="1050">
                          <a:latin typeface="Korinna BT"/>
                          <a:ea typeface="Times New Roman"/>
                        </a:rPr>
                        <a:t>        102.03.01</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spcAft>
                          <a:spcPts val="0"/>
                        </a:spcAft>
                      </a:pPr>
                      <a:r>
                        <a:rPr lang="tr-TR" sz="1200" b="1" dirty="0">
                          <a:latin typeface="Korinna BT"/>
                          <a:ea typeface="Times New Roman"/>
                        </a:rPr>
                        <a:t>BANKA KREDİLERİ HS</a:t>
                      </a:r>
                      <a:endParaRPr lang="tr-TR" sz="1600" dirty="0">
                        <a:latin typeface="Times New Roman"/>
                        <a:ea typeface="Times New Roman"/>
                      </a:endParaRPr>
                    </a:p>
                    <a:p>
                      <a:pPr>
                        <a:spcAft>
                          <a:spcPts val="0"/>
                        </a:spcAft>
                      </a:pPr>
                      <a:r>
                        <a:rPr lang="tr-TR" sz="1050" dirty="0">
                          <a:latin typeface="Korinna BT"/>
                          <a:ea typeface="Times New Roman"/>
                        </a:rPr>
                        <a:t>TL krediler</a:t>
                      </a:r>
                      <a:endParaRPr lang="tr-TR" sz="1600" dirty="0">
                        <a:latin typeface="Times New Roman"/>
                        <a:ea typeface="Times New Roman"/>
                      </a:endParaRPr>
                    </a:p>
                    <a:p>
                      <a:pPr>
                        <a:spcAft>
                          <a:spcPts val="0"/>
                        </a:spcAft>
                      </a:pPr>
                      <a:r>
                        <a:rPr lang="tr-TR" sz="1050" dirty="0">
                          <a:latin typeface="Korinna BT"/>
                          <a:ea typeface="Times New Roman"/>
                        </a:rPr>
                        <a:t>T. Vakıflar Bankası</a:t>
                      </a:r>
                      <a:endParaRPr lang="tr-TR" sz="1600" dirty="0">
                        <a:latin typeface="Times New Roman"/>
                        <a:ea typeface="Times New Roman"/>
                      </a:endParaRPr>
                    </a:p>
                    <a:p>
                      <a:pPr>
                        <a:spcAft>
                          <a:spcPts val="0"/>
                        </a:spcAft>
                      </a:pPr>
                      <a:r>
                        <a:rPr lang="tr-TR" sz="1200" b="1" dirty="0">
                          <a:latin typeface="Korinna BT"/>
                          <a:ea typeface="Times New Roman"/>
                        </a:rPr>
                        <a:t>TİCARİ MALLAR HS</a:t>
                      </a:r>
                      <a:endParaRPr lang="tr-TR" sz="1600" dirty="0">
                        <a:latin typeface="Times New Roman"/>
                        <a:ea typeface="Times New Roman"/>
                      </a:endParaRPr>
                    </a:p>
                    <a:p>
                      <a:pPr>
                        <a:spcAft>
                          <a:spcPts val="0"/>
                        </a:spcAft>
                      </a:pPr>
                      <a:r>
                        <a:rPr lang="tr-TR" sz="1050" dirty="0">
                          <a:latin typeface="Korinna BT"/>
                          <a:ea typeface="Times New Roman"/>
                        </a:rPr>
                        <a:t>Yoldaki stoklar ve tedarik giderleri</a:t>
                      </a:r>
                      <a:endParaRPr lang="tr-TR" sz="1600" dirty="0">
                        <a:latin typeface="Times New Roman"/>
                        <a:ea typeface="Times New Roman"/>
                      </a:endParaRPr>
                    </a:p>
                    <a:p>
                      <a:pPr indent="217805">
                        <a:spcAft>
                          <a:spcPts val="0"/>
                        </a:spcAft>
                      </a:pPr>
                      <a:r>
                        <a:rPr lang="tr-TR" sz="1200" b="1" dirty="0">
                          <a:latin typeface="Korinna BT"/>
                          <a:ea typeface="Times New Roman"/>
                        </a:rPr>
                        <a:t>BANKALAR HS</a:t>
                      </a:r>
                      <a:endParaRPr lang="tr-TR" sz="1600" dirty="0">
                        <a:latin typeface="Times New Roman"/>
                        <a:ea typeface="Times New Roman"/>
                      </a:endParaRPr>
                    </a:p>
                    <a:p>
                      <a:pPr indent="217805">
                        <a:spcAft>
                          <a:spcPts val="0"/>
                        </a:spcAft>
                      </a:pPr>
                      <a:r>
                        <a:rPr lang="tr-TR" sz="1050" dirty="0">
                          <a:latin typeface="Korinna BT"/>
                          <a:ea typeface="Times New Roman"/>
                        </a:rPr>
                        <a:t>T.C. Ziraat Bankası</a:t>
                      </a:r>
                      <a:endParaRPr lang="tr-TR" sz="1600" dirty="0">
                        <a:latin typeface="Times New Roman"/>
                        <a:ea typeface="Times New Roman"/>
                      </a:endParaRPr>
                    </a:p>
                    <a:p>
                      <a:pPr>
                        <a:spcAft>
                          <a:spcPts val="0"/>
                        </a:spcAft>
                      </a:pPr>
                      <a:r>
                        <a:rPr lang="tr-TR" sz="1050" dirty="0">
                          <a:latin typeface="Korinna BT"/>
                          <a:ea typeface="Times New Roman"/>
                        </a:rPr>
                        <a:t>        Vadesiz  TL Mevduat</a:t>
                      </a:r>
                      <a:r>
                        <a:rPr lang="tr-TR" sz="1200" dirty="0">
                          <a:latin typeface="Korinna BT"/>
                          <a:ea typeface="Times New Roman"/>
                        </a:rPr>
                        <a:t>   </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200" b="1" dirty="0">
                          <a:latin typeface="Korinna BT"/>
                          <a:ea typeface="Times New Roman"/>
                        </a:rPr>
                        <a:t>59.500.-</a:t>
                      </a:r>
                      <a:endParaRPr lang="tr-TR" sz="1600" dirty="0">
                        <a:latin typeface="Times New Roman"/>
                        <a:ea typeface="Times New Roman"/>
                      </a:endParaRPr>
                    </a:p>
                    <a:p>
                      <a:pPr algn="r">
                        <a:spcAft>
                          <a:spcPts val="0"/>
                        </a:spcAft>
                      </a:pPr>
                      <a:endParaRPr lang="tr-TR" sz="1200" b="1" dirty="0" smtClean="0">
                        <a:latin typeface="Korinna BT"/>
                        <a:ea typeface="Times New Roman"/>
                      </a:endParaRPr>
                    </a:p>
                    <a:p>
                      <a:pPr algn="r">
                        <a:spcAft>
                          <a:spcPts val="0"/>
                        </a:spcAft>
                      </a:pPr>
                      <a:endParaRPr lang="tr-TR" sz="1200" b="1" dirty="0" smtClean="0">
                        <a:latin typeface="Korinna BT"/>
                        <a:ea typeface="Times New Roman"/>
                      </a:endParaRPr>
                    </a:p>
                    <a:p>
                      <a:pPr algn="r">
                        <a:spcAft>
                          <a:spcPts val="0"/>
                        </a:spcAft>
                      </a:pPr>
                      <a:r>
                        <a:rPr lang="tr-TR" sz="1200" b="1" dirty="0" smtClean="0">
                          <a:latin typeface="Korinna BT"/>
                          <a:ea typeface="Times New Roman"/>
                        </a:rPr>
                        <a:t>750</a:t>
                      </a:r>
                      <a:r>
                        <a:rPr lang="tr-TR" sz="1200" b="1" dirty="0">
                          <a:latin typeface="Korinna BT"/>
                          <a:ea typeface="Times New Roman"/>
                        </a:rPr>
                        <a:t>.-</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tr-TR" sz="1600" dirty="0">
                        <a:latin typeface="Times New Roman"/>
                        <a:ea typeface="Times New Roman"/>
                      </a:endParaRPr>
                    </a:p>
                    <a:p>
                      <a:pPr algn="r">
                        <a:spcAft>
                          <a:spcPts val="0"/>
                        </a:spcAft>
                      </a:pPr>
                      <a:endParaRPr lang="tr-TR" sz="1200" b="1" dirty="0" smtClean="0">
                        <a:latin typeface="Korinna BT"/>
                        <a:ea typeface="Times New Roman"/>
                      </a:endParaRPr>
                    </a:p>
                    <a:p>
                      <a:pPr algn="r">
                        <a:spcAft>
                          <a:spcPts val="0"/>
                        </a:spcAft>
                      </a:pPr>
                      <a:endParaRPr lang="tr-TR" sz="1200" b="1" dirty="0" smtClean="0">
                        <a:latin typeface="Korinna BT"/>
                        <a:ea typeface="Times New Roman"/>
                      </a:endParaRPr>
                    </a:p>
                    <a:p>
                      <a:pPr algn="r">
                        <a:spcAft>
                          <a:spcPts val="0"/>
                        </a:spcAft>
                      </a:pPr>
                      <a:endParaRPr lang="tr-TR" sz="1200" b="1" dirty="0" smtClean="0">
                        <a:latin typeface="Korinna BT"/>
                        <a:ea typeface="Times New Roman"/>
                      </a:endParaRPr>
                    </a:p>
                    <a:p>
                      <a:pPr algn="r">
                        <a:spcAft>
                          <a:spcPts val="0"/>
                        </a:spcAft>
                      </a:pPr>
                      <a:r>
                        <a:rPr lang="tr-TR" sz="1200" b="1" dirty="0" smtClean="0">
                          <a:latin typeface="Korinna BT"/>
                          <a:ea typeface="Times New Roman"/>
                        </a:rPr>
                        <a:t>60.250</a:t>
                      </a:r>
                      <a:r>
                        <a:rPr lang="tr-TR" sz="1200" b="1" dirty="0">
                          <a:latin typeface="Korinna BT"/>
                          <a:ea typeface="Times New Roman"/>
                        </a:rPr>
                        <a:t>.-</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4">
                  <a:txBody>
                    <a:bodyPr/>
                    <a:lstStyle/>
                    <a:p>
                      <a:pPr algn="r">
                        <a:spcAft>
                          <a:spcPts val="0"/>
                        </a:spcAft>
                      </a:pPr>
                      <a:r>
                        <a:rPr lang="tr-TR" sz="1050" b="1">
                          <a:latin typeface="Korinna BT"/>
                          <a:ea typeface="Times New Roman"/>
                        </a:rPr>
                        <a:t>TOPLAM</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r>
                        <a:rPr lang="tr-TR" sz="1050" b="1">
                          <a:latin typeface="Korinna BT"/>
                          <a:ea typeface="Times New Roman"/>
                        </a:rPr>
                        <a:t>60.250.-</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tr-TR" sz="1050" b="1">
                          <a:latin typeface="Korinna BT"/>
                          <a:ea typeface="Times New Roman"/>
                        </a:rPr>
                        <a:t>60.250.-</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tr-TR" sz="1000" b="1">
                          <a:latin typeface="Korinna BT"/>
                          <a:ea typeface="Times New Roman"/>
                        </a:rPr>
                        <a:t>Açıklama</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just">
                        <a:spcAft>
                          <a:spcPts val="0"/>
                        </a:spcAft>
                      </a:pPr>
                      <a:r>
                        <a:rPr lang="tr-TR" sz="1000" dirty="0">
                          <a:latin typeface="Korinna BT"/>
                          <a:ea typeface="Times New Roman"/>
                        </a:rPr>
                        <a:t>Akreditifin bakiyesi ile 750 TL’lik faizi 28.10.2011 tarihinde Akbank’ta bulunan vadesiz mevduat hesabından internet aracılığı ile transfer edilmiştir.</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Tree>
  </p:cSld>
  <p:clrMapOvr>
    <a:masterClrMapping/>
  </p:clrMapOvr>
  <p:transition spd="slow">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p:cNvSpPr>
            <a:spLocks noChangeArrowheads="1"/>
          </p:cNvSpPr>
          <p:nvPr/>
        </p:nvSpPr>
        <p:spPr bwMode="auto">
          <a:xfrm>
            <a:off x="0" y="548680"/>
            <a:ext cx="8112990"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14300" algn="l"/>
                <a:tab pos="3200400" algn="l"/>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5.Kumaşların gümrükten teslim alınması sırasında oluşan  giderlerinin kayıtları şöyledir.</a:t>
            </a:r>
            <a:endParaRPr kumimoji="0" lang="tr-TR" sz="36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2 Tablo"/>
          <p:cNvGraphicFramePr>
            <a:graphicFrameLocks noGrp="1"/>
          </p:cNvGraphicFramePr>
          <p:nvPr/>
        </p:nvGraphicFramePr>
        <p:xfrm>
          <a:off x="323528" y="908720"/>
          <a:ext cx="6480720" cy="1562100"/>
        </p:xfrm>
        <a:graphic>
          <a:graphicData uri="http://schemas.openxmlformats.org/drawingml/2006/table">
            <a:tbl>
              <a:tblPr/>
              <a:tblGrid>
                <a:gridCol w="1269079"/>
                <a:gridCol w="2476901"/>
                <a:gridCol w="794547"/>
                <a:gridCol w="950895"/>
                <a:gridCol w="989298"/>
              </a:tblGrid>
              <a:tr h="0">
                <a:tc>
                  <a:txBody>
                    <a:bodyPr/>
                    <a:lstStyle/>
                    <a:p>
                      <a:pPr>
                        <a:spcAft>
                          <a:spcPts val="0"/>
                        </a:spcAft>
                      </a:pPr>
                      <a:r>
                        <a:rPr lang="tr-TR" sz="1050" b="1" dirty="0">
                          <a:solidFill>
                            <a:srgbClr val="FFFFFF"/>
                          </a:solidFill>
                          <a:latin typeface="Korinna BT"/>
                          <a:ea typeface="Times New Roman"/>
                        </a:rPr>
                        <a:t>Fiş Tarihi:</a:t>
                      </a:r>
                      <a:endParaRPr lang="tr-TR" sz="18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spcAft>
                          <a:spcPts val="0"/>
                        </a:spcAft>
                      </a:pPr>
                      <a:r>
                        <a:rPr lang="tr-TR" sz="1050" b="1">
                          <a:solidFill>
                            <a:srgbClr val="FFFFFF"/>
                          </a:solidFill>
                          <a:latin typeface="Korinna BT"/>
                          <a:ea typeface="Times New Roman"/>
                        </a:rPr>
                        <a:t>30/10/ 201</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2">
                  <a:txBody>
                    <a:bodyPr/>
                    <a:lstStyle/>
                    <a:p>
                      <a:pPr>
                        <a:spcAft>
                          <a:spcPts val="0"/>
                        </a:spcAft>
                      </a:pP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tr-TR"/>
                    </a:p>
                  </a:txBody>
                  <a:tcPr/>
                </a:tc>
                <a:tc>
                  <a:txBody>
                    <a:bodyPr/>
                    <a:lstStyle/>
                    <a:p>
                      <a:pPr>
                        <a:spcAft>
                          <a:spcPts val="0"/>
                        </a:spcAft>
                      </a:pP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138430">
                <a:tc>
                  <a:txBody>
                    <a:bodyPr/>
                    <a:lstStyle/>
                    <a:p>
                      <a:pPr algn="ctr">
                        <a:spcAft>
                          <a:spcPts val="0"/>
                        </a:spcAft>
                      </a:pPr>
                      <a:r>
                        <a:rPr lang="tr-TR" sz="1050" b="1" dirty="0">
                          <a:latin typeface="Korinna BT"/>
                          <a:ea typeface="Times New Roman"/>
                        </a:rPr>
                        <a:t>Hesap Kodu</a:t>
                      </a:r>
                      <a:endParaRPr lang="tr-TR" sz="18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050">
                          <a:latin typeface="Korinna BT"/>
                          <a:ea typeface="Times New Roman"/>
                        </a:rPr>
                        <a:t>Hesap Adı</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050">
                          <a:latin typeface="Korinna BT"/>
                          <a:ea typeface="Times New Roman"/>
                        </a:rPr>
                        <a:t>Detay</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050" b="1">
                          <a:latin typeface="Korinna BT"/>
                          <a:ea typeface="Times New Roman"/>
                        </a:rPr>
                        <a:t>Borç</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050" b="1">
                          <a:latin typeface="Korinna BT"/>
                          <a:ea typeface="Times New Roman"/>
                        </a:rPr>
                        <a:t>Alacak</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1965">
                <a:tc>
                  <a:txBody>
                    <a:bodyPr/>
                    <a:lstStyle/>
                    <a:p>
                      <a:pPr>
                        <a:spcAft>
                          <a:spcPts val="0"/>
                        </a:spcAft>
                      </a:pPr>
                      <a:r>
                        <a:rPr lang="tr-TR" sz="1400" b="1">
                          <a:latin typeface="Korinna BT"/>
                          <a:ea typeface="Times New Roman"/>
                        </a:rPr>
                        <a:t>153 </a:t>
                      </a:r>
                      <a:endParaRPr lang="tr-TR" sz="1800">
                        <a:latin typeface="Times New Roman"/>
                        <a:ea typeface="Times New Roman"/>
                      </a:endParaRPr>
                    </a:p>
                    <a:p>
                      <a:pPr>
                        <a:spcAft>
                          <a:spcPts val="0"/>
                        </a:spcAft>
                      </a:pPr>
                      <a:r>
                        <a:rPr lang="tr-TR" sz="1100" b="1">
                          <a:latin typeface="Korinna BT"/>
                          <a:ea typeface="Times New Roman"/>
                        </a:rPr>
                        <a:t>  </a:t>
                      </a:r>
                      <a:r>
                        <a:rPr lang="tr-TR" sz="1050">
                          <a:latin typeface="Korinna BT"/>
                          <a:ea typeface="Times New Roman"/>
                        </a:rPr>
                        <a:t>153.05 </a:t>
                      </a:r>
                      <a:endParaRPr lang="tr-TR" sz="1800">
                        <a:latin typeface="Times New Roman"/>
                        <a:ea typeface="Times New Roman"/>
                      </a:endParaRPr>
                    </a:p>
                    <a:p>
                      <a:pPr>
                        <a:spcAft>
                          <a:spcPts val="0"/>
                        </a:spcAft>
                      </a:pPr>
                      <a:r>
                        <a:rPr lang="tr-TR" sz="1400" b="1">
                          <a:latin typeface="Korinna BT"/>
                          <a:ea typeface="Times New Roman"/>
                        </a:rPr>
                        <a:t>191</a:t>
                      </a:r>
                      <a:endParaRPr lang="tr-TR" sz="1800">
                        <a:latin typeface="Times New Roman"/>
                        <a:ea typeface="Times New Roman"/>
                      </a:endParaRPr>
                    </a:p>
                    <a:p>
                      <a:pPr>
                        <a:spcAft>
                          <a:spcPts val="0"/>
                        </a:spcAft>
                      </a:pPr>
                      <a:r>
                        <a:rPr lang="tr-TR" sz="1400" b="1">
                          <a:latin typeface="Korinna BT"/>
                          <a:ea typeface="Times New Roman"/>
                        </a:rPr>
                        <a:t>             100</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tr-TR" sz="1400" b="1">
                          <a:latin typeface="Korinna BT"/>
                          <a:ea typeface="Times New Roman"/>
                        </a:rPr>
                        <a:t>TİCARİ MALLAR HS</a:t>
                      </a:r>
                      <a:endParaRPr lang="tr-TR" sz="1800">
                        <a:latin typeface="Times New Roman"/>
                        <a:ea typeface="Times New Roman"/>
                      </a:endParaRPr>
                    </a:p>
                    <a:p>
                      <a:pPr>
                        <a:spcAft>
                          <a:spcPts val="0"/>
                        </a:spcAft>
                      </a:pPr>
                      <a:r>
                        <a:rPr lang="tr-TR" sz="1050">
                          <a:latin typeface="Korinna BT"/>
                          <a:ea typeface="Times New Roman"/>
                        </a:rPr>
                        <a:t>Yoldaki Stoklar ve Tedarik Giderleri</a:t>
                      </a:r>
                      <a:endParaRPr lang="tr-TR" sz="1800">
                        <a:latin typeface="Times New Roman"/>
                        <a:ea typeface="Times New Roman"/>
                      </a:endParaRPr>
                    </a:p>
                    <a:p>
                      <a:pPr>
                        <a:spcAft>
                          <a:spcPts val="0"/>
                        </a:spcAft>
                      </a:pPr>
                      <a:r>
                        <a:rPr lang="tr-TR" sz="1400" b="1">
                          <a:latin typeface="Korinna BT"/>
                          <a:ea typeface="Times New Roman"/>
                        </a:rPr>
                        <a:t>İNDİRİLECEK KDV HS</a:t>
                      </a:r>
                      <a:endParaRPr lang="tr-TR" sz="1800">
                        <a:latin typeface="Times New Roman"/>
                        <a:ea typeface="Times New Roman"/>
                      </a:endParaRPr>
                    </a:p>
                    <a:p>
                      <a:pPr>
                        <a:spcAft>
                          <a:spcPts val="0"/>
                        </a:spcAft>
                      </a:pPr>
                      <a:r>
                        <a:rPr lang="tr-TR" sz="1400" b="1">
                          <a:latin typeface="Korinna BT"/>
                          <a:ea typeface="Times New Roman"/>
                        </a:rPr>
                        <a:t>                            KASA</a:t>
                      </a:r>
                      <a:r>
                        <a:rPr lang="tr-TR" sz="1400">
                          <a:latin typeface="Korinna BT"/>
                          <a:ea typeface="Times New Roman"/>
                        </a:rPr>
                        <a:t>  </a:t>
                      </a:r>
                      <a:r>
                        <a:rPr lang="tr-TR" sz="1400" b="1">
                          <a:latin typeface="Korinna BT"/>
                          <a:ea typeface="Times New Roman"/>
                        </a:rPr>
                        <a:t>HS</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200">
                          <a:latin typeface="Korinna BT"/>
                          <a:ea typeface="Times New Roman"/>
                        </a:rPr>
                        <a:t>1.500.-</a:t>
                      </a:r>
                      <a:endParaRPr lang="tr-TR" sz="1800">
                        <a:latin typeface="Times New Roman"/>
                        <a:ea typeface="Times New Roman"/>
                      </a:endParaRPr>
                    </a:p>
                    <a:p>
                      <a:pPr algn="r">
                        <a:spcAft>
                          <a:spcPts val="0"/>
                        </a:spcAft>
                      </a:pPr>
                      <a:r>
                        <a:rPr lang="tr-TR" sz="1200">
                          <a:latin typeface="Korinna BT"/>
                          <a:ea typeface="Times New Roman"/>
                        </a:rPr>
                        <a:t>270.-</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1800">
                        <a:latin typeface="Times New Roman"/>
                        <a:ea typeface="Times New Roman"/>
                      </a:endParaRPr>
                    </a:p>
                    <a:p>
                      <a:pPr algn="r">
                        <a:spcAft>
                          <a:spcPts val="0"/>
                        </a:spcAft>
                      </a:pPr>
                      <a:r>
                        <a:rPr lang="tr-TR" sz="1200" b="1">
                          <a:latin typeface="Korinna BT"/>
                          <a:ea typeface="Times New Roman"/>
                        </a:rPr>
                        <a:t>1.770.-</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3">
                  <a:txBody>
                    <a:bodyPr/>
                    <a:lstStyle/>
                    <a:p>
                      <a:pPr algn="r">
                        <a:spcAft>
                          <a:spcPts val="0"/>
                        </a:spcAft>
                      </a:pPr>
                      <a:r>
                        <a:rPr lang="tr-TR" sz="1050" b="1">
                          <a:latin typeface="Korinna BT"/>
                          <a:ea typeface="Times New Roman"/>
                        </a:rPr>
                        <a:t>TOPLAM</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r>
                        <a:rPr lang="tr-TR" sz="1050">
                          <a:latin typeface="Korinna BT"/>
                          <a:ea typeface="Times New Roman"/>
                        </a:rPr>
                        <a:t>1.770.-</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tr-TR" sz="1050" b="1">
                          <a:latin typeface="Korinna BT"/>
                          <a:ea typeface="Times New Roman"/>
                        </a:rPr>
                        <a:t>1.770.-</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125">
                <a:tc>
                  <a:txBody>
                    <a:bodyPr/>
                    <a:lstStyle/>
                    <a:p>
                      <a:pPr>
                        <a:spcAft>
                          <a:spcPts val="0"/>
                        </a:spcAft>
                      </a:pPr>
                      <a:r>
                        <a:rPr lang="tr-TR" sz="1050" b="1">
                          <a:latin typeface="Korinna BT"/>
                          <a:ea typeface="Times New Roman"/>
                        </a:rPr>
                        <a:t>Açıklama </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spcAft>
                          <a:spcPts val="0"/>
                        </a:spcAft>
                      </a:pPr>
                      <a:r>
                        <a:rPr lang="tr-TR" sz="1050" b="1" dirty="0">
                          <a:latin typeface="Korinna BT"/>
                          <a:ea typeface="Times New Roman"/>
                        </a:rPr>
                        <a:t>Kumaşların gümrükten çekilmesi sırasında oluşan giderlerin kaydı.</a:t>
                      </a:r>
                      <a:endParaRPr lang="tr-TR" sz="18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52226" name="Rectangle 2"/>
          <p:cNvSpPr>
            <a:spLocks noChangeArrowheads="1"/>
          </p:cNvSpPr>
          <p:nvPr/>
        </p:nvSpPr>
        <p:spPr bwMode="auto">
          <a:xfrm>
            <a:off x="179512" y="2636912"/>
            <a:ext cx="7983339"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tab pos="342900"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6. Kumaşların nakliyatı için Çağ Nakliyat’a yapılan ödemenin muhasebe kaydı aşağıdaki gibidir.</a:t>
            </a:r>
            <a:endParaRPr kumimoji="0" lang="tr-TR" sz="3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4 Tablo"/>
          <p:cNvGraphicFramePr>
            <a:graphicFrameLocks noGrp="1"/>
          </p:cNvGraphicFramePr>
          <p:nvPr/>
        </p:nvGraphicFramePr>
        <p:xfrm>
          <a:off x="395536" y="3140968"/>
          <a:ext cx="5760640" cy="1318260"/>
        </p:xfrm>
        <a:graphic>
          <a:graphicData uri="http://schemas.openxmlformats.org/drawingml/2006/table">
            <a:tbl>
              <a:tblPr/>
              <a:tblGrid>
                <a:gridCol w="1002897"/>
                <a:gridCol w="2386349"/>
                <a:gridCol w="790188"/>
                <a:gridCol w="722885"/>
                <a:gridCol w="858321"/>
              </a:tblGrid>
              <a:tr h="0">
                <a:tc>
                  <a:txBody>
                    <a:bodyPr/>
                    <a:lstStyle/>
                    <a:p>
                      <a:pPr>
                        <a:spcAft>
                          <a:spcPts val="0"/>
                        </a:spcAft>
                      </a:pPr>
                      <a:r>
                        <a:rPr lang="tr-TR" sz="1050" b="1" dirty="0">
                          <a:latin typeface="Korinna BT"/>
                          <a:ea typeface="Times New Roman"/>
                        </a:rPr>
                        <a:t>Fiş Tarihi</a:t>
                      </a:r>
                      <a:endParaRPr lang="tr-TR" sz="18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50">
                          <a:latin typeface="Korinna BT"/>
                          <a:ea typeface="Times New Roman"/>
                        </a:rPr>
                        <a:t>30/10/ 2011</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tr-TR" sz="105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spcAft>
                          <a:spcPts val="0"/>
                        </a:spcAft>
                      </a:pPr>
                      <a:endParaRPr lang="tr-TR" sz="105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50" dirty="0">
                          <a:latin typeface="Korinna BT"/>
                          <a:ea typeface="Times New Roman"/>
                        </a:rPr>
                        <a:t>Hesap Kodu </a:t>
                      </a:r>
                      <a:endParaRPr lang="tr-TR" sz="18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50">
                          <a:latin typeface="Korinna BT"/>
                          <a:ea typeface="Times New Roman"/>
                        </a:rPr>
                        <a:t>Hesap Adı</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50">
                          <a:latin typeface="Korinna BT"/>
                          <a:ea typeface="Times New Roman"/>
                        </a:rPr>
                        <a:t>Detay</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50" b="1">
                          <a:latin typeface="Korinna BT"/>
                          <a:ea typeface="Times New Roman"/>
                        </a:rPr>
                        <a:t>Borç</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50" b="1">
                          <a:latin typeface="Korinna BT"/>
                          <a:ea typeface="Times New Roman"/>
                        </a:rPr>
                        <a:t>Alacak</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100" b="1">
                          <a:latin typeface="Korinna BT"/>
                          <a:ea typeface="Times New Roman"/>
                        </a:rPr>
                        <a:t>153 </a:t>
                      </a:r>
                      <a:endParaRPr lang="tr-TR" sz="1800">
                        <a:latin typeface="Times New Roman"/>
                        <a:ea typeface="Times New Roman"/>
                      </a:endParaRPr>
                    </a:p>
                    <a:p>
                      <a:pPr>
                        <a:spcAft>
                          <a:spcPts val="0"/>
                        </a:spcAft>
                      </a:pPr>
                      <a:r>
                        <a:rPr lang="tr-TR" sz="1100" b="1">
                          <a:latin typeface="Korinna BT"/>
                          <a:ea typeface="Times New Roman"/>
                        </a:rPr>
                        <a:t>     </a:t>
                      </a:r>
                      <a:r>
                        <a:rPr lang="tr-TR" sz="1050">
                          <a:latin typeface="Korinna BT"/>
                          <a:ea typeface="Times New Roman"/>
                        </a:rPr>
                        <a:t>153.05</a:t>
                      </a:r>
                      <a:r>
                        <a:rPr lang="tr-TR" sz="1050" b="1">
                          <a:latin typeface="Korinna BT"/>
                          <a:ea typeface="Times New Roman"/>
                        </a:rPr>
                        <a:t> </a:t>
                      </a:r>
                      <a:endParaRPr lang="tr-TR" sz="1800">
                        <a:latin typeface="Times New Roman"/>
                        <a:ea typeface="Times New Roman"/>
                      </a:endParaRPr>
                    </a:p>
                    <a:p>
                      <a:pPr>
                        <a:spcAft>
                          <a:spcPts val="0"/>
                        </a:spcAft>
                      </a:pPr>
                      <a:r>
                        <a:rPr lang="tr-TR" sz="1100" b="1">
                          <a:latin typeface="Korinna BT"/>
                          <a:ea typeface="Times New Roman"/>
                        </a:rPr>
                        <a:t>191</a:t>
                      </a:r>
                      <a:endParaRPr lang="tr-TR" sz="1800">
                        <a:latin typeface="Times New Roman"/>
                        <a:ea typeface="Times New Roman"/>
                      </a:endParaRPr>
                    </a:p>
                    <a:p>
                      <a:pPr>
                        <a:spcAft>
                          <a:spcPts val="0"/>
                        </a:spcAft>
                      </a:pPr>
                      <a:r>
                        <a:rPr lang="tr-TR" sz="1100" b="1">
                          <a:latin typeface="Korinna BT"/>
                          <a:ea typeface="Times New Roman"/>
                        </a:rPr>
                        <a:t>           100</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100" b="1">
                          <a:latin typeface="Korinna BT"/>
                          <a:ea typeface="Times New Roman"/>
                        </a:rPr>
                        <a:t>TİCARİ MALLAR HS</a:t>
                      </a:r>
                      <a:endParaRPr lang="tr-TR" sz="1800">
                        <a:latin typeface="Times New Roman"/>
                        <a:ea typeface="Times New Roman"/>
                      </a:endParaRPr>
                    </a:p>
                    <a:p>
                      <a:pPr>
                        <a:spcAft>
                          <a:spcPts val="0"/>
                        </a:spcAft>
                      </a:pPr>
                      <a:r>
                        <a:rPr lang="tr-TR" sz="1050">
                          <a:latin typeface="Korinna BT"/>
                          <a:ea typeface="Times New Roman"/>
                        </a:rPr>
                        <a:t>Yoldaki Stoklar ve Tedarik Giderleri</a:t>
                      </a:r>
                      <a:endParaRPr lang="tr-TR" sz="1800">
                        <a:latin typeface="Times New Roman"/>
                        <a:ea typeface="Times New Roman"/>
                      </a:endParaRPr>
                    </a:p>
                    <a:p>
                      <a:pPr>
                        <a:spcAft>
                          <a:spcPts val="0"/>
                        </a:spcAft>
                      </a:pPr>
                      <a:r>
                        <a:rPr lang="tr-TR" sz="1100" b="1">
                          <a:latin typeface="Korinna BT"/>
                          <a:ea typeface="Times New Roman"/>
                        </a:rPr>
                        <a:t>İNDİRİLECEK KDV</a:t>
                      </a:r>
                      <a:endParaRPr lang="tr-TR" sz="1800">
                        <a:latin typeface="Times New Roman"/>
                        <a:ea typeface="Times New Roman"/>
                      </a:endParaRPr>
                    </a:p>
                    <a:p>
                      <a:pPr>
                        <a:spcAft>
                          <a:spcPts val="0"/>
                        </a:spcAft>
                      </a:pPr>
                      <a:r>
                        <a:rPr lang="tr-TR" sz="1100" b="1">
                          <a:latin typeface="Korinna BT"/>
                          <a:ea typeface="Times New Roman"/>
                        </a:rPr>
                        <a:t>              KASA HS</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tr-TR" sz="1100">
                        <a:latin typeface="Korinna BT"/>
                        <a:ea typeface="Times New Roman"/>
                      </a:endParaRPr>
                    </a:p>
                    <a:p>
                      <a:pPr>
                        <a:spcAft>
                          <a:spcPts val="0"/>
                        </a:spcAft>
                      </a:pPr>
                      <a:r>
                        <a:rPr lang="tr-TR" sz="1100">
                          <a:latin typeface="Korinna BT"/>
                          <a:ea typeface="Times New Roman"/>
                        </a:rPr>
                        <a:t>    </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tr-TR" sz="1100" b="1">
                          <a:latin typeface="Korinna BT"/>
                          <a:ea typeface="Times New Roman"/>
                        </a:rPr>
                        <a:t>500.-</a:t>
                      </a:r>
                      <a:endParaRPr lang="tr-TR" sz="1800">
                        <a:latin typeface="Times New Roman"/>
                        <a:ea typeface="Times New Roman"/>
                      </a:endParaRPr>
                    </a:p>
                    <a:p>
                      <a:pPr algn="r">
                        <a:spcAft>
                          <a:spcPts val="0"/>
                        </a:spcAft>
                      </a:pPr>
                      <a:r>
                        <a:rPr lang="tr-TR" sz="1100" b="1">
                          <a:latin typeface="Korinna BT"/>
                          <a:ea typeface="Times New Roman"/>
                        </a:rPr>
                        <a:t>90.-</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1800">
                        <a:latin typeface="Times New Roman"/>
                        <a:ea typeface="Times New Roman"/>
                      </a:endParaRPr>
                    </a:p>
                    <a:p>
                      <a:pPr algn="r">
                        <a:spcAft>
                          <a:spcPts val="0"/>
                        </a:spcAft>
                      </a:pPr>
                      <a:r>
                        <a:rPr lang="tr-TR" sz="1100" b="1">
                          <a:latin typeface="Korinna BT"/>
                          <a:ea typeface="Times New Roman"/>
                        </a:rPr>
                        <a:t>590.-</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3">
                  <a:txBody>
                    <a:bodyPr/>
                    <a:lstStyle/>
                    <a:p>
                      <a:pPr algn="r">
                        <a:spcAft>
                          <a:spcPts val="0"/>
                        </a:spcAft>
                      </a:pPr>
                      <a:r>
                        <a:rPr lang="tr-TR" sz="1100">
                          <a:latin typeface="Korinna BT"/>
                          <a:ea typeface="Times New Roman"/>
                        </a:rPr>
                        <a:t>TOPLAM</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r>
                        <a:rPr lang="tr-TR" sz="1100" b="1">
                          <a:latin typeface="Korinna BT"/>
                          <a:ea typeface="Times New Roman"/>
                        </a:rPr>
                        <a:t> 590.-     </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tr-TR" sz="1100" b="1">
                          <a:latin typeface="Korinna BT"/>
                          <a:ea typeface="Times New Roman"/>
                        </a:rPr>
                        <a:t>590.-</a:t>
                      </a:r>
                      <a:endParaRPr lang="tr-T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975">
                <a:tc gridSpan="5">
                  <a:txBody>
                    <a:bodyPr/>
                    <a:lstStyle/>
                    <a:p>
                      <a:pPr>
                        <a:spcAft>
                          <a:spcPts val="0"/>
                        </a:spcAft>
                      </a:pPr>
                      <a:r>
                        <a:rPr lang="tr-TR" sz="1050" dirty="0">
                          <a:latin typeface="Korinna BT"/>
                          <a:ea typeface="Times New Roman"/>
                        </a:rPr>
                        <a:t>     Deren AŞ’nin kumaşları stoklara dahil edilinceye kadar ödediği nakliye giderleri kaydı.</a:t>
                      </a:r>
                      <a:endParaRPr lang="tr-TR" sz="18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52227" name="Rectangle 3"/>
          <p:cNvSpPr>
            <a:spLocks noChangeArrowheads="1"/>
          </p:cNvSpPr>
          <p:nvPr/>
        </p:nvSpPr>
        <p:spPr bwMode="auto">
          <a:xfrm rot="10800000" flipV="1">
            <a:off x="323528" y="4597097"/>
            <a:ext cx="8640960"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Korinna BT" charset="0"/>
                <a:ea typeface="Times New Roman" pitchFamily="18" charset="0"/>
                <a:cs typeface="Arial" pitchFamily="34" charset="0"/>
              </a:rPr>
              <a:t>Bilgilendirme: </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İşletmelerin faaliyetlerinden oluşan borcun ifasının alıcısı tarafından vazgeçilmesi halinde borçlunun muhasebe kayıtlarında 549 ÖZEL FONLAR hesabına aktarılır. (Alacaklısı tarafından alınmasından vazgeçilen borçlar alt hesabında gösterilir) 549 ÖZEL FONLAR hesabının bakiyesi 3 yıl içinde zararla mahsup edilebilir. 3 yıl sonunda 549 kodlu hesabın bakiyesi 679 DİĞER OLAĞAN DIŞI GELİR VE KARLAR hesabına devredilerek kapatılır.</a:t>
            </a:r>
            <a:endParaRPr kumimoji="0" lang="tr-TR"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251520" y="404664"/>
            <a:ext cx="8676456"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smtClean="0">
                <a:ln>
                  <a:noFill/>
                </a:ln>
                <a:solidFill>
                  <a:srgbClr val="FF0000"/>
                </a:solidFill>
                <a:effectLst/>
                <a:latin typeface="Korinna BT" charset="0"/>
                <a:ea typeface="Times New Roman" pitchFamily="18" charset="0"/>
                <a:cs typeface="Arial" pitchFamily="34" charset="0"/>
              </a:rPr>
              <a:t>6. 3. Mal Mukabili İthalat İşlemleri ve Muhasebeleştirilmesi</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İhracatçı açısından en fazla riski olan ödeme şeklidir. İhracatçı malı sevk eder, </a:t>
            </a:r>
            <a:r>
              <a:rPr kumimoji="0" lang="tr-TR" sz="14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sevkıyata</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 ait belgeleri doğrudan veya herhangi bir bedel tahsil edilmeksizin teslim edilmek üzere aracı banka kanalıyla ithalatçıya gönderir. Belgeleri (Vesaikleri) teslim alan ithalatçı, malları gümrükten çeker, satıcı ile aralarındaki mutabakata göre tespit olunan süre içinde mal bedelini öder. Başka bir ifade ile kredili </a:t>
            </a:r>
            <a:r>
              <a:rPr kumimoji="0" lang="tr-TR" sz="14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olarakta</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 ifade edilebilir. Burada İthalatçının malları aldığı halde ödemeyi yapma riski vardır.</a:t>
            </a:r>
            <a:r>
              <a:rPr kumimoji="0" lang="tr-TR" sz="1400" b="0" i="0" u="none" strike="noStrike" cap="none" normalizeH="0" baseline="30000" dirty="0" smtClean="0">
                <a:ln>
                  <a:noFill/>
                </a:ln>
                <a:solidFill>
                  <a:schemeClr val="tx1"/>
                </a:solidFill>
                <a:effectLst/>
                <a:latin typeface="Korinna BT" charset="0"/>
                <a:ea typeface="Times New Roman" pitchFamily="18" charset="0"/>
                <a:cs typeface="Times New Roman" pitchFamily="18" charset="0"/>
                <a:hlinkClick r:id=""/>
              </a:rPr>
              <a:t>[</a:t>
            </a:r>
            <a:r>
              <a:rPr kumimoji="0" lang="tr-TR" sz="1400" b="0" i="0" u="none" strike="noStrike" cap="none" normalizeH="0" baseline="30000" dirty="0" smtClean="0" bmk="">
                <a:ln>
                  <a:noFill/>
                </a:ln>
                <a:solidFill>
                  <a:schemeClr val="tx1"/>
                </a:solidFill>
                <a:effectLst/>
                <a:latin typeface="Korinna BT" charset="0"/>
                <a:ea typeface="Times New Roman" pitchFamily="18" charset="0"/>
                <a:cs typeface="Times New Roman" pitchFamily="18" charset="0"/>
                <a:hlinkClick r:id=""/>
              </a:rPr>
              <a:t>1]</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 İthalatçı tarafından mallar satıldıktan sonra mal bedelini ödenebileceğinden, ithalatçı için avantaj sağlayan bir ödeme şeklidir. Mal mukabili ödeme şeklinde aşağıdaki süreç izlenir.</a:t>
            </a:r>
            <a:endParaRPr kumimoji="0" lang="tr-TR" sz="3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2 Resim"/>
          <p:cNvPicPr>
            <a:picLocks noChangeAspect="1"/>
          </p:cNvPicPr>
          <p:nvPr/>
        </p:nvPicPr>
        <p:blipFill>
          <a:blip r:embed="rId2" cstate="print">
            <a:lum bright="-4000" contrast="16000"/>
          </a:blip>
          <a:srcRect l="3938" t="2310" r="3938" b="5251"/>
          <a:stretch>
            <a:fillRect/>
          </a:stretch>
        </p:blipFill>
        <p:spPr bwMode="auto">
          <a:xfrm>
            <a:off x="1403648" y="2348880"/>
            <a:ext cx="5040560" cy="2520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1206" name="Rectangle 6"/>
          <p:cNvSpPr>
            <a:spLocks noChangeArrowheads="1"/>
          </p:cNvSpPr>
          <p:nvPr/>
        </p:nvSpPr>
        <p:spPr bwMode="auto">
          <a:xfrm>
            <a:off x="323528" y="4869160"/>
            <a:ext cx="842392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Mal mukabili ithalat işlemlerinde mal bedelinin ithalat fiilen yapıldıktan sonra ödenme yapılması nedeniyle yevmiye kayıtlarında da farklılık oluşmaktadır. Mal mukabili ithalat işlemlerinde yurt dışındaki ihracatçı firma tarafından mallar sevk edilirken malın faturası ve vesaikler de ithalatçı firmaya gönderilir. İthalatçı ise malın faturasını 159 </a:t>
            </a:r>
            <a:r>
              <a:rPr kumimoji="0" lang="tr-TR" sz="14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nu’lu</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 hesaba borç, 320 </a:t>
            </a:r>
            <a:r>
              <a:rPr kumimoji="0" lang="tr-TR" sz="14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nu’lu</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 hesaba alacak kaydeder.</a:t>
            </a:r>
            <a:endParaRPr kumimoji="0" lang="tr-TR"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ChangeArrowheads="1"/>
          </p:cNvSpPr>
          <p:nvPr/>
        </p:nvSpPr>
        <p:spPr bwMode="auto">
          <a:xfrm>
            <a:off x="0" y="476672"/>
            <a:ext cx="8748464"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tab pos="504825" algn="l"/>
              </a:tabLst>
            </a:pPr>
            <a:r>
              <a:rPr kumimoji="0" lang="tr-TR" sz="1400" b="1" i="0" u="none" strike="noStrike" cap="none" normalizeH="0" baseline="0" dirty="0" smtClean="0">
                <a:ln>
                  <a:noFill/>
                </a:ln>
                <a:solidFill>
                  <a:schemeClr val="tx1"/>
                </a:solidFill>
                <a:effectLst/>
                <a:latin typeface="Korinna BT" charset="0"/>
                <a:ea typeface="Times New Roman" pitchFamily="18" charset="0"/>
                <a:cs typeface="Arial" pitchFamily="34" charset="0"/>
              </a:rPr>
              <a:t>Örnek: </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Kale AŞ. Hollanda’da yerleşik New firması ile 200.000.- Euro tutarında kumaş boyası ithalatı konusunda anlaşma yapmıştır. Boyaların bedeli kabul kredili mal mukabili şeklinde ödenecektir.</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Char char="•"/>
              <a:tabLst>
                <a:tab pos="504825"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Kale AŞ, ithal ettiği kumaş boyalarını 01 Mart 2011 tarihinde Haydarpaşa gümrüğünden çekmiştir. (1 Euro = 2 TL)</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Char char="•"/>
              <a:tabLst>
                <a:tab pos="504825"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Kale AŞ. ithal konusu boyaların bedeli için 02.03.2011 tarihinde ihracatçı New firması tarafından düzenlenen 6 ay vadeli 200.000 Euro tutarındaki poliçeyi imzalayarak kabul etmiş ve geri göndermiştir. (1 Euro = 2 TL)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Char char="•"/>
              <a:tabLst>
                <a:tab pos="504825"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Kale AŞ vadesi gelen kumaş boyalarının borcunu 01.09.2011 tarihinde Akbank’ta bulunan vadesiz döviz tevdiat hesabından transfer etmiştir.                     (1 Euro = 2.30 TL kuru üzerinden)</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tab pos="504825" algn="l"/>
              </a:tabLst>
            </a:pPr>
            <a:r>
              <a:rPr kumimoji="0" lang="tr-TR" sz="1400" b="1" i="0" u="none" strike="noStrike" cap="none" normalizeH="0" baseline="0" dirty="0" smtClean="0">
                <a:ln>
                  <a:noFill/>
                </a:ln>
                <a:solidFill>
                  <a:schemeClr val="tx1"/>
                </a:solidFill>
                <a:effectLst/>
                <a:latin typeface="Korinna BT" charset="0"/>
                <a:ea typeface="Times New Roman" pitchFamily="18" charset="0"/>
                <a:cs typeface="Arial" pitchFamily="34" charset="0"/>
              </a:rPr>
              <a:t>İstenilen: </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Mert AŞ’nin yevmiye kayıtlarını düzenleyiniz.</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tab pos="504825" algn="l"/>
              </a:tabLst>
            </a:pPr>
            <a:r>
              <a:rPr kumimoji="0" lang="tr-TR" sz="1400" b="1" i="0" u="none" strike="noStrike" cap="none" normalizeH="0" baseline="0" dirty="0" smtClean="0">
                <a:ln>
                  <a:noFill/>
                </a:ln>
                <a:solidFill>
                  <a:schemeClr val="tx1"/>
                </a:solidFill>
                <a:effectLst/>
                <a:latin typeface="Korinna BT" charset="0"/>
                <a:ea typeface="Times New Roman" pitchFamily="18" charset="0"/>
                <a:cs typeface="Arial" pitchFamily="34" charset="0"/>
              </a:rPr>
              <a:t>Bilgilendirme:</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 İthalat konusu ürünlerin bedelinin ödenmesi poliçeye bağlanabilir. İthalatçı poliçeyi kabul ederek ödemeyi gerçekleştirir.</a:t>
            </a:r>
            <a:endParaRPr kumimoji="0" lang="tr-TR" sz="3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2 Tablo"/>
          <p:cNvGraphicFramePr>
            <a:graphicFrameLocks noGrp="1"/>
          </p:cNvGraphicFramePr>
          <p:nvPr/>
        </p:nvGraphicFramePr>
        <p:xfrm>
          <a:off x="1043608" y="3140968"/>
          <a:ext cx="4968552" cy="1600200"/>
        </p:xfrm>
        <a:graphic>
          <a:graphicData uri="http://schemas.openxmlformats.org/drawingml/2006/table">
            <a:tbl>
              <a:tblPr/>
              <a:tblGrid>
                <a:gridCol w="906632"/>
                <a:gridCol w="110529"/>
                <a:gridCol w="1873009"/>
                <a:gridCol w="710220"/>
                <a:gridCol w="660930"/>
                <a:gridCol w="707232"/>
              </a:tblGrid>
              <a:tr h="0">
                <a:tc gridSpan="6">
                  <a:txBody>
                    <a:bodyPr/>
                    <a:lstStyle/>
                    <a:p>
                      <a:pPr algn="just">
                        <a:spcAft>
                          <a:spcPts val="0"/>
                        </a:spcAft>
                      </a:pPr>
                      <a:r>
                        <a:rPr lang="tr-TR" sz="900" b="1" dirty="0">
                          <a:latin typeface="Korinna BT"/>
                          <a:ea typeface="Times New Roman"/>
                        </a:rPr>
                        <a:t>KALE  AŞ                                                                                                                  Mahsup Fişi</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gridSpan="2">
                  <a:txBody>
                    <a:bodyPr/>
                    <a:lstStyle/>
                    <a:p>
                      <a:pPr algn="just">
                        <a:spcAft>
                          <a:spcPts val="0"/>
                        </a:spcAft>
                      </a:pPr>
                      <a:r>
                        <a:rPr lang="tr-TR" sz="900" b="1">
                          <a:latin typeface="Korinna BT"/>
                          <a:ea typeface="Times New Roman"/>
                        </a:rPr>
                        <a:t>Fiş Tarihi:</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just">
                        <a:spcAft>
                          <a:spcPts val="0"/>
                        </a:spcAft>
                      </a:pPr>
                      <a:r>
                        <a:rPr lang="tr-TR" sz="900">
                          <a:latin typeface="Korinna BT"/>
                          <a:ea typeface="Times New Roman"/>
                        </a:rPr>
                        <a:t>01/03/2011</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tr-TR" sz="9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just">
                        <a:spcAft>
                          <a:spcPts val="0"/>
                        </a:spcAft>
                      </a:pPr>
                      <a:endParaRPr lang="tr-TR" sz="9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2">
                  <a:txBody>
                    <a:bodyPr/>
                    <a:lstStyle/>
                    <a:p>
                      <a:pPr algn="just">
                        <a:spcAft>
                          <a:spcPts val="0"/>
                        </a:spcAft>
                      </a:pPr>
                      <a:r>
                        <a:rPr lang="tr-TR" sz="900">
                          <a:latin typeface="Korinna BT"/>
                          <a:ea typeface="Times New Roman"/>
                        </a:rPr>
                        <a:t>Hesap Kodu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just">
                        <a:spcAft>
                          <a:spcPts val="0"/>
                        </a:spcAft>
                      </a:pPr>
                      <a:r>
                        <a:rPr lang="tr-TR" sz="900">
                          <a:latin typeface="Korinna BT"/>
                          <a:ea typeface="Times New Roman"/>
                        </a:rPr>
                        <a:t>Hesap Adı</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tr-TR" sz="9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900" b="1">
                          <a:latin typeface="Korinna BT"/>
                          <a:ea typeface="Times New Roman"/>
                        </a:rPr>
                        <a:t>Borç</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900" b="1">
                          <a:latin typeface="Korinna BT"/>
                          <a:ea typeface="Times New Roman"/>
                        </a:rPr>
                        <a:t>Alacak</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8035">
                <a:tc gridSpan="2">
                  <a:txBody>
                    <a:bodyPr/>
                    <a:lstStyle/>
                    <a:p>
                      <a:pPr algn="just">
                        <a:spcAft>
                          <a:spcPts val="0"/>
                        </a:spcAft>
                      </a:pPr>
                      <a:r>
                        <a:rPr lang="tr-TR" sz="1000" b="1">
                          <a:latin typeface="Korinna BT"/>
                          <a:ea typeface="Times New Roman"/>
                        </a:rPr>
                        <a:t>150</a:t>
                      </a:r>
                      <a:endParaRPr lang="tr-TR" sz="1400">
                        <a:latin typeface="Times New Roman"/>
                        <a:ea typeface="Times New Roman"/>
                      </a:endParaRPr>
                    </a:p>
                    <a:p>
                      <a:pPr algn="just">
                        <a:spcAft>
                          <a:spcPts val="0"/>
                        </a:spcAft>
                      </a:pPr>
                      <a:r>
                        <a:rPr lang="tr-TR" sz="1100">
                          <a:latin typeface="Korinna BT"/>
                          <a:ea typeface="Times New Roman"/>
                        </a:rPr>
                        <a:t> </a:t>
                      </a:r>
                      <a:r>
                        <a:rPr lang="tr-TR" sz="900">
                          <a:latin typeface="Korinna BT"/>
                          <a:ea typeface="Times New Roman"/>
                        </a:rPr>
                        <a:t>150.03</a:t>
                      </a:r>
                      <a:endParaRPr lang="tr-TR" sz="1400">
                        <a:latin typeface="Times New Roman"/>
                        <a:ea typeface="Times New Roman"/>
                      </a:endParaRPr>
                    </a:p>
                    <a:p>
                      <a:pPr algn="just">
                        <a:spcAft>
                          <a:spcPts val="0"/>
                        </a:spcAft>
                      </a:pPr>
                      <a:r>
                        <a:rPr lang="tr-TR" sz="900">
                          <a:latin typeface="Korinna BT"/>
                          <a:ea typeface="Times New Roman"/>
                        </a:rPr>
                        <a:t> </a:t>
                      </a:r>
                      <a:r>
                        <a:rPr lang="tr-TR" sz="1100">
                          <a:latin typeface="Korinna BT"/>
                          <a:ea typeface="Times New Roman"/>
                        </a:rPr>
                        <a:t>   </a:t>
                      </a:r>
                      <a:r>
                        <a:rPr lang="tr-TR" sz="1000" b="1">
                          <a:latin typeface="Korinna BT"/>
                          <a:ea typeface="Times New Roman"/>
                        </a:rPr>
                        <a:t>320</a:t>
                      </a:r>
                      <a:endParaRPr lang="tr-TR" sz="1400">
                        <a:latin typeface="Times New Roman"/>
                        <a:ea typeface="Times New Roman"/>
                      </a:endParaRPr>
                    </a:p>
                    <a:p>
                      <a:pPr indent="10795" algn="just">
                        <a:spcAft>
                          <a:spcPts val="0"/>
                        </a:spcAft>
                      </a:pPr>
                      <a:r>
                        <a:rPr lang="tr-TR" sz="900" b="1">
                          <a:latin typeface="Korinna BT"/>
                          <a:ea typeface="Times New Roman"/>
                        </a:rPr>
                        <a:t>    </a:t>
                      </a:r>
                      <a:r>
                        <a:rPr lang="tr-TR" sz="900">
                          <a:latin typeface="Korinna BT"/>
                          <a:ea typeface="Times New Roman"/>
                        </a:rPr>
                        <a:t>320.02</a:t>
                      </a:r>
                      <a:endParaRPr lang="tr-TR" sz="1400">
                        <a:latin typeface="Times New Roman"/>
                        <a:ea typeface="Times New Roman"/>
                      </a:endParaRPr>
                    </a:p>
                    <a:p>
                      <a:pPr indent="10795" algn="just">
                        <a:spcAft>
                          <a:spcPts val="0"/>
                        </a:spcAft>
                      </a:pPr>
                      <a:r>
                        <a:rPr lang="tr-TR" sz="900">
                          <a:latin typeface="Korinna BT"/>
                          <a:ea typeface="Times New Roman"/>
                        </a:rPr>
                        <a:t>    320.02.01</a:t>
                      </a:r>
                      <a:endParaRPr lang="tr-TR" sz="1400">
                        <a:latin typeface="Times New Roman"/>
                        <a:ea typeface="Times New Roman"/>
                      </a:endParaRPr>
                    </a:p>
                    <a:p>
                      <a:pPr indent="10795" algn="just">
                        <a:spcAft>
                          <a:spcPts val="0"/>
                        </a:spcAft>
                      </a:pPr>
                      <a:r>
                        <a:rPr lang="tr-TR" sz="900">
                          <a:latin typeface="Korinna BT"/>
                          <a:ea typeface="Times New Roman"/>
                        </a:rPr>
                        <a:t>    320.02.01.01</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just">
                        <a:spcAft>
                          <a:spcPts val="0"/>
                        </a:spcAft>
                      </a:pPr>
                      <a:r>
                        <a:rPr lang="tr-TR" sz="1000" b="1" dirty="0">
                          <a:latin typeface="Korinna BT"/>
                          <a:ea typeface="Times New Roman"/>
                        </a:rPr>
                        <a:t>İLK MADDE VE MALZEME</a:t>
                      </a:r>
                      <a:endParaRPr lang="tr-TR" sz="1400" dirty="0">
                        <a:latin typeface="Times New Roman"/>
                        <a:ea typeface="Times New Roman"/>
                      </a:endParaRPr>
                    </a:p>
                    <a:p>
                      <a:pPr algn="just">
                        <a:spcAft>
                          <a:spcPts val="0"/>
                        </a:spcAft>
                      </a:pPr>
                      <a:r>
                        <a:rPr lang="tr-TR" sz="900" dirty="0">
                          <a:latin typeface="Korinna BT"/>
                          <a:ea typeface="Times New Roman"/>
                        </a:rPr>
                        <a:t>Diğer işletme malzeme  stokları Boya</a:t>
                      </a:r>
                      <a:endParaRPr lang="tr-TR" sz="1400" dirty="0">
                        <a:latin typeface="Times New Roman"/>
                        <a:ea typeface="Times New Roman"/>
                      </a:endParaRPr>
                    </a:p>
                    <a:p>
                      <a:pPr>
                        <a:spcAft>
                          <a:spcPts val="0"/>
                        </a:spcAft>
                      </a:pPr>
                      <a:r>
                        <a:rPr lang="tr-TR" sz="1100" b="1" dirty="0">
                          <a:latin typeface="Korinna BT"/>
                          <a:ea typeface="Times New Roman"/>
                        </a:rPr>
                        <a:t>      </a:t>
                      </a:r>
                      <a:r>
                        <a:rPr lang="tr-TR" sz="1000" b="1" dirty="0">
                          <a:latin typeface="Korinna BT"/>
                          <a:ea typeface="Times New Roman"/>
                        </a:rPr>
                        <a:t>SATICILAR HESABI</a:t>
                      </a:r>
                      <a:endParaRPr lang="tr-TR" sz="1400" dirty="0">
                        <a:latin typeface="Times New Roman"/>
                        <a:ea typeface="Times New Roman"/>
                      </a:endParaRPr>
                    </a:p>
                    <a:p>
                      <a:pPr>
                        <a:spcAft>
                          <a:spcPts val="0"/>
                        </a:spcAft>
                      </a:pPr>
                      <a:r>
                        <a:rPr lang="tr-TR" sz="1000" dirty="0">
                          <a:latin typeface="Korinna BT"/>
                          <a:ea typeface="Times New Roman"/>
                        </a:rPr>
                        <a:t>        </a:t>
                      </a:r>
                      <a:r>
                        <a:rPr lang="tr-TR" sz="900" dirty="0">
                          <a:latin typeface="Korinna BT"/>
                          <a:ea typeface="Times New Roman"/>
                        </a:rPr>
                        <a:t>Yurt dışı satıcılar</a:t>
                      </a:r>
                      <a:endParaRPr lang="tr-TR" sz="1400" dirty="0">
                        <a:latin typeface="Times New Roman"/>
                        <a:ea typeface="Times New Roman"/>
                      </a:endParaRPr>
                    </a:p>
                    <a:p>
                      <a:pPr>
                        <a:spcAft>
                          <a:spcPts val="0"/>
                        </a:spcAft>
                      </a:pPr>
                      <a:r>
                        <a:rPr lang="tr-TR" sz="900" dirty="0">
                          <a:latin typeface="Korinna BT"/>
                          <a:ea typeface="Times New Roman"/>
                        </a:rPr>
                        <a:t>         Fransa</a:t>
                      </a:r>
                      <a:endParaRPr lang="tr-TR" sz="1400" dirty="0">
                        <a:latin typeface="Times New Roman"/>
                        <a:ea typeface="Times New Roman"/>
                      </a:endParaRPr>
                    </a:p>
                    <a:p>
                      <a:pPr algn="just">
                        <a:spcAft>
                          <a:spcPts val="0"/>
                        </a:spcAft>
                      </a:pPr>
                      <a:r>
                        <a:rPr lang="tr-TR" sz="900" dirty="0">
                          <a:latin typeface="Korinna BT"/>
                          <a:ea typeface="Times New Roman"/>
                        </a:rPr>
                        <a:t>        New firması</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050">
                          <a:latin typeface="Korinna BT"/>
                          <a:ea typeface="Times New Roman"/>
                        </a:rPr>
                        <a:t>400.000</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1050">
                        <a:latin typeface="Korinna BT"/>
                        <a:ea typeface="Times New Roman"/>
                      </a:endParaRPr>
                    </a:p>
                    <a:p>
                      <a:pPr algn="r">
                        <a:spcAft>
                          <a:spcPts val="0"/>
                        </a:spcAft>
                      </a:pPr>
                      <a:r>
                        <a:rPr lang="tr-TR" sz="1050">
                          <a:latin typeface="Korinna BT"/>
                          <a:ea typeface="Times New Roman"/>
                        </a:rPr>
                        <a:t>400.000</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4">
                  <a:txBody>
                    <a:bodyPr/>
                    <a:lstStyle/>
                    <a:p>
                      <a:pPr algn="r">
                        <a:spcAft>
                          <a:spcPts val="0"/>
                        </a:spcAft>
                      </a:pPr>
                      <a:r>
                        <a:rPr lang="tr-TR" sz="1000">
                          <a:latin typeface="Korinna BT"/>
                          <a:ea typeface="Times New Roman"/>
                        </a:rPr>
                        <a:t>TOPLAM</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r>
                        <a:rPr lang="tr-TR" sz="1000">
                          <a:latin typeface="Korinna BT"/>
                          <a:ea typeface="Times New Roman"/>
                        </a:rPr>
                        <a:t>400.000</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000">
                          <a:latin typeface="Korinna BT"/>
                          <a:ea typeface="Times New Roman"/>
                        </a:rPr>
                        <a:t>400.000</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tr-TR" sz="900" b="1">
                          <a:latin typeface="Korinna BT"/>
                          <a:ea typeface="Times New Roman"/>
                        </a:rPr>
                        <a:t>Açıklama</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just">
                        <a:spcAft>
                          <a:spcPts val="0"/>
                        </a:spcAft>
                      </a:pPr>
                      <a:r>
                        <a:rPr lang="tr-TR" sz="900" dirty="0">
                          <a:latin typeface="Korinna BT"/>
                          <a:ea typeface="Times New Roman"/>
                        </a:rPr>
                        <a:t>200.000 </a:t>
                      </a:r>
                      <a:r>
                        <a:rPr lang="tr-TR" sz="900" dirty="0">
                          <a:latin typeface="Times New Roman"/>
                          <a:ea typeface="Times New Roman"/>
                        </a:rPr>
                        <a:t>×</a:t>
                      </a:r>
                      <a:r>
                        <a:rPr lang="tr-TR" sz="900" dirty="0">
                          <a:latin typeface="Korinna BT"/>
                          <a:ea typeface="Times New Roman"/>
                        </a:rPr>
                        <a:t> 2.- TL = 400.000.-TL</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graphicFrame>
        <p:nvGraphicFramePr>
          <p:cNvPr id="4" name="3 Tablo"/>
          <p:cNvGraphicFramePr>
            <a:graphicFrameLocks noGrp="1"/>
          </p:cNvGraphicFramePr>
          <p:nvPr/>
        </p:nvGraphicFramePr>
        <p:xfrm>
          <a:off x="1115616" y="5013176"/>
          <a:ext cx="4896544" cy="1623060"/>
        </p:xfrm>
        <a:graphic>
          <a:graphicData uri="http://schemas.openxmlformats.org/drawingml/2006/table">
            <a:tbl>
              <a:tblPr/>
              <a:tblGrid>
                <a:gridCol w="1030540"/>
                <a:gridCol w="1851430"/>
                <a:gridCol w="652577"/>
                <a:gridCol w="657745"/>
                <a:gridCol w="704252"/>
              </a:tblGrid>
              <a:tr h="0">
                <a:tc gridSpan="5">
                  <a:txBody>
                    <a:bodyPr/>
                    <a:lstStyle/>
                    <a:p>
                      <a:pPr algn="just">
                        <a:spcAft>
                          <a:spcPts val="0"/>
                        </a:spcAft>
                      </a:pPr>
                      <a:r>
                        <a:rPr lang="tr-TR" sz="1000" b="1" dirty="0">
                          <a:latin typeface="Korinna BT"/>
                          <a:ea typeface="Times New Roman"/>
                        </a:rPr>
                        <a:t>KALE  AŞ                                                                                                        Mahsup Fişi</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a:txBody>
                    <a:bodyPr/>
                    <a:lstStyle/>
                    <a:p>
                      <a:pPr algn="just">
                        <a:spcAft>
                          <a:spcPts val="0"/>
                        </a:spcAft>
                      </a:pPr>
                      <a:r>
                        <a:rPr lang="tr-TR" sz="1000" b="1">
                          <a:latin typeface="Korinna BT"/>
                          <a:ea typeface="Times New Roman"/>
                        </a:rPr>
                        <a:t>Fiş Tarihi:</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000">
                          <a:latin typeface="Korinna BT"/>
                          <a:ea typeface="Times New Roman"/>
                        </a:rPr>
                        <a:t>02/03/2011</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tr-TR" sz="10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just">
                        <a:spcAft>
                          <a:spcPts val="0"/>
                        </a:spcAft>
                      </a:pPr>
                      <a:endParaRPr lang="tr-TR" sz="10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tr-TR" sz="1000">
                          <a:latin typeface="Korinna BT"/>
                          <a:ea typeface="Times New Roman"/>
                        </a:rPr>
                        <a:t>Hesap Kodu </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000">
                          <a:latin typeface="Korinna BT"/>
                          <a:ea typeface="Times New Roman"/>
                        </a:rPr>
                        <a:t>Hesap Adı</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tr-TR" sz="10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000" b="1">
                          <a:latin typeface="Korinna BT"/>
                          <a:ea typeface="Times New Roman"/>
                        </a:rPr>
                        <a:t>Borç</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000" b="1">
                          <a:latin typeface="Korinna BT"/>
                          <a:ea typeface="Times New Roman"/>
                        </a:rPr>
                        <a:t>Alacak</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7535">
                <a:tc>
                  <a:txBody>
                    <a:bodyPr/>
                    <a:lstStyle/>
                    <a:p>
                      <a:pPr algn="just">
                        <a:spcAft>
                          <a:spcPts val="0"/>
                        </a:spcAft>
                      </a:pPr>
                      <a:r>
                        <a:rPr lang="tr-TR" sz="1050">
                          <a:latin typeface="Korinna BT"/>
                          <a:ea typeface="Times New Roman"/>
                        </a:rPr>
                        <a:t> </a:t>
                      </a:r>
                      <a:r>
                        <a:rPr lang="tr-TR" sz="1050" b="1">
                          <a:latin typeface="Korinna BT"/>
                          <a:ea typeface="Times New Roman"/>
                        </a:rPr>
                        <a:t>320</a:t>
                      </a:r>
                      <a:endParaRPr lang="tr-TR" sz="1600">
                        <a:latin typeface="Times New Roman"/>
                        <a:ea typeface="Times New Roman"/>
                      </a:endParaRPr>
                    </a:p>
                    <a:p>
                      <a:pPr algn="just">
                        <a:spcAft>
                          <a:spcPts val="0"/>
                        </a:spcAft>
                      </a:pPr>
                      <a:r>
                        <a:rPr lang="tr-TR" sz="1200" b="1">
                          <a:latin typeface="Korinna BT"/>
                          <a:ea typeface="Times New Roman"/>
                        </a:rPr>
                        <a:t> </a:t>
                      </a:r>
                      <a:r>
                        <a:rPr lang="tr-TR" sz="1000">
                          <a:latin typeface="Korinna BT"/>
                          <a:ea typeface="Times New Roman"/>
                        </a:rPr>
                        <a:t>320.02</a:t>
                      </a:r>
                      <a:endParaRPr lang="tr-TR" sz="1600">
                        <a:latin typeface="Times New Roman"/>
                        <a:ea typeface="Times New Roman"/>
                      </a:endParaRPr>
                    </a:p>
                    <a:p>
                      <a:pPr algn="just">
                        <a:spcAft>
                          <a:spcPts val="0"/>
                        </a:spcAft>
                      </a:pPr>
                      <a:r>
                        <a:rPr lang="tr-TR" sz="1000">
                          <a:latin typeface="Korinna BT"/>
                          <a:ea typeface="Times New Roman"/>
                        </a:rPr>
                        <a:t>  320.02.01.01</a:t>
                      </a:r>
                      <a:endParaRPr lang="tr-TR" sz="1600">
                        <a:latin typeface="Times New Roman"/>
                        <a:ea typeface="Times New Roman"/>
                      </a:endParaRPr>
                    </a:p>
                    <a:p>
                      <a:pPr algn="just">
                        <a:spcAft>
                          <a:spcPts val="0"/>
                        </a:spcAft>
                      </a:pPr>
                      <a:r>
                        <a:rPr lang="tr-TR" sz="1200">
                          <a:latin typeface="Korinna BT"/>
                          <a:ea typeface="Times New Roman"/>
                        </a:rPr>
                        <a:t>      </a:t>
                      </a:r>
                      <a:r>
                        <a:rPr lang="tr-TR" sz="1050" b="1">
                          <a:latin typeface="Korinna BT"/>
                          <a:ea typeface="Times New Roman"/>
                        </a:rPr>
                        <a:t>321     </a:t>
                      </a:r>
                      <a:r>
                        <a:rPr lang="tr-TR" sz="1050">
                          <a:latin typeface="Korinna BT"/>
                          <a:ea typeface="Times New Roman"/>
                        </a:rPr>
                        <a:t>           </a:t>
                      </a:r>
                      <a:endParaRPr lang="tr-TR" sz="1600">
                        <a:latin typeface="Times New Roman"/>
                        <a:ea typeface="Times New Roman"/>
                      </a:endParaRPr>
                    </a:p>
                    <a:p>
                      <a:pPr algn="just">
                        <a:spcAft>
                          <a:spcPts val="0"/>
                        </a:spcAft>
                      </a:pPr>
                      <a:r>
                        <a:rPr lang="tr-TR" sz="1200">
                          <a:latin typeface="Korinna BT"/>
                          <a:ea typeface="Times New Roman"/>
                        </a:rPr>
                        <a:t>      </a:t>
                      </a:r>
                      <a:r>
                        <a:rPr lang="tr-TR" sz="1000">
                          <a:latin typeface="Korinna BT"/>
                          <a:ea typeface="Times New Roman"/>
                        </a:rPr>
                        <a:t>321.02</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tr-TR" sz="1050" b="1">
                          <a:latin typeface="Korinna BT"/>
                          <a:ea typeface="Times New Roman"/>
                        </a:rPr>
                        <a:t>SATICILAR HESABI          </a:t>
                      </a:r>
                      <a:r>
                        <a:rPr lang="tr-TR" sz="1050">
                          <a:latin typeface="Korinna BT"/>
                          <a:ea typeface="Times New Roman"/>
                        </a:rPr>
                        <a:t> </a:t>
                      </a:r>
                      <a:endParaRPr lang="tr-TR" sz="1600">
                        <a:latin typeface="Times New Roman"/>
                        <a:ea typeface="Times New Roman"/>
                      </a:endParaRPr>
                    </a:p>
                    <a:p>
                      <a:pPr>
                        <a:spcAft>
                          <a:spcPts val="0"/>
                        </a:spcAft>
                      </a:pPr>
                      <a:r>
                        <a:rPr lang="tr-TR" sz="1000">
                          <a:latin typeface="Korinna BT"/>
                          <a:ea typeface="Times New Roman"/>
                        </a:rPr>
                        <a:t>Yurt dışı satışlar</a:t>
                      </a:r>
                      <a:endParaRPr lang="tr-TR" sz="1600">
                        <a:latin typeface="Times New Roman"/>
                        <a:ea typeface="Times New Roman"/>
                      </a:endParaRPr>
                    </a:p>
                    <a:p>
                      <a:pPr>
                        <a:spcAft>
                          <a:spcPts val="0"/>
                        </a:spcAft>
                      </a:pPr>
                      <a:r>
                        <a:rPr lang="tr-TR" sz="1000">
                          <a:latin typeface="Korinna BT"/>
                          <a:ea typeface="Times New Roman"/>
                        </a:rPr>
                        <a:t>Fransa New Firması</a:t>
                      </a:r>
                      <a:endParaRPr lang="tr-TR" sz="1600">
                        <a:latin typeface="Times New Roman"/>
                        <a:ea typeface="Times New Roman"/>
                      </a:endParaRPr>
                    </a:p>
                    <a:p>
                      <a:pPr indent="137795">
                        <a:spcAft>
                          <a:spcPts val="0"/>
                        </a:spcAft>
                        <a:tabLst>
                          <a:tab pos="628650" algn="l"/>
                        </a:tabLst>
                      </a:pPr>
                      <a:r>
                        <a:rPr lang="tr-TR" sz="1050" b="1">
                          <a:latin typeface="Korinna BT"/>
                          <a:ea typeface="Times New Roman"/>
                        </a:rPr>
                        <a:t>   BORÇ SENETLERİ HS</a:t>
                      </a:r>
                      <a:endParaRPr lang="tr-TR" sz="1600">
                        <a:latin typeface="Times New Roman"/>
                        <a:ea typeface="Times New Roman"/>
                      </a:endParaRPr>
                    </a:p>
                    <a:p>
                      <a:pPr indent="137795" algn="just">
                        <a:spcAft>
                          <a:spcPts val="0"/>
                        </a:spcAft>
                      </a:pPr>
                      <a:r>
                        <a:rPr lang="tr-TR" sz="1000">
                          <a:latin typeface="Korinna BT"/>
                          <a:ea typeface="Times New Roman"/>
                        </a:rPr>
                        <a:t>   Yabancı paralı senetler              Euro</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050">
                          <a:latin typeface="Korinna BT"/>
                          <a:ea typeface="Times New Roman"/>
                        </a:rPr>
                        <a:t>400.000</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1050">
                        <a:latin typeface="Korinna BT"/>
                        <a:ea typeface="Times New Roman"/>
                      </a:endParaRPr>
                    </a:p>
                    <a:p>
                      <a:pPr algn="r">
                        <a:spcAft>
                          <a:spcPts val="0"/>
                        </a:spcAft>
                      </a:pPr>
                      <a:r>
                        <a:rPr lang="tr-TR" sz="1050">
                          <a:latin typeface="Korinna BT"/>
                          <a:ea typeface="Times New Roman"/>
                        </a:rPr>
                        <a:t>400.000</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3">
                  <a:txBody>
                    <a:bodyPr/>
                    <a:lstStyle/>
                    <a:p>
                      <a:pPr algn="r">
                        <a:spcAft>
                          <a:spcPts val="0"/>
                        </a:spcAft>
                      </a:pPr>
                      <a:r>
                        <a:rPr lang="tr-TR" sz="1000">
                          <a:latin typeface="Korinna BT"/>
                          <a:ea typeface="Times New Roman"/>
                        </a:rPr>
                        <a:t>TOPLAM</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r>
                        <a:rPr lang="tr-TR" sz="1000">
                          <a:latin typeface="Korinna BT"/>
                          <a:ea typeface="Times New Roman"/>
                        </a:rPr>
                        <a:t>400.000</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tr-TR" sz="1000" dirty="0">
                          <a:latin typeface="Korinna BT"/>
                          <a:ea typeface="Times New Roman"/>
                        </a:rPr>
                        <a:t>400.000</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395536" y="764704"/>
          <a:ext cx="4752528" cy="1905000"/>
        </p:xfrm>
        <a:graphic>
          <a:graphicData uri="http://schemas.openxmlformats.org/drawingml/2006/table">
            <a:tbl>
              <a:tblPr/>
              <a:tblGrid>
                <a:gridCol w="1007411"/>
                <a:gridCol w="1759902"/>
                <a:gridCol w="623945"/>
                <a:gridCol w="643444"/>
                <a:gridCol w="717826"/>
              </a:tblGrid>
              <a:tr h="0">
                <a:tc gridSpan="5">
                  <a:txBody>
                    <a:bodyPr/>
                    <a:lstStyle/>
                    <a:p>
                      <a:pPr algn="just">
                        <a:spcAft>
                          <a:spcPts val="0"/>
                        </a:spcAft>
                      </a:pPr>
                      <a:r>
                        <a:rPr lang="tr-TR" sz="900" b="1" dirty="0">
                          <a:latin typeface="Korinna BT"/>
                          <a:ea typeface="Times New Roman"/>
                        </a:rPr>
                        <a:t>KALE  AŞ                                                                                                                     Mahsup Fişi</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a:txBody>
                    <a:bodyPr/>
                    <a:lstStyle/>
                    <a:p>
                      <a:pPr algn="just">
                        <a:spcAft>
                          <a:spcPts val="0"/>
                        </a:spcAft>
                      </a:pPr>
                      <a:r>
                        <a:rPr lang="tr-TR" sz="900" b="1">
                          <a:latin typeface="Korinna BT"/>
                          <a:ea typeface="Times New Roman"/>
                        </a:rPr>
                        <a:t>Fiş Tarihi:</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900">
                          <a:latin typeface="Korinna BT"/>
                          <a:ea typeface="Times New Roman"/>
                        </a:rPr>
                        <a:t>01/09/2011</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tr-TR" sz="9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just">
                        <a:spcAft>
                          <a:spcPts val="0"/>
                        </a:spcAft>
                      </a:pPr>
                      <a:endParaRPr lang="tr-TR" sz="9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tr-TR" sz="900">
                          <a:latin typeface="Korinna BT"/>
                          <a:ea typeface="Times New Roman"/>
                        </a:rPr>
                        <a:t>Hesap Kodu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900">
                          <a:latin typeface="Korinna BT"/>
                          <a:ea typeface="Times New Roman"/>
                        </a:rPr>
                        <a:t>Hesap Adı</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tr-TR" sz="9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900" b="1">
                          <a:latin typeface="Korinna BT"/>
                          <a:ea typeface="Times New Roman"/>
                        </a:rPr>
                        <a:t>Borç</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900" b="1">
                          <a:latin typeface="Korinna BT"/>
                          <a:ea typeface="Times New Roman"/>
                        </a:rPr>
                        <a:t>Alacak</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9950">
                <a:tc>
                  <a:txBody>
                    <a:bodyPr/>
                    <a:lstStyle/>
                    <a:p>
                      <a:pPr algn="just">
                        <a:spcAft>
                          <a:spcPts val="0"/>
                        </a:spcAft>
                      </a:pPr>
                      <a:r>
                        <a:rPr lang="tr-TR" sz="1000" b="1" dirty="0">
                          <a:latin typeface="Korinna BT"/>
                          <a:ea typeface="Times New Roman"/>
                        </a:rPr>
                        <a:t>321</a:t>
                      </a:r>
                      <a:endParaRPr lang="tr-TR" sz="1400" dirty="0">
                        <a:latin typeface="Times New Roman"/>
                        <a:ea typeface="Times New Roman"/>
                      </a:endParaRPr>
                    </a:p>
                    <a:p>
                      <a:pPr algn="just">
                        <a:spcAft>
                          <a:spcPts val="0"/>
                        </a:spcAft>
                      </a:pPr>
                      <a:r>
                        <a:rPr lang="tr-TR" sz="1000" dirty="0">
                          <a:latin typeface="Korinna BT"/>
                          <a:ea typeface="Times New Roman"/>
                        </a:rPr>
                        <a:t>321.02                     </a:t>
                      </a:r>
                      <a:endParaRPr lang="tr-TR" sz="1400" dirty="0">
                        <a:latin typeface="Times New Roman"/>
                        <a:ea typeface="Times New Roman"/>
                      </a:endParaRPr>
                    </a:p>
                    <a:p>
                      <a:pPr algn="just">
                        <a:spcAft>
                          <a:spcPts val="0"/>
                        </a:spcAft>
                      </a:pPr>
                      <a:r>
                        <a:rPr lang="tr-TR" sz="1000" b="1" dirty="0">
                          <a:latin typeface="Korinna BT"/>
                          <a:ea typeface="Times New Roman"/>
                        </a:rPr>
                        <a:t>780</a:t>
                      </a:r>
                      <a:endParaRPr lang="tr-TR" sz="1400" dirty="0">
                        <a:latin typeface="Times New Roman"/>
                        <a:ea typeface="Times New Roman"/>
                      </a:endParaRPr>
                    </a:p>
                    <a:p>
                      <a:pPr algn="just">
                        <a:spcAft>
                          <a:spcPts val="0"/>
                        </a:spcAft>
                      </a:pPr>
                      <a:r>
                        <a:rPr lang="tr-TR" sz="1000" dirty="0">
                          <a:latin typeface="Korinna BT"/>
                          <a:ea typeface="Times New Roman"/>
                        </a:rPr>
                        <a:t>780.03</a:t>
                      </a:r>
                      <a:endParaRPr lang="tr-TR" sz="1400" dirty="0">
                        <a:latin typeface="Times New Roman"/>
                        <a:ea typeface="Times New Roman"/>
                      </a:endParaRPr>
                    </a:p>
                    <a:p>
                      <a:pPr algn="just">
                        <a:spcAft>
                          <a:spcPts val="0"/>
                        </a:spcAft>
                      </a:pPr>
                      <a:r>
                        <a:rPr lang="tr-TR" sz="1000" dirty="0">
                          <a:latin typeface="Korinna BT"/>
                          <a:ea typeface="Times New Roman"/>
                        </a:rPr>
                        <a:t>     </a:t>
                      </a:r>
                      <a:r>
                        <a:rPr lang="tr-TR" sz="1000" b="1" dirty="0">
                          <a:latin typeface="Korinna BT"/>
                          <a:ea typeface="Times New Roman"/>
                        </a:rPr>
                        <a:t>102</a:t>
                      </a:r>
                      <a:endParaRPr lang="tr-TR" sz="1400" dirty="0">
                        <a:latin typeface="Times New Roman"/>
                        <a:ea typeface="Times New Roman"/>
                      </a:endParaRPr>
                    </a:p>
                    <a:p>
                      <a:pPr algn="just">
                        <a:spcAft>
                          <a:spcPts val="0"/>
                        </a:spcAft>
                      </a:pPr>
                      <a:r>
                        <a:rPr lang="tr-TR" sz="1000" b="1" dirty="0">
                          <a:latin typeface="Korinna BT"/>
                          <a:ea typeface="Times New Roman"/>
                        </a:rPr>
                        <a:t>      </a:t>
                      </a:r>
                      <a:r>
                        <a:rPr lang="tr-TR" sz="1000" dirty="0">
                          <a:latin typeface="Korinna BT"/>
                          <a:ea typeface="Times New Roman"/>
                        </a:rPr>
                        <a:t>102.04</a:t>
                      </a:r>
                      <a:endParaRPr lang="tr-TR" sz="1400" dirty="0">
                        <a:latin typeface="Times New Roman"/>
                        <a:ea typeface="Times New Roman"/>
                      </a:endParaRPr>
                    </a:p>
                    <a:p>
                      <a:pPr algn="just">
                        <a:spcAft>
                          <a:spcPts val="0"/>
                        </a:spcAft>
                      </a:pPr>
                      <a:r>
                        <a:rPr lang="tr-TR" sz="1000" dirty="0">
                          <a:latin typeface="Korinna BT"/>
                          <a:ea typeface="Times New Roman"/>
                        </a:rPr>
                        <a:t>      102.04.02</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tabLst>
                          <a:tab pos="628650" algn="l"/>
                        </a:tabLst>
                      </a:pPr>
                      <a:r>
                        <a:rPr lang="tr-TR" sz="1000" b="1" dirty="0">
                          <a:latin typeface="Korinna BT"/>
                          <a:ea typeface="Times New Roman"/>
                        </a:rPr>
                        <a:t>BORÇ SENETLERİ HS</a:t>
                      </a:r>
                      <a:endParaRPr lang="tr-TR" sz="1400" dirty="0">
                        <a:latin typeface="Times New Roman"/>
                        <a:ea typeface="Times New Roman"/>
                      </a:endParaRPr>
                    </a:p>
                    <a:p>
                      <a:pPr>
                        <a:spcAft>
                          <a:spcPts val="0"/>
                        </a:spcAft>
                        <a:tabLst>
                          <a:tab pos="628650" algn="l"/>
                        </a:tabLst>
                      </a:pPr>
                      <a:r>
                        <a:rPr lang="tr-TR" sz="1000" dirty="0">
                          <a:latin typeface="Korinna BT"/>
                          <a:ea typeface="Times New Roman"/>
                        </a:rPr>
                        <a:t>Yabancı paralı senetler                  (Euro)</a:t>
                      </a:r>
                      <a:endParaRPr lang="tr-TR" sz="1400" dirty="0">
                        <a:latin typeface="Times New Roman"/>
                        <a:ea typeface="Times New Roman"/>
                      </a:endParaRPr>
                    </a:p>
                    <a:p>
                      <a:pPr>
                        <a:spcAft>
                          <a:spcPts val="0"/>
                        </a:spcAft>
                        <a:tabLst>
                          <a:tab pos="628650" algn="l"/>
                        </a:tabLst>
                      </a:pPr>
                      <a:r>
                        <a:rPr lang="tr-TR" sz="1000" b="1" dirty="0">
                          <a:latin typeface="Korinna BT"/>
                          <a:ea typeface="Times New Roman"/>
                        </a:rPr>
                        <a:t>FİNANSMAN GİDERLERİ</a:t>
                      </a:r>
                      <a:endParaRPr lang="tr-TR" sz="1400" dirty="0">
                        <a:latin typeface="Times New Roman"/>
                        <a:ea typeface="Times New Roman"/>
                      </a:endParaRPr>
                    </a:p>
                    <a:p>
                      <a:pPr>
                        <a:spcAft>
                          <a:spcPts val="0"/>
                        </a:spcAft>
                        <a:tabLst>
                          <a:tab pos="628650" algn="l"/>
                        </a:tabLst>
                      </a:pPr>
                      <a:r>
                        <a:rPr lang="tr-TR" sz="1000" dirty="0">
                          <a:latin typeface="Korinna BT"/>
                          <a:ea typeface="Times New Roman"/>
                        </a:rPr>
                        <a:t>Borçlanmadan doğan kur farkları</a:t>
                      </a:r>
                      <a:endParaRPr lang="tr-TR" sz="1400" dirty="0">
                        <a:latin typeface="Times New Roman"/>
                        <a:ea typeface="Times New Roman"/>
                      </a:endParaRPr>
                    </a:p>
                    <a:p>
                      <a:pPr>
                        <a:spcAft>
                          <a:spcPts val="0"/>
                        </a:spcAft>
                        <a:tabLst>
                          <a:tab pos="628650" algn="l"/>
                        </a:tabLst>
                      </a:pPr>
                      <a:r>
                        <a:rPr lang="tr-TR" sz="1000" b="1" dirty="0">
                          <a:latin typeface="Korinna BT"/>
                          <a:ea typeface="Times New Roman"/>
                        </a:rPr>
                        <a:t>       BANKALAR HESABI</a:t>
                      </a:r>
                      <a:endParaRPr lang="tr-TR" sz="1400" dirty="0">
                        <a:latin typeface="Times New Roman"/>
                        <a:ea typeface="Times New Roman"/>
                      </a:endParaRPr>
                    </a:p>
                    <a:p>
                      <a:pPr>
                        <a:spcAft>
                          <a:spcPts val="0"/>
                        </a:spcAft>
                        <a:tabLst>
                          <a:tab pos="628650" algn="l"/>
                        </a:tabLst>
                      </a:pPr>
                      <a:r>
                        <a:rPr lang="tr-TR" sz="1000" dirty="0">
                          <a:latin typeface="Korinna BT"/>
                          <a:ea typeface="Times New Roman"/>
                        </a:rPr>
                        <a:t>         Akbank</a:t>
                      </a:r>
                      <a:endParaRPr lang="tr-TR" sz="1400" dirty="0">
                        <a:latin typeface="Times New Roman"/>
                        <a:ea typeface="Times New Roman"/>
                      </a:endParaRPr>
                    </a:p>
                    <a:p>
                      <a:pPr algn="just">
                        <a:spcAft>
                          <a:spcPts val="0"/>
                        </a:spcAft>
                      </a:pPr>
                      <a:r>
                        <a:rPr lang="tr-TR" sz="1000" dirty="0">
                          <a:latin typeface="Korinna BT"/>
                          <a:ea typeface="Times New Roman"/>
                        </a:rPr>
                        <a:t>         Vadesiz döviz tevdiat hesabı</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000">
                          <a:latin typeface="Korinna BT"/>
                          <a:ea typeface="Times New Roman"/>
                        </a:rPr>
                        <a:t>400.000</a:t>
                      </a:r>
                      <a:endParaRPr lang="tr-TR" sz="1400">
                        <a:latin typeface="Times New Roman"/>
                        <a:ea typeface="Times New Roman"/>
                      </a:endParaRPr>
                    </a:p>
                    <a:p>
                      <a:pPr algn="r">
                        <a:spcAft>
                          <a:spcPts val="0"/>
                        </a:spcAft>
                      </a:pPr>
                      <a:r>
                        <a:rPr lang="tr-TR" sz="1000">
                          <a:latin typeface="Korinna BT"/>
                          <a:ea typeface="Times New Roman"/>
                        </a:rPr>
                        <a:t>60.000</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1000">
                        <a:latin typeface="Korinna BT"/>
                        <a:ea typeface="Times New Roman"/>
                      </a:endParaRPr>
                    </a:p>
                    <a:p>
                      <a:pPr algn="r">
                        <a:spcAft>
                          <a:spcPts val="0"/>
                        </a:spcAft>
                      </a:pPr>
                      <a:r>
                        <a:rPr lang="tr-TR" sz="1000">
                          <a:latin typeface="Korinna BT"/>
                          <a:ea typeface="Times New Roman"/>
                        </a:rPr>
                        <a:t>460.000</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3">
                  <a:txBody>
                    <a:bodyPr/>
                    <a:lstStyle/>
                    <a:p>
                      <a:pPr algn="r">
                        <a:spcAft>
                          <a:spcPts val="0"/>
                        </a:spcAft>
                      </a:pPr>
                      <a:r>
                        <a:rPr lang="tr-TR" sz="900">
                          <a:latin typeface="Korinna BT"/>
                          <a:ea typeface="Times New Roman"/>
                        </a:rPr>
                        <a:t>TOPLAM</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r>
                        <a:rPr lang="tr-TR" sz="900">
                          <a:latin typeface="Korinna BT"/>
                          <a:ea typeface="Times New Roman"/>
                        </a:rPr>
                        <a:t>460.000</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tr-TR" sz="900" dirty="0">
                          <a:latin typeface="Korinna BT"/>
                          <a:ea typeface="Times New Roman"/>
                        </a:rPr>
                        <a:t>460.000</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5297" name="Rectangle 1"/>
          <p:cNvSpPr>
            <a:spLocks noChangeArrowheads="1"/>
          </p:cNvSpPr>
          <p:nvPr/>
        </p:nvSpPr>
        <p:spPr bwMode="auto">
          <a:xfrm>
            <a:off x="179512" y="2780928"/>
            <a:ext cx="8964488" cy="39087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tab pos="269875" algn="l"/>
              </a:tabLst>
            </a:pPr>
            <a:r>
              <a:rPr kumimoji="0" lang="tr-TR" b="1" i="0" u="none" strike="noStrike" cap="none" normalizeH="0" baseline="0" dirty="0" smtClean="0">
                <a:ln>
                  <a:noFill/>
                </a:ln>
                <a:solidFill>
                  <a:srgbClr val="FF0000"/>
                </a:solidFill>
                <a:effectLst/>
                <a:latin typeface="Korinna BT" charset="0"/>
                <a:ea typeface="Times New Roman" pitchFamily="18" charset="0"/>
                <a:cs typeface="Arial" pitchFamily="34" charset="0"/>
              </a:rPr>
              <a:t>6. 4. Vesaik Mukabili İthalat İşlemleri ve Muhasebeleştirilmesi</a:t>
            </a:r>
          </a:p>
          <a:p>
            <a:pPr marL="0" marR="0" lvl="0" indent="252413" algn="just" defTabSz="914400" rtl="0" eaLnBrk="1" fontAlgn="base" latinLnBrk="0" hangingPunct="1">
              <a:lnSpc>
                <a:spcPct val="100000"/>
              </a:lnSpc>
              <a:spcBef>
                <a:spcPct val="0"/>
              </a:spcBef>
              <a:spcAft>
                <a:spcPct val="0"/>
              </a:spcAft>
              <a:buClrTx/>
              <a:buSzTx/>
              <a:buFontTx/>
              <a:buNone/>
              <a:tabLst>
                <a:tab pos="269875" algn="l"/>
              </a:tabLst>
            </a:pP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69875"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Vesaik mukabili işlemlerin muhasebeleştirilmesinde ürünler henüz yoldayken, ürünlerin </a:t>
            </a:r>
            <a:r>
              <a:rPr kumimoji="0" lang="tr-TR" sz="14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sevkıyat</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 ile ilgili belgelerinin ithalatçıya ulaşmasına müteakip ödeme yapılır. Şayet vesaiklerin (ürün </a:t>
            </a:r>
            <a:r>
              <a:rPr kumimoji="0" lang="tr-TR" sz="14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sevkıyatı</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 ile ilgili belgelerin) ithalatçıya ulaşmasına müteakip ödeme poliçe kabulü şeklinde olur ise kabul kredili vesaik mukabili ödeme şeklinde ihracat olur. </a:t>
            </a: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a:rPr>
              <a:t>Vesaik mukabili ödeme biçiminin aşamaları  şunlardır.</a:t>
            </a:r>
          </a:p>
          <a:p>
            <a:pPr marL="0" marR="0" lvl="0" indent="0" algn="just" defTabSz="914400" rtl="0" eaLnBrk="0" fontAlgn="base" latinLnBrk="0" hangingPunct="0">
              <a:lnSpc>
                <a:spcPct val="100000"/>
              </a:lnSpc>
              <a:spcBef>
                <a:spcPct val="0"/>
              </a:spcBef>
              <a:spcAft>
                <a:spcPct val="0"/>
              </a:spcAft>
              <a:buClrTx/>
              <a:buSzTx/>
              <a:buFontTx/>
              <a:buNone/>
              <a:tabLst>
                <a:tab pos="269875" algn="l"/>
              </a:tabLst>
            </a:pP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tab pos="269875"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a:rPr>
              <a:t>İhracatçı ve ithalatçı aralarında satış sözleşmesi düzenler,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tab pos="269875"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a:rPr>
              <a:t>İhracatçı, malları  ithalatçıya teslim edilmek üzere sevk eder,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tab pos="269875"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a:rPr>
              <a:t>İhracatçı sevk belgelerini kendi ülkesindeki bankaya teslim eder,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tab pos="269875"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a:rPr>
              <a:t>İhracatçıdan vesaiki alan banka, </a:t>
            </a:r>
            <a:r>
              <a:rPr kumimoji="0" lang="tr-TR" sz="1400" b="1" i="0" u="none" strike="noStrike" cap="none" normalizeH="0" baseline="0" dirty="0" smtClean="0">
                <a:ln>
                  <a:noFill/>
                </a:ln>
                <a:solidFill>
                  <a:schemeClr val="tx1"/>
                </a:solidFill>
                <a:effectLst/>
                <a:latin typeface="Korinna BT" charset="0"/>
                <a:ea typeface="Times New Roman" pitchFamily="18" charset="0"/>
                <a:cs typeface="TimesNewRoman,Bold"/>
              </a:rPr>
              <a:t>“vesaik mukabili”</a:t>
            </a: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a:rPr>
              <a:t> şartı ile ithalatçının bankasına gönderir,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tab pos="269875"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a:rPr>
              <a:t>İthalatçının bankası, gelen vesaiklerin ihbarını ithalatçıya  yapar,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tab pos="269875"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a:rPr>
              <a:t>İthalatçı bankasına ithalat bedellerini yatırır,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tab pos="269875"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a:rPr>
              <a:t>İthalatçının bankası ithalat bedellerini ihracatçının bankasına transferini yapar ve sevk belgelerini ithalatçıya teslim eder,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tab pos="269875"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a:rPr>
              <a:t>İhracatçının bankası mal bedelini ihracatçıya öder,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tab pos="269875"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a:rPr>
              <a:t>Mallar nakliyecisi tarafından ithalatçının bulunduğu gümrük idaresine getirilir,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tab pos="269875"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a:rPr>
              <a:t>Bankadan vesaikleri alan ithalatçı gümrük idaresine başvurarak, malların ithalatını gerçekleştirir. </a:t>
            </a:r>
            <a:endParaRPr kumimoji="0" lang="tr-TR"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noChangeArrowheads="1"/>
          </p:cNvSpPr>
          <p:nvPr/>
        </p:nvSpPr>
        <p:spPr bwMode="auto">
          <a:xfrm>
            <a:off x="179512" y="426152"/>
            <a:ext cx="8748464" cy="2462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Korinna BT" charset="0"/>
                <a:ea typeface="Times New Roman" pitchFamily="18" charset="0"/>
                <a:cs typeface="TimesNewRoman,Bold" charset="-94"/>
              </a:rPr>
              <a:t>Vesaik Mukabili İşlemde Alınan Vergi, Resim ve Harçlar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Tx/>
              <a:buAutoNum type="arabicPeriod"/>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charset="-94"/>
              </a:rPr>
              <a:t>Talimat Damga Pulu,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Tx/>
              <a:buAutoNum type="arabicPeriod"/>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charset="-94"/>
              </a:rPr>
              <a:t>Transfer Komisyonu var ise Banka ve Sigorta Muameleleri Vergisi (BSMV),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Tx/>
              <a:buAutoNum type="arabicPeriod"/>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charset="-94"/>
              </a:rPr>
              <a:t>İthalat Harcı TCMB cari döviz satış kuru üzerinden,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Tx/>
              <a:buAutoNum type="arabicPeriod"/>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charset="-94"/>
              </a:rPr>
              <a:t>Transfer döviz satışı yapılarak sonuçlanıyor ise Kambiyo Gider Vergisi (KGV),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Tx/>
              <a:buAutoNum type="arabicPeriod"/>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charset="-94"/>
              </a:rPr>
              <a:t>Kabul kredili işlem ise kabul tarihinde TCMB Döviz satış kuru üzerinden Damga Vergisi,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Tx/>
              <a:buAutoNum type="arabicPeriod"/>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Bold" charset="-94"/>
              </a:rPr>
              <a:t>Kabul kredili işlem ise fiili ithalattan önce TCMB Döviz alış kuru üzerinden Kaynak Kullanımını Destekleme Fonu (KKDF). </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Vesaik mukabili ithalat i</a:t>
            </a: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
              </a:rPr>
              <a:t>ş</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lemlerinde yurt d</a:t>
            </a: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
              </a:rPr>
              <a:t>ışı</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ndaki ihracatçı taraf</a:t>
            </a: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
              </a:rPr>
              <a:t>ı</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ndan mallar ithalatç</a:t>
            </a: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
              </a:rPr>
              <a:t>ı </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firmaya sevk edilirken mal</a:t>
            </a: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
              </a:rPr>
              <a:t>ı</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n ilgili vesaikleri de banka arac</a:t>
            </a: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
              </a:rPr>
              <a:t>ı</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l</a:t>
            </a: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
              </a:rPr>
              <a:t>ığı</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yla ithalatç</a:t>
            </a: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
              </a:rPr>
              <a:t>ı </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firmaya gönderilir. </a:t>
            </a: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
              </a:rPr>
              <a:t>İ</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thalatç</a:t>
            </a: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
              </a:rPr>
              <a:t>ı </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firma fatura bedelini ihracatç</a:t>
            </a:r>
            <a:r>
              <a:rPr kumimoji="0" lang="tr-TR" sz="1400" b="0" i="0" u="none" strike="noStrike" cap="none" normalizeH="0" baseline="0" dirty="0" smtClean="0">
                <a:ln>
                  <a:noFill/>
                </a:ln>
                <a:solidFill>
                  <a:schemeClr val="tx1"/>
                </a:solidFill>
                <a:effectLst/>
                <a:latin typeface="Korinna BT" charset="0"/>
                <a:ea typeface="Times New Roman" pitchFamily="18" charset="0"/>
                <a:cs typeface="TimesNewRoman"/>
              </a:rPr>
              <a:t>ı </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firmaya transfer ederek bankadan mal ile ilgili vesaikini alarak malları gümrükten çeker. </a:t>
            </a:r>
            <a:endParaRPr kumimoji="0" lang="tr-TR"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54274" name="Rectangle 2"/>
          <p:cNvSpPr>
            <a:spLocks noChangeArrowheads="1"/>
          </p:cNvSpPr>
          <p:nvPr/>
        </p:nvSpPr>
        <p:spPr bwMode="auto">
          <a:xfrm>
            <a:off x="251520" y="3072348"/>
            <a:ext cx="8567936"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31800" algn="l"/>
              </a:tabLst>
            </a:pPr>
            <a:r>
              <a:rPr kumimoji="0" lang="tr-TR" sz="1600" b="1" i="0" u="none" strike="noStrike" cap="none" normalizeH="0" baseline="0" dirty="0" smtClean="0">
                <a:ln>
                  <a:noFill/>
                </a:ln>
                <a:solidFill>
                  <a:schemeClr val="tx1"/>
                </a:solidFill>
                <a:effectLst/>
                <a:latin typeface="Korinna BT" charset="0"/>
                <a:ea typeface="Times New Roman" pitchFamily="18" charset="0"/>
                <a:cs typeface="Arial" pitchFamily="34" charset="0"/>
              </a:rPr>
              <a:t>Örnek:</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 Ege A.Ş.  İtalya’da yerleşik </a:t>
            </a:r>
            <a:r>
              <a:rPr kumimoji="0" lang="tr-TR" sz="16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Brilla</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 firması ile 50.000.- Euro tutarında </a:t>
            </a:r>
            <a:r>
              <a:rPr kumimoji="0" lang="tr-TR" sz="1600" b="1" i="0" u="none" strike="noStrike" cap="none" normalizeH="0" baseline="0" dirty="0" smtClean="0">
                <a:ln>
                  <a:noFill/>
                </a:ln>
                <a:solidFill>
                  <a:schemeClr val="tx1"/>
                </a:solidFill>
                <a:effectLst/>
                <a:latin typeface="Korinna BT" charset="0"/>
                <a:ea typeface="Times New Roman" pitchFamily="18" charset="0"/>
                <a:cs typeface="Arial" pitchFamily="34" charset="0"/>
              </a:rPr>
              <a:t>vesaik mukabili</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 kumaş ihracatı konusunda anlaşmışlardır. Ege AŞ 1 Kasım 2011 tarihinde proforma faturaları düzenleyerek ithalatçı firmaya göndermiştir. Proforma fatura üzerinden ihracat sözleşmesi düzenlenmiştir.</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31800" algn="l"/>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15 Kasım 2011 tarihinde kumaşlar sevkiyat için depolardan </a:t>
            </a:r>
            <a:r>
              <a:rPr kumimoji="0" lang="tr-TR" sz="16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tırlara</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 yüklenerek gümrük işlemleri tamamlanmış ve </a:t>
            </a:r>
            <a:r>
              <a:rPr kumimoji="0" lang="tr-TR" sz="16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sevkıyat</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 gerçekleşmiştir. (Gümrük beyannamesinin düzenlendiği tarihteki döviz kuru 1 Euro=2.10 TL’dir.)</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31800" algn="l"/>
              </a:tabLst>
            </a:pPr>
            <a:r>
              <a:rPr kumimoji="0" lang="tr-TR" sz="16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Berilla</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 firmasına sevk edilen kumaşlarla ilgili belgeler 20/11/2011 tarihinde ulaşmıştır. Bunun üzerine sözleşme gereği ürünlerin bedelini 20 Kasım 2011’de Ege AŞ’nin döviz tevdiat hesabının bulunduğu Vakıflar Bankası’na (1 Euro = 2.25 TL kuru üzerinden) transfer edilmiştir. Ege AŞ’nin talebi üzerine, Vakıflar Bankası 100 Euro işlem masrafı kestikten sonra bakiyeyi işletmenin döviz tevdiat hesabına yatırmıştır.</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31800" algn="l"/>
              </a:tabLst>
            </a:pPr>
            <a:r>
              <a:rPr kumimoji="0" lang="tr-TR" sz="1600" b="1" i="0" u="none" strike="noStrike" cap="none" normalizeH="0" baseline="0" dirty="0" smtClean="0">
                <a:ln>
                  <a:noFill/>
                </a:ln>
                <a:solidFill>
                  <a:schemeClr val="tx1"/>
                </a:solidFill>
                <a:effectLst/>
                <a:latin typeface="Korinna BT" charset="0"/>
                <a:ea typeface="Times New Roman" pitchFamily="18" charset="0"/>
                <a:cs typeface="Arial" pitchFamily="34" charset="0"/>
              </a:rPr>
              <a:t>İstenilen:</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 Ege AŞ’nin kumaş ihracatının kayıtlarını düzenleyiniz.</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31800" algn="l"/>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1. Ege AŞ’nin 50.000.- Euro tutarındaki kumaşların (1 Euro = 2.10 TL) fiili ihracatının yapılmasından sonraki yevmiye kaydı.</a:t>
            </a:r>
            <a:endParaRPr kumimoji="0" lang="tr-TR"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467544" y="404664"/>
          <a:ext cx="5256584" cy="1661160"/>
        </p:xfrm>
        <a:graphic>
          <a:graphicData uri="http://schemas.openxmlformats.org/drawingml/2006/table">
            <a:tbl>
              <a:tblPr/>
              <a:tblGrid>
                <a:gridCol w="927564"/>
                <a:gridCol w="2114192"/>
                <a:gridCol w="572469"/>
                <a:gridCol w="687113"/>
                <a:gridCol w="955246"/>
              </a:tblGrid>
              <a:tr h="0">
                <a:tc gridSpan="5">
                  <a:txBody>
                    <a:bodyPr/>
                    <a:lstStyle/>
                    <a:p>
                      <a:pPr algn="just">
                        <a:spcAft>
                          <a:spcPts val="0"/>
                        </a:spcAft>
                      </a:pPr>
                      <a:r>
                        <a:rPr lang="tr-TR" sz="1000" dirty="0">
                          <a:solidFill>
                            <a:srgbClr val="FFFFFF"/>
                          </a:solidFill>
                          <a:latin typeface="Korinna BT"/>
                          <a:ea typeface="Times New Roman"/>
                        </a:rPr>
                        <a:t>EGE AŞ                                                                                           Mahsup Fişi</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a:txBody>
                    <a:bodyPr/>
                    <a:lstStyle/>
                    <a:p>
                      <a:pPr algn="just">
                        <a:spcAft>
                          <a:spcPts val="0"/>
                        </a:spcAft>
                      </a:pPr>
                      <a:r>
                        <a:rPr lang="tr-TR" sz="1000">
                          <a:latin typeface="Korinna BT"/>
                          <a:ea typeface="Times New Roman"/>
                        </a:rPr>
                        <a:t>Fiş Tarihi</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000">
                          <a:latin typeface="Korinna BT"/>
                          <a:ea typeface="Times New Roman"/>
                        </a:rPr>
                        <a:t>15/11/ 2011</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tr-TR" sz="10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just">
                        <a:spcAft>
                          <a:spcPts val="0"/>
                        </a:spcAft>
                      </a:pP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tr-TR" sz="1000" b="1">
                          <a:latin typeface="Korinna BT"/>
                          <a:ea typeface="Times New Roman"/>
                        </a:rPr>
                        <a:t>Hesap Kodu </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000">
                          <a:latin typeface="Korinna BT"/>
                          <a:ea typeface="Times New Roman"/>
                        </a:rPr>
                        <a:t>Hesap Adı</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000">
                          <a:latin typeface="Korinna BT"/>
                          <a:ea typeface="Times New Roman"/>
                        </a:rPr>
                        <a:t>Detay</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000" b="1">
                          <a:latin typeface="Korinna BT"/>
                          <a:ea typeface="Times New Roman"/>
                        </a:rPr>
                        <a:t>Borç</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000">
                          <a:latin typeface="Korinna BT"/>
                          <a:ea typeface="Times New Roman"/>
                        </a:rPr>
                        <a:t>Alacak</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spcAft>
                          <a:spcPts val="0"/>
                        </a:spcAft>
                      </a:pPr>
                      <a:r>
                        <a:rPr lang="tr-TR" sz="1200" b="1">
                          <a:latin typeface="Korinna BT"/>
                          <a:ea typeface="Times New Roman"/>
                        </a:rPr>
                        <a:t>120</a:t>
                      </a:r>
                      <a:endParaRPr lang="tr-TR" sz="1600">
                        <a:latin typeface="Times New Roman"/>
                        <a:ea typeface="Times New Roman"/>
                      </a:endParaRPr>
                    </a:p>
                    <a:p>
                      <a:pPr algn="just">
                        <a:spcAft>
                          <a:spcPts val="0"/>
                        </a:spcAft>
                      </a:pPr>
                      <a:r>
                        <a:rPr lang="tr-TR" sz="1000">
                          <a:latin typeface="Korinna BT"/>
                          <a:ea typeface="Times New Roman"/>
                        </a:rPr>
                        <a:t>120.03   </a:t>
                      </a:r>
                      <a:endParaRPr lang="tr-TR" sz="1600">
                        <a:latin typeface="Times New Roman"/>
                        <a:ea typeface="Times New Roman"/>
                      </a:endParaRPr>
                    </a:p>
                    <a:p>
                      <a:pPr algn="just">
                        <a:spcAft>
                          <a:spcPts val="0"/>
                        </a:spcAft>
                      </a:pPr>
                      <a:r>
                        <a:rPr lang="tr-TR" sz="1000">
                          <a:latin typeface="Korinna BT"/>
                          <a:ea typeface="Times New Roman"/>
                        </a:rPr>
                        <a:t>120.03.01</a:t>
                      </a:r>
                      <a:endParaRPr lang="tr-TR" sz="1600">
                        <a:latin typeface="Times New Roman"/>
                        <a:ea typeface="Times New Roman"/>
                      </a:endParaRPr>
                    </a:p>
                    <a:p>
                      <a:pPr algn="just">
                        <a:spcAft>
                          <a:spcPts val="0"/>
                        </a:spcAft>
                      </a:pPr>
                      <a:r>
                        <a:rPr lang="tr-TR" sz="1000">
                          <a:latin typeface="Korinna BT"/>
                          <a:ea typeface="Times New Roman"/>
                        </a:rPr>
                        <a:t>120.03.01.05</a:t>
                      </a:r>
                      <a:endParaRPr lang="tr-TR" sz="1600">
                        <a:latin typeface="Times New Roman"/>
                        <a:ea typeface="Times New Roman"/>
                      </a:endParaRPr>
                    </a:p>
                    <a:p>
                      <a:pPr algn="just">
                        <a:spcAft>
                          <a:spcPts val="0"/>
                        </a:spcAft>
                      </a:pPr>
                      <a:r>
                        <a:rPr lang="tr-TR" sz="1100">
                          <a:latin typeface="Korinna BT"/>
                          <a:ea typeface="Times New Roman"/>
                        </a:rPr>
                        <a:t>         </a:t>
                      </a:r>
                      <a:r>
                        <a:rPr lang="tr-TR" sz="1100" b="1">
                          <a:latin typeface="Korinna BT"/>
                          <a:ea typeface="Times New Roman"/>
                        </a:rPr>
                        <a:t>601</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200" b="1" dirty="0">
                          <a:latin typeface="Korinna BT"/>
                          <a:ea typeface="Times New Roman"/>
                        </a:rPr>
                        <a:t>ALICILAR HESABI</a:t>
                      </a:r>
                      <a:endParaRPr lang="tr-TR" sz="1600" dirty="0">
                        <a:latin typeface="Times New Roman"/>
                        <a:ea typeface="Times New Roman"/>
                      </a:endParaRPr>
                    </a:p>
                    <a:p>
                      <a:pPr indent="137795" algn="just">
                        <a:spcAft>
                          <a:spcPts val="0"/>
                        </a:spcAft>
                      </a:pPr>
                      <a:r>
                        <a:rPr lang="tr-TR" sz="1000" dirty="0">
                          <a:latin typeface="Korinna BT"/>
                          <a:ea typeface="Times New Roman"/>
                        </a:rPr>
                        <a:t>Yurt dışı alıcılar</a:t>
                      </a:r>
                      <a:endParaRPr lang="tr-TR" sz="1600" dirty="0">
                        <a:latin typeface="Times New Roman"/>
                        <a:ea typeface="Times New Roman"/>
                      </a:endParaRPr>
                    </a:p>
                    <a:p>
                      <a:pPr indent="137795" algn="just">
                        <a:spcAft>
                          <a:spcPts val="0"/>
                        </a:spcAft>
                      </a:pPr>
                      <a:r>
                        <a:rPr lang="tr-TR" sz="1000" dirty="0">
                          <a:latin typeface="Korinna BT"/>
                          <a:ea typeface="Times New Roman"/>
                        </a:rPr>
                        <a:t>AB ülkeleri</a:t>
                      </a:r>
                      <a:endParaRPr lang="tr-TR" sz="1600" dirty="0">
                        <a:latin typeface="Times New Roman"/>
                        <a:ea typeface="Times New Roman"/>
                      </a:endParaRPr>
                    </a:p>
                    <a:p>
                      <a:pPr indent="137795" algn="just">
                        <a:spcAft>
                          <a:spcPts val="0"/>
                        </a:spcAft>
                      </a:pPr>
                      <a:r>
                        <a:rPr lang="tr-TR" sz="1000" dirty="0">
                          <a:latin typeface="Korinna BT"/>
                          <a:ea typeface="Times New Roman"/>
                        </a:rPr>
                        <a:t>İtalya</a:t>
                      </a:r>
                      <a:endParaRPr lang="tr-TR" sz="1600" dirty="0">
                        <a:latin typeface="Times New Roman"/>
                        <a:ea typeface="Times New Roman"/>
                      </a:endParaRPr>
                    </a:p>
                    <a:p>
                      <a:pPr algn="just">
                        <a:spcAft>
                          <a:spcPts val="0"/>
                        </a:spcAft>
                      </a:pPr>
                      <a:r>
                        <a:rPr lang="tr-TR" sz="1100" b="1" dirty="0">
                          <a:latin typeface="Korinna BT"/>
                          <a:ea typeface="Times New Roman"/>
                        </a:rPr>
                        <a:t>     YURT DIŞI SATIŞLAR</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tr-TR" sz="12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tr-TR" sz="1050" b="1">
                          <a:latin typeface="Korinna BT"/>
                          <a:ea typeface="Times New Roman"/>
                        </a:rPr>
                        <a:t>105.000</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1600" dirty="0">
                        <a:latin typeface="Times New Roman"/>
                        <a:ea typeface="Times New Roman"/>
                      </a:endParaRPr>
                    </a:p>
                    <a:p>
                      <a:pPr algn="r">
                        <a:spcAft>
                          <a:spcPts val="0"/>
                        </a:spcAft>
                      </a:pPr>
                      <a:endParaRPr lang="tr-TR" sz="1050" b="1" dirty="0" smtClean="0">
                        <a:latin typeface="Korinna BT"/>
                        <a:ea typeface="Times New Roman"/>
                      </a:endParaRPr>
                    </a:p>
                    <a:p>
                      <a:pPr algn="r">
                        <a:spcAft>
                          <a:spcPts val="0"/>
                        </a:spcAft>
                      </a:pPr>
                      <a:endParaRPr lang="tr-TR" sz="1050" b="1" dirty="0" smtClean="0">
                        <a:latin typeface="Korinna BT"/>
                        <a:ea typeface="Times New Roman"/>
                      </a:endParaRPr>
                    </a:p>
                    <a:p>
                      <a:pPr algn="r">
                        <a:spcAft>
                          <a:spcPts val="0"/>
                        </a:spcAft>
                      </a:pPr>
                      <a:r>
                        <a:rPr lang="tr-TR" sz="1050" b="1" dirty="0" smtClean="0">
                          <a:latin typeface="Korinna BT"/>
                          <a:ea typeface="Times New Roman"/>
                        </a:rPr>
                        <a:t>105.000</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9860">
                <a:tc>
                  <a:txBody>
                    <a:bodyPr/>
                    <a:lstStyle/>
                    <a:p>
                      <a:pPr algn="just">
                        <a:spcAft>
                          <a:spcPts val="0"/>
                        </a:spcAft>
                      </a:pPr>
                      <a:r>
                        <a:rPr lang="tr-TR" sz="1000">
                          <a:latin typeface="Korinna BT"/>
                          <a:ea typeface="Times New Roman"/>
                        </a:rPr>
                        <a:t>Açıklama</a:t>
                      </a:r>
                      <a:r>
                        <a:rPr lang="tr-TR" sz="1000" b="1">
                          <a:latin typeface="Korinna BT"/>
                          <a:ea typeface="Times New Roman"/>
                        </a:rPr>
                        <a:t> </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just">
                        <a:spcAft>
                          <a:spcPts val="0"/>
                        </a:spcAft>
                      </a:pPr>
                      <a:r>
                        <a:rPr lang="tr-TR" sz="1000" dirty="0" err="1">
                          <a:latin typeface="Korinna BT"/>
                          <a:ea typeface="Times New Roman"/>
                        </a:rPr>
                        <a:t>Berilla</a:t>
                      </a:r>
                      <a:r>
                        <a:rPr lang="tr-TR" sz="1000" dirty="0">
                          <a:latin typeface="Korinna BT"/>
                          <a:ea typeface="Times New Roman"/>
                        </a:rPr>
                        <a:t> firmasına 01275 </a:t>
                      </a:r>
                      <a:r>
                        <a:rPr lang="tr-TR" sz="1000" dirty="0" err="1">
                          <a:latin typeface="Korinna BT"/>
                          <a:ea typeface="Times New Roman"/>
                        </a:rPr>
                        <a:t>nolu</a:t>
                      </a:r>
                      <a:r>
                        <a:rPr lang="tr-TR" sz="1000" dirty="0">
                          <a:latin typeface="Korinna BT"/>
                          <a:ea typeface="Times New Roman"/>
                        </a:rPr>
                        <a:t> fatura ile ihracat kaydı. 50.000×2.10=105.000-TL  </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graphicFrame>
        <p:nvGraphicFramePr>
          <p:cNvPr id="3" name="2 Tablo"/>
          <p:cNvGraphicFramePr>
            <a:graphicFrameLocks noGrp="1"/>
          </p:cNvGraphicFramePr>
          <p:nvPr/>
        </p:nvGraphicFramePr>
        <p:xfrm>
          <a:off x="467544" y="2348880"/>
          <a:ext cx="5256584" cy="2301240"/>
        </p:xfrm>
        <a:graphic>
          <a:graphicData uri="http://schemas.openxmlformats.org/drawingml/2006/table">
            <a:tbl>
              <a:tblPr/>
              <a:tblGrid>
                <a:gridCol w="1413115"/>
                <a:gridCol w="2042955"/>
                <a:gridCol w="125460"/>
                <a:gridCol w="840918"/>
                <a:gridCol w="834136"/>
              </a:tblGrid>
              <a:tr h="0">
                <a:tc>
                  <a:txBody>
                    <a:bodyPr/>
                    <a:lstStyle/>
                    <a:p>
                      <a:pPr algn="just">
                        <a:spcAft>
                          <a:spcPts val="0"/>
                        </a:spcAft>
                      </a:pPr>
                      <a:r>
                        <a:rPr lang="tr-TR" sz="1000" dirty="0">
                          <a:solidFill>
                            <a:srgbClr val="FFFFFF"/>
                          </a:solidFill>
                          <a:latin typeface="Korinna BT"/>
                          <a:ea typeface="Times New Roman"/>
                        </a:rPr>
                        <a:t>Fiş Tarihi:</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spcAft>
                          <a:spcPts val="0"/>
                        </a:spcAft>
                      </a:pPr>
                      <a:r>
                        <a:rPr lang="tr-TR" sz="1000" b="1">
                          <a:solidFill>
                            <a:srgbClr val="FFFFFF"/>
                          </a:solidFill>
                          <a:latin typeface="Korinna BT"/>
                          <a:ea typeface="Times New Roman"/>
                        </a:rPr>
                        <a:t>20/11/ 2011</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2">
                  <a:txBody>
                    <a:bodyPr/>
                    <a:lstStyle/>
                    <a:p>
                      <a:pPr algn="just">
                        <a:spcAft>
                          <a:spcPts val="0"/>
                        </a:spcAft>
                      </a:pP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tr-TR"/>
                    </a:p>
                  </a:txBody>
                  <a:tcPr/>
                </a:tc>
                <a:tc>
                  <a:txBody>
                    <a:bodyPr/>
                    <a:lstStyle/>
                    <a:p>
                      <a:pPr algn="just">
                        <a:spcAft>
                          <a:spcPts val="0"/>
                        </a:spcAft>
                      </a:pP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0">
                <a:tc>
                  <a:txBody>
                    <a:bodyPr/>
                    <a:lstStyle/>
                    <a:p>
                      <a:pPr algn="just">
                        <a:spcAft>
                          <a:spcPts val="0"/>
                        </a:spcAft>
                      </a:pPr>
                      <a:r>
                        <a:rPr lang="tr-TR" sz="1050" b="1">
                          <a:latin typeface="Korinna BT"/>
                          <a:ea typeface="Times New Roman"/>
                        </a:rPr>
                        <a:t>102</a:t>
                      </a:r>
                      <a:endParaRPr lang="tr-TR" sz="1600">
                        <a:latin typeface="Times New Roman"/>
                        <a:ea typeface="Times New Roman"/>
                      </a:endParaRPr>
                    </a:p>
                    <a:p>
                      <a:pPr algn="just">
                        <a:spcAft>
                          <a:spcPts val="0"/>
                        </a:spcAft>
                      </a:pPr>
                      <a:r>
                        <a:rPr lang="tr-TR" sz="1050">
                          <a:latin typeface="Korinna BT"/>
                          <a:ea typeface="Times New Roman"/>
                        </a:rPr>
                        <a:t>   102.05</a:t>
                      </a:r>
                      <a:endParaRPr lang="tr-TR" sz="1600">
                        <a:latin typeface="Times New Roman"/>
                        <a:ea typeface="Times New Roman"/>
                      </a:endParaRPr>
                    </a:p>
                    <a:p>
                      <a:pPr algn="just">
                        <a:spcAft>
                          <a:spcPts val="0"/>
                        </a:spcAft>
                      </a:pPr>
                      <a:r>
                        <a:rPr lang="tr-TR" sz="1050">
                          <a:latin typeface="Korinna BT"/>
                          <a:ea typeface="Times New Roman"/>
                        </a:rPr>
                        <a:t>    102.05.03</a:t>
                      </a:r>
                      <a:endParaRPr lang="tr-TR" sz="1600">
                        <a:latin typeface="Times New Roman"/>
                        <a:ea typeface="Times New Roman"/>
                      </a:endParaRPr>
                    </a:p>
                    <a:p>
                      <a:pPr algn="just">
                        <a:spcAft>
                          <a:spcPts val="0"/>
                        </a:spcAft>
                      </a:pPr>
                      <a:r>
                        <a:rPr lang="tr-TR" sz="1050" b="1">
                          <a:latin typeface="Korinna BT"/>
                          <a:ea typeface="Times New Roman"/>
                        </a:rPr>
                        <a:t> 760</a:t>
                      </a:r>
                      <a:endParaRPr lang="tr-TR" sz="1600">
                        <a:latin typeface="Times New Roman"/>
                        <a:ea typeface="Times New Roman"/>
                      </a:endParaRPr>
                    </a:p>
                    <a:p>
                      <a:pPr algn="just">
                        <a:spcAft>
                          <a:spcPts val="0"/>
                        </a:spcAft>
                      </a:pPr>
                      <a:r>
                        <a:rPr lang="tr-TR" sz="1050" b="1">
                          <a:latin typeface="Korinna BT"/>
                          <a:ea typeface="Times New Roman"/>
                        </a:rPr>
                        <a:t>      601</a:t>
                      </a:r>
                      <a:endParaRPr lang="tr-TR" sz="1600">
                        <a:latin typeface="Times New Roman"/>
                        <a:ea typeface="Times New Roman"/>
                      </a:endParaRPr>
                    </a:p>
                    <a:p>
                      <a:pPr algn="just">
                        <a:spcAft>
                          <a:spcPts val="0"/>
                        </a:spcAft>
                      </a:pPr>
                      <a:r>
                        <a:rPr lang="tr-TR" sz="1050">
                          <a:latin typeface="Korinna BT"/>
                          <a:ea typeface="Times New Roman"/>
                        </a:rPr>
                        <a:t>      601.04</a:t>
                      </a:r>
                      <a:endParaRPr lang="tr-TR" sz="1600">
                        <a:latin typeface="Times New Roman"/>
                        <a:ea typeface="Times New Roman"/>
                      </a:endParaRPr>
                    </a:p>
                    <a:p>
                      <a:pPr algn="just">
                        <a:spcAft>
                          <a:spcPts val="0"/>
                        </a:spcAft>
                      </a:pPr>
                      <a:r>
                        <a:rPr lang="tr-TR" sz="1050">
                          <a:latin typeface="Korinna BT"/>
                          <a:ea typeface="Times New Roman"/>
                        </a:rPr>
                        <a:t>    </a:t>
                      </a:r>
                      <a:r>
                        <a:rPr lang="tr-TR" sz="1050" b="1">
                          <a:latin typeface="Korinna BT"/>
                          <a:ea typeface="Times New Roman"/>
                        </a:rPr>
                        <a:t>120</a:t>
                      </a:r>
                      <a:endParaRPr lang="tr-TR" sz="1600">
                        <a:latin typeface="Times New Roman"/>
                        <a:ea typeface="Times New Roman"/>
                      </a:endParaRPr>
                    </a:p>
                    <a:p>
                      <a:pPr algn="just">
                        <a:spcAft>
                          <a:spcPts val="0"/>
                        </a:spcAft>
                      </a:pPr>
                      <a:r>
                        <a:rPr lang="tr-TR" sz="1050">
                          <a:latin typeface="Korinna BT"/>
                          <a:ea typeface="Times New Roman"/>
                        </a:rPr>
                        <a:t>      120.03   </a:t>
                      </a:r>
                      <a:endParaRPr lang="tr-TR" sz="1600">
                        <a:latin typeface="Times New Roman"/>
                        <a:ea typeface="Times New Roman"/>
                      </a:endParaRPr>
                    </a:p>
                    <a:p>
                      <a:pPr algn="just">
                        <a:spcAft>
                          <a:spcPts val="0"/>
                        </a:spcAft>
                      </a:pPr>
                      <a:r>
                        <a:rPr lang="tr-TR" sz="1050">
                          <a:latin typeface="Korinna BT"/>
                          <a:ea typeface="Times New Roman"/>
                        </a:rPr>
                        <a:t>        120.03.01                   </a:t>
                      </a:r>
                      <a:endParaRPr lang="tr-TR" sz="1600">
                        <a:latin typeface="Times New Roman"/>
                        <a:ea typeface="Times New Roman"/>
                      </a:endParaRPr>
                    </a:p>
                    <a:p>
                      <a:pPr algn="just">
                        <a:spcAft>
                          <a:spcPts val="0"/>
                        </a:spcAft>
                      </a:pPr>
                      <a:r>
                        <a:rPr lang="tr-TR" sz="1050">
                          <a:latin typeface="Korinna BT"/>
                          <a:ea typeface="Times New Roman"/>
                        </a:rPr>
                        <a:t>       120.03.01.05</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r>
                        <a:rPr lang="tr-TR" sz="1050" b="1" dirty="0">
                          <a:latin typeface="Korinna BT"/>
                          <a:ea typeface="Times New Roman"/>
                        </a:rPr>
                        <a:t>BANKALAR HESABI</a:t>
                      </a:r>
                      <a:endParaRPr lang="tr-TR" sz="1600" dirty="0">
                        <a:latin typeface="Times New Roman"/>
                        <a:ea typeface="Times New Roman"/>
                      </a:endParaRPr>
                    </a:p>
                    <a:p>
                      <a:pPr algn="just">
                        <a:spcAft>
                          <a:spcPts val="0"/>
                        </a:spcAft>
                      </a:pPr>
                      <a:r>
                        <a:rPr lang="tr-TR" sz="1050" dirty="0">
                          <a:latin typeface="Korinna BT"/>
                          <a:ea typeface="Times New Roman"/>
                        </a:rPr>
                        <a:t>Vakıflar Bankası</a:t>
                      </a:r>
                      <a:endParaRPr lang="tr-TR" sz="1600" dirty="0">
                        <a:latin typeface="Times New Roman"/>
                        <a:ea typeface="Times New Roman"/>
                      </a:endParaRPr>
                    </a:p>
                    <a:p>
                      <a:pPr algn="just">
                        <a:spcAft>
                          <a:spcPts val="0"/>
                        </a:spcAft>
                      </a:pPr>
                      <a:r>
                        <a:rPr lang="tr-TR" sz="1050" dirty="0">
                          <a:latin typeface="Korinna BT"/>
                          <a:ea typeface="Times New Roman"/>
                        </a:rPr>
                        <a:t>Vadesiz döviz tevdiat hesabı</a:t>
                      </a:r>
                      <a:endParaRPr lang="tr-TR" sz="1600" dirty="0">
                        <a:latin typeface="Times New Roman"/>
                        <a:ea typeface="Times New Roman"/>
                      </a:endParaRPr>
                    </a:p>
                    <a:p>
                      <a:pPr algn="just">
                        <a:spcAft>
                          <a:spcPts val="0"/>
                        </a:spcAft>
                      </a:pPr>
                      <a:r>
                        <a:rPr lang="tr-TR" sz="1050" b="1" dirty="0">
                          <a:latin typeface="Korinna BT"/>
                          <a:ea typeface="Times New Roman"/>
                        </a:rPr>
                        <a:t>PAZAR.  SATIŞ ve DAĞ. GİD.</a:t>
                      </a:r>
                      <a:endParaRPr lang="tr-TR" sz="1600" dirty="0">
                        <a:latin typeface="Times New Roman"/>
                        <a:ea typeface="Times New Roman"/>
                      </a:endParaRPr>
                    </a:p>
                    <a:p>
                      <a:pPr indent="252095" algn="just">
                        <a:spcAft>
                          <a:spcPts val="0"/>
                        </a:spcAft>
                      </a:pPr>
                      <a:r>
                        <a:rPr lang="tr-TR" sz="1050" b="1" dirty="0">
                          <a:latin typeface="Korinna BT"/>
                          <a:ea typeface="Times New Roman"/>
                        </a:rPr>
                        <a:t>YURT DIŞI SATIŞLAR</a:t>
                      </a:r>
                      <a:endParaRPr lang="tr-TR" sz="1600" dirty="0">
                        <a:latin typeface="Times New Roman"/>
                        <a:ea typeface="Times New Roman"/>
                      </a:endParaRPr>
                    </a:p>
                    <a:p>
                      <a:pPr indent="366395" algn="just">
                        <a:spcAft>
                          <a:spcPts val="0"/>
                        </a:spcAft>
                      </a:pPr>
                      <a:r>
                        <a:rPr lang="tr-TR" sz="1050" dirty="0">
                          <a:latin typeface="Korinna BT"/>
                          <a:ea typeface="Times New Roman"/>
                        </a:rPr>
                        <a:t>İhracat kur farkı geliri</a:t>
                      </a:r>
                      <a:endParaRPr lang="tr-TR" sz="1600" dirty="0">
                        <a:latin typeface="Times New Roman"/>
                        <a:ea typeface="Times New Roman"/>
                      </a:endParaRPr>
                    </a:p>
                    <a:p>
                      <a:pPr indent="252095" algn="just">
                        <a:spcAft>
                          <a:spcPts val="0"/>
                        </a:spcAft>
                      </a:pPr>
                      <a:r>
                        <a:rPr lang="tr-TR" sz="1050" b="1" dirty="0">
                          <a:latin typeface="Korinna BT"/>
                          <a:ea typeface="Times New Roman"/>
                        </a:rPr>
                        <a:t>ALICILAR HESABI</a:t>
                      </a:r>
                      <a:endParaRPr lang="tr-TR" sz="1600" dirty="0">
                        <a:latin typeface="Times New Roman"/>
                        <a:ea typeface="Times New Roman"/>
                      </a:endParaRPr>
                    </a:p>
                    <a:p>
                      <a:pPr indent="366395" algn="just">
                        <a:spcAft>
                          <a:spcPts val="0"/>
                        </a:spcAft>
                      </a:pPr>
                      <a:r>
                        <a:rPr lang="tr-TR" sz="1050" dirty="0">
                          <a:latin typeface="Korinna BT"/>
                          <a:ea typeface="Times New Roman"/>
                        </a:rPr>
                        <a:t>Yurt dışı alıcılar</a:t>
                      </a:r>
                      <a:endParaRPr lang="tr-TR" sz="1600" dirty="0">
                        <a:latin typeface="Times New Roman"/>
                        <a:ea typeface="Times New Roman"/>
                      </a:endParaRPr>
                    </a:p>
                    <a:p>
                      <a:pPr indent="366395" algn="just">
                        <a:spcAft>
                          <a:spcPts val="0"/>
                        </a:spcAft>
                      </a:pPr>
                      <a:r>
                        <a:rPr lang="tr-TR" sz="1050" dirty="0">
                          <a:latin typeface="Korinna BT"/>
                          <a:ea typeface="Times New Roman"/>
                        </a:rPr>
                        <a:t>AB ülkeleri</a:t>
                      </a:r>
                      <a:endParaRPr lang="tr-TR" sz="1600" dirty="0">
                        <a:latin typeface="Times New Roman"/>
                        <a:ea typeface="Times New Roman"/>
                      </a:endParaRPr>
                    </a:p>
                    <a:p>
                      <a:pPr indent="366395" algn="just">
                        <a:spcAft>
                          <a:spcPts val="0"/>
                        </a:spcAft>
                      </a:pPr>
                      <a:r>
                        <a:rPr lang="tr-TR" sz="1050" dirty="0">
                          <a:latin typeface="Korinna BT"/>
                          <a:ea typeface="Times New Roman"/>
                        </a:rPr>
                        <a:t>İtalya</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050" b="1" dirty="0">
                          <a:latin typeface="Korinna BT"/>
                          <a:ea typeface="Times New Roman"/>
                        </a:rPr>
                        <a:t>112.275-</a:t>
                      </a:r>
                      <a:endParaRPr lang="tr-TR" sz="1600" dirty="0">
                        <a:latin typeface="Times New Roman"/>
                        <a:ea typeface="Times New Roman"/>
                      </a:endParaRPr>
                    </a:p>
                    <a:p>
                      <a:pPr algn="r">
                        <a:spcAft>
                          <a:spcPts val="0"/>
                        </a:spcAft>
                      </a:pPr>
                      <a:endParaRPr lang="tr-TR" sz="1050" b="1" dirty="0" smtClean="0">
                        <a:latin typeface="Korinna BT"/>
                        <a:ea typeface="Times New Roman"/>
                      </a:endParaRPr>
                    </a:p>
                    <a:p>
                      <a:pPr algn="r">
                        <a:spcAft>
                          <a:spcPts val="0"/>
                        </a:spcAft>
                      </a:pPr>
                      <a:endParaRPr lang="tr-TR" sz="1050" b="1" dirty="0" smtClean="0">
                        <a:latin typeface="Korinna BT"/>
                        <a:ea typeface="Times New Roman"/>
                      </a:endParaRPr>
                    </a:p>
                    <a:p>
                      <a:pPr algn="r">
                        <a:spcAft>
                          <a:spcPts val="0"/>
                        </a:spcAft>
                      </a:pPr>
                      <a:r>
                        <a:rPr lang="tr-TR" sz="1050" b="1" dirty="0" smtClean="0">
                          <a:latin typeface="Korinna BT"/>
                          <a:ea typeface="Times New Roman"/>
                        </a:rPr>
                        <a:t>225-</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1050" dirty="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r>
                        <a:rPr lang="tr-TR" sz="1050" dirty="0" smtClean="0">
                          <a:latin typeface="Korinna BT"/>
                          <a:ea typeface="Times New Roman"/>
                        </a:rPr>
                        <a:t>7.500-</a:t>
                      </a:r>
                      <a:endParaRPr lang="tr-TR" sz="1600" dirty="0">
                        <a:latin typeface="Times New Roman"/>
                        <a:ea typeface="Times New Roman"/>
                      </a:endParaRPr>
                    </a:p>
                    <a:p>
                      <a:pPr algn="r">
                        <a:spcAft>
                          <a:spcPts val="0"/>
                        </a:spcAft>
                      </a:pPr>
                      <a:endParaRPr lang="tr-TR" sz="1050" dirty="0" smtClean="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r>
                        <a:rPr lang="tr-TR" sz="1050" dirty="0" smtClean="0">
                          <a:latin typeface="Korinna BT"/>
                          <a:ea typeface="Times New Roman"/>
                        </a:rPr>
                        <a:t>105.000-</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3">
                  <a:txBody>
                    <a:bodyPr/>
                    <a:lstStyle/>
                    <a:p>
                      <a:pPr algn="r">
                        <a:spcAft>
                          <a:spcPts val="0"/>
                        </a:spcAft>
                      </a:pPr>
                      <a:r>
                        <a:rPr lang="tr-TR" sz="900" b="1">
                          <a:latin typeface="Korinna BT"/>
                          <a:ea typeface="Times New Roman"/>
                        </a:rPr>
                        <a:t>TOPLAM</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r>
                        <a:rPr lang="tr-TR" sz="900">
                          <a:latin typeface="Korinna BT"/>
                          <a:ea typeface="Times New Roman"/>
                        </a:rPr>
                        <a:t>112.275</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tr-TR" sz="900" b="1">
                          <a:latin typeface="Korinna BT"/>
                          <a:ea typeface="Times New Roman"/>
                        </a:rPr>
                        <a:t>112.275</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040">
                <a:tc>
                  <a:txBody>
                    <a:bodyPr/>
                    <a:lstStyle/>
                    <a:p>
                      <a:pPr algn="just">
                        <a:spcAft>
                          <a:spcPts val="0"/>
                        </a:spcAft>
                      </a:pPr>
                      <a:r>
                        <a:rPr lang="tr-TR" sz="1000">
                          <a:latin typeface="Korinna BT"/>
                          <a:ea typeface="Times New Roman"/>
                        </a:rPr>
                        <a:t>Açıklama</a:t>
                      </a:r>
                      <a:r>
                        <a:rPr lang="tr-TR" sz="1000" b="1">
                          <a:latin typeface="Korinna BT"/>
                          <a:ea typeface="Times New Roman"/>
                        </a:rPr>
                        <a:t> </a:t>
                      </a:r>
                      <a:endParaRPr lang="tr-TR"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just">
                        <a:spcAft>
                          <a:spcPts val="0"/>
                        </a:spcAft>
                      </a:pPr>
                      <a:r>
                        <a:rPr lang="tr-TR" sz="1050" dirty="0">
                          <a:latin typeface="Korinna BT"/>
                          <a:ea typeface="Times New Roman"/>
                        </a:rPr>
                        <a:t>20.11.2011 tarihinde ihracat bedelinin Ege AŞ’nin  hesaplarına yansıma kaydı 50.000 </a:t>
                      </a:r>
                      <a:r>
                        <a:rPr lang="tr-TR" sz="1000" dirty="0">
                          <a:latin typeface="Korinna BT"/>
                          <a:ea typeface="Times New Roman"/>
                        </a:rPr>
                        <a:t>× </a:t>
                      </a:r>
                      <a:r>
                        <a:rPr lang="tr-TR" sz="1050" dirty="0">
                          <a:latin typeface="Korinna BT"/>
                          <a:ea typeface="Times New Roman"/>
                        </a:rPr>
                        <a:t>2.25 = 112.500  TL</a:t>
                      </a:r>
                      <a:endParaRPr lang="tr-TR"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4" name="Rectangle 1"/>
          <p:cNvSpPr>
            <a:spLocks noChangeArrowheads="1"/>
          </p:cNvSpPr>
          <p:nvPr/>
        </p:nvSpPr>
        <p:spPr bwMode="auto">
          <a:xfrm>
            <a:off x="395536" y="4717450"/>
            <a:ext cx="8748464"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1" i="0" u="none" strike="noStrike" cap="none" normalizeH="0" baseline="0" dirty="0" smtClean="0">
                <a:ln>
                  <a:noFill/>
                </a:ln>
                <a:solidFill>
                  <a:schemeClr val="tx1"/>
                </a:solidFill>
                <a:effectLst/>
                <a:latin typeface="Korinna BT" charset="0"/>
                <a:ea typeface="Times New Roman" pitchFamily="18" charset="0"/>
                <a:cs typeface="Arial" pitchFamily="34" charset="0"/>
              </a:rPr>
              <a:t>Örnek:</a:t>
            </a:r>
            <a:r>
              <a:rPr kumimoji="0" lang="tr-TR" sz="1100" b="0" i="0" u="none" strike="noStrike" cap="none" normalizeH="0" baseline="0" dirty="0" smtClean="0">
                <a:ln>
                  <a:noFill/>
                </a:ln>
                <a:solidFill>
                  <a:schemeClr val="tx1"/>
                </a:solidFill>
                <a:effectLst/>
                <a:latin typeface="Korinna BT" charset="0"/>
                <a:ea typeface="Times New Roman" pitchFamily="18" charset="0"/>
                <a:cs typeface="Arial" pitchFamily="34" charset="0"/>
              </a:rPr>
              <a:t> Martı AŞ. satışını yapmış olduğu çelik kapılardan 1000.- Euro değerindeki çeşitli kapı örneklerinden 10 tanesini 10.10.2011 tarihinde </a:t>
            </a:r>
            <a:r>
              <a:rPr kumimoji="0" lang="tr-TR" sz="11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Gorki</a:t>
            </a:r>
            <a:r>
              <a:rPr kumimoji="0" lang="tr-TR" sz="1100" b="0" i="0" u="none" strike="noStrike" cap="none" normalizeH="0" baseline="0" dirty="0" smtClean="0">
                <a:ln>
                  <a:noFill/>
                </a:ln>
                <a:solidFill>
                  <a:schemeClr val="tx1"/>
                </a:solidFill>
                <a:effectLst/>
                <a:latin typeface="Korinna BT" charset="0"/>
                <a:ea typeface="Times New Roman" pitchFamily="18" charset="0"/>
                <a:cs typeface="Arial" pitchFamily="34" charset="0"/>
              </a:rPr>
              <a:t> firmasına numune</a:t>
            </a:r>
            <a:r>
              <a:rPr kumimoji="0" lang="tr-TR" sz="1100" b="1" i="0" u="none" strike="noStrike" cap="none" normalizeH="0" baseline="30000" dirty="0" smtClean="0">
                <a:ln>
                  <a:noFill/>
                </a:ln>
                <a:solidFill>
                  <a:schemeClr val="tx1"/>
                </a:solidFill>
                <a:effectLst/>
                <a:latin typeface="Korinna BT" charset="0"/>
                <a:ea typeface="Times New Roman" pitchFamily="18" charset="0"/>
                <a:cs typeface="Times New Roman" pitchFamily="18" charset="0"/>
                <a:hlinkClick r:id=""/>
              </a:rPr>
              <a:t>[</a:t>
            </a:r>
            <a:r>
              <a:rPr kumimoji="0" lang="tr-TR" sz="1100" b="1" i="0" u="none" strike="noStrike" cap="none" normalizeH="0" baseline="30000" dirty="0" smtClean="0" bmk="">
                <a:ln>
                  <a:noFill/>
                </a:ln>
                <a:solidFill>
                  <a:schemeClr val="tx1"/>
                </a:solidFill>
                <a:effectLst/>
                <a:latin typeface="Korinna BT" charset="0"/>
                <a:ea typeface="Times New Roman" pitchFamily="18" charset="0"/>
                <a:cs typeface="Times New Roman" pitchFamily="18" charset="0"/>
                <a:hlinkClick r:id=""/>
              </a:rPr>
              <a:t>1]</a:t>
            </a:r>
            <a:r>
              <a:rPr kumimoji="0" lang="tr-TR" sz="1100" b="0" i="0" u="none" strike="noStrike" cap="none" normalizeH="0" baseline="0" dirty="0" smtClean="0">
                <a:ln>
                  <a:noFill/>
                </a:ln>
                <a:solidFill>
                  <a:schemeClr val="tx1"/>
                </a:solidFill>
                <a:effectLst/>
                <a:latin typeface="Korinna BT" charset="0"/>
                <a:ea typeface="Times New Roman" pitchFamily="18" charset="0"/>
                <a:cs typeface="Arial" pitchFamily="34" charset="0"/>
              </a:rPr>
              <a:t> olarak sevk etmiştir. (1 Euro = 2  TL)</a:t>
            </a:r>
            <a:endParaRPr kumimoji="0" lang="tr-TR" sz="24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4 Tablo"/>
          <p:cNvGraphicFramePr>
            <a:graphicFrameLocks noGrp="1"/>
          </p:cNvGraphicFramePr>
          <p:nvPr/>
        </p:nvGraphicFramePr>
        <p:xfrm>
          <a:off x="611560" y="5301208"/>
          <a:ext cx="5112568" cy="1143000"/>
        </p:xfrm>
        <a:graphic>
          <a:graphicData uri="http://schemas.openxmlformats.org/drawingml/2006/table">
            <a:tbl>
              <a:tblPr/>
              <a:tblGrid>
                <a:gridCol w="1032573"/>
                <a:gridCol w="1989700"/>
                <a:gridCol w="721914"/>
                <a:gridCol w="636112"/>
                <a:gridCol w="732269"/>
              </a:tblGrid>
              <a:tr h="0">
                <a:tc gridSpan="5">
                  <a:txBody>
                    <a:bodyPr/>
                    <a:lstStyle/>
                    <a:p>
                      <a:pPr>
                        <a:spcAft>
                          <a:spcPts val="0"/>
                        </a:spcAft>
                      </a:pPr>
                      <a:r>
                        <a:rPr lang="tr-TR" sz="800" cap="all" dirty="0">
                          <a:solidFill>
                            <a:srgbClr val="FFFFFF"/>
                          </a:solidFill>
                          <a:latin typeface="Korinna BT"/>
                          <a:ea typeface="Times New Roman"/>
                        </a:rPr>
                        <a:t>MARTI  AŞ                                                                                               Mahsup Fişi</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a:txBody>
                    <a:bodyPr/>
                    <a:lstStyle/>
                    <a:p>
                      <a:pPr>
                        <a:spcAft>
                          <a:spcPts val="0"/>
                        </a:spcAft>
                      </a:pPr>
                      <a:r>
                        <a:rPr lang="tr-TR" sz="800" dirty="0">
                          <a:latin typeface="Korinna BT"/>
                          <a:ea typeface="Times New Roman"/>
                        </a:rPr>
                        <a:t>Fiş Tarihi</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latin typeface="Korinna BT"/>
                          <a:ea typeface="Times New Roman"/>
                        </a:rPr>
                        <a:t>10/10/ 2011</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tr-TR" sz="8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spcAft>
                          <a:spcPts val="0"/>
                        </a:spcAft>
                      </a:pPr>
                      <a:endParaRPr lang="tr-TR" sz="1400">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tr-TR" sz="800">
                          <a:latin typeface="Korinna BT"/>
                          <a:ea typeface="Times New Roman"/>
                        </a:rPr>
                        <a:t>Hesap Kodu</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dirty="0">
                          <a:latin typeface="Korinna BT"/>
                          <a:ea typeface="Times New Roman"/>
                        </a:rPr>
                        <a:t>Hesap Adı</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Korinna BT"/>
                          <a:ea typeface="Times New Roman"/>
                        </a:rPr>
                        <a:t>Detay</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Korinna BT"/>
                          <a:ea typeface="Times New Roman"/>
                        </a:rPr>
                        <a:t>Borç</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Korinna BT"/>
                          <a:ea typeface="Times New Roman"/>
                        </a:rPr>
                        <a:t>Alacak</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900" dirty="0">
                          <a:latin typeface="Korinna BT"/>
                          <a:ea typeface="Times New Roman"/>
                        </a:rPr>
                        <a:t>760</a:t>
                      </a:r>
                      <a:endParaRPr lang="tr-TR" sz="1400" dirty="0">
                        <a:latin typeface="Times New Roman"/>
                        <a:ea typeface="Times New Roman"/>
                      </a:endParaRPr>
                    </a:p>
                    <a:p>
                      <a:pPr>
                        <a:spcAft>
                          <a:spcPts val="0"/>
                        </a:spcAft>
                      </a:pPr>
                      <a:r>
                        <a:rPr lang="tr-TR" sz="900" b="1" dirty="0">
                          <a:latin typeface="Korinna BT"/>
                          <a:ea typeface="Times New Roman"/>
                        </a:rPr>
                        <a:t>   760.03.03.06     </a:t>
                      </a:r>
                      <a:endParaRPr lang="tr-TR" sz="1400" dirty="0">
                        <a:latin typeface="Times New Roman"/>
                        <a:ea typeface="Times New Roman"/>
                      </a:endParaRPr>
                    </a:p>
                    <a:p>
                      <a:pPr>
                        <a:spcAft>
                          <a:spcPts val="0"/>
                        </a:spcAft>
                      </a:pPr>
                      <a:r>
                        <a:rPr lang="tr-TR" sz="900" b="1" dirty="0">
                          <a:latin typeface="Korinna BT"/>
                          <a:ea typeface="Times New Roman"/>
                        </a:rPr>
                        <a:t>                 1</a:t>
                      </a:r>
                      <a:r>
                        <a:rPr lang="tr-TR" sz="900" dirty="0">
                          <a:latin typeface="Korinna BT"/>
                          <a:ea typeface="Times New Roman"/>
                        </a:rPr>
                        <a:t>53</a:t>
                      </a:r>
                      <a:r>
                        <a:rPr lang="tr-TR" sz="900" b="1" dirty="0">
                          <a:latin typeface="Korinna BT"/>
                          <a:ea typeface="Times New Roman"/>
                        </a:rPr>
                        <a:t>                      </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900" b="1">
                          <a:latin typeface="Korinna BT"/>
                          <a:ea typeface="Times New Roman"/>
                        </a:rPr>
                        <a:t>PAZ. SAT. DAĞ. GİDERLERİ</a:t>
                      </a:r>
                      <a:endParaRPr lang="tr-TR" sz="1400">
                        <a:latin typeface="Times New Roman"/>
                        <a:ea typeface="Times New Roman"/>
                      </a:endParaRPr>
                    </a:p>
                    <a:p>
                      <a:pPr>
                        <a:spcAft>
                          <a:spcPts val="0"/>
                        </a:spcAft>
                      </a:pPr>
                      <a:r>
                        <a:rPr lang="tr-TR" sz="900">
                          <a:latin typeface="Korinna BT"/>
                          <a:ea typeface="Times New Roman"/>
                        </a:rPr>
                        <a:t>Numune giderleri</a:t>
                      </a:r>
                      <a:endParaRPr lang="tr-TR" sz="1400">
                        <a:latin typeface="Times New Roman"/>
                        <a:ea typeface="Times New Roman"/>
                      </a:endParaRPr>
                    </a:p>
                    <a:p>
                      <a:pPr indent="217805">
                        <a:spcAft>
                          <a:spcPts val="0"/>
                        </a:spcAft>
                      </a:pPr>
                      <a:r>
                        <a:rPr lang="tr-TR" sz="900" b="1">
                          <a:latin typeface="Korinna BT"/>
                          <a:ea typeface="Times New Roman"/>
                        </a:rPr>
                        <a:t>  TİCARİ MALLAR HS</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9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tr-TR" sz="900">
                          <a:latin typeface="Korinna BT"/>
                          <a:ea typeface="Times New Roman"/>
                        </a:rPr>
                        <a:t>20.000</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1400">
                        <a:latin typeface="Times New Roman"/>
                        <a:ea typeface="Times New Roman"/>
                      </a:endParaRPr>
                    </a:p>
                    <a:p>
                      <a:pPr algn="r">
                        <a:spcAft>
                          <a:spcPts val="0"/>
                        </a:spcAft>
                      </a:pPr>
                      <a:r>
                        <a:rPr lang="tr-TR" sz="900" b="1">
                          <a:latin typeface="Korinna BT"/>
                          <a:ea typeface="Times New Roman"/>
                        </a:rPr>
                        <a:t>20.000</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5265">
                <a:tc>
                  <a:txBody>
                    <a:bodyPr/>
                    <a:lstStyle/>
                    <a:p>
                      <a:pPr>
                        <a:spcAft>
                          <a:spcPts val="0"/>
                        </a:spcAft>
                      </a:pPr>
                      <a:r>
                        <a:rPr lang="tr-TR" sz="900">
                          <a:latin typeface="Korinna BT"/>
                          <a:ea typeface="Times New Roman"/>
                        </a:rPr>
                        <a:t>Açıklama</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spcAft>
                          <a:spcPts val="0"/>
                        </a:spcAft>
                      </a:pPr>
                      <a:r>
                        <a:rPr lang="tr-TR" sz="900" dirty="0">
                          <a:latin typeface="Korinna BT"/>
                          <a:ea typeface="Times New Roman"/>
                        </a:rPr>
                        <a:t>10/10/2011 tarihinde </a:t>
                      </a:r>
                      <a:r>
                        <a:rPr lang="tr-TR" sz="900" dirty="0" err="1">
                          <a:latin typeface="Korinna BT"/>
                          <a:ea typeface="Times New Roman"/>
                        </a:rPr>
                        <a:t>Gorki</a:t>
                      </a:r>
                      <a:r>
                        <a:rPr lang="tr-TR" sz="900" dirty="0">
                          <a:latin typeface="Korinna BT"/>
                          <a:ea typeface="Times New Roman"/>
                        </a:rPr>
                        <a:t> firmasına 10 adet çelik kapı gönderilmesi kaydı. </a:t>
                      </a:r>
                      <a:endParaRPr lang="tr-TR" sz="1400" dirty="0">
                        <a:latin typeface="Times New Roman"/>
                        <a:ea typeface="Times New Roman"/>
                      </a:endParaRPr>
                    </a:p>
                    <a:p>
                      <a:pPr>
                        <a:spcAft>
                          <a:spcPts val="0"/>
                        </a:spcAft>
                      </a:pPr>
                      <a:r>
                        <a:rPr lang="tr-TR" sz="900" dirty="0">
                          <a:latin typeface="Korinna BT"/>
                          <a:ea typeface="Times New Roman"/>
                        </a:rPr>
                        <a:t> (10 adet × 1000 × 2 TL =20.000 TL )</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pic>
        <p:nvPicPr>
          <p:cNvPr id="6" name="Picture 6" descr="j0283209"/>
          <p:cNvPicPr>
            <a:picLocks noChangeAspect="1" noChangeArrowheads="1" noCrop="1"/>
          </p:cNvPicPr>
          <p:nvPr/>
        </p:nvPicPr>
        <p:blipFill>
          <a:blip r:embed="rId2" cstate="print"/>
          <a:srcRect/>
          <a:stretch>
            <a:fillRect/>
          </a:stretch>
        </p:blipFill>
        <p:spPr bwMode="auto">
          <a:xfrm>
            <a:off x="6804248" y="620688"/>
            <a:ext cx="2339752" cy="1872208"/>
          </a:xfrm>
          <a:prstGeom prst="rect">
            <a:avLst/>
          </a:prstGeom>
          <a:noFill/>
          <a:ln w="9525">
            <a:noFill/>
            <a:miter lim="800000"/>
            <a:headEnd/>
            <a:tailEnd/>
          </a:ln>
        </p:spPr>
      </p:pic>
    </p:spTree>
  </p:cSld>
  <p:clrMapOvr>
    <a:masterClrMapping/>
  </p:clrMapOvr>
  <p:transition spd="slow">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ChangeArrowheads="1"/>
          </p:cNvSpPr>
          <p:nvPr/>
        </p:nvSpPr>
        <p:spPr bwMode="auto">
          <a:xfrm>
            <a:off x="251520" y="478343"/>
            <a:ext cx="8676456" cy="37548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tx1"/>
                </a:solidFill>
                <a:effectLst/>
                <a:latin typeface="Korinna BT" charset="0"/>
                <a:ea typeface="Times New Roman" pitchFamily="18" charset="0"/>
                <a:cs typeface="Arial" pitchFamily="34" charset="0"/>
              </a:rPr>
              <a:t>Götürü Gider Uygulaması</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4108 sayılı Kanununla Gelir Vergisi Kanununun 40. maddesinin 1 numaralı bendine eklenen parantez içi hükümle, 01.01.1995 tarihinden geçerli olmak üzere, ihracat, yurt dışında inşaat, onarma, montaj ve taşımacılık faaliyetlerinde bulunan mükelleflere, bu işlerle ilgili tevsik edemedikleri giderlerine karşılık olmak üzere götürü gider müessesesi getirilmiştir. </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 Söz konusu hükümle tevsik edilemeyen giderlere karşılık olmak üzere getirilen götürü gider müessesesi ile ilgili açıklamalar 194 seri </a:t>
            </a:r>
            <a:r>
              <a:rPr kumimoji="0" lang="tr-TR" sz="12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no'lu</a:t>
            </a: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 Gelir Vergisi Genel Tebliği ile yapılmıştır.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 Götürü gider uygulamasından ihracat, yurt dışı inşaat, onarma, montaj ile taşımacılık faaliyetinde bulunan gelir ve kurumlar vergisi mükellefleri yararlanabileceklerdir. Bu tür faaliyetleri bulunmayan mükelleflerin Gelir Vergisi Kanunu’nun 40. maddesi hükmüne göre götürü gider kaydı ve bu giderleri kazancın tespitinde indirim konusu yapmaları mümkün değildir. </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"(İhracat, yurt dışında inşaat, onarma, montaj ve taşımacılık faaliyetlerinde bulunan mükellefler, bu bentte yazılı giderlere ilaveten bu faaliyetlerden döviz olarak elde ettikleri hasılatın binde beşini aşmamak şartıyla yurt dışındaki bu işlerle ilgili giderlerine karşılık olmak üzere götürü olarak hesapladıkları giderleri de indirebilirler.)"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tx1"/>
                </a:solidFill>
                <a:effectLst/>
                <a:latin typeface="Korinna BT" charset="0"/>
                <a:ea typeface="Times New Roman" pitchFamily="18" charset="0"/>
                <a:cs typeface="Arial" pitchFamily="34" charset="0"/>
              </a:rPr>
              <a:t>Bilgi: </a:t>
            </a: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Götürü giderler;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Char char="•"/>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Nakliye,</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Char char="•"/>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Sigorta ve</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Char char="•"/>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Diğer giderler ayıklanarak FOB bedeli üzerinden hesaplanması gerekir.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Char char="•"/>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FOB Bedel üzerinden %005 götürü gider hesaplanabilir.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Char char="•"/>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İhracat kaydıyla satışlarda götürü gider uygulamasından yararlanamazlar.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tx1"/>
                </a:solidFill>
                <a:effectLst/>
                <a:latin typeface="Korinna BT" charset="0"/>
                <a:ea typeface="Times New Roman" pitchFamily="18" charset="0"/>
                <a:cs typeface="Arial" pitchFamily="34" charset="0"/>
              </a:rPr>
              <a:t>Götürü Gider Uygulaması: </a:t>
            </a: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Gama AŞ. 150.000 TL tutarındaki makineyi  03.11.2011 tarihinde ihraç etmiştir.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Gama AŞ.  150.000 × 0,005  = 750 TL  götürü gider kaydedebilir.</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2 Tablo"/>
          <p:cNvGraphicFramePr>
            <a:graphicFrameLocks noGrp="1"/>
          </p:cNvGraphicFramePr>
          <p:nvPr/>
        </p:nvGraphicFramePr>
        <p:xfrm>
          <a:off x="395536" y="4509120"/>
          <a:ext cx="5688632" cy="1173480"/>
        </p:xfrm>
        <a:graphic>
          <a:graphicData uri="http://schemas.openxmlformats.org/drawingml/2006/table">
            <a:tbl>
              <a:tblPr/>
              <a:tblGrid>
                <a:gridCol w="1190247"/>
                <a:gridCol w="2293528"/>
                <a:gridCol w="832150"/>
                <a:gridCol w="559314"/>
                <a:gridCol w="813393"/>
              </a:tblGrid>
              <a:tr h="0">
                <a:tc gridSpan="5">
                  <a:txBody>
                    <a:bodyPr/>
                    <a:lstStyle/>
                    <a:p>
                      <a:pPr>
                        <a:spcAft>
                          <a:spcPts val="0"/>
                        </a:spcAft>
                      </a:pPr>
                      <a:r>
                        <a:rPr lang="tr-TR" sz="1100" b="1" cap="all">
                          <a:latin typeface="Korinna BT"/>
                          <a:ea typeface="Times New Roman"/>
                        </a:rPr>
                        <a:t>GAMA  AŞ                                                                                               Mahsup Fişi</a:t>
                      </a:r>
                      <a:endParaRPr lang="tr-TR" sz="2000">
                        <a:latin typeface="Times New Roman"/>
                        <a:ea typeface="Times New Roman"/>
                      </a:endParaRPr>
                    </a:p>
                  </a:txBody>
                  <a:tcPr marL="68580" marR="68580" marT="0" marB="0">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a:txBody>
                    <a:bodyPr/>
                    <a:lstStyle/>
                    <a:p>
                      <a:pPr>
                        <a:spcAft>
                          <a:spcPts val="0"/>
                        </a:spcAft>
                      </a:pPr>
                      <a:r>
                        <a:rPr lang="tr-TR" sz="1100" b="1">
                          <a:latin typeface="Korinna BT"/>
                          <a:ea typeface="Times New Roman"/>
                        </a:rPr>
                        <a:t>Fiş Tarihi:</a:t>
                      </a:r>
                      <a:endParaRPr lang="tr-TR" sz="2000">
                        <a:latin typeface="Times New Roman"/>
                        <a:ea typeface="Times New Roman"/>
                      </a:endParaRPr>
                    </a:p>
                  </a:txBody>
                  <a:tcPr marL="68580" marR="68580" marT="0" marB="0">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100">
                          <a:latin typeface="Korinna BT"/>
                          <a:ea typeface="Times New Roman"/>
                        </a:rPr>
                        <a:t>03/11/ 2011</a:t>
                      </a:r>
                      <a:endParaRPr lang="tr-T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tr-TR" sz="11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spcAft>
                          <a:spcPts val="0"/>
                        </a:spcAft>
                      </a:pPr>
                      <a:endParaRPr lang="tr-TR" sz="11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tr-TR" sz="1100">
                          <a:latin typeface="Korinna BT"/>
                          <a:ea typeface="Times New Roman"/>
                        </a:rPr>
                        <a:t>Hesap Kodu</a:t>
                      </a:r>
                      <a:endParaRPr lang="tr-TR" sz="2000">
                        <a:latin typeface="Times New Roman"/>
                        <a:ea typeface="Times New Roman"/>
                      </a:endParaRPr>
                    </a:p>
                  </a:txBody>
                  <a:tcPr marL="68580" marR="68580" marT="0" marB="0">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latin typeface="Korinna BT"/>
                          <a:ea typeface="Times New Roman"/>
                        </a:rPr>
                        <a:t>Hesap Adı</a:t>
                      </a:r>
                      <a:endParaRPr lang="tr-T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latin typeface="Korinna BT"/>
                          <a:ea typeface="Times New Roman"/>
                        </a:rPr>
                        <a:t>Detay</a:t>
                      </a:r>
                      <a:endParaRPr lang="tr-T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b="1">
                          <a:latin typeface="Korinna BT"/>
                          <a:ea typeface="Times New Roman"/>
                        </a:rPr>
                        <a:t>Borç</a:t>
                      </a:r>
                      <a:endParaRPr lang="tr-T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b="1">
                          <a:latin typeface="Korinna BT"/>
                          <a:ea typeface="Times New Roman"/>
                        </a:rPr>
                        <a:t>Alacak</a:t>
                      </a:r>
                      <a:endParaRPr lang="tr-T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100" b="1">
                          <a:latin typeface="Korinna BT"/>
                          <a:ea typeface="Times New Roman"/>
                        </a:rPr>
                        <a:t>760</a:t>
                      </a:r>
                      <a:endParaRPr lang="tr-TR" sz="2000">
                        <a:latin typeface="Times New Roman"/>
                        <a:ea typeface="Times New Roman"/>
                      </a:endParaRPr>
                    </a:p>
                    <a:p>
                      <a:pPr>
                        <a:spcAft>
                          <a:spcPts val="0"/>
                        </a:spcAft>
                      </a:pPr>
                      <a:r>
                        <a:rPr lang="tr-TR" sz="1100">
                          <a:latin typeface="Korinna BT"/>
                          <a:ea typeface="Times New Roman"/>
                        </a:rPr>
                        <a:t>   760.03.03.09     </a:t>
                      </a:r>
                      <a:endParaRPr lang="tr-TR" sz="2000">
                        <a:latin typeface="Times New Roman"/>
                        <a:ea typeface="Times New Roman"/>
                      </a:endParaRPr>
                    </a:p>
                    <a:p>
                      <a:pPr>
                        <a:spcAft>
                          <a:spcPts val="0"/>
                        </a:spcAft>
                      </a:pPr>
                      <a:r>
                        <a:rPr lang="tr-TR" sz="1100">
                          <a:latin typeface="Korinna BT"/>
                          <a:ea typeface="Times New Roman"/>
                        </a:rPr>
                        <a:t>                 </a:t>
                      </a:r>
                      <a:r>
                        <a:rPr lang="tr-TR" sz="1100" b="1">
                          <a:latin typeface="Korinna BT"/>
                          <a:ea typeface="Times New Roman"/>
                        </a:rPr>
                        <a:t>100</a:t>
                      </a:r>
                      <a:r>
                        <a:rPr lang="tr-TR" sz="1100">
                          <a:latin typeface="Korinna BT"/>
                          <a:ea typeface="Times New Roman"/>
                        </a:rPr>
                        <a:t>                  </a:t>
                      </a:r>
                      <a:endParaRPr lang="tr-TR" sz="2000">
                        <a:latin typeface="Times New Roman"/>
                        <a:ea typeface="Times New Roman"/>
                      </a:endParaRPr>
                    </a:p>
                  </a:txBody>
                  <a:tcPr marL="68580" marR="68580" marT="0" marB="0">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100" b="1">
                          <a:latin typeface="Korinna BT"/>
                          <a:ea typeface="Times New Roman"/>
                        </a:rPr>
                        <a:t>PAZ. SAT. DAĞ. GİDERLERİ</a:t>
                      </a:r>
                      <a:endParaRPr lang="tr-TR" sz="2000">
                        <a:latin typeface="Times New Roman"/>
                        <a:ea typeface="Times New Roman"/>
                      </a:endParaRPr>
                    </a:p>
                    <a:p>
                      <a:pPr>
                        <a:spcAft>
                          <a:spcPts val="0"/>
                        </a:spcAft>
                      </a:pPr>
                      <a:r>
                        <a:rPr lang="tr-TR" sz="1100">
                          <a:latin typeface="Korinna BT"/>
                          <a:ea typeface="Times New Roman"/>
                        </a:rPr>
                        <a:t>Götürü belgesiz giderler</a:t>
                      </a:r>
                      <a:endParaRPr lang="tr-TR" sz="2000">
                        <a:latin typeface="Times New Roman"/>
                        <a:ea typeface="Times New Roman"/>
                      </a:endParaRPr>
                    </a:p>
                    <a:p>
                      <a:pPr indent="217805">
                        <a:spcAft>
                          <a:spcPts val="0"/>
                        </a:spcAft>
                      </a:pPr>
                      <a:r>
                        <a:rPr lang="tr-TR" sz="1100" b="1">
                          <a:latin typeface="Korinna BT"/>
                          <a:ea typeface="Times New Roman"/>
                        </a:rPr>
                        <a:t>  KASA  HS</a:t>
                      </a:r>
                      <a:endParaRPr lang="tr-T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11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tr-TR" sz="1100">
                          <a:latin typeface="Korinna BT"/>
                          <a:ea typeface="Times New Roman"/>
                        </a:rPr>
                        <a:t>750</a:t>
                      </a:r>
                      <a:endParaRPr lang="tr-T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1100">
                        <a:latin typeface="Korinna BT"/>
                        <a:ea typeface="Times New Roman"/>
                      </a:endParaRPr>
                    </a:p>
                    <a:p>
                      <a:pPr algn="r">
                        <a:spcAft>
                          <a:spcPts val="0"/>
                        </a:spcAft>
                      </a:pPr>
                      <a:r>
                        <a:rPr lang="tr-TR" sz="1100">
                          <a:latin typeface="Korinna BT"/>
                          <a:ea typeface="Times New Roman"/>
                        </a:rPr>
                        <a:t>750</a:t>
                      </a:r>
                      <a:endParaRPr lang="tr-T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3">
                  <a:txBody>
                    <a:bodyPr/>
                    <a:lstStyle/>
                    <a:p>
                      <a:pPr algn="r">
                        <a:spcAft>
                          <a:spcPts val="0"/>
                        </a:spcAft>
                      </a:pPr>
                      <a:r>
                        <a:rPr lang="tr-TR" sz="1100">
                          <a:latin typeface="Korinna BT"/>
                          <a:ea typeface="Times New Roman"/>
                        </a:rPr>
                        <a:t>TOPLAM</a:t>
                      </a:r>
                      <a:endParaRPr lang="tr-TR" sz="2000">
                        <a:latin typeface="Times New Roman"/>
                        <a:ea typeface="Times New Roman"/>
                      </a:endParaRPr>
                    </a:p>
                  </a:txBody>
                  <a:tcPr marL="68580" marR="68580" marT="0" marB="0">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r>
                        <a:rPr lang="tr-TR" sz="1100">
                          <a:latin typeface="Korinna BT"/>
                          <a:ea typeface="Times New Roman"/>
                        </a:rPr>
                        <a:t>750</a:t>
                      </a:r>
                      <a:endParaRPr lang="tr-T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spcAft>
                          <a:spcPts val="0"/>
                        </a:spcAft>
                      </a:pPr>
                      <a:r>
                        <a:rPr lang="tr-TR" sz="1100" dirty="0">
                          <a:latin typeface="Korinna BT"/>
                          <a:ea typeface="Times New Roman"/>
                        </a:rPr>
                        <a:t>750</a:t>
                      </a:r>
                      <a:endParaRPr lang="tr-TR"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bl>
          </a:graphicData>
        </a:graphic>
      </p:graphicFrame>
    </p:spTree>
  </p:cSld>
  <p:clrMapOvr>
    <a:masterClrMapping/>
  </p:clrMapOvr>
  <p:transition spd="slow">
    <p:newsfla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0" y="795481"/>
            <a:ext cx="91440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rgbClr val="FF0000"/>
                </a:solidFill>
                <a:effectLst/>
                <a:latin typeface="Korinna BT" charset="0"/>
                <a:ea typeface="Times New Roman" pitchFamily="18" charset="0"/>
                <a:cs typeface="Arial" pitchFamily="34" charset="0"/>
              </a:rPr>
              <a:t>6. 5. Kabul Kredili İthalat İşlemlerinin Muhasebeleştirilmesi</a:t>
            </a:r>
          </a:p>
          <a:p>
            <a:pPr marL="0" marR="0" lvl="0" indent="252413" algn="just" defTabSz="914400" rtl="0" eaLnBrk="1" fontAlgn="base" latinLnBrk="0" hangingPunct="1">
              <a:lnSpc>
                <a:spcPct val="100000"/>
              </a:lnSpc>
              <a:spcBef>
                <a:spcPct val="0"/>
              </a:spcBef>
              <a:spcAft>
                <a:spcPct val="0"/>
              </a:spcAft>
              <a:buClrTx/>
              <a:buSzTx/>
              <a:buFontTx/>
              <a:buNone/>
              <a:tabLst/>
            </a:pP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Malın bedeli, kabul edilen poliçede belirtilen tarihte ödenir. İhracatçı, ithalatçının poliçe kabulüne rağmen bankanın da avalini talep edebilir. Bankanın ithalatçı tarafından kabul edilen poliçeye aval vermesi için firmaya kredi limiti tahsis etmesi ve gerekli teminatları alması gerekecektir. İthalatçı kendisine keşide edilen bu poliçeyi vadesinde ödemese dahi, poliçeye aval vermiş bulunan bankası ödemek zorundadır. Bu ödeme şeklinde ithalatçı, belirli bir süre ihracatçı tarafından finanse edilmektedir. İhracatçı tarafından keşide edilen poliçenin, ithalatçı tarafından kabul edilmesinden sonra malların teslimi sağlanır. İthalatçı firmanın, ihracatçı firma tarafından keşide edilen poliçeyi kabul ederek malları gümrükten çekmesini imkân sağlayan ödeme şeklidir.</a:t>
            </a:r>
            <a:endParaRPr lang="tr-TR" sz="1600" baseline="30000" dirty="0" smtClean="0">
              <a:latin typeface="Korinna BT" charset="0"/>
              <a:ea typeface="Times New Roman" pitchFamily="18" charset="0"/>
              <a:cs typeface="Times New Roman" pitchFamily="18" charset="0"/>
            </a:endParaRPr>
          </a:p>
          <a:p>
            <a:pPr marL="0" marR="0" lvl="0" indent="252413" algn="just" defTabSz="914400" rtl="0" eaLnBrk="0" fontAlgn="base" latinLnBrk="0" hangingPunct="0">
              <a:lnSpc>
                <a:spcPct val="100000"/>
              </a:lnSpc>
              <a:spcBef>
                <a:spcPct val="0"/>
              </a:spcBef>
              <a:spcAft>
                <a:spcPct val="0"/>
              </a:spcAft>
              <a:buClrTx/>
              <a:buSzTx/>
              <a:buFontTx/>
              <a:buNone/>
              <a:tabLst/>
            </a:pP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Kabul kredili ithalat işlemlerinde yurt dışındaki ihracatçı tarafından mallar sevk edilirken, bu mallara ait belgeler ile birlikte bir poliçe de banka aracılığıyla ithalatçı firmaya gönderilir. İthalatçı firma poliçeye onaylayarak vesaikini bankadan alır ve malın ithalatını fiilen gerçekleştirir. Bu durumda poliçe tutarı kadar 159 VERİLEN SİPARİŞ AVANLARI hesabına borç, 320 SATICILAR HESABINA veya 321 BORÇ SENETLERİ hesabına alacak kaydı yapılır.</a:t>
            </a:r>
            <a:endParaRPr kumimoji="0" lang="tr-TR"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61442" name="Rectangle 2"/>
          <p:cNvSpPr>
            <a:spLocks noChangeArrowheads="1"/>
          </p:cNvSpPr>
          <p:nvPr/>
        </p:nvSpPr>
        <p:spPr bwMode="auto">
          <a:xfrm>
            <a:off x="0" y="45720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pic>
        <p:nvPicPr>
          <p:cNvPr id="5" name="Picture 5" descr="2004_6_13__15_16_20__lojistik2"/>
          <p:cNvPicPr>
            <a:picLocks noChangeAspect="1" noChangeArrowheads="1"/>
          </p:cNvPicPr>
          <p:nvPr/>
        </p:nvPicPr>
        <p:blipFill>
          <a:blip r:embed="rId2" cstate="print"/>
          <a:srcRect/>
          <a:stretch>
            <a:fillRect/>
          </a:stretch>
        </p:blipFill>
        <p:spPr bwMode="auto">
          <a:xfrm>
            <a:off x="6372200" y="5085184"/>
            <a:ext cx="2771800" cy="1584176"/>
          </a:xfrm>
          <a:prstGeom prst="rect">
            <a:avLst/>
          </a:prstGeom>
          <a:noFill/>
          <a:ln w="9525">
            <a:noFill/>
            <a:miter lim="800000"/>
            <a:headEnd/>
            <a:tailEnd/>
          </a:ln>
        </p:spPr>
      </p:pic>
    </p:spTree>
  </p:cSld>
  <p:clrMapOvr>
    <a:masterClrMapping/>
  </p:clrMapOvr>
  <p:transition spd="slow">
    <p:newsfla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ChangeArrowheads="1"/>
          </p:cNvSpPr>
          <p:nvPr/>
        </p:nvSpPr>
        <p:spPr bwMode="auto">
          <a:xfrm>
            <a:off x="0" y="707599"/>
            <a:ext cx="9144000"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42900" algn="l"/>
                <a:tab pos="504825" algn="l"/>
              </a:tabLst>
            </a:pPr>
            <a:r>
              <a:rPr kumimoji="0" lang="tr-TR" sz="900" b="1" i="0" u="none" strike="noStrike" cap="none" normalizeH="0" baseline="0" dirty="0" smtClean="0">
                <a:ln>
                  <a:noFill/>
                </a:ln>
                <a:solidFill>
                  <a:schemeClr val="tx1"/>
                </a:solidFill>
                <a:effectLst/>
                <a:latin typeface="Korinna BT" charset="0"/>
                <a:ea typeface="Times New Roman" pitchFamily="18" charset="0"/>
                <a:cs typeface="Arial" pitchFamily="34" charset="0"/>
              </a:rPr>
              <a:t>Örnek: </a:t>
            </a:r>
            <a:endParaRPr kumimoji="0" lang="tr-TR"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342900" algn="l"/>
                <a:tab pos="504825" algn="l"/>
              </a:tabLst>
            </a:pPr>
            <a:r>
              <a:rPr kumimoji="0" lang="tr-TR" sz="900" b="0" i="0" u="none" strike="noStrike" cap="none" normalizeH="0" baseline="0" dirty="0" smtClean="0">
                <a:ln>
                  <a:noFill/>
                </a:ln>
                <a:solidFill>
                  <a:schemeClr val="tx1"/>
                </a:solidFill>
                <a:effectLst/>
                <a:latin typeface="Korinna BT" charset="0"/>
                <a:ea typeface="Times New Roman" pitchFamily="18" charset="0"/>
                <a:cs typeface="Arial" pitchFamily="34" charset="0"/>
              </a:rPr>
              <a:t>1) Tanem AŞ Yunanistan’da yerleşik </a:t>
            </a:r>
            <a:r>
              <a:rPr kumimoji="0" lang="tr-TR" sz="9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VoV</a:t>
            </a:r>
            <a:r>
              <a:rPr kumimoji="0" lang="tr-TR" sz="900" b="0" i="0" u="none" strike="noStrike" cap="none" normalizeH="0" baseline="0" dirty="0" smtClean="0">
                <a:ln>
                  <a:noFill/>
                </a:ln>
                <a:solidFill>
                  <a:schemeClr val="tx1"/>
                </a:solidFill>
                <a:effectLst/>
                <a:latin typeface="Korinna BT" charset="0"/>
                <a:ea typeface="Times New Roman" pitchFamily="18" charset="0"/>
                <a:cs typeface="Arial" pitchFamily="34" charset="0"/>
              </a:rPr>
              <a:t> işletmesinden 01.10.2011 tarihinde, satmak üzere (</a:t>
            </a:r>
            <a:r>
              <a:rPr kumimoji="0" lang="tr-TR" sz="900" b="1" i="0" u="none" strike="noStrike" cap="none" normalizeH="0" baseline="0" dirty="0" smtClean="0">
                <a:ln>
                  <a:noFill/>
                </a:ln>
                <a:solidFill>
                  <a:schemeClr val="tx1"/>
                </a:solidFill>
                <a:effectLst/>
                <a:latin typeface="Korinna BT" charset="0"/>
                <a:ea typeface="Times New Roman" pitchFamily="18" charset="0"/>
                <a:cs typeface="Arial" pitchFamily="34" charset="0"/>
              </a:rPr>
              <a:t>kredili</a:t>
            </a:r>
            <a:r>
              <a:rPr kumimoji="0" lang="tr-TR" sz="900" b="0" i="0" u="none" strike="noStrike" cap="none" normalizeH="0" baseline="0" dirty="0" smtClean="0">
                <a:ln>
                  <a:noFill/>
                </a:ln>
                <a:solidFill>
                  <a:schemeClr val="tx1"/>
                </a:solidFill>
                <a:effectLst/>
                <a:latin typeface="Korinna BT" charset="0"/>
                <a:ea typeface="Times New Roman" pitchFamily="18" charset="0"/>
                <a:cs typeface="Arial" pitchFamily="34" charset="0"/>
              </a:rPr>
              <a:t>) tanesi 100 Euro’dan  (1 Euro = 1.75 TL kuru üzerinden) 1.000 adet deri ofis koltuğu ithalatı  için sözleşme imzalamıştır. İthalat sürecinde aşağıdaki giderler oluşmuştur.</a:t>
            </a:r>
            <a:r>
              <a:rPr kumimoji="0" lang="tr-TR" sz="900" b="0" i="0" u="none" strike="noStrike" cap="none" normalizeH="0" baseline="30000" dirty="0" smtClean="0">
                <a:ln>
                  <a:noFill/>
                </a:ln>
                <a:solidFill>
                  <a:schemeClr val="tx1"/>
                </a:solidFill>
                <a:effectLst/>
                <a:latin typeface="Korinna BT" charset="0"/>
                <a:ea typeface="Times New Roman" pitchFamily="18" charset="0"/>
                <a:cs typeface="Times New Roman" pitchFamily="18" charset="0"/>
                <a:hlinkClick r:id=""/>
              </a:rPr>
              <a:t>[</a:t>
            </a:r>
            <a:r>
              <a:rPr kumimoji="0" lang="tr-TR" sz="900" b="0" i="0" u="none" strike="noStrike" cap="none" normalizeH="0" baseline="30000" dirty="0" smtClean="0" bmk="">
                <a:ln>
                  <a:noFill/>
                </a:ln>
                <a:solidFill>
                  <a:schemeClr val="tx1"/>
                </a:solidFill>
                <a:effectLst/>
                <a:latin typeface="Korinna BT" charset="0"/>
                <a:ea typeface="Times New Roman" pitchFamily="18" charset="0"/>
                <a:cs typeface="Times New Roman" pitchFamily="18" charset="0"/>
                <a:hlinkClick r:id=""/>
              </a:rPr>
              <a:t>1]</a:t>
            </a:r>
            <a:endParaRPr kumimoji="0" lang="tr-TR" sz="900" b="0" i="0" u="none" strike="noStrike" cap="none" normalizeH="0" baseline="30000" dirty="0" smtClean="0" bmk="">
              <a:ln>
                <a:noFill/>
              </a:ln>
              <a:solidFill>
                <a:schemeClr val="tx1"/>
              </a:solidFill>
              <a:effectLst/>
              <a:latin typeface="Korinna BT"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342900" algn="l"/>
                <a:tab pos="504825" algn="l"/>
              </a:tabLst>
            </a:pPr>
            <a:endParaRPr lang="tr-TR" sz="900" baseline="30000" dirty="0" smtClean="0" bmk="">
              <a:latin typeface="Arial" pitchFamily="34" charset="0"/>
              <a:cs typeface="Times New Roman" pitchFamily="18" charset="0"/>
            </a:endParaRPr>
          </a:p>
          <a:p>
            <a:pPr fontAlgn="t">
              <a:tabLst>
                <a:tab pos="342900" algn="l"/>
              </a:tabLst>
            </a:pPr>
            <a:r>
              <a:rPr lang="tr-TR" sz="900" dirty="0" smtClean="0">
                <a:latin typeface="Korinna BT"/>
                <a:ea typeface="Times New Roman"/>
              </a:rPr>
              <a:t>Yurt dışı nakliye gideri (1.000.- Euro)</a:t>
            </a:r>
            <a:endParaRPr lang="tr-TR" sz="900" dirty="0" smtClean="0">
              <a:latin typeface="Times New Roman"/>
              <a:ea typeface="Times New Roman"/>
            </a:endParaRPr>
          </a:p>
          <a:p>
            <a:pPr algn="r" fontAlgn="t"/>
            <a:r>
              <a:rPr lang="tr-TR" sz="900" dirty="0" smtClean="0">
                <a:latin typeface="Korinna BT"/>
                <a:ea typeface="Times New Roman"/>
              </a:rPr>
              <a:t>1.750.-TL  </a:t>
            </a:r>
            <a:endParaRPr lang="tr-TR" sz="900" dirty="0" smtClean="0">
              <a:latin typeface="Times New Roman"/>
              <a:ea typeface="Times New Roman"/>
            </a:endParaRPr>
          </a:p>
          <a:p>
            <a:pPr fontAlgn="t">
              <a:tabLst>
                <a:tab pos="342900" algn="l"/>
              </a:tabLst>
            </a:pPr>
            <a:r>
              <a:rPr lang="tr-TR" sz="900" dirty="0" smtClean="0">
                <a:latin typeface="Korinna BT"/>
                <a:ea typeface="Times New Roman"/>
              </a:rPr>
              <a:t>Ardiye ücreti</a:t>
            </a:r>
            <a:endParaRPr lang="tr-TR" sz="900" dirty="0" smtClean="0">
              <a:latin typeface="Times New Roman"/>
              <a:ea typeface="Times New Roman"/>
            </a:endParaRPr>
          </a:p>
          <a:p>
            <a:pPr algn="r" fontAlgn="t"/>
            <a:r>
              <a:rPr lang="tr-TR" sz="900" dirty="0" smtClean="0">
                <a:latin typeface="Korinna BT"/>
                <a:ea typeface="Times New Roman"/>
              </a:rPr>
              <a:t>100.- TL</a:t>
            </a:r>
            <a:endParaRPr lang="tr-TR" sz="900" dirty="0" smtClean="0">
              <a:latin typeface="Times New Roman"/>
              <a:ea typeface="Times New Roman"/>
            </a:endParaRPr>
          </a:p>
          <a:p>
            <a:pPr fontAlgn="t">
              <a:tabLst>
                <a:tab pos="342900" algn="l"/>
              </a:tabLst>
            </a:pPr>
            <a:r>
              <a:rPr lang="tr-TR" sz="900" dirty="0" smtClean="0">
                <a:latin typeface="Korinna BT"/>
                <a:ea typeface="Times New Roman"/>
              </a:rPr>
              <a:t>Yurt içi nakliye gideri</a:t>
            </a:r>
            <a:endParaRPr lang="tr-TR" sz="900" dirty="0" smtClean="0">
              <a:latin typeface="Times New Roman"/>
              <a:ea typeface="Times New Roman"/>
            </a:endParaRPr>
          </a:p>
          <a:p>
            <a:pPr algn="r" fontAlgn="t"/>
            <a:r>
              <a:rPr lang="tr-TR" sz="900" dirty="0" smtClean="0">
                <a:latin typeface="Korinna BT"/>
                <a:ea typeface="Times New Roman"/>
              </a:rPr>
              <a:t>500.- TL</a:t>
            </a:r>
            <a:endParaRPr lang="tr-TR" sz="900" dirty="0" smtClean="0">
              <a:latin typeface="Times New Roman"/>
              <a:ea typeface="Times New Roman"/>
            </a:endParaRPr>
          </a:p>
          <a:p>
            <a:pPr fontAlgn="t">
              <a:tabLst>
                <a:tab pos="342900" algn="l"/>
              </a:tabLst>
            </a:pPr>
            <a:r>
              <a:rPr lang="tr-TR" sz="900" dirty="0" smtClean="0">
                <a:latin typeface="Korinna BT"/>
                <a:ea typeface="Times New Roman"/>
              </a:rPr>
              <a:t>Yükleme boşaltma ücreti</a:t>
            </a:r>
            <a:endParaRPr lang="tr-TR" sz="900" dirty="0" smtClean="0">
              <a:latin typeface="Times New Roman"/>
              <a:ea typeface="Times New Roman"/>
            </a:endParaRPr>
          </a:p>
          <a:p>
            <a:pPr algn="r" fontAlgn="t"/>
            <a:r>
              <a:rPr lang="tr-TR" sz="900" dirty="0" smtClean="0">
                <a:latin typeface="Korinna BT"/>
                <a:ea typeface="Times New Roman"/>
              </a:rPr>
              <a:t>200.- TL</a:t>
            </a:r>
            <a:endParaRPr lang="tr-TR" sz="900" dirty="0" smtClean="0">
              <a:latin typeface="Times New Roman"/>
              <a:ea typeface="Times New Roman"/>
            </a:endParaRPr>
          </a:p>
          <a:p>
            <a:pPr fontAlgn="t">
              <a:tabLst>
                <a:tab pos="342900" algn="l"/>
              </a:tabLst>
            </a:pPr>
            <a:r>
              <a:rPr lang="tr-TR" sz="900" dirty="0" smtClean="0">
                <a:latin typeface="Korinna BT"/>
                <a:ea typeface="Times New Roman"/>
              </a:rPr>
              <a:t>Sigorta gideri</a:t>
            </a:r>
            <a:endParaRPr lang="tr-TR" sz="900" dirty="0" smtClean="0">
              <a:latin typeface="Times New Roman"/>
              <a:ea typeface="Times New Roman"/>
            </a:endParaRPr>
          </a:p>
          <a:p>
            <a:pPr algn="r" fontAlgn="t"/>
            <a:r>
              <a:rPr lang="tr-TR" sz="900" dirty="0" smtClean="0">
                <a:latin typeface="Korinna BT"/>
                <a:ea typeface="Times New Roman"/>
              </a:rPr>
              <a:t>400.- TL</a:t>
            </a:r>
            <a:endParaRPr lang="tr-TR" sz="900" dirty="0" smtClean="0">
              <a:latin typeface="Times New Roman"/>
              <a:ea typeface="Times New Roman"/>
            </a:endParaRPr>
          </a:p>
          <a:p>
            <a:pPr fontAlgn="t">
              <a:tabLst>
                <a:tab pos="342900" algn="l"/>
              </a:tabLst>
            </a:pPr>
            <a:r>
              <a:rPr lang="tr-TR" sz="900" dirty="0" smtClean="0">
                <a:latin typeface="Korinna BT"/>
                <a:ea typeface="Times New Roman"/>
              </a:rPr>
              <a:t>TSE onay ücreti</a:t>
            </a:r>
            <a:endParaRPr lang="tr-TR" sz="900" dirty="0" smtClean="0">
              <a:latin typeface="Times New Roman"/>
              <a:ea typeface="Times New Roman"/>
            </a:endParaRPr>
          </a:p>
          <a:p>
            <a:pPr algn="r" fontAlgn="t"/>
            <a:r>
              <a:rPr lang="tr-TR" sz="900" dirty="0" smtClean="0">
                <a:latin typeface="Korinna BT"/>
                <a:ea typeface="Times New Roman"/>
              </a:rPr>
              <a:t>250.- TL</a:t>
            </a:r>
            <a:endParaRPr lang="tr-TR" sz="900" dirty="0" smtClean="0">
              <a:latin typeface="Times New Roman"/>
              <a:ea typeface="Times New Roman"/>
            </a:endParaRPr>
          </a:p>
          <a:p>
            <a:pPr fontAlgn="t">
              <a:tabLst>
                <a:tab pos="342900" algn="l"/>
              </a:tabLst>
            </a:pPr>
            <a:r>
              <a:rPr lang="tr-TR" sz="900" dirty="0" smtClean="0">
                <a:latin typeface="Korinna BT"/>
                <a:ea typeface="Times New Roman"/>
              </a:rPr>
              <a:t>Gümrük vergisi  </a:t>
            </a:r>
            <a:endParaRPr lang="tr-TR" sz="900" dirty="0" smtClean="0">
              <a:latin typeface="Times New Roman"/>
              <a:ea typeface="Times New Roman"/>
            </a:endParaRPr>
          </a:p>
          <a:p>
            <a:pPr algn="r" fontAlgn="t"/>
            <a:r>
              <a:rPr lang="tr-TR" sz="900" dirty="0" smtClean="0">
                <a:latin typeface="Korinna BT"/>
                <a:ea typeface="Times New Roman"/>
              </a:rPr>
              <a:t>200.- TL</a:t>
            </a:r>
            <a:endParaRPr lang="tr-TR" sz="900" dirty="0" smtClean="0">
              <a:latin typeface="Times New Roman"/>
              <a:ea typeface="Times New Roman"/>
            </a:endParaRPr>
          </a:p>
          <a:p>
            <a:pPr fontAlgn="t">
              <a:tabLst>
                <a:tab pos="342900" algn="l"/>
              </a:tabLst>
            </a:pPr>
            <a:r>
              <a:rPr lang="tr-TR" sz="900" dirty="0" smtClean="0">
                <a:latin typeface="Korinna BT"/>
                <a:ea typeface="Times New Roman"/>
              </a:rPr>
              <a:t>Tercüme gideri</a:t>
            </a:r>
            <a:endParaRPr lang="tr-TR" sz="900" dirty="0" smtClean="0">
              <a:latin typeface="Times New Roman"/>
              <a:ea typeface="Times New Roman"/>
            </a:endParaRPr>
          </a:p>
          <a:p>
            <a:pPr algn="r" fontAlgn="t"/>
            <a:r>
              <a:rPr lang="tr-TR" sz="900" dirty="0" smtClean="0">
                <a:latin typeface="Korinna BT"/>
                <a:ea typeface="Times New Roman"/>
              </a:rPr>
              <a:t>50.- TL</a:t>
            </a:r>
            <a:endParaRPr lang="tr-TR" sz="900" dirty="0" smtClean="0">
              <a:latin typeface="Times New Roman"/>
              <a:ea typeface="Times New Roman"/>
            </a:endParaRPr>
          </a:p>
          <a:p>
            <a:pPr fontAlgn="t">
              <a:tabLst>
                <a:tab pos="342900" algn="l"/>
              </a:tabLst>
            </a:pPr>
            <a:r>
              <a:rPr lang="tr-TR" sz="900" dirty="0" smtClean="0">
                <a:latin typeface="Korinna BT"/>
                <a:ea typeface="Times New Roman"/>
              </a:rPr>
              <a:t>Damga vergisi</a:t>
            </a:r>
            <a:endParaRPr lang="tr-TR" sz="900" dirty="0" smtClean="0">
              <a:latin typeface="Times New Roman"/>
              <a:ea typeface="Times New Roman"/>
            </a:endParaRPr>
          </a:p>
          <a:p>
            <a:pPr algn="r" fontAlgn="t"/>
            <a:r>
              <a:rPr lang="tr-TR" sz="900" dirty="0" smtClean="0">
                <a:latin typeface="Korinna BT"/>
                <a:ea typeface="Times New Roman"/>
              </a:rPr>
              <a:t>25.- TL</a:t>
            </a:r>
            <a:endParaRPr lang="tr-TR" sz="900" dirty="0" smtClean="0">
              <a:latin typeface="Times New Roman"/>
              <a:ea typeface="Times New Roman"/>
            </a:endParaRPr>
          </a:p>
          <a:p>
            <a:pPr fontAlgn="t">
              <a:tabLst>
                <a:tab pos="342900" algn="l"/>
              </a:tabLst>
            </a:pPr>
            <a:r>
              <a:rPr lang="tr-TR" sz="900" dirty="0" smtClean="0">
                <a:latin typeface="Korinna BT"/>
                <a:ea typeface="Times New Roman"/>
              </a:rPr>
              <a:t>Teminat mektubu masrafı</a:t>
            </a:r>
            <a:endParaRPr lang="tr-TR" sz="900" dirty="0" smtClean="0">
              <a:latin typeface="Times New Roman"/>
              <a:ea typeface="Times New Roman"/>
            </a:endParaRPr>
          </a:p>
          <a:p>
            <a:pPr algn="r" fontAlgn="t"/>
            <a:r>
              <a:rPr lang="tr-TR" sz="900" dirty="0" smtClean="0">
                <a:latin typeface="Korinna BT"/>
                <a:ea typeface="Times New Roman"/>
              </a:rPr>
              <a:t>1.000.- TL</a:t>
            </a:r>
            <a:endParaRPr lang="tr-TR" sz="900" dirty="0" smtClean="0">
              <a:latin typeface="Times New Roman"/>
              <a:ea typeface="Times New Roman"/>
            </a:endParaRPr>
          </a:p>
          <a:p>
            <a:pPr fontAlgn="t">
              <a:tabLst>
                <a:tab pos="342900" algn="l"/>
              </a:tabLst>
            </a:pPr>
            <a:r>
              <a:rPr lang="tr-TR" sz="900" dirty="0" smtClean="0">
                <a:latin typeface="Korinna BT"/>
                <a:ea typeface="Times New Roman"/>
              </a:rPr>
              <a:t>Banka transfer bedeli</a:t>
            </a:r>
            <a:endParaRPr lang="tr-TR" sz="900" dirty="0" smtClean="0">
              <a:latin typeface="Times New Roman"/>
              <a:ea typeface="Times New Roman"/>
            </a:endParaRPr>
          </a:p>
          <a:p>
            <a:pPr algn="r" fontAlgn="t"/>
            <a:r>
              <a:rPr lang="tr-TR" sz="900" dirty="0" smtClean="0">
                <a:latin typeface="Korinna BT"/>
                <a:ea typeface="Times New Roman"/>
              </a:rPr>
              <a:t>50.- TL</a:t>
            </a:r>
            <a:endParaRPr lang="tr-TR" sz="900" dirty="0" smtClean="0">
              <a:latin typeface="Times New Roman"/>
              <a:ea typeface="Times New Roman"/>
            </a:endParaRPr>
          </a:p>
          <a:p>
            <a:pPr fontAlgn="t">
              <a:tabLst>
                <a:tab pos="342900" algn="l"/>
              </a:tabLst>
            </a:pPr>
            <a:r>
              <a:rPr lang="tr-TR" sz="900" dirty="0" smtClean="0">
                <a:latin typeface="Korinna BT"/>
                <a:ea typeface="Times New Roman"/>
              </a:rPr>
              <a:t>Montaj ücreti  </a:t>
            </a:r>
            <a:endParaRPr lang="tr-TR" sz="900" dirty="0" smtClean="0">
              <a:latin typeface="Times New Roman"/>
              <a:ea typeface="Times New Roman"/>
            </a:endParaRPr>
          </a:p>
          <a:p>
            <a:pPr algn="r" fontAlgn="t"/>
            <a:r>
              <a:rPr lang="tr-TR" sz="900" dirty="0" smtClean="0">
                <a:latin typeface="Korinna BT"/>
                <a:ea typeface="Times New Roman"/>
              </a:rPr>
              <a:t>100.- TL</a:t>
            </a:r>
            <a:endParaRPr lang="tr-TR" sz="900" dirty="0" smtClean="0">
              <a:latin typeface="Times New Roman"/>
              <a:ea typeface="Times New Roman"/>
            </a:endParaRPr>
          </a:p>
          <a:p>
            <a:pPr fontAlgn="t">
              <a:tabLst>
                <a:tab pos="342900" algn="l"/>
              </a:tabLst>
            </a:pPr>
            <a:r>
              <a:rPr lang="tr-TR" sz="900" dirty="0" smtClean="0">
                <a:latin typeface="Korinna BT"/>
                <a:ea typeface="Times New Roman"/>
              </a:rPr>
              <a:t>Döviz satım belgesi ücreti (DSB)</a:t>
            </a:r>
            <a:endParaRPr lang="tr-TR" sz="900" dirty="0" smtClean="0">
              <a:latin typeface="Times New Roman"/>
              <a:ea typeface="Times New Roman"/>
            </a:endParaRPr>
          </a:p>
          <a:p>
            <a:pPr algn="r" fontAlgn="t"/>
            <a:r>
              <a:rPr lang="tr-TR" sz="900" dirty="0" smtClean="0">
                <a:latin typeface="Korinna BT"/>
                <a:ea typeface="Times New Roman"/>
              </a:rPr>
              <a:t>75.- TL</a:t>
            </a:r>
            <a:endParaRPr lang="tr-TR" sz="900" dirty="0" smtClean="0">
              <a:latin typeface="Times New Roman"/>
              <a:ea typeface="Times New Roman"/>
            </a:endParaRPr>
          </a:p>
          <a:p>
            <a:pPr fontAlgn="t">
              <a:tabLst>
                <a:tab pos="342900" algn="l"/>
              </a:tabLst>
            </a:pPr>
            <a:r>
              <a:rPr lang="tr-TR" sz="900" dirty="0" smtClean="0">
                <a:latin typeface="Korinna BT"/>
                <a:ea typeface="Times New Roman"/>
              </a:rPr>
              <a:t>Gümrük müşaviri ücreti</a:t>
            </a:r>
            <a:endParaRPr lang="tr-TR" sz="900" dirty="0" smtClean="0">
              <a:latin typeface="Times New Roman"/>
              <a:ea typeface="Times New Roman"/>
            </a:endParaRPr>
          </a:p>
          <a:p>
            <a:pPr algn="r" fontAlgn="t"/>
            <a:r>
              <a:rPr lang="tr-TR" sz="900" dirty="0" smtClean="0">
                <a:latin typeface="Korinna BT"/>
                <a:ea typeface="Times New Roman"/>
              </a:rPr>
              <a:t>200.- TL</a:t>
            </a:r>
            <a:endParaRPr lang="tr-TR" sz="900" dirty="0" smtClean="0">
              <a:latin typeface="Times New Roman"/>
              <a:ea typeface="Times New Roman"/>
            </a:endParaRPr>
          </a:p>
          <a:p>
            <a:pPr marL="0" marR="0" lvl="0" indent="0" algn="l" defTabSz="914400" rtl="0" eaLnBrk="0" fontAlgn="base" latinLnBrk="0" hangingPunct="0">
              <a:lnSpc>
                <a:spcPct val="100000"/>
              </a:lnSpc>
              <a:spcBef>
                <a:spcPct val="0"/>
              </a:spcBef>
              <a:spcAft>
                <a:spcPct val="0"/>
              </a:spcAft>
              <a:buClrTx/>
              <a:buSzTx/>
              <a:buFontTx/>
              <a:buChar char="•"/>
              <a:tabLst>
                <a:tab pos="342900" algn="l"/>
                <a:tab pos="504825" algn="l"/>
              </a:tabLst>
            </a:pPr>
            <a:endParaRPr kumimoji="0" lang="tr-TR" sz="900" b="0" i="0" u="none" strike="noStrike" cap="none" normalizeH="0" baseline="30000" dirty="0" smtClean="0" bmk="">
              <a:ln>
                <a:noFill/>
              </a:ln>
              <a:solidFill>
                <a:schemeClr val="tx1"/>
              </a:solidFill>
              <a:effectLst/>
              <a:latin typeface="Arial"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342900" algn="l"/>
                <a:tab pos="504825" algn="l"/>
              </a:tabLst>
            </a:pPr>
            <a:r>
              <a:rPr kumimoji="0" lang="tr-TR" sz="800" b="1" i="0" u="none" strike="noStrike" cap="none" normalizeH="0" baseline="0" dirty="0" smtClean="0">
                <a:ln>
                  <a:noFill/>
                </a:ln>
                <a:solidFill>
                  <a:schemeClr val="tx1"/>
                </a:solidFill>
                <a:effectLst/>
                <a:latin typeface="Korinna BT" charset="0"/>
                <a:ea typeface="Times New Roman" pitchFamily="18" charset="0"/>
                <a:cs typeface="Arial" pitchFamily="34" charset="0"/>
              </a:rPr>
              <a:t>Not:</a:t>
            </a:r>
            <a:r>
              <a:rPr kumimoji="0" lang="tr-TR" sz="800" b="0" i="0" u="none" strike="noStrike" cap="none" normalizeH="0" baseline="0" dirty="0" smtClean="0">
                <a:ln>
                  <a:noFill/>
                </a:ln>
                <a:solidFill>
                  <a:schemeClr val="tx1"/>
                </a:solidFill>
                <a:effectLst/>
                <a:latin typeface="Korinna BT" charset="0"/>
                <a:ea typeface="Times New Roman" pitchFamily="18" charset="0"/>
                <a:cs typeface="Arial" pitchFamily="34" charset="0"/>
              </a:rPr>
              <a:t> Banka masrafları, döviz satım belgesi ücreti ve teminat mektubu giderleri bankadaki vadesiz mevduat hesabından ödenmiştir.</a:t>
            </a:r>
            <a:endParaRPr kumimoji="0" lang="tr-TR"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342900" algn="l"/>
                <a:tab pos="504825" algn="l"/>
              </a:tabLst>
            </a:pPr>
            <a:r>
              <a:rPr kumimoji="0" lang="tr-TR" sz="900" b="0" i="0" u="none" strike="noStrike" cap="none" normalizeH="0" baseline="0" dirty="0" smtClean="0">
                <a:ln>
                  <a:noFill/>
                </a:ln>
                <a:solidFill>
                  <a:schemeClr val="tx1"/>
                </a:solidFill>
                <a:effectLst/>
                <a:latin typeface="Korinna BT" charset="0"/>
                <a:ea typeface="Times New Roman" pitchFamily="18" charset="0"/>
                <a:cs typeface="Arial" pitchFamily="34" charset="0"/>
              </a:rPr>
              <a:t>2) Koltukların bedeli Türkiye İş Bankası’ndaki tevdiat hesabından 15.10.2011 tarihinde  ihracatçı firmanın banka hesabına (1 Euro =1.770 TL kuru üzerinden) transfer edilmiştir. Dekont işletmenin yetkili birimine ulaşmıştır. </a:t>
            </a:r>
            <a:endParaRPr kumimoji="0" lang="tr-TR"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342900" algn="l"/>
                <a:tab pos="504825" algn="l"/>
              </a:tabLst>
            </a:pPr>
            <a:r>
              <a:rPr kumimoji="0" lang="tr-TR" sz="900" b="0" i="0" u="none" strike="noStrike" cap="none" normalizeH="0" baseline="0" dirty="0" smtClean="0">
                <a:ln>
                  <a:noFill/>
                </a:ln>
                <a:solidFill>
                  <a:schemeClr val="tx1"/>
                </a:solidFill>
                <a:effectLst/>
                <a:latin typeface="Korinna BT" charset="0"/>
                <a:ea typeface="Times New Roman" pitchFamily="18" charset="0"/>
                <a:cs typeface="Arial" pitchFamily="34" charset="0"/>
              </a:rPr>
              <a:t>3) Deri koltuklarla ilgili ithalat dosyası kapatılarak stoklara alınmıştır.</a:t>
            </a:r>
            <a:endParaRPr kumimoji="0" lang="tr-TR"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42900" algn="l"/>
                <a:tab pos="504825" algn="l"/>
              </a:tabLst>
            </a:pPr>
            <a:r>
              <a:rPr kumimoji="0" lang="tr-TR" sz="900" b="1" i="0" u="none" strike="noStrike" cap="none" normalizeH="0" baseline="0" dirty="0" smtClean="0">
                <a:ln>
                  <a:noFill/>
                </a:ln>
                <a:solidFill>
                  <a:schemeClr val="tx1"/>
                </a:solidFill>
                <a:effectLst/>
                <a:latin typeface="Korinna BT" charset="0"/>
                <a:ea typeface="Times New Roman" pitchFamily="18" charset="0"/>
                <a:cs typeface="Arial" pitchFamily="34" charset="0"/>
              </a:rPr>
              <a:t>İstenilenler: </a:t>
            </a:r>
            <a:endParaRPr kumimoji="0" lang="tr-TR"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342900" algn="l"/>
                <a:tab pos="504825" algn="l"/>
              </a:tabLst>
            </a:pPr>
            <a:r>
              <a:rPr kumimoji="0" lang="tr-TR" sz="900" b="0" i="0" u="none" strike="noStrike" cap="none" normalizeH="0" baseline="0" dirty="0" smtClean="0">
                <a:ln>
                  <a:noFill/>
                </a:ln>
                <a:solidFill>
                  <a:schemeClr val="tx1"/>
                </a:solidFill>
                <a:effectLst/>
                <a:latin typeface="Korinna BT" charset="0"/>
                <a:ea typeface="Times New Roman" pitchFamily="18" charset="0"/>
                <a:cs typeface="Arial" pitchFamily="34" charset="0"/>
              </a:rPr>
              <a:t>İthalat maliyet tablosunu oluşturunuz.</a:t>
            </a:r>
            <a:endParaRPr kumimoji="0" lang="tr-TR"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342900" algn="l"/>
                <a:tab pos="504825" algn="l"/>
              </a:tabLst>
            </a:pPr>
            <a:r>
              <a:rPr kumimoji="0" lang="tr-TR" sz="900" b="0" i="0" u="none" strike="noStrike" cap="none" normalizeH="0" baseline="0" dirty="0" smtClean="0">
                <a:ln>
                  <a:noFill/>
                </a:ln>
                <a:solidFill>
                  <a:schemeClr val="tx1"/>
                </a:solidFill>
                <a:effectLst/>
                <a:latin typeface="Korinna BT" charset="0"/>
                <a:ea typeface="Times New Roman" pitchFamily="18" charset="0"/>
                <a:cs typeface="Arial" pitchFamily="34" charset="0"/>
              </a:rPr>
              <a:t>Giderleri 159 Verilen Sipariş Avansları hesabına kaydediniz.</a:t>
            </a:r>
            <a:endParaRPr kumimoji="0" lang="tr-TR"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342900" algn="l"/>
                <a:tab pos="504825" algn="l"/>
              </a:tabLst>
            </a:pPr>
            <a:r>
              <a:rPr kumimoji="0" lang="tr-TR" sz="900" b="0" i="0" u="none" strike="noStrike" cap="none" normalizeH="0" baseline="0" dirty="0" smtClean="0">
                <a:ln>
                  <a:noFill/>
                </a:ln>
                <a:solidFill>
                  <a:schemeClr val="tx1"/>
                </a:solidFill>
                <a:effectLst/>
                <a:latin typeface="Korinna BT" charset="0"/>
                <a:ea typeface="Times New Roman" pitchFamily="18" charset="0"/>
                <a:cs typeface="Arial" pitchFamily="34" charset="0"/>
              </a:rPr>
              <a:t>Koltukların bedeli olan 100.000 Euro Tanem AŞ’nin İş Bankasındaki döviz tevdiat hesabından (1.770 TL kuru üzerinden) transfer edilmesi kayıtlarını düzenleyiniz.</a:t>
            </a:r>
            <a:endParaRPr kumimoji="0" lang="tr-TR"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342900" algn="l"/>
                <a:tab pos="504825" algn="l"/>
              </a:tabLst>
            </a:pPr>
            <a:r>
              <a:rPr kumimoji="0" lang="tr-TR" sz="900" b="0" i="0" u="none" strike="noStrike" cap="none" normalizeH="0" baseline="0" dirty="0" smtClean="0">
                <a:ln>
                  <a:noFill/>
                </a:ln>
                <a:solidFill>
                  <a:schemeClr val="tx1"/>
                </a:solidFill>
                <a:effectLst/>
                <a:latin typeface="Korinna BT" charset="0"/>
                <a:ea typeface="Times New Roman" pitchFamily="18" charset="0"/>
                <a:cs typeface="Arial" pitchFamily="34" charset="0"/>
              </a:rPr>
              <a:t>Tanem AŞ, </a:t>
            </a:r>
            <a:r>
              <a:rPr kumimoji="0" lang="tr-TR" sz="900" b="0" i="0" u="none" strike="noStrike" cap="none" normalizeH="0" baseline="0" dirty="0" err="1" smtClean="0">
                <a:ln>
                  <a:noFill/>
                </a:ln>
                <a:solidFill>
                  <a:schemeClr val="tx1"/>
                </a:solidFill>
                <a:effectLst/>
                <a:latin typeface="Korinna BT" charset="0"/>
                <a:ea typeface="Times New Roman" pitchFamily="18" charset="0"/>
                <a:cs typeface="Arial" pitchFamily="34" charset="0"/>
              </a:rPr>
              <a:t>Vov</a:t>
            </a:r>
            <a:r>
              <a:rPr kumimoji="0" lang="tr-TR" sz="900" b="0" i="0" u="none" strike="noStrike" cap="none" normalizeH="0" baseline="0" dirty="0" smtClean="0">
                <a:ln>
                  <a:noFill/>
                </a:ln>
                <a:solidFill>
                  <a:schemeClr val="tx1"/>
                </a:solidFill>
                <a:effectLst/>
                <a:latin typeface="Korinna BT" charset="0"/>
                <a:ea typeface="Times New Roman" pitchFamily="18" charset="0"/>
                <a:cs typeface="Arial" pitchFamily="34" charset="0"/>
              </a:rPr>
              <a:t> firmasından koltukların ithalatını gerçekleştirerek stoklara girişinden sonra </a:t>
            </a:r>
            <a:r>
              <a:rPr kumimoji="0" lang="tr-TR" sz="900" b="1" i="0" u="none" strike="noStrike" cap="none" normalizeH="0" baseline="0" dirty="0" smtClean="0">
                <a:ln>
                  <a:noFill/>
                </a:ln>
                <a:solidFill>
                  <a:schemeClr val="tx1"/>
                </a:solidFill>
                <a:effectLst/>
                <a:latin typeface="Korinna BT" charset="0"/>
                <a:ea typeface="Times New Roman" pitchFamily="18" charset="0"/>
                <a:cs typeface="Arial" pitchFamily="34" charset="0"/>
              </a:rPr>
              <a:t>159 kodlu</a:t>
            </a:r>
            <a:r>
              <a:rPr kumimoji="0" lang="tr-TR" sz="900" b="0" i="0" u="none" strike="noStrike" cap="none" normalizeH="0" baseline="0" dirty="0" smtClean="0">
                <a:ln>
                  <a:noFill/>
                </a:ln>
                <a:solidFill>
                  <a:schemeClr val="tx1"/>
                </a:solidFill>
                <a:effectLst/>
                <a:latin typeface="Korinna BT" charset="0"/>
                <a:ea typeface="Times New Roman" pitchFamily="18" charset="0"/>
                <a:cs typeface="Arial" pitchFamily="34" charset="0"/>
              </a:rPr>
              <a:t> hesabı 153 kodlu hesaba devrederek kapatınız.</a:t>
            </a:r>
            <a:endParaRPr kumimoji="0" lang="tr-TR"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60418" name="Rectangle 2"/>
          <p:cNvSpPr>
            <a:spLocks noChangeArrowheads="1"/>
          </p:cNvSpPr>
          <p:nvPr/>
        </p:nvSpPr>
        <p:spPr bwMode="auto">
          <a:xfrm>
            <a:off x="0" y="45720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spTree>
  </p:cSld>
  <p:clrMapOvr>
    <a:masterClrMapping/>
  </p:clrMapOvr>
  <p:transition spd="slow">
    <p:newsfla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251520" y="404664"/>
            <a:ext cx="8358250" cy="181588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04825" algn="l"/>
              </a:tabLst>
            </a:pPr>
            <a:r>
              <a:rPr kumimoji="0" lang="tr-TR" sz="1600" b="1" i="0" u="none" strike="noStrike" cap="none" normalizeH="0" baseline="0" dirty="0" smtClean="0">
                <a:ln>
                  <a:noFill/>
                </a:ln>
                <a:solidFill>
                  <a:schemeClr val="tx1"/>
                </a:solidFill>
                <a:effectLst/>
                <a:latin typeface="Korinna BT" charset="0"/>
                <a:ea typeface="Times New Roman" pitchFamily="18" charset="0"/>
                <a:cs typeface="Arial" pitchFamily="34" charset="0"/>
              </a:rPr>
              <a:t>İthalat Maliyet Tablosu Sonuç Bilgileri</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04825" algn="l"/>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Tanesi 100 Euro’dan  1.000.-  adet ofis koltuğu ithal edilmiştir.</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04825" algn="l"/>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100.- Euro’luk alış maliyeti, koltukların teslim alınmasından sonra 102.8 Euro’ya çıkmıştır.</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04825" algn="l"/>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102.8 – 100 = 2.8 Euro’luk fark ithalat maliyet tablosu ile tespit edilmiştir.</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04825" algn="l"/>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Satış fiyatının tespitinde, ithalat maliyet tablosu dikkate alınır.</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04825" algn="l"/>
              </a:tabLst>
            </a:pPr>
            <a:endParaRPr kumimoji="0" lang="tr-TR" sz="1600" b="1" i="0" u="none" strike="noStrike" cap="none" normalizeH="0" baseline="0" dirty="0" smtClean="0">
              <a:ln>
                <a:noFill/>
              </a:ln>
              <a:solidFill>
                <a:schemeClr val="tx1"/>
              </a:solidFill>
              <a:effectLst/>
              <a:latin typeface="Korinna BT"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04825" algn="l"/>
              </a:tabLst>
            </a:pPr>
            <a:r>
              <a:rPr kumimoji="0" lang="tr-TR" sz="1600" b="1" i="0" u="none" strike="noStrike" cap="none" normalizeH="0" baseline="0" dirty="0" smtClean="0">
                <a:ln>
                  <a:noFill/>
                </a:ln>
                <a:solidFill>
                  <a:schemeClr val="tx1"/>
                </a:solidFill>
                <a:effectLst/>
                <a:latin typeface="Korinna BT" charset="0"/>
                <a:ea typeface="Times New Roman" pitchFamily="18" charset="0"/>
                <a:cs typeface="Arial" pitchFamily="34" charset="0"/>
              </a:rPr>
              <a:t>İstenilen: 2 </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 İthalat işlemi, maliyet tablosu bilgileri ışığında  şöyle kaydedilir.</a:t>
            </a:r>
            <a:endParaRPr kumimoji="0" lang="tr-TR" sz="36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2 Tablo"/>
          <p:cNvGraphicFramePr>
            <a:graphicFrameLocks noGrp="1"/>
          </p:cNvGraphicFramePr>
          <p:nvPr/>
        </p:nvGraphicFramePr>
        <p:xfrm>
          <a:off x="827584" y="2276872"/>
          <a:ext cx="6552728" cy="4401640"/>
        </p:xfrm>
        <a:graphic>
          <a:graphicData uri="http://schemas.openxmlformats.org/drawingml/2006/table">
            <a:tbl>
              <a:tblPr/>
              <a:tblGrid>
                <a:gridCol w="906771"/>
                <a:gridCol w="145397"/>
                <a:gridCol w="2464887"/>
                <a:gridCol w="932315"/>
                <a:gridCol w="931333"/>
                <a:gridCol w="1172025"/>
              </a:tblGrid>
              <a:tr h="231050">
                <a:tc gridSpan="6">
                  <a:txBody>
                    <a:bodyPr/>
                    <a:lstStyle/>
                    <a:p>
                      <a:pPr>
                        <a:spcAft>
                          <a:spcPts val="0"/>
                        </a:spcAft>
                      </a:pPr>
                      <a:r>
                        <a:rPr lang="tr-TR" sz="1000" dirty="0">
                          <a:solidFill>
                            <a:srgbClr val="FFFFFF"/>
                          </a:solidFill>
                          <a:latin typeface="Korinna BT"/>
                          <a:ea typeface="Times New Roman"/>
                        </a:rPr>
                        <a:t>TANEM AŞ                                                                                                         Mahsup Fişi</a:t>
                      </a:r>
                      <a:endParaRPr lang="tr-TR" sz="1600" dirty="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173288">
                <a:tc gridSpan="2">
                  <a:txBody>
                    <a:bodyPr/>
                    <a:lstStyle/>
                    <a:p>
                      <a:pPr>
                        <a:spcAft>
                          <a:spcPts val="0"/>
                        </a:spcAft>
                      </a:pPr>
                      <a:r>
                        <a:rPr lang="tr-TR" sz="1000" dirty="0">
                          <a:latin typeface="Korinna BT"/>
                          <a:ea typeface="Times New Roman"/>
                        </a:rPr>
                        <a:t>Fiş Tarihi:</a:t>
                      </a:r>
                      <a:endParaRPr lang="tr-TR" sz="1600" dirty="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spcAft>
                          <a:spcPts val="0"/>
                        </a:spcAft>
                      </a:pPr>
                      <a:r>
                        <a:rPr lang="tr-TR" sz="1000">
                          <a:latin typeface="Korinna BT"/>
                          <a:ea typeface="Times New Roman"/>
                        </a:rPr>
                        <a:t>15/10/ 2011</a:t>
                      </a:r>
                      <a:endParaRPr lang="tr-TR" sz="160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tr-TR" sz="1000">
                        <a:latin typeface="Korinna BT"/>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spcAft>
                          <a:spcPts val="0"/>
                        </a:spcAft>
                      </a:pPr>
                      <a:endParaRPr lang="tr-TR" sz="160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050">
                <a:tc gridSpan="2">
                  <a:txBody>
                    <a:bodyPr/>
                    <a:lstStyle/>
                    <a:p>
                      <a:pPr>
                        <a:spcAft>
                          <a:spcPts val="0"/>
                        </a:spcAft>
                      </a:pPr>
                      <a:r>
                        <a:rPr lang="tr-TR" sz="1000" b="1">
                          <a:latin typeface="Korinna BT"/>
                          <a:ea typeface="Times New Roman"/>
                        </a:rPr>
                        <a:t>Hesap Kodu </a:t>
                      </a:r>
                      <a:endParaRPr lang="tr-TR" sz="160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spcAft>
                          <a:spcPts val="0"/>
                        </a:spcAft>
                      </a:pPr>
                      <a:r>
                        <a:rPr lang="tr-TR" sz="1000" dirty="0">
                          <a:latin typeface="Korinna BT"/>
                          <a:ea typeface="Times New Roman"/>
                        </a:rPr>
                        <a:t>Hesap Adı</a:t>
                      </a:r>
                      <a:endParaRPr lang="tr-TR" sz="1600" dirty="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Korinna BT"/>
                          <a:ea typeface="Times New Roman"/>
                        </a:rPr>
                        <a:t>Detay</a:t>
                      </a:r>
                      <a:endParaRPr lang="tr-TR" sz="160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b="1">
                          <a:latin typeface="Korinna BT"/>
                          <a:ea typeface="Times New Roman"/>
                        </a:rPr>
                        <a:t>Borç</a:t>
                      </a:r>
                      <a:endParaRPr lang="tr-TR" sz="160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Korinna BT"/>
                          <a:ea typeface="Times New Roman"/>
                        </a:rPr>
                        <a:t>Alacak</a:t>
                      </a:r>
                      <a:endParaRPr lang="tr-TR" sz="160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404">
                <a:tc gridSpan="2">
                  <a:txBody>
                    <a:bodyPr/>
                    <a:lstStyle/>
                    <a:p>
                      <a:pPr>
                        <a:spcAft>
                          <a:spcPts val="0"/>
                        </a:spcAft>
                      </a:pPr>
                      <a:r>
                        <a:rPr lang="tr-TR" sz="1000" b="1">
                          <a:latin typeface="Korinna BT"/>
                          <a:ea typeface="Times New Roman"/>
                        </a:rPr>
                        <a:t>159</a:t>
                      </a:r>
                      <a:endParaRPr lang="tr-TR" sz="1600">
                        <a:latin typeface="Times New Roman"/>
                        <a:ea typeface="Times New Roman"/>
                      </a:endParaRPr>
                    </a:p>
                    <a:p>
                      <a:pPr>
                        <a:spcAft>
                          <a:spcPts val="0"/>
                        </a:spcAft>
                      </a:pPr>
                      <a:r>
                        <a:rPr lang="tr-TR" sz="900" b="1">
                          <a:latin typeface="Korinna BT"/>
                          <a:ea typeface="Times New Roman"/>
                        </a:rPr>
                        <a:t>159.02</a:t>
                      </a:r>
                      <a:endParaRPr lang="tr-TR" sz="1600">
                        <a:latin typeface="Times New Roman"/>
                        <a:ea typeface="Times New Roman"/>
                      </a:endParaRPr>
                    </a:p>
                    <a:p>
                      <a:pPr>
                        <a:spcAft>
                          <a:spcPts val="0"/>
                        </a:spcAft>
                      </a:pPr>
                      <a:r>
                        <a:rPr lang="tr-TR" sz="900" b="1">
                          <a:latin typeface="Korinna BT"/>
                          <a:ea typeface="Times New Roman"/>
                        </a:rPr>
                        <a:t>159.02.01</a:t>
                      </a:r>
                      <a:endParaRPr lang="tr-TR" sz="1600">
                        <a:latin typeface="Times New Roman"/>
                        <a:ea typeface="Times New Roman"/>
                      </a:endParaRPr>
                    </a:p>
                    <a:p>
                      <a:pPr>
                        <a:spcAft>
                          <a:spcPts val="0"/>
                        </a:spcAft>
                      </a:pPr>
                      <a:r>
                        <a:rPr lang="tr-TR" sz="900" b="1">
                          <a:latin typeface="Korinna BT"/>
                          <a:ea typeface="Times New Roman"/>
                        </a:rPr>
                        <a:t>159.02.01.01    159.02.01.02</a:t>
                      </a:r>
                      <a:endParaRPr lang="tr-TR" sz="1600">
                        <a:latin typeface="Times New Roman"/>
                        <a:ea typeface="Times New Roman"/>
                      </a:endParaRPr>
                    </a:p>
                    <a:p>
                      <a:pPr>
                        <a:spcAft>
                          <a:spcPts val="0"/>
                        </a:spcAft>
                      </a:pPr>
                      <a:r>
                        <a:rPr lang="tr-TR" sz="900" b="1">
                          <a:latin typeface="Korinna BT"/>
                          <a:ea typeface="Times New Roman"/>
                        </a:rPr>
                        <a:t>159.02.01.03</a:t>
                      </a:r>
                      <a:endParaRPr lang="tr-TR" sz="1600">
                        <a:latin typeface="Times New Roman"/>
                        <a:ea typeface="Times New Roman"/>
                      </a:endParaRPr>
                    </a:p>
                    <a:p>
                      <a:pPr>
                        <a:spcAft>
                          <a:spcPts val="0"/>
                        </a:spcAft>
                      </a:pPr>
                      <a:r>
                        <a:rPr lang="tr-TR" sz="900" b="1">
                          <a:latin typeface="Korinna BT"/>
                          <a:ea typeface="Times New Roman"/>
                        </a:rPr>
                        <a:t>159.02.01.11</a:t>
                      </a:r>
                      <a:endParaRPr lang="tr-TR" sz="1600">
                        <a:latin typeface="Times New Roman"/>
                        <a:ea typeface="Times New Roman"/>
                      </a:endParaRPr>
                    </a:p>
                    <a:p>
                      <a:pPr>
                        <a:spcAft>
                          <a:spcPts val="0"/>
                        </a:spcAft>
                      </a:pPr>
                      <a:r>
                        <a:rPr lang="tr-TR" sz="900" b="1">
                          <a:latin typeface="Korinna BT"/>
                          <a:ea typeface="Times New Roman"/>
                        </a:rPr>
                        <a:t>159.02.01.05</a:t>
                      </a:r>
                      <a:endParaRPr lang="tr-TR" sz="1600">
                        <a:latin typeface="Times New Roman"/>
                        <a:ea typeface="Times New Roman"/>
                      </a:endParaRPr>
                    </a:p>
                    <a:p>
                      <a:pPr>
                        <a:spcAft>
                          <a:spcPts val="0"/>
                        </a:spcAft>
                      </a:pPr>
                      <a:r>
                        <a:rPr lang="tr-TR" sz="900" b="1">
                          <a:latin typeface="Korinna BT"/>
                          <a:ea typeface="Times New Roman"/>
                        </a:rPr>
                        <a:t>159.02.01.06</a:t>
                      </a:r>
                      <a:endParaRPr lang="tr-TR" sz="1600">
                        <a:latin typeface="Times New Roman"/>
                        <a:ea typeface="Times New Roman"/>
                      </a:endParaRPr>
                    </a:p>
                    <a:p>
                      <a:pPr>
                        <a:spcAft>
                          <a:spcPts val="0"/>
                        </a:spcAft>
                      </a:pPr>
                      <a:r>
                        <a:rPr lang="tr-TR" sz="900" b="1">
                          <a:latin typeface="Korinna BT"/>
                          <a:ea typeface="Times New Roman"/>
                        </a:rPr>
                        <a:t>159.02.01.07</a:t>
                      </a:r>
                      <a:endParaRPr lang="tr-TR" sz="1600">
                        <a:latin typeface="Times New Roman"/>
                        <a:ea typeface="Times New Roman"/>
                      </a:endParaRPr>
                    </a:p>
                    <a:p>
                      <a:pPr>
                        <a:spcAft>
                          <a:spcPts val="0"/>
                        </a:spcAft>
                      </a:pPr>
                      <a:r>
                        <a:rPr lang="tr-TR" sz="900" b="1">
                          <a:latin typeface="Korinna BT"/>
                          <a:ea typeface="Times New Roman"/>
                        </a:rPr>
                        <a:t>159.02.01.08</a:t>
                      </a:r>
                      <a:endParaRPr lang="tr-TR" sz="1600">
                        <a:latin typeface="Times New Roman"/>
                        <a:ea typeface="Times New Roman"/>
                      </a:endParaRPr>
                    </a:p>
                    <a:p>
                      <a:pPr>
                        <a:spcAft>
                          <a:spcPts val="0"/>
                        </a:spcAft>
                      </a:pPr>
                      <a:r>
                        <a:rPr lang="tr-TR" sz="900" b="1">
                          <a:latin typeface="Korinna BT"/>
                          <a:ea typeface="Times New Roman"/>
                        </a:rPr>
                        <a:t>159.02.01.09</a:t>
                      </a:r>
                      <a:endParaRPr lang="tr-TR" sz="1600">
                        <a:latin typeface="Times New Roman"/>
                        <a:ea typeface="Times New Roman"/>
                      </a:endParaRPr>
                    </a:p>
                    <a:p>
                      <a:pPr>
                        <a:spcAft>
                          <a:spcPts val="0"/>
                        </a:spcAft>
                      </a:pPr>
                      <a:r>
                        <a:rPr lang="tr-TR" sz="900" b="1">
                          <a:latin typeface="Korinna BT"/>
                          <a:ea typeface="Times New Roman"/>
                        </a:rPr>
                        <a:t>159.02.01.10</a:t>
                      </a:r>
                      <a:endParaRPr lang="tr-TR" sz="1600">
                        <a:latin typeface="Times New Roman"/>
                        <a:ea typeface="Times New Roman"/>
                      </a:endParaRPr>
                    </a:p>
                    <a:p>
                      <a:pPr>
                        <a:spcAft>
                          <a:spcPts val="0"/>
                        </a:spcAft>
                      </a:pPr>
                      <a:r>
                        <a:rPr lang="tr-TR" sz="1100" b="1">
                          <a:latin typeface="Korinna BT"/>
                          <a:ea typeface="Times New Roman"/>
                        </a:rPr>
                        <a:t>        </a:t>
                      </a:r>
                      <a:r>
                        <a:rPr lang="tr-TR" sz="1050" b="1">
                          <a:latin typeface="Korinna BT"/>
                          <a:ea typeface="Times New Roman"/>
                        </a:rPr>
                        <a:t>102</a:t>
                      </a:r>
                      <a:endParaRPr lang="tr-TR" sz="1600">
                        <a:latin typeface="Times New Roman"/>
                        <a:ea typeface="Times New Roman"/>
                      </a:endParaRPr>
                    </a:p>
                    <a:p>
                      <a:pPr>
                        <a:spcAft>
                          <a:spcPts val="0"/>
                        </a:spcAft>
                      </a:pPr>
                      <a:r>
                        <a:rPr lang="tr-TR" sz="1000" b="1">
                          <a:latin typeface="Korinna BT"/>
                          <a:ea typeface="Times New Roman"/>
                        </a:rPr>
                        <a:t>          </a:t>
                      </a:r>
                      <a:r>
                        <a:rPr lang="tr-TR" sz="900" b="1">
                          <a:latin typeface="Korinna BT"/>
                          <a:ea typeface="Times New Roman"/>
                        </a:rPr>
                        <a:t>102.02.02</a:t>
                      </a:r>
                      <a:endParaRPr lang="tr-TR" sz="1600">
                        <a:latin typeface="Times New Roman"/>
                        <a:ea typeface="Times New Roman"/>
                      </a:endParaRPr>
                    </a:p>
                    <a:p>
                      <a:pPr>
                        <a:spcAft>
                          <a:spcPts val="0"/>
                        </a:spcAft>
                      </a:pPr>
                      <a:r>
                        <a:rPr lang="tr-TR" sz="900" b="1">
                          <a:latin typeface="Korinna BT"/>
                          <a:ea typeface="Times New Roman"/>
                        </a:rPr>
                        <a:t>           102.02.03</a:t>
                      </a:r>
                      <a:r>
                        <a:rPr lang="tr-TR" sz="1000" b="1">
                          <a:latin typeface="Korinna BT"/>
                          <a:ea typeface="Times New Roman"/>
                        </a:rPr>
                        <a:t>        </a:t>
                      </a:r>
                      <a:endParaRPr lang="tr-TR" sz="1600">
                        <a:latin typeface="Times New Roman"/>
                        <a:ea typeface="Times New Roman"/>
                      </a:endParaRPr>
                    </a:p>
                    <a:p>
                      <a:pPr marL="239395">
                        <a:spcAft>
                          <a:spcPts val="0"/>
                        </a:spcAft>
                      </a:pPr>
                      <a:r>
                        <a:rPr lang="tr-TR" sz="1050" b="1">
                          <a:latin typeface="Korinna BT"/>
                          <a:ea typeface="Times New Roman"/>
                        </a:rPr>
                        <a:t>320</a:t>
                      </a:r>
                      <a:r>
                        <a:rPr lang="tr-TR" sz="900" b="1">
                          <a:latin typeface="Korinna BT"/>
                          <a:ea typeface="Times New Roman"/>
                        </a:rPr>
                        <a:t>           320.02.01           320.02.02            320.02.03           320.02.04           320.02.05           320.02.06           320.02.07</a:t>
                      </a:r>
                      <a:endParaRPr lang="tr-TR" sz="160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spcAft>
                          <a:spcPts val="0"/>
                        </a:spcAft>
                      </a:pPr>
                      <a:r>
                        <a:rPr lang="tr-TR" sz="1000" b="1">
                          <a:latin typeface="Korinna BT"/>
                          <a:ea typeface="Times New Roman"/>
                        </a:rPr>
                        <a:t>VERİLEN SİPARİŞ AVANS</a:t>
                      </a:r>
                      <a:endParaRPr lang="tr-TR" sz="1600">
                        <a:latin typeface="Times New Roman"/>
                        <a:ea typeface="Times New Roman"/>
                      </a:endParaRPr>
                    </a:p>
                    <a:p>
                      <a:pPr>
                        <a:spcAft>
                          <a:spcPts val="0"/>
                        </a:spcAft>
                      </a:pPr>
                      <a:r>
                        <a:rPr lang="tr-TR" sz="900">
                          <a:latin typeface="Korinna BT"/>
                          <a:ea typeface="Times New Roman"/>
                        </a:rPr>
                        <a:t>İthalat giderleri</a:t>
                      </a:r>
                      <a:endParaRPr lang="tr-TR" sz="1600">
                        <a:latin typeface="Times New Roman"/>
                        <a:ea typeface="Times New Roman"/>
                      </a:endParaRPr>
                    </a:p>
                    <a:p>
                      <a:pPr>
                        <a:spcAft>
                          <a:spcPts val="0"/>
                        </a:spcAft>
                      </a:pPr>
                      <a:r>
                        <a:rPr lang="tr-TR" sz="900">
                          <a:latin typeface="Korinna BT"/>
                          <a:ea typeface="Times New Roman"/>
                        </a:rPr>
                        <a:t>…. Nolu ithalat dosyası</a:t>
                      </a:r>
                      <a:endParaRPr lang="tr-TR" sz="1600">
                        <a:latin typeface="Times New Roman"/>
                        <a:ea typeface="Times New Roman"/>
                      </a:endParaRPr>
                    </a:p>
                    <a:p>
                      <a:pPr>
                        <a:spcAft>
                          <a:spcPts val="0"/>
                        </a:spcAft>
                      </a:pPr>
                      <a:r>
                        <a:rPr lang="tr-TR" sz="900">
                          <a:latin typeface="Korinna BT"/>
                          <a:ea typeface="Times New Roman"/>
                        </a:rPr>
                        <a:t>Mal bedeli</a:t>
                      </a:r>
                      <a:endParaRPr lang="tr-TR" sz="1600">
                        <a:latin typeface="Times New Roman"/>
                        <a:ea typeface="Times New Roman"/>
                      </a:endParaRPr>
                    </a:p>
                    <a:p>
                      <a:pPr>
                        <a:spcAft>
                          <a:spcPts val="0"/>
                        </a:spcAft>
                      </a:pPr>
                      <a:r>
                        <a:rPr lang="tr-TR" sz="900">
                          <a:latin typeface="Korinna BT"/>
                          <a:ea typeface="Times New Roman"/>
                        </a:rPr>
                        <a:t>Nakliye gideri</a:t>
                      </a:r>
                      <a:endParaRPr lang="tr-TR" sz="1600">
                        <a:latin typeface="Times New Roman"/>
                        <a:ea typeface="Times New Roman"/>
                      </a:endParaRPr>
                    </a:p>
                    <a:p>
                      <a:pPr>
                        <a:spcAft>
                          <a:spcPts val="0"/>
                        </a:spcAft>
                      </a:pPr>
                      <a:r>
                        <a:rPr lang="tr-TR" sz="900">
                          <a:latin typeface="Korinna BT"/>
                          <a:ea typeface="Times New Roman"/>
                        </a:rPr>
                        <a:t>Sigorta gideri</a:t>
                      </a:r>
                      <a:endParaRPr lang="tr-TR" sz="1600">
                        <a:latin typeface="Times New Roman"/>
                        <a:ea typeface="Times New Roman"/>
                      </a:endParaRPr>
                    </a:p>
                    <a:p>
                      <a:pPr>
                        <a:spcAft>
                          <a:spcPts val="0"/>
                        </a:spcAft>
                      </a:pPr>
                      <a:r>
                        <a:rPr lang="tr-TR" sz="900">
                          <a:latin typeface="Korinna BT"/>
                          <a:ea typeface="Times New Roman"/>
                        </a:rPr>
                        <a:t>Gümrük masrafları</a:t>
                      </a:r>
                      <a:endParaRPr lang="tr-TR" sz="1600">
                        <a:latin typeface="Times New Roman"/>
                        <a:ea typeface="Times New Roman"/>
                      </a:endParaRPr>
                    </a:p>
                    <a:p>
                      <a:pPr>
                        <a:spcAft>
                          <a:spcPts val="0"/>
                        </a:spcAft>
                      </a:pPr>
                      <a:r>
                        <a:rPr lang="tr-TR" sz="900">
                          <a:latin typeface="Korinna BT"/>
                          <a:ea typeface="Times New Roman"/>
                        </a:rPr>
                        <a:t>Banka masrafları</a:t>
                      </a:r>
                      <a:endParaRPr lang="tr-TR" sz="1600">
                        <a:latin typeface="Times New Roman"/>
                        <a:ea typeface="Times New Roman"/>
                      </a:endParaRPr>
                    </a:p>
                    <a:p>
                      <a:pPr>
                        <a:spcAft>
                          <a:spcPts val="0"/>
                        </a:spcAft>
                      </a:pPr>
                      <a:r>
                        <a:rPr lang="tr-TR" sz="900">
                          <a:latin typeface="Korinna BT"/>
                          <a:ea typeface="Times New Roman"/>
                        </a:rPr>
                        <a:t>Antrepo giderleri</a:t>
                      </a:r>
                      <a:endParaRPr lang="tr-TR" sz="1600">
                        <a:latin typeface="Times New Roman"/>
                        <a:ea typeface="Times New Roman"/>
                      </a:endParaRPr>
                    </a:p>
                    <a:p>
                      <a:pPr>
                        <a:spcAft>
                          <a:spcPts val="0"/>
                        </a:spcAft>
                      </a:pPr>
                      <a:r>
                        <a:rPr lang="tr-TR" sz="900">
                          <a:latin typeface="Korinna BT"/>
                          <a:ea typeface="Times New Roman"/>
                        </a:rPr>
                        <a:t>İstek - koşullu giderler</a:t>
                      </a:r>
                      <a:endParaRPr lang="tr-TR" sz="1600">
                        <a:latin typeface="Times New Roman"/>
                        <a:ea typeface="Times New Roman"/>
                      </a:endParaRPr>
                    </a:p>
                    <a:p>
                      <a:pPr>
                        <a:spcAft>
                          <a:spcPts val="0"/>
                        </a:spcAft>
                      </a:pPr>
                      <a:r>
                        <a:rPr lang="tr-TR" sz="900">
                          <a:latin typeface="Korinna BT"/>
                          <a:ea typeface="Times New Roman"/>
                        </a:rPr>
                        <a:t>Teminat mektubu gid.</a:t>
                      </a:r>
                      <a:endParaRPr lang="tr-TR" sz="1600">
                        <a:latin typeface="Times New Roman"/>
                        <a:ea typeface="Times New Roman"/>
                      </a:endParaRPr>
                    </a:p>
                    <a:p>
                      <a:pPr>
                        <a:spcAft>
                          <a:spcPts val="0"/>
                        </a:spcAft>
                      </a:pPr>
                      <a:r>
                        <a:rPr lang="tr-TR" sz="900">
                          <a:latin typeface="Korinna BT"/>
                          <a:ea typeface="Times New Roman"/>
                        </a:rPr>
                        <a:t>Montaj giderleri</a:t>
                      </a:r>
                      <a:endParaRPr lang="tr-TR" sz="1600">
                        <a:latin typeface="Times New Roman"/>
                        <a:ea typeface="Times New Roman"/>
                      </a:endParaRPr>
                    </a:p>
                    <a:p>
                      <a:pPr>
                        <a:spcAft>
                          <a:spcPts val="0"/>
                        </a:spcAft>
                      </a:pPr>
                      <a:r>
                        <a:rPr lang="tr-TR" sz="900">
                          <a:latin typeface="Korinna BT"/>
                          <a:ea typeface="Times New Roman"/>
                        </a:rPr>
                        <a:t>Gümrük müşavir ücreti</a:t>
                      </a:r>
                      <a:endParaRPr lang="tr-TR" sz="1600">
                        <a:latin typeface="Times New Roman"/>
                        <a:ea typeface="Times New Roman"/>
                      </a:endParaRPr>
                    </a:p>
                    <a:p>
                      <a:pPr indent="314960">
                        <a:spcAft>
                          <a:spcPts val="0"/>
                        </a:spcAft>
                      </a:pPr>
                      <a:r>
                        <a:rPr lang="tr-TR" sz="1050" b="1">
                          <a:latin typeface="Korinna BT"/>
                          <a:ea typeface="Times New Roman"/>
                        </a:rPr>
                        <a:t>BANKALAR HS</a:t>
                      </a:r>
                      <a:endParaRPr lang="tr-TR" sz="1600">
                        <a:latin typeface="Times New Roman"/>
                        <a:ea typeface="Times New Roman"/>
                      </a:endParaRPr>
                    </a:p>
                    <a:p>
                      <a:pPr indent="314960">
                        <a:spcAft>
                          <a:spcPts val="0"/>
                        </a:spcAft>
                      </a:pPr>
                      <a:r>
                        <a:rPr lang="tr-TR" sz="900">
                          <a:latin typeface="Korinna BT"/>
                          <a:ea typeface="Times New Roman"/>
                        </a:rPr>
                        <a:t>Banka masrafı</a:t>
                      </a:r>
                      <a:endParaRPr lang="tr-TR" sz="1600">
                        <a:latin typeface="Times New Roman"/>
                        <a:ea typeface="Times New Roman"/>
                      </a:endParaRPr>
                    </a:p>
                    <a:p>
                      <a:pPr indent="314960">
                        <a:spcAft>
                          <a:spcPts val="0"/>
                        </a:spcAft>
                      </a:pPr>
                      <a:r>
                        <a:rPr lang="tr-TR" sz="900">
                          <a:latin typeface="Korinna BT"/>
                          <a:ea typeface="Times New Roman"/>
                        </a:rPr>
                        <a:t>Teminat Mektubu</a:t>
                      </a:r>
                      <a:endParaRPr lang="tr-TR" sz="1600">
                        <a:latin typeface="Times New Roman"/>
                        <a:ea typeface="Times New Roman"/>
                      </a:endParaRPr>
                    </a:p>
                    <a:p>
                      <a:pPr indent="314960">
                        <a:spcAft>
                          <a:spcPts val="0"/>
                        </a:spcAft>
                      </a:pPr>
                      <a:r>
                        <a:rPr lang="tr-TR" sz="1050" b="1">
                          <a:latin typeface="Korinna BT"/>
                          <a:ea typeface="Times New Roman"/>
                        </a:rPr>
                        <a:t>SATICILAR HS</a:t>
                      </a:r>
                      <a:endParaRPr lang="tr-TR" sz="1600">
                        <a:latin typeface="Times New Roman"/>
                        <a:ea typeface="Times New Roman"/>
                      </a:endParaRPr>
                    </a:p>
                    <a:p>
                      <a:pPr indent="314960">
                        <a:spcAft>
                          <a:spcPts val="0"/>
                        </a:spcAft>
                      </a:pPr>
                      <a:r>
                        <a:rPr lang="tr-TR" sz="900">
                          <a:latin typeface="Korinna BT"/>
                          <a:ea typeface="Times New Roman"/>
                        </a:rPr>
                        <a:t>Axa-Oyak Sigorta</a:t>
                      </a:r>
                      <a:endParaRPr lang="tr-TR" sz="1600">
                        <a:latin typeface="Times New Roman"/>
                        <a:ea typeface="Times New Roman"/>
                      </a:endParaRPr>
                    </a:p>
                    <a:p>
                      <a:pPr indent="314960">
                        <a:spcAft>
                          <a:spcPts val="0"/>
                        </a:spcAft>
                      </a:pPr>
                      <a:r>
                        <a:rPr lang="tr-TR" sz="900">
                          <a:latin typeface="Korinna BT"/>
                          <a:ea typeface="Times New Roman"/>
                        </a:rPr>
                        <a:t>Ay Gümrük Müşaviri</a:t>
                      </a:r>
                      <a:endParaRPr lang="tr-TR" sz="1600">
                        <a:latin typeface="Times New Roman"/>
                        <a:ea typeface="Times New Roman"/>
                      </a:endParaRPr>
                    </a:p>
                    <a:p>
                      <a:pPr indent="314960">
                        <a:spcAft>
                          <a:spcPts val="0"/>
                        </a:spcAft>
                      </a:pPr>
                      <a:r>
                        <a:rPr lang="tr-TR" sz="900">
                          <a:latin typeface="Korinna BT"/>
                          <a:ea typeface="Times New Roman"/>
                        </a:rPr>
                        <a:t>Çağ Nakliyat</a:t>
                      </a:r>
                      <a:endParaRPr lang="tr-TR" sz="1600">
                        <a:latin typeface="Times New Roman"/>
                        <a:ea typeface="Times New Roman"/>
                      </a:endParaRPr>
                    </a:p>
                    <a:p>
                      <a:pPr indent="314960">
                        <a:spcAft>
                          <a:spcPts val="0"/>
                        </a:spcAft>
                      </a:pPr>
                      <a:r>
                        <a:rPr lang="tr-TR" sz="900">
                          <a:latin typeface="Korinna BT"/>
                          <a:ea typeface="Times New Roman"/>
                        </a:rPr>
                        <a:t>XY – İtalya </a:t>
                      </a:r>
                      <a:endParaRPr lang="tr-TR" sz="1600">
                        <a:latin typeface="Times New Roman"/>
                        <a:ea typeface="Times New Roman"/>
                      </a:endParaRPr>
                    </a:p>
                    <a:p>
                      <a:pPr indent="314960">
                        <a:spcAft>
                          <a:spcPts val="0"/>
                        </a:spcAft>
                      </a:pPr>
                      <a:r>
                        <a:rPr lang="tr-TR" sz="900">
                          <a:latin typeface="Korinna BT"/>
                          <a:ea typeface="Times New Roman"/>
                        </a:rPr>
                        <a:t>TSE</a:t>
                      </a:r>
                      <a:endParaRPr lang="tr-TR" sz="1600">
                        <a:latin typeface="Times New Roman"/>
                        <a:ea typeface="Times New Roman"/>
                      </a:endParaRPr>
                    </a:p>
                    <a:p>
                      <a:pPr>
                        <a:spcAft>
                          <a:spcPts val="0"/>
                        </a:spcAft>
                      </a:pPr>
                      <a:r>
                        <a:rPr lang="tr-TR" sz="900">
                          <a:latin typeface="Korinna BT"/>
                          <a:ea typeface="Times New Roman"/>
                        </a:rPr>
                        <a:t>                Harem Deniz Ticaret İşl.</a:t>
                      </a:r>
                      <a:endParaRPr lang="tr-TR" sz="1600">
                        <a:latin typeface="Times New Roman"/>
                        <a:ea typeface="Times New Roman"/>
                      </a:endParaRPr>
                    </a:p>
                    <a:p>
                      <a:pPr indent="314960">
                        <a:spcAft>
                          <a:spcPts val="0"/>
                        </a:spcAft>
                      </a:pPr>
                      <a:r>
                        <a:rPr lang="tr-TR" sz="900">
                          <a:latin typeface="Korinna BT"/>
                          <a:ea typeface="Times New Roman"/>
                        </a:rPr>
                        <a:t>YZ montaj İşletmesi</a:t>
                      </a:r>
                      <a:endParaRPr lang="tr-TR" sz="160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1000" dirty="0">
                        <a:latin typeface="Korinna BT"/>
                        <a:ea typeface="Times New Roman"/>
                      </a:endParaRPr>
                    </a:p>
                    <a:p>
                      <a:pPr algn="r">
                        <a:spcAft>
                          <a:spcPts val="0"/>
                        </a:spcAft>
                      </a:pPr>
                      <a:endParaRPr lang="tr-TR" sz="900" dirty="0" smtClean="0">
                        <a:latin typeface="Korinna BT"/>
                        <a:ea typeface="Times New Roman"/>
                      </a:endParaRPr>
                    </a:p>
                    <a:p>
                      <a:pPr algn="r">
                        <a:spcAft>
                          <a:spcPts val="0"/>
                        </a:spcAft>
                      </a:pPr>
                      <a:endParaRPr lang="tr-TR" sz="900" dirty="0" smtClean="0">
                        <a:latin typeface="Korinna BT"/>
                        <a:ea typeface="Times New Roman"/>
                      </a:endParaRPr>
                    </a:p>
                    <a:p>
                      <a:pPr algn="r">
                        <a:spcAft>
                          <a:spcPts val="0"/>
                        </a:spcAft>
                      </a:pPr>
                      <a:r>
                        <a:rPr lang="tr-TR" sz="900" dirty="0" smtClean="0">
                          <a:latin typeface="Korinna BT"/>
                          <a:ea typeface="Times New Roman"/>
                        </a:rPr>
                        <a:t>175.000</a:t>
                      </a:r>
                      <a:r>
                        <a:rPr lang="tr-TR" sz="900" dirty="0">
                          <a:latin typeface="Korinna BT"/>
                          <a:ea typeface="Times New Roman"/>
                        </a:rPr>
                        <a:t>.-</a:t>
                      </a:r>
                      <a:endParaRPr lang="tr-TR" sz="1600" dirty="0">
                        <a:latin typeface="Times New Roman"/>
                        <a:ea typeface="Times New Roman"/>
                      </a:endParaRPr>
                    </a:p>
                    <a:p>
                      <a:pPr algn="r">
                        <a:spcAft>
                          <a:spcPts val="0"/>
                        </a:spcAft>
                      </a:pPr>
                      <a:r>
                        <a:rPr lang="tr-TR" sz="900" dirty="0">
                          <a:latin typeface="Korinna BT"/>
                          <a:ea typeface="Times New Roman"/>
                        </a:rPr>
                        <a:t>    2.250.-</a:t>
                      </a:r>
                      <a:endParaRPr lang="tr-TR" sz="1600" dirty="0">
                        <a:latin typeface="Times New Roman"/>
                        <a:ea typeface="Times New Roman"/>
                      </a:endParaRPr>
                    </a:p>
                    <a:p>
                      <a:pPr algn="r">
                        <a:spcAft>
                          <a:spcPts val="0"/>
                        </a:spcAft>
                      </a:pPr>
                      <a:r>
                        <a:rPr lang="tr-TR" sz="900" dirty="0">
                          <a:latin typeface="Korinna BT"/>
                          <a:ea typeface="Times New Roman"/>
                        </a:rPr>
                        <a:t>       400.-</a:t>
                      </a:r>
                      <a:endParaRPr lang="tr-TR" sz="1600" dirty="0">
                        <a:latin typeface="Times New Roman"/>
                        <a:ea typeface="Times New Roman"/>
                      </a:endParaRPr>
                    </a:p>
                    <a:p>
                      <a:pPr algn="r">
                        <a:spcAft>
                          <a:spcPts val="0"/>
                        </a:spcAft>
                      </a:pPr>
                      <a:r>
                        <a:rPr lang="tr-TR" sz="900" dirty="0">
                          <a:latin typeface="Korinna BT"/>
                          <a:ea typeface="Times New Roman"/>
                        </a:rPr>
                        <a:t>       225.-</a:t>
                      </a:r>
                      <a:endParaRPr lang="tr-TR" sz="1600" dirty="0">
                        <a:latin typeface="Times New Roman"/>
                        <a:ea typeface="Times New Roman"/>
                      </a:endParaRPr>
                    </a:p>
                    <a:p>
                      <a:pPr algn="r">
                        <a:spcAft>
                          <a:spcPts val="0"/>
                        </a:spcAft>
                      </a:pPr>
                      <a:r>
                        <a:rPr lang="tr-TR" sz="900" dirty="0">
                          <a:latin typeface="Korinna BT"/>
                          <a:ea typeface="Times New Roman"/>
                        </a:rPr>
                        <a:t>       125.-</a:t>
                      </a:r>
                      <a:endParaRPr lang="tr-TR" sz="1600" dirty="0">
                        <a:latin typeface="Times New Roman"/>
                        <a:ea typeface="Times New Roman"/>
                      </a:endParaRPr>
                    </a:p>
                    <a:p>
                      <a:pPr algn="r">
                        <a:spcAft>
                          <a:spcPts val="0"/>
                        </a:spcAft>
                      </a:pPr>
                      <a:r>
                        <a:rPr lang="tr-TR" sz="900" dirty="0">
                          <a:latin typeface="Korinna BT"/>
                          <a:ea typeface="Times New Roman"/>
                        </a:rPr>
                        <a:t>       300.-</a:t>
                      </a:r>
                      <a:endParaRPr lang="tr-TR" sz="1600" dirty="0">
                        <a:latin typeface="Times New Roman"/>
                        <a:ea typeface="Times New Roman"/>
                      </a:endParaRPr>
                    </a:p>
                    <a:p>
                      <a:pPr algn="r">
                        <a:spcAft>
                          <a:spcPts val="0"/>
                        </a:spcAft>
                      </a:pPr>
                      <a:r>
                        <a:rPr lang="tr-TR" sz="900" dirty="0">
                          <a:latin typeface="Korinna BT"/>
                          <a:ea typeface="Times New Roman"/>
                        </a:rPr>
                        <a:t>       300.-</a:t>
                      </a:r>
                      <a:endParaRPr lang="tr-TR" sz="1600" dirty="0">
                        <a:latin typeface="Times New Roman"/>
                        <a:ea typeface="Times New Roman"/>
                      </a:endParaRPr>
                    </a:p>
                    <a:p>
                      <a:pPr algn="r">
                        <a:spcAft>
                          <a:spcPts val="0"/>
                        </a:spcAft>
                      </a:pPr>
                      <a:r>
                        <a:rPr lang="tr-TR" sz="900" dirty="0">
                          <a:latin typeface="Korinna BT"/>
                          <a:ea typeface="Times New Roman"/>
                        </a:rPr>
                        <a:t>    1.000.-</a:t>
                      </a:r>
                      <a:endParaRPr lang="tr-TR" sz="1600" dirty="0">
                        <a:latin typeface="Times New Roman"/>
                        <a:ea typeface="Times New Roman"/>
                      </a:endParaRPr>
                    </a:p>
                    <a:p>
                      <a:pPr algn="r">
                        <a:spcAft>
                          <a:spcPts val="0"/>
                        </a:spcAft>
                      </a:pPr>
                      <a:r>
                        <a:rPr lang="tr-TR" sz="900" dirty="0">
                          <a:latin typeface="Korinna BT"/>
                          <a:ea typeface="Times New Roman"/>
                        </a:rPr>
                        <a:t>       100.-</a:t>
                      </a:r>
                      <a:endParaRPr lang="tr-TR" sz="1600" dirty="0">
                        <a:latin typeface="Times New Roman"/>
                        <a:ea typeface="Times New Roman"/>
                      </a:endParaRPr>
                    </a:p>
                    <a:p>
                      <a:pPr algn="r">
                        <a:spcAft>
                          <a:spcPts val="0"/>
                        </a:spcAft>
                      </a:pPr>
                      <a:r>
                        <a:rPr lang="tr-TR" sz="900" dirty="0">
                          <a:latin typeface="Korinna BT"/>
                          <a:ea typeface="Times New Roman"/>
                        </a:rPr>
                        <a:t>       200.-</a:t>
                      </a:r>
                      <a:endParaRPr lang="tr-TR" sz="1600" dirty="0">
                        <a:latin typeface="Times New Roman"/>
                        <a:ea typeface="Times New Roman"/>
                      </a:endParaRPr>
                    </a:p>
                    <a:p>
                      <a:pPr algn="r">
                        <a:spcAft>
                          <a:spcPts val="0"/>
                        </a:spcAft>
                      </a:pPr>
                      <a:r>
                        <a:rPr lang="tr-TR" sz="900" dirty="0">
                          <a:latin typeface="Korinna BT"/>
                          <a:ea typeface="Times New Roman"/>
                        </a:rPr>
                        <a:t>125.-</a:t>
                      </a:r>
                      <a:endParaRPr lang="tr-TR" sz="1600" dirty="0">
                        <a:latin typeface="Times New Roman"/>
                        <a:ea typeface="Times New Roman"/>
                      </a:endParaRPr>
                    </a:p>
                    <a:p>
                      <a:pPr algn="r">
                        <a:spcAft>
                          <a:spcPts val="0"/>
                        </a:spcAft>
                      </a:pPr>
                      <a:r>
                        <a:rPr lang="tr-TR" sz="900" dirty="0">
                          <a:latin typeface="Korinna BT"/>
                          <a:ea typeface="Times New Roman"/>
                        </a:rPr>
                        <a:t>1000.-</a:t>
                      </a:r>
                      <a:endParaRPr lang="tr-TR" sz="1600" dirty="0">
                        <a:latin typeface="Times New Roman"/>
                        <a:ea typeface="Times New Roman"/>
                      </a:endParaRPr>
                    </a:p>
                    <a:p>
                      <a:pPr algn="r">
                        <a:spcAft>
                          <a:spcPts val="0"/>
                        </a:spcAft>
                      </a:pPr>
                      <a:r>
                        <a:rPr lang="tr-TR" sz="900" dirty="0">
                          <a:latin typeface="Korinna BT"/>
                          <a:ea typeface="Times New Roman"/>
                        </a:rPr>
                        <a:t>400.-</a:t>
                      </a:r>
                      <a:endParaRPr lang="tr-TR" sz="1600" dirty="0">
                        <a:latin typeface="Times New Roman"/>
                        <a:ea typeface="Times New Roman"/>
                      </a:endParaRPr>
                    </a:p>
                    <a:p>
                      <a:pPr algn="r">
                        <a:spcAft>
                          <a:spcPts val="0"/>
                        </a:spcAft>
                      </a:pPr>
                      <a:r>
                        <a:rPr lang="tr-TR" sz="900" dirty="0">
                          <a:latin typeface="Korinna BT"/>
                          <a:ea typeface="Times New Roman"/>
                        </a:rPr>
                        <a:t>425.-</a:t>
                      </a:r>
                      <a:endParaRPr lang="tr-TR" sz="1600" dirty="0">
                        <a:latin typeface="Times New Roman"/>
                        <a:ea typeface="Times New Roman"/>
                      </a:endParaRPr>
                    </a:p>
                    <a:p>
                      <a:pPr algn="r">
                        <a:spcAft>
                          <a:spcPts val="0"/>
                        </a:spcAft>
                      </a:pPr>
                      <a:r>
                        <a:rPr lang="tr-TR" sz="900" dirty="0">
                          <a:latin typeface="Korinna BT"/>
                          <a:ea typeface="Times New Roman"/>
                        </a:rPr>
                        <a:t>2.250.-</a:t>
                      </a:r>
                      <a:endParaRPr lang="tr-TR" sz="1600" dirty="0">
                        <a:latin typeface="Times New Roman"/>
                        <a:ea typeface="Times New Roman"/>
                      </a:endParaRPr>
                    </a:p>
                    <a:p>
                      <a:pPr algn="r">
                        <a:spcAft>
                          <a:spcPts val="0"/>
                        </a:spcAft>
                      </a:pPr>
                      <a:r>
                        <a:rPr lang="tr-TR" sz="900" dirty="0">
                          <a:latin typeface="Korinna BT"/>
                          <a:ea typeface="Times New Roman"/>
                        </a:rPr>
                        <a:t>175.000.-</a:t>
                      </a:r>
                      <a:endParaRPr lang="tr-TR" sz="1600" dirty="0">
                        <a:latin typeface="Times New Roman"/>
                        <a:ea typeface="Times New Roman"/>
                      </a:endParaRPr>
                    </a:p>
                    <a:p>
                      <a:pPr algn="r">
                        <a:spcAft>
                          <a:spcPts val="0"/>
                        </a:spcAft>
                      </a:pPr>
                      <a:r>
                        <a:rPr lang="tr-TR" sz="900" dirty="0">
                          <a:latin typeface="Korinna BT"/>
                          <a:ea typeface="Times New Roman"/>
                        </a:rPr>
                        <a:t>300.-</a:t>
                      </a:r>
                      <a:endParaRPr lang="tr-TR" sz="1600" dirty="0">
                        <a:latin typeface="Times New Roman"/>
                        <a:ea typeface="Times New Roman"/>
                      </a:endParaRPr>
                    </a:p>
                    <a:p>
                      <a:pPr algn="r">
                        <a:spcAft>
                          <a:spcPts val="0"/>
                        </a:spcAft>
                      </a:pPr>
                      <a:r>
                        <a:rPr lang="tr-TR" sz="900" dirty="0">
                          <a:latin typeface="Korinna BT"/>
                          <a:ea typeface="Times New Roman"/>
                        </a:rPr>
                        <a:t>300.-</a:t>
                      </a:r>
                      <a:endParaRPr lang="tr-TR" sz="1600" dirty="0">
                        <a:latin typeface="Times New Roman"/>
                        <a:ea typeface="Times New Roman"/>
                      </a:endParaRPr>
                    </a:p>
                    <a:p>
                      <a:pPr algn="r">
                        <a:spcAft>
                          <a:spcPts val="0"/>
                        </a:spcAft>
                      </a:pPr>
                      <a:r>
                        <a:rPr lang="tr-TR" sz="900" dirty="0">
                          <a:latin typeface="Korinna BT"/>
                          <a:ea typeface="Times New Roman"/>
                        </a:rPr>
                        <a:t>100.-</a:t>
                      </a:r>
                      <a:endParaRPr lang="tr-TR" sz="1600" dirty="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tr-TR" sz="1000" b="1">
                          <a:latin typeface="Korinna BT"/>
                          <a:ea typeface="Times New Roman"/>
                        </a:rPr>
                        <a:t>179.900.</a:t>
                      </a:r>
                      <a:endParaRPr lang="tr-TR" sz="160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tr-TR" sz="1050" dirty="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r>
                        <a:rPr lang="tr-TR" sz="1050" dirty="0" smtClean="0">
                          <a:latin typeface="Korinna BT"/>
                          <a:ea typeface="Times New Roman"/>
                        </a:rPr>
                        <a:t>1.125</a:t>
                      </a:r>
                      <a:r>
                        <a:rPr lang="tr-TR" sz="1050" dirty="0">
                          <a:latin typeface="Korinna BT"/>
                          <a:ea typeface="Times New Roman"/>
                        </a:rPr>
                        <a:t>.-</a:t>
                      </a:r>
                      <a:endParaRPr lang="tr-TR" sz="1600" dirty="0">
                        <a:latin typeface="Times New Roman"/>
                        <a:ea typeface="Times New Roman"/>
                      </a:endParaRPr>
                    </a:p>
                    <a:p>
                      <a:pPr algn="r">
                        <a:spcAft>
                          <a:spcPts val="0"/>
                        </a:spcAft>
                      </a:pPr>
                      <a:endParaRPr lang="tr-TR" sz="1050" dirty="0" smtClean="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r>
                        <a:rPr lang="tr-TR" sz="1050" dirty="0" smtClean="0">
                          <a:latin typeface="Korinna BT"/>
                          <a:ea typeface="Times New Roman"/>
                        </a:rPr>
                        <a:t>178.775</a:t>
                      </a:r>
                      <a:r>
                        <a:rPr lang="tr-TR" sz="1050" dirty="0">
                          <a:latin typeface="Korinna BT"/>
                          <a:ea typeface="Times New Roman"/>
                        </a:rPr>
                        <a:t>.-</a:t>
                      </a:r>
                      <a:endParaRPr lang="tr-TR" sz="1600" dirty="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525">
                <a:tc gridSpan="4">
                  <a:txBody>
                    <a:bodyPr/>
                    <a:lstStyle/>
                    <a:p>
                      <a:pPr algn="r">
                        <a:spcAft>
                          <a:spcPts val="0"/>
                        </a:spcAft>
                      </a:pPr>
                      <a:r>
                        <a:rPr lang="tr-TR" sz="1000" b="1">
                          <a:latin typeface="Korinna BT"/>
                          <a:ea typeface="Times New Roman"/>
                        </a:rPr>
                        <a:t>TOPLAM</a:t>
                      </a:r>
                      <a:endParaRPr lang="tr-TR" sz="160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r>
                        <a:rPr lang="tr-TR" sz="1000">
                          <a:latin typeface="Korinna BT"/>
                          <a:ea typeface="Times New Roman"/>
                        </a:rPr>
                        <a:t>179.900.</a:t>
                      </a:r>
                      <a:endParaRPr lang="tr-TR" sz="160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tr-TR" sz="1000" b="1">
                          <a:latin typeface="Korinna BT"/>
                          <a:ea typeface="Times New Roman"/>
                        </a:rPr>
                        <a:t>179.900.</a:t>
                      </a:r>
                      <a:endParaRPr lang="tr-TR" sz="160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525">
                <a:tc>
                  <a:txBody>
                    <a:bodyPr/>
                    <a:lstStyle/>
                    <a:p>
                      <a:pPr>
                        <a:spcAft>
                          <a:spcPts val="0"/>
                        </a:spcAft>
                      </a:pPr>
                      <a:r>
                        <a:rPr lang="tr-TR" sz="1000" dirty="0">
                          <a:latin typeface="Korinna BT"/>
                          <a:ea typeface="Times New Roman"/>
                        </a:rPr>
                        <a:t>Açıklama</a:t>
                      </a:r>
                      <a:r>
                        <a:rPr lang="tr-TR" sz="1000" b="1" dirty="0">
                          <a:latin typeface="Korinna BT"/>
                          <a:ea typeface="Times New Roman"/>
                        </a:rPr>
                        <a:t> </a:t>
                      </a:r>
                      <a:endParaRPr lang="tr-TR" sz="1600" dirty="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spcAft>
                          <a:spcPts val="0"/>
                        </a:spcAft>
                      </a:pPr>
                      <a:r>
                        <a:rPr lang="tr-TR" sz="1000" b="1" dirty="0">
                          <a:latin typeface="Korinna BT"/>
                          <a:ea typeface="Times New Roman"/>
                        </a:rPr>
                        <a:t> </a:t>
                      </a:r>
                      <a:r>
                        <a:rPr lang="tr-TR" sz="1000" dirty="0">
                          <a:latin typeface="Korinna BT"/>
                          <a:ea typeface="Times New Roman"/>
                        </a:rPr>
                        <a:t>1.000 adet İtalya’da yerleşik  XY işletmesinden deri koltuk ithalat kaydı.</a:t>
                      </a:r>
                      <a:endParaRPr lang="tr-TR" sz="1600" dirty="0">
                        <a:latin typeface="Times New Roman"/>
                        <a:ea typeface="Times New Roman"/>
                      </a:endParaRPr>
                    </a:p>
                  </a:txBody>
                  <a:tcPr marL="62845" marR="62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Tree>
  </p:cSld>
  <p:clrMapOvr>
    <a:masterClrMapping/>
  </p:clrMapOvr>
  <p:transition spd="slow">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0" y="525597"/>
            <a:ext cx="8676456"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tab pos="342900" algn="l"/>
              </a:tabLst>
            </a:pPr>
            <a:r>
              <a:rPr kumimoji="0" lang="tr-TR" sz="1200" b="1" i="0" u="none" strike="noStrike" cap="none" normalizeH="0" baseline="0" dirty="0" smtClean="0">
                <a:ln>
                  <a:noFill/>
                </a:ln>
                <a:solidFill>
                  <a:schemeClr val="tx1"/>
                </a:solidFill>
                <a:effectLst/>
                <a:latin typeface="Korinna BT" charset="0"/>
                <a:ea typeface="Times New Roman" pitchFamily="18" charset="0"/>
                <a:cs typeface="Arial" pitchFamily="34" charset="0"/>
              </a:rPr>
              <a:t>İstenilen:3 </a:t>
            </a: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Koltukların bedelinin işletmenin Türkiye İş Bankası’ndaki döviz tevdiat hesabından (1 Euro = 1.770.-TL kuru üzerinden) transfer edilmesinden sonra yapılan kayıt şöyledir.</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2 Tablo"/>
          <p:cNvGraphicFramePr>
            <a:graphicFrameLocks noGrp="1"/>
          </p:cNvGraphicFramePr>
          <p:nvPr/>
        </p:nvGraphicFramePr>
        <p:xfrm>
          <a:off x="683568" y="1124744"/>
          <a:ext cx="5904656" cy="2121098"/>
        </p:xfrm>
        <a:graphic>
          <a:graphicData uri="http://schemas.openxmlformats.org/drawingml/2006/table">
            <a:tbl>
              <a:tblPr/>
              <a:tblGrid>
                <a:gridCol w="919149"/>
                <a:gridCol w="1933958"/>
                <a:gridCol w="1092166"/>
                <a:gridCol w="889205"/>
                <a:gridCol w="125243"/>
                <a:gridCol w="944935"/>
              </a:tblGrid>
              <a:tr h="115213">
                <a:tc gridSpan="6">
                  <a:txBody>
                    <a:bodyPr/>
                    <a:lstStyle/>
                    <a:p>
                      <a:pPr>
                        <a:spcAft>
                          <a:spcPts val="0"/>
                        </a:spcAft>
                      </a:pPr>
                      <a:r>
                        <a:rPr lang="tr-TR" sz="900" dirty="0">
                          <a:solidFill>
                            <a:srgbClr val="FFFFFF"/>
                          </a:solidFill>
                          <a:latin typeface="Korinna BT"/>
                          <a:ea typeface="Times New Roman"/>
                        </a:rPr>
                        <a:t>TANEM AŞ                                                                                                         Mahsup Fişi</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172819">
                <a:tc>
                  <a:txBody>
                    <a:bodyPr/>
                    <a:lstStyle/>
                    <a:p>
                      <a:pPr>
                        <a:spcAft>
                          <a:spcPts val="0"/>
                        </a:spcAft>
                      </a:pPr>
                      <a:r>
                        <a:rPr lang="tr-TR" sz="900">
                          <a:latin typeface="Korinna BT"/>
                          <a:ea typeface="Times New Roman"/>
                        </a:rPr>
                        <a:t>Fiş Tarihi</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900">
                          <a:latin typeface="Korinna BT"/>
                          <a:ea typeface="Times New Roman"/>
                        </a:rPr>
                        <a:t>20/10/2011</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tr-TR" sz="9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spcAft>
                          <a:spcPts val="0"/>
                        </a:spcAft>
                      </a:pP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00811">
                <a:tc>
                  <a:txBody>
                    <a:bodyPr/>
                    <a:lstStyle/>
                    <a:p>
                      <a:pPr algn="ctr">
                        <a:spcAft>
                          <a:spcPts val="0"/>
                        </a:spcAft>
                      </a:pPr>
                      <a:r>
                        <a:rPr lang="tr-TR" sz="800">
                          <a:latin typeface="Korinna BT"/>
                          <a:ea typeface="Times New Roman"/>
                        </a:rPr>
                        <a:t>Hesap Kodu</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Korinna BT"/>
                          <a:ea typeface="Times New Roman"/>
                        </a:rPr>
                        <a:t>Hesap Adı</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Korinna BT"/>
                          <a:ea typeface="Times New Roman"/>
                        </a:rPr>
                        <a:t>Detay (TL)</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Korinna BT"/>
                          <a:ea typeface="Times New Roman"/>
                        </a:rPr>
                        <a:t>Borç</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tr-TR" sz="800">
                          <a:latin typeface="Korinna BT"/>
                          <a:ea typeface="Times New Roman"/>
                        </a:rPr>
                        <a:t>Alacak</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036915">
                <a:tc>
                  <a:txBody>
                    <a:bodyPr/>
                    <a:lstStyle/>
                    <a:p>
                      <a:pPr>
                        <a:spcAft>
                          <a:spcPts val="0"/>
                        </a:spcAft>
                      </a:pPr>
                      <a:r>
                        <a:rPr lang="tr-TR" sz="1050" dirty="0">
                          <a:latin typeface="Korinna BT"/>
                          <a:ea typeface="Times New Roman"/>
                        </a:rPr>
                        <a:t>159</a:t>
                      </a:r>
                      <a:endParaRPr lang="tr-TR" sz="1400" dirty="0">
                        <a:latin typeface="Times New Roman"/>
                        <a:ea typeface="Times New Roman"/>
                      </a:endParaRPr>
                    </a:p>
                    <a:p>
                      <a:pPr>
                        <a:spcAft>
                          <a:spcPts val="0"/>
                        </a:spcAft>
                      </a:pPr>
                      <a:r>
                        <a:rPr lang="tr-TR" sz="900" dirty="0">
                          <a:latin typeface="Korinna BT"/>
                          <a:ea typeface="Times New Roman"/>
                        </a:rPr>
                        <a:t>159.04</a:t>
                      </a:r>
                      <a:endParaRPr lang="tr-TR" sz="1400" dirty="0">
                        <a:latin typeface="Times New Roman"/>
                        <a:ea typeface="Times New Roman"/>
                      </a:endParaRPr>
                    </a:p>
                    <a:p>
                      <a:pPr>
                        <a:spcAft>
                          <a:spcPts val="0"/>
                        </a:spcAft>
                      </a:pPr>
                      <a:r>
                        <a:rPr lang="tr-TR" sz="900" b="1" dirty="0">
                          <a:latin typeface="Korinna BT"/>
                          <a:ea typeface="Times New Roman"/>
                        </a:rPr>
                        <a:t>    </a:t>
                      </a:r>
                      <a:endParaRPr lang="tr-TR" sz="1400" dirty="0">
                        <a:latin typeface="Times New Roman"/>
                        <a:ea typeface="Times New Roman"/>
                      </a:endParaRPr>
                    </a:p>
                    <a:p>
                      <a:pPr>
                        <a:spcAft>
                          <a:spcPts val="0"/>
                        </a:spcAft>
                      </a:pPr>
                      <a:r>
                        <a:rPr lang="tr-TR" sz="1050" dirty="0">
                          <a:latin typeface="Korinna BT"/>
                          <a:ea typeface="Times New Roman"/>
                        </a:rPr>
                        <a:t>320      </a:t>
                      </a:r>
                      <a:r>
                        <a:rPr lang="tr-TR" sz="900" b="1" dirty="0">
                          <a:latin typeface="Korinna BT"/>
                          <a:ea typeface="Times New Roman"/>
                        </a:rPr>
                        <a:t> </a:t>
                      </a:r>
                      <a:r>
                        <a:rPr lang="tr-TR" sz="900" dirty="0">
                          <a:latin typeface="Korinna BT"/>
                          <a:ea typeface="Times New Roman"/>
                        </a:rPr>
                        <a:t>320.02.04</a:t>
                      </a:r>
                      <a:endParaRPr lang="tr-TR" sz="1400" dirty="0">
                        <a:latin typeface="Times New Roman"/>
                        <a:ea typeface="Times New Roman"/>
                      </a:endParaRPr>
                    </a:p>
                    <a:p>
                      <a:pPr>
                        <a:spcAft>
                          <a:spcPts val="0"/>
                        </a:spcAft>
                      </a:pPr>
                      <a:r>
                        <a:rPr lang="tr-TR" sz="1050" b="1" dirty="0">
                          <a:latin typeface="Korinna BT"/>
                          <a:ea typeface="Times New Roman"/>
                        </a:rPr>
                        <a:t>    </a:t>
                      </a:r>
                      <a:r>
                        <a:rPr lang="tr-TR" sz="1050" dirty="0">
                          <a:latin typeface="Korinna BT"/>
                          <a:ea typeface="Times New Roman"/>
                        </a:rPr>
                        <a:t>102</a:t>
                      </a:r>
                      <a:r>
                        <a:rPr lang="tr-TR" sz="1050" b="1" dirty="0">
                          <a:latin typeface="Korinna BT"/>
                          <a:ea typeface="Times New Roman"/>
                        </a:rPr>
                        <a:t>           </a:t>
                      </a:r>
                      <a:endParaRPr lang="tr-TR" sz="1400" dirty="0">
                        <a:latin typeface="Times New Roman"/>
                        <a:ea typeface="Times New Roman"/>
                      </a:endParaRPr>
                    </a:p>
                    <a:p>
                      <a:pPr>
                        <a:spcAft>
                          <a:spcPts val="0"/>
                        </a:spcAft>
                      </a:pPr>
                      <a:r>
                        <a:rPr lang="tr-TR" sz="1050" b="1" dirty="0">
                          <a:latin typeface="Korinna BT"/>
                          <a:ea typeface="Times New Roman"/>
                        </a:rPr>
                        <a:t>    </a:t>
                      </a:r>
                      <a:r>
                        <a:rPr lang="tr-TR" sz="900" dirty="0">
                          <a:latin typeface="Korinna BT"/>
                          <a:ea typeface="Times New Roman"/>
                        </a:rPr>
                        <a:t>102.02.02          </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tr-TR" sz="1050" b="1">
                          <a:latin typeface="Korinna BT"/>
                          <a:ea typeface="Times New Roman"/>
                        </a:rPr>
                        <a:t>VERİLEN SİPARİŞ AVANSLARI</a:t>
                      </a:r>
                      <a:endParaRPr lang="tr-TR" sz="1400">
                        <a:latin typeface="Times New Roman"/>
                        <a:ea typeface="Times New Roman"/>
                      </a:endParaRPr>
                    </a:p>
                    <a:p>
                      <a:pPr>
                        <a:spcAft>
                          <a:spcPts val="0"/>
                        </a:spcAft>
                      </a:pPr>
                      <a:r>
                        <a:rPr lang="tr-TR" sz="900">
                          <a:latin typeface="Korinna BT"/>
                          <a:ea typeface="Times New Roman"/>
                        </a:rPr>
                        <a:t>Kur farkı gideri</a:t>
                      </a:r>
                      <a:endParaRPr lang="tr-TR" sz="1400">
                        <a:latin typeface="Times New Roman"/>
                        <a:ea typeface="Times New Roman"/>
                      </a:endParaRPr>
                    </a:p>
                    <a:p>
                      <a:pPr>
                        <a:spcAft>
                          <a:spcPts val="0"/>
                        </a:spcAft>
                      </a:pPr>
                      <a:r>
                        <a:rPr lang="tr-TR" sz="900">
                          <a:latin typeface="Korinna BT"/>
                          <a:ea typeface="Times New Roman"/>
                        </a:rPr>
                        <a:t>(1.770 – 1750) = 0.020x100.000=  2. 000.-TL</a:t>
                      </a:r>
                      <a:endParaRPr lang="tr-TR" sz="1400">
                        <a:latin typeface="Times New Roman"/>
                        <a:ea typeface="Times New Roman"/>
                      </a:endParaRPr>
                    </a:p>
                    <a:p>
                      <a:pPr>
                        <a:spcAft>
                          <a:spcPts val="0"/>
                        </a:spcAft>
                      </a:pPr>
                      <a:r>
                        <a:rPr lang="tr-TR" sz="1050" b="1">
                          <a:latin typeface="Korinna BT"/>
                          <a:ea typeface="Times New Roman"/>
                        </a:rPr>
                        <a:t>SATICILAR </a:t>
                      </a:r>
                      <a:r>
                        <a:rPr lang="tr-TR" sz="1100" b="1">
                          <a:latin typeface="Korinna BT"/>
                          <a:ea typeface="Times New Roman"/>
                        </a:rPr>
                        <a:t>HS</a:t>
                      </a:r>
                      <a:endParaRPr lang="tr-TR" sz="1400">
                        <a:latin typeface="Times New Roman"/>
                        <a:ea typeface="Times New Roman"/>
                      </a:endParaRPr>
                    </a:p>
                    <a:p>
                      <a:pPr>
                        <a:spcAft>
                          <a:spcPts val="0"/>
                        </a:spcAft>
                      </a:pPr>
                      <a:r>
                        <a:rPr lang="tr-TR" sz="900">
                          <a:latin typeface="Korinna BT"/>
                          <a:ea typeface="Times New Roman"/>
                        </a:rPr>
                        <a:t>XY İtalya</a:t>
                      </a:r>
                      <a:endParaRPr lang="tr-TR" sz="1400">
                        <a:latin typeface="Times New Roman"/>
                        <a:ea typeface="Times New Roman"/>
                      </a:endParaRPr>
                    </a:p>
                    <a:p>
                      <a:pPr>
                        <a:spcAft>
                          <a:spcPts val="0"/>
                        </a:spcAft>
                      </a:pPr>
                      <a:r>
                        <a:rPr lang="tr-TR" sz="1050">
                          <a:latin typeface="Korinna BT"/>
                          <a:ea typeface="Times New Roman"/>
                        </a:rPr>
                        <a:t>      </a:t>
                      </a:r>
                      <a:r>
                        <a:rPr lang="tr-TR" sz="1050" b="1">
                          <a:latin typeface="Korinna BT"/>
                          <a:ea typeface="Times New Roman"/>
                        </a:rPr>
                        <a:t>BANKALAR </a:t>
                      </a:r>
                      <a:r>
                        <a:rPr lang="tr-TR" sz="1100" b="1">
                          <a:latin typeface="Korinna BT"/>
                          <a:ea typeface="Times New Roman"/>
                        </a:rPr>
                        <a:t>HS</a:t>
                      </a:r>
                      <a:endParaRPr lang="tr-TR" sz="1400">
                        <a:latin typeface="Times New Roman"/>
                        <a:ea typeface="Times New Roman"/>
                      </a:endParaRPr>
                    </a:p>
                    <a:p>
                      <a:pPr marL="182245" indent="114300">
                        <a:spcAft>
                          <a:spcPts val="0"/>
                        </a:spcAft>
                      </a:pPr>
                      <a:r>
                        <a:rPr lang="tr-TR" sz="900">
                          <a:latin typeface="Korinna BT"/>
                          <a:ea typeface="Times New Roman"/>
                        </a:rPr>
                        <a:t>T. İş Bankası Tevdiat Hesabı</a:t>
                      </a:r>
                      <a:endParaRPr lang="tr-TR" sz="1400">
                        <a:latin typeface="Times New Roman"/>
                        <a:ea typeface="Times New Roman"/>
                      </a:endParaRPr>
                    </a:p>
                    <a:p>
                      <a:pPr marL="182245" indent="114300">
                        <a:spcAft>
                          <a:spcPts val="0"/>
                        </a:spcAft>
                      </a:pPr>
                      <a:r>
                        <a:rPr lang="tr-TR" sz="900">
                          <a:latin typeface="Korinna BT"/>
                          <a:ea typeface="Times New Roman"/>
                        </a:rPr>
                        <a:t> 100.000x1.770 = 177.000.-TL</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050" dirty="0">
                          <a:latin typeface="Korinna BT"/>
                          <a:ea typeface="Times New Roman"/>
                        </a:rPr>
                        <a:t>2.000.</a:t>
                      </a:r>
                      <a:endParaRPr lang="tr-TR" sz="1400" dirty="0">
                        <a:latin typeface="Times New Roman"/>
                        <a:ea typeface="Times New Roman"/>
                      </a:endParaRPr>
                    </a:p>
                    <a:p>
                      <a:pPr algn="r">
                        <a:spcAft>
                          <a:spcPts val="0"/>
                        </a:spcAft>
                      </a:pPr>
                      <a:endParaRPr lang="tr-TR" sz="1050" dirty="0" smtClean="0">
                        <a:latin typeface="Korinna BT"/>
                        <a:ea typeface="Times New Roman"/>
                      </a:endParaRPr>
                    </a:p>
                    <a:p>
                      <a:pPr algn="r">
                        <a:spcAft>
                          <a:spcPts val="0"/>
                        </a:spcAft>
                      </a:pPr>
                      <a:endParaRPr lang="tr-TR" sz="1050" dirty="0" smtClean="0">
                        <a:latin typeface="Korinna BT"/>
                        <a:ea typeface="Times New Roman"/>
                      </a:endParaRPr>
                    </a:p>
                    <a:p>
                      <a:pPr algn="r">
                        <a:spcAft>
                          <a:spcPts val="0"/>
                        </a:spcAft>
                      </a:pPr>
                      <a:r>
                        <a:rPr lang="tr-TR" sz="1050" dirty="0" smtClean="0">
                          <a:latin typeface="Korinna BT"/>
                          <a:ea typeface="Times New Roman"/>
                        </a:rPr>
                        <a:t>175.000</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spcAft>
                          <a:spcPts val="0"/>
                        </a:spcAft>
                      </a:pPr>
                      <a:endParaRPr lang="tr-TR" sz="1400" dirty="0">
                        <a:latin typeface="Times New Roman"/>
                        <a:ea typeface="Times New Roman"/>
                      </a:endParaRPr>
                    </a:p>
                    <a:p>
                      <a:pPr algn="r">
                        <a:spcAft>
                          <a:spcPts val="0"/>
                        </a:spcAft>
                      </a:pPr>
                      <a:endParaRPr lang="tr-TR" sz="1050" b="1" dirty="0" smtClean="0">
                        <a:latin typeface="Korinna BT"/>
                        <a:ea typeface="Times New Roman"/>
                      </a:endParaRPr>
                    </a:p>
                    <a:p>
                      <a:pPr algn="r">
                        <a:spcAft>
                          <a:spcPts val="0"/>
                        </a:spcAft>
                      </a:pPr>
                      <a:endParaRPr lang="tr-TR" sz="1050" b="1" dirty="0" smtClean="0">
                        <a:latin typeface="Korinna BT"/>
                        <a:ea typeface="Times New Roman"/>
                      </a:endParaRPr>
                    </a:p>
                    <a:p>
                      <a:pPr algn="r">
                        <a:spcAft>
                          <a:spcPts val="0"/>
                        </a:spcAft>
                      </a:pPr>
                      <a:endParaRPr lang="tr-TR" sz="1050" b="1" dirty="0" smtClean="0">
                        <a:latin typeface="Korinna BT"/>
                        <a:ea typeface="Times New Roman"/>
                      </a:endParaRPr>
                    </a:p>
                    <a:p>
                      <a:pPr algn="r">
                        <a:spcAft>
                          <a:spcPts val="0"/>
                        </a:spcAft>
                      </a:pPr>
                      <a:r>
                        <a:rPr lang="tr-TR" sz="1050" b="1" dirty="0" smtClean="0">
                          <a:latin typeface="Korinna BT"/>
                          <a:ea typeface="Times New Roman"/>
                        </a:rPr>
                        <a:t>177.000</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00811">
                <a:tc gridSpan="3">
                  <a:txBody>
                    <a:bodyPr/>
                    <a:lstStyle/>
                    <a:p>
                      <a:pPr algn="r">
                        <a:spcAft>
                          <a:spcPts val="0"/>
                        </a:spcAft>
                      </a:pPr>
                      <a:r>
                        <a:rPr lang="tr-TR" sz="800" b="1">
                          <a:latin typeface="Korinna BT"/>
                          <a:ea typeface="Times New Roman"/>
                        </a:rPr>
                        <a:t>TOPLAM</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gridSpan="2">
                  <a:txBody>
                    <a:bodyPr/>
                    <a:lstStyle/>
                    <a:p>
                      <a:pPr algn="ctr">
                        <a:spcAft>
                          <a:spcPts val="0"/>
                        </a:spcAft>
                      </a:pPr>
                      <a:r>
                        <a:rPr lang="tr-TR" sz="800">
                          <a:latin typeface="Korinna BT"/>
                          <a:ea typeface="Times New Roman"/>
                        </a:rPr>
                        <a:t>177.000</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ctr">
                        <a:spcAft>
                          <a:spcPts val="0"/>
                        </a:spcAft>
                      </a:pPr>
                      <a:r>
                        <a:rPr lang="tr-TR" sz="800" b="1">
                          <a:latin typeface="Korinna BT"/>
                          <a:ea typeface="Times New Roman"/>
                        </a:rPr>
                        <a:t>177.000</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5638">
                <a:tc>
                  <a:txBody>
                    <a:bodyPr/>
                    <a:lstStyle/>
                    <a:p>
                      <a:pPr>
                        <a:spcAft>
                          <a:spcPts val="0"/>
                        </a:spcAft>
                      </a:pPr>
                      <a:r>
                        <a:rPr lang="tr-TR" sz="900">
                          <a:latin typeface="Korinna BT"/>
                          <a:ea typeface="Times New Roman"/>
                        </a:rPr>
                        <a:t>Açıklama</a:t>
                      </a:r>
                      <a:r>
                        <a:rPr lang="tr-TR" sz="900" b="1">
                          <a:latin typeface="Korinna BT"/>
                          <a:ea typeface="Times New Roman"/>
                        </a:rPr>
                        <a:t>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spcAft>
                          <a:spcPts val="0"/>
                        </a:spcAft>
                      </a:pPr>
                      <a:r>
                        <a:rPr lang="tr-TR" sz="900" dirty="0">
                          <a:latin typeface="Korinna BT"/>
                          <a:ea typeface="Times New Roman"/>
                        </a:rPr>
                        <a:t>İthal edilen koltukların bedeli banka hesabından </a:t>
                      </a:r>
                      <a:r>
                        <a:rPr lang="tr-TR" sz="900" dirty="0" err="1">
                          <a:latin typeface="Korinna BT"/>
                          <a:ea typeface="Times New Roman"/>
                        </a:rPr>
                        <a:t>VoV</a:t>
                      </a:r>
                      <a:r>
                        <a:rPr lang="tr-TR" sz="900" dirty="0">
                          <a:latin typeface="Korinna BT"/>
                          <a:ea typeface="Times New Roman"/>
                        </a:rPr>
                        <a:t> şirketine transfer edilmiştir. </a:t>
                      </a:r>
                      <a:endParaRPr lang="tr-TR" sz="1400" dirty="0">
                        <a:latin typeface="Times New Roman"/>
                        <a:ea typeface="Times New Roman"/>
                      </a:endParaRPr>
                    </a:p>
                    <a:p>
                      <a:pPr>
                        <a:spcAft>
                          <a:spcPts val="0"/>
                        </a:spcAft>
                      </a:pPr>
                      <a:r>
                        <a:rPr lang="tr-TR" sz="900" dirty="0">
                          <a:latin typeface="Korinna BT"/>
                          <a:ea typeface="Times New Roman"/>
                        </a:rPr>
                        <a:t>(1 Euro =1.77 TL)  (1.770 – 1750) = 0.020x100.000=  2. 000.-TL</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64514" name="Rectangle 2"/>
          <p:cNvSpPr>
            <a:spLocks noChangeArrowheads="1"/>
          </p:cNvSpPr>
          <p:nvPr/>
        </p:nvSpPr>
        <p:spPr bwMode="auto">
          <a:xfrm>
            <a:off x="251520" y="3356992"/>
            <a:ext cx="8673913"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tab pos="342900" algn="l"/>
              </a:tabLst>
            </a:pPr>
            <a:r>
              <a:rPr kumimoji="0" lang="tr-TR" sz="1400" b="1" i="0" u="none" strike="noStrike" cap="none" normalizeH="0" baseline="0" dirty="0" smtClean="0">
                <a:ln>
                  <a:noFill/>
                </a:ln>
                <a:solidFill>
                  <a:schemeClr val="tx1"/>
                </a:solidFill>
                <a:effectLst/>
                <a:latin typeface="Korinna BT" charset="0"/>
                <a:ea typeface="Times New Roman" pitchFamily="18" charset="0"/>
                <a:cs typeface="Arial" pitchFamily="34" charset="0"/>
              </a:rPr>
              <a:t>İstenilen 4:</a:t>
            </a: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 159 kodlu hesabın bakiyesi 153 Ticari Mallar hesabına devredilerek ithalat dosyası kapatılır.</a:t>
            </a:r>
            <a:endParaRPr kumimoji="0" lang="tr-TR" sz="3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6" name="5 Tablo"/>
          <p:cNvGraphicFramePr>
            <a:graphicFrameLocks noGrp="1"/>
          </p:cNvGraphicFramePr>
          <p:nvPr/>
        </p:nvGraphicFramePr>
        <p:xfrm>
          <a:off x="755576" y="3645024"/>
          <a:ext cx="5904657" cy="2952753"/>
        </p:xfrm>
        <a:graphic>
          <a:graphicData uri="http://schemas.openxmlformats.org/drawingml/2006/table">
            <a:tbl>
              <a:tblPr/>
              <a:tblGrid>
                <a:gridCol w="1274868"/>
                <a:gridCol w="768281"/>
                <a:gridCol w="455743"/>
                <a:gridCol w="587633"/>
                <a:gridCol w="805181"/>
                <a:gridCol w="387053"/>
                <a:gridCol w="418127"/>
                <a:gridCol w="1207771"/>
              </a:tblGrid>
              <a:tr h="122737">
                <a:tc gridSpan="8">
                  <a:txBody>
                    <a:bodyPr/>
                    <a:lstStyle/>
                    <a:p>
                      <a:pPr>
                        <a:spcAft>
                          <a:spcPts val="0"/>
                        </a:spcAft>
                      </a:pPr>
                      <a:r>
                        <a:rPr lang="tr-TR" sz="900" dirty="0">
                          <a:latin typeface="Korinna BT"/>
                          <a:ea typeface="Times New Roman"/>
                        </a:rPr>
                        <a:t>TANEM AŞ                                                                                                        Mahsup Fişi</a:t>
                      </a:r>
                      <a:endParaRPr lang="tr-TR" sz="9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122737">
                <a:tc gridSpan="2">
                  <a:txBody>
                    <a:bodyPr/>
                    <a:lstStyle/>
                    <a:p>
                      <a:pPr>
                        <a:spcAft>
                          <a:spcPts val="0"/>
                        </a:spcAft>
                      </a:pPr>
                      <a:r>
                        <a:rPr lang="tr-TR" sz="900" b="1">
                          <a:latin typeface="Korinna BT"/>
                          <a:ea typeface="Times New Roman"/>
                        </a:rPr>
                        <a:t>Fiş Tarihi:</a:t>
                      </a:r>
                      <a:endParaRPr lang="tr-TR" sz="9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spcAft>
                          <a:spcPts val="0"/>
                        </a:spcAft>
                      </a:pPr>
                      <a:r>
                        <a:rPr lang="tr-TR" sz="900">
                          <a:latin typeface="Korinna BT"/>
                          <a:ea typeface="Times New Roman"/>
                        </a:rPr>
                        <a:t>20/10/ 2011</a:t>
                      </a:r>
                      <a:endParaRPr lang="tr-TR" sz="9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spcAft>
                          <a:spcPts val="0"/>
                        </a:spcAft>
                      </a:pPr>
                      <a:endParaRPr lang="tr-TR" sz="9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spcAft>
                          <a:spcPts val="0"/>
                        </a:spcAft>
                      </a:pPr>
                      <a:endParaRPr lang="tr-TR" sz="900">
                        <a:latin typeface="Korinna B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22737">
                <a:tc>
                  <a:txBody>
                    <a:bodyPr/>
                    <a:lstStyle/>
                    <a:p>
                      <a:pPr>
                        <a:spcAft>
                          <a:spcPts val="0"/>
                        </a:spcAft>
                      </a:pPr>
                      <a:r>
                        <a:rPr lang="tr-TR" sz="900" dirty="0">
                          <a:latin typeface="Korinna BT"/>
                          <a:ea typeface="Times New Roman"/>
                        </a:rPr>
                        <a:t>Hesap Kodu </a:t>
                      </a:r>
                      <a:endParaRPr lang="tr-TR" sz="9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spcAft>
                          <a:spcPts val="0"/>
                        </a:spcAft>
                      </a:pPr>
                      <a:r>
                        <a:rPr lang="tr-TR" sz="900" dirty="0">
                          <a:latin typeface="Korinna BT"/>
                          <a:ea typeface="Times New Roman"/>
                        </a:rPr>
                        <a:t>Hesap Adı</a:t>
                      </a:r>
                      <a:endParaRPr lang="tr-TR" sz="9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spcAft>
                          <a:spcPts val="0"/>
                        </a:spcAft>
                      </a:pPr>
                      <a:r>
                        <a:rPr lang="tr-TR" sz="900">
                          <a:latin typeface="Korinna BT"/>
                          <a:ea typeface="Times New Roman"/>
                        </a:rPr>
                        <a:t>Detay</a:t>
                      </a:r>
                      <a:endParaRPr lang="tr-TR" sz="9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tr-TR" sz="900" b="1">
                          <a:latin typeface="Korinna BT"/>
                          <a:ea typeface="Times New Roman"/>
                        </a:rPr>
                        <a:t>Borç</a:t>
                      </a:r>
                      <a:endParaRPr lang="tr-TR" sz="9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spcAft>
                          <a:spcPts val="0"/>
                        </a:spcAft>
                      </a:pPr>
                      <a:r>
                        <a:rPr lang="tr-TR" sz="900" b="1">
                          <a:latin typeface="Korinna BT"/>
                          <a:ea typeface="Times New Roman"/>
                        </a:rPr>
                        <a:t>Alacak</a:t>
                      </a:r>
                      <a:endParaRPr lang="tr-TR" sz="9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3794">
                <a:tc>
                  <a:txBody>
                    <a:bodyPr/>
                    <a:lstStyle/>
                    <a:p>
                      <a:pPr>
                        <a:spcAft>
                          <a:spcPts val="0"/>
                        </a:spcAft>
                      </a:pPr>
                      <a:r>
                        <a:rPr lang="tr-TR" sz="900" b="1" dirty="0">
                          <a:latin typeface="Korinna BT"/>
                          <a:ea typeface="Times New Roman"/>
                        </a:rPr>
                        <a:t>153</a:t>
                      </a:r>
                      <a:endParaRPr lang="tr-TR" sz="900" dirty="0">
                        <a:latin typeface="Times New Roman"/>
                        <a:ea typeface="Times New Roman"/>
                      </a:endParaRPr>
                    </a:p>
                    <a:p>
                      <a:pPr>
                        <a:spcAft>
                          <a:spcPts val="0"/>
                        </a:spcAft>
                      </a:pPr>
                      <a:r>
                        <a:rPr lang="tr-TR" sz="900" dirty="0">
                          <a:latin typeface="Korinna BT"/>
                          <a:ea typeface="Times New Roman"/>
                        </a:rPr>
                        <a:t>153.02.01</a:t>
                      </a:r>
                      <a:endParaRPr lang="tr-TR" sz="900" dirty="0">
                        <a:latin typeface="Times New Roman"/>
                        <a:ea typeface="Times New Roman"/>
                      </a:endParaRPr>
                    </a:p>
                    <a:p>
                      <a:pPr>
                        <a:spcAft>
                          <a:spcPts val="0"/>
                        </a:spcAft>
                      </a:pPr>
                      <a:r>
                        <a:rPr lang="tr-TR" sz="900" b="1" dirty="0">
                          <a:latin typeface="Korinna BT"/>
                          <a:ea typeface="Times New Roman"/>
                        </a:rPr>
                        <a:t>       159</a:t>
                      </a:r>
                      <a:endParaRPr lang="tr-TR" sz="900" dirty="0">
                        <a:latin typeface="Times New Roman"/>
                        <a:ea typeface="Times New Roman"/>
                      </a:endParaRPr>
                    </a:p>
                    <a:p>
                      <a:pPr indent="-103505">
                        <a:spcAft>
                          <a:spcPts val="0"/>
                        </a:spcAft>
                      </a:pPr>
                      <a:r>
                        <a:rPr lang="tr-TR" sz="900" dirty="0">
                          <a:latin typeface="Korinna BT"/>
                          <a:ea typeface="Times New Roman"/>
                        </a:rPr>
                        <a:t>      159.02</a:t>
                      </a:r>
                      <a:endParaRPr lang="tr-TR" sz="900" dirty="0">
                        <a:latin typeface="Times New Roman"/>
                        <a:ea typeface="Times New Roman"/>
                      </a:endParaRPr>
                    </a:p>
                    <a:p>
                      <a:pPr indent="-103505">
                        <a:spcAft>
                          <a:spcPts val="0"/>
                        </a:spcAft>
                      </a:pPr>
                      <a:r>
                        <a:rPr lang="tr-TR" sz="900" dirty="0">
                          <a:latin typeface="Korinna BT"/>
                          <a:ea typeface="Times New Roman"/>
                        </a:rPr>
                        <a:t>      159.02.01          </a:t>
                      </a:r>
                      <a:endParaRPr lang="tr-TR" sz="900" dirty="0">
                        <a:latin typeface="Times New Roman"/>
                        <a:ea typeface="Times New Roman"/>
                      </a:endParaRPr>
                    </a:p>
                    <a:p>
                      <a:pPr indent="-103505">
                        <a:spcAft>
                          <a:spcPts val="0"/>
                        </a:spcAft>
                      </a:pPr>
                      <a:r>
                        <a:rPr lang="tr-TR" sz="900" dirty="0">
                          <a:latin typeface="Korinna BT"/>
                          <a:ea typeface="Times New Roman"/>
                        </a:rPr>
                        <a:t>      159.02.01.01</a:t>
                      </a:r>
                      <a:endParaRPr lang="tr-TR" sz="900" dirty="0">
                        <a:latin typeface="Times New Roman"/>
                        <a:ea typeface="Times New Roman"/>
                      </a:endParaRPr>
                    </a:p>
                    <a:p>
                      <a:pPr indent="-103505">
                        <a:spcAft>
                          <a:spcPts val="0"/>
                        </a:spcAft>
                      </a:pPr>
                      <a:r>
                        <a:rPr lang="tr-TR" sz="900" dirty="0">
                          <a:latin typeface="Korinna BT"/>
                          <a:ea typeface="Times New Roman"/>
                        </a:rPr>
                        <a:t>      159.02.01.01.01</a:t>
                      </a:r>
                      <a:endParaRPr lang="tr-TR" sz="900" dirty="0">
                        <a:latin typeface="Times New Roman"/>
                        <a:ea typeface="Times New Roman"/>
                      </a:endParaRPr>
                    </a:p>
                    <a:p>
                      <a:pPr indent="-103505">
                        <a:spcAft>
                          <a:spcPts val="0"/>
                        </a:spcAft>
                      </a:pPr>
                      <a:r>
                        <a:rPr lang="tr-TR" sz="900" dirty="0">
                          <a:latin typeface="Korinna BT"/>
                          <a:ea typeface="Times New Roman"/>
                        </a:rPr>
                        <a:t>      159.02.01.01.02</a:t>
                      </a:r>
                      <a:endParaRPr lang="tr-TR" sz="900" dirty="0">
                        <a:latin typeface="Times New Roman"/>
                        <a:ea typeface="Times New Roman"/>
                      </a:endParaRPr>
                    </a:p>
                    <a:p>
                      <a:pPr indent="-103505">
                        <a:spcAft>
                          <a:spcPts val="0"/>
                        </a:spcAft>
                      </a:pPr>
                      <a:r>
                        <a:rPr lang="tr-TR" sz="900" dirty="0">
                          <a:latin typeface="Korinna BT"/>
                          <a:ea typeface="Times New Roman"/>
                        </a:rPr>
                        <a:t>      159.02.01.01.03              </a:t>
                      </a:r>
                      <a:endParaRPr lang="tr-TR" sz="900" dirty="0">
                        <a:latin typeface="Times New Roman"/>
                        <a:ea typeface="Times New Roman"/>
                      </a:endParaRPr>
                    </a:p>
                    <a:p>
                      <a:pPr indent="-103505">
                        <a:spcAft>
                          <a:spcPts val="0"/>
                        </a:spcAft>
                      </a:pPr>
                      <a:r>
                        <a:rPr lang="tr-TR" sz="900" dirty="0">
                          <a:latin typeface="Korinna BT"/>
                          <a:ea typeface="Times New Roman"/>
                        </a:rPr>
                        <a:t>      159.02.01.01.06</a:t>
                      </a:r>
                      <a:endParaRPr lang="tr-TR" sz="900" dirty="0">
                        <a:latin typeface="Times New Roman"/>
                        <a:ea typeface="Times New Roman"/>
                      </a:endParaRPr>
                    </a:p>
                    <a:p>
                      <a:pPr indent="-103505">
                        <a:spcAft>
                          <a:spcPts val="0"/>
                        </a:spcAft>
                      </a:pPr>
                      <a:r>
                        <a:rPr lang="tr-TR" sz="900" dirty="0">
                          <a:latin typeface="Korinna BT"/>
                          <a:ea typeface="Times New Roman"/>
                        </a:rPr>
                        <a:t>      159.02.01.01.07</a:t>
                      </a:r>
                      <a:endParaRPr lang="tr-TR" sz="900" dirty="0">
                        <a:latin typeface="Times New Roman"/>
                        <a:ea typeface="Times New Roman"/>
                      </a:endParaRPr>
                    </a:p>
                    <a:p>
                      <a:pPr indent="-103505">
                        <a:spcAft>
                          <a:spcPts val="0"/>
                        </a:spcAft>
                      </a:pPr>
                      <a:r>
                        <a:rPr lang="tr-TR" sz="900" dirty="0">
                          <a:latin typeface="Korinna BT"/>
                          <a:ea typeface="Times New Roman"/>
                        </a:rPr>
                        <a:t>      159.02.01.01.09                </a:t>
                      </a:r>
                      <a:endParaRPr lang="tr-TR" sz="900" dirty="0">
                        <a:latin typeface="Times New Roman"/>
                        <a:ea typeface="Times New Roman"/>
                      </a:endParaRPr>
                    </a:p>
                    <a:p>
                      <a:pPr indent="-103505">
                        <a:spcAft>
                          <a:spcPts val="0"/>
                        </a:spcAft>
                      </a:pPr>
                      <a:r>
                        <a:rPr lang="tr-TR" sz="900" dirty="0">
                          <a:latin typeface="Korinna BT"/>
                          <a:ea typeface="Times New Roman"/>
                        </a:rPr>
                        <a:t>      159.02.01.01.10          </a:t>
                      </a:r>
                      <a:endParaRPr lang="tr-TR" sz="900" dirty="0">
                        <a:latin typeface="Times New Roman"/>
                        <a:ea typeface="Times New Roman"/>
                      </a:endParaRPr>
                    </a:p>
                    <a:p>
                      <a:pPr indent="-103505">
                        <a:spcAft>
                          <a:spcPts val="0"/>
                        </a:spcAft>
                      </a:pPr>
                      <a:r>
                        <a:rPr lang="tr-TR" sz="900" dirty="0">
                          <a:latin typeface="Korinna BT"/>
                          <a:ea typeface="Times New Roman"/>
                        </a:rPr>
                        <a:t>      159.02.01.01.05            </a:t>
                      </a:r>
                      <a:endParaRPr lang="tr-TR" sz="900" dirty="0">
                        <a:latin typeface="Times New Roman"/>
                        <a:ea typeface="Times New Roman"/>
                      </a:endParaRPr>
                    </a:p>
                    <a:p>
                      <a:pPr indent="-103505">
                        <a:spcAft>
                          <a:spcPts val="0"/>
                        </a:spcAft>
                      </a:pPr>
                      <a:r>
                        <a:rPr lang="tr-TR" sz="900" dirty="0">
                          <a:latin typeface="Korinna BT"/>
                          <a:ea typeface="Times New Roman"/>
                        </a:rPr>
                        <a:t>      159.02.01.01.04         </a:t>
                      </a:r>
                      <a:endParaRPr lang="tr-TR" sz="900" dirty="0">
                        <a:latin typeface="Times New Roman"/>
                        <a:ea typeface="Times New Roman"/>
                      </a:endParaRPr>
                    </a:p>
                    <a:p>
                      <a:pPr indent="-103505">
                        <a:spcAft>
                          <a:spcPts val="0"/>
                        </a:spcAft>
                      </a:pPr>
                      <a:r>
                        <a:rPr lang="tr-TR" sz="900" dirty="0">
                          <a:latin typeface="Korinna BT"/>
                          <a:ea typeface="Times New Roman"/>
                        </a:rPr>
                        <a:t>      159.02.01.01.11</a:t>
                      </a:r>
                      <a:endParaRPr lang="tr-TR" sz="9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spcAft>
                          <a:spcPts val="0"/>
                        </a:spcAft>
                      </a:pPr>
                      <a:r>
                        <a:rPr lang="tr-TR" sz="900" b="1" dirty="0">
                          <a:latin typeface="Korinna BT"/>
                          <a:ea typeface="Times New Roman"/>
                        </a:rPr>
                        <a:t>TİCARİ MALLAR</a:t>
                      </a:r>
                      <a:endParaRPr lang="tr-TR" sz="900" dirty="0">
                        <a:latin typeface="Times New Roman"/>
                        <a:ea typeface="Times New Roman"/>
                      </a:endParaRPr>
                    </a:p>
                    <a:p>
                      <a:pPr>
                        <a:spcAft>
                          <a:spcPts val="0"/>
                        </a:spcAft>
                      </a:pPr>
                      <a:r>
                        <a:rPr lang="tr-TR" sz="900" dirty="0">
                          <a:latin typeface="Korinna BT"/>
                          <a:ea typeface="Times New Roman"/>
                        </a:rPr>
                        <a:t>Koltuk</a:t>
                      </a:r>
                      <a:endParaRPr lang="tr-TR" sz="900" dirty="0">
                        <a:latin typeface="Times New Roman"/>
                        <a:ea typeface="Times New Roman"/>
                      </a:endParaRPr>
                    </a:p>
                    <a:p>
                      <a:pPr>
                        <a:spcAft>
                          <a:spcPts val="0"/>
                        </a:spcAft>
                      </a:pPr>
                      <a:r>
                        <a:rPr lang="tr-TR" sz="900" b="1" dirty="0">
                          <a:latin typeface="Korinna BT"/>
                          <a:ea typeface="Times New Roman"/>
                        </a:rPr>
                        <a:t>VERİLEN SİPARİŞ AVANS </a:t>
                      </a:r>
                      <a:endParaRPr lang="tr-TR" sz="900" dirty="0">
                        <a:latin typeface="Times New Roman"/>
                        <a:ea typeface="Times New Roman"/>
                      </a:endParaRPr>
                    </a:p>
                    <a:p>
                      <a:pPr>
                        <a:spcAft>
                          <a:spcPts val="0"/>
                        </a:spcAft>
                      </a:pPr>
                      <a:r>
                        <a:rPr lang="tr-TR" sz="900" dirty="0">
                          <a:latin typeface="Korinna BT"/>
                          <a:ea typeface="Times New Roman"/>
                        </a:rPr>
                        <a:t>Verilen Yurt Dışı Sipariş </a:t>
                      </a:r>
                      <a:r>
                        <a:rPr lang="tr-TR" sz="900" dirty="0" err="1">
                          <a:latin typeface="Korinna BT"/>
                          <a:ea typeface="Times New Roman"/>
                        </a:rPr>
                        <a:t>Avns</a:t>
                      </a:r>
                      <a:r>
                        <a:rPr lang="tr-TR" sz="900" dirty="0">
                          <a:latin typeface="Korinna BT"/>
                          <a:ea typeface="Times New Roman"/>
                        </a:rPr>
                        <a:t>.</a:t>
                      </a:r>
                      <a:endParaRPr lang="tr-TR" sz="900" dirty="0">
                        <a:latin typeface="Times New Roman"/>
                        <a:ea typeface="Times New Roman"/>
                      </a:endParaRPr>
                    </a:p>
                    <a:p>
                      <a:pPr marL="31115" indent="114300">
                        <a:spcAft>
                          <a:spcPts val="0"/>
                        </a:spcAft>
                      </a:pPr>
                      <a:r>
                        <a:rPr lang="tr-TR" sz="900" dirty="0">
                          <a:latin typeface="Korinna BT"/>
                          <a:ea typeface="Times New Roman"/>
                        </a:rPr>
                        <a:t>AB Ülkeleri</a:t>
                      </a:r>
                      <a:endParaRPr lang="tr-TR" sz="900" dirty="0">
                        <a:latin typeface="Times New Roman"/>
                        <a:ea typeface="Times New Roman"/>
                      </a:endParaRPr>
                    </a:p>
                    <a:p>
                      <a:pPr marL="31115" indent="114300">
                        <a:spcAft>
                          <a:spcPts val="0"/>
                        </a:spcAft>
                      </a:pPr>
                      <a:r>
                        <a:rPr lang="tr-TR" sz="900" dirty="0">
                          <a:latin typeface="Korinna BT"/>
                          <a:ea typeface="Times New Roman"/>
                        </a:rPr>
                        <a:t>XY Şirketi</a:t>
                      </a:r>
                      <a:endParaRPr lang="tr-TR" sz="900" dirty="0">
                        <a:latin typeface="Times New Roman"/>
                        <a:ea typeface="Times New Roman"/>
                      </a:endParaRPr>
                    </a:p>
                    <a:p>
                      <a:pPr marL="31115" indent="114300">
                        <a:spcAft>
                          <a:spcPts val="0"/>
                        </a:spcAft>
                      </a:pPr>
                      <a:r>
                        <a:rPr lang="tr-TR" sz="900" dirty="0">
                          <a:latin typeface="Korinna BT"/>
                          <a:ea typeface="Times New Roman"/>
                        </a:rPr>
                        <a:t>Mal bedeli</a:t>
                      </a:r>
                      <a:endParaRPr lang="tr-TR" sz="900" dirty="0">
                        <a:latin typeface="Times New Roman"/>
                        <a:ea typeface="Times New Roman"/>
                      </a:endParaRPr>
                    </a:p>
                    <a:p>
                      <a:pPr marL="31115" indent="114300">
                        <a:spcAft>
                          <a:spcPts val="0"/>
                        </a:spcAft>
                      </a:pPr>
                      <a:r>
                        <a:rPr lang="tr-TR" sz="900" dirty="0">
                          <a:latin typeface="Korinna BT"/>
                          <a:ea typeface="Times New Roman"/>
                        </a:rPr>
                        <a:t>Nakliye gideri</a:t>
                      </a:r>
                      <a:endParaRPr lang="tr-TR" sz="900" dirty="0">
                        <a:latin typeface="Times New Roman"/>
                        <a:ea typeface="Times New Roman"/>
                      </a:endParaRPr>
                    </a:p>
                    <a:p>
                      <a:pPr marL="31115" indent="114300">
                        <a:spcAft>
                          <a:spcPts val="0"/>
                        </a:spcAft>
                      </a:pPr>
                      <a:r>
                        <a:rPr lang="tr-TR" sz="900" dirty="0">
                          <a:latin typeface="Korinna BT"/>
                          <a:ea typeface="Times New Roman"/>
                        </a:rPr>
                        <a:t>Sigorta gideri</a:t>
                      </a:r>
                      <a:endParaRPr lang="tr-TR" sz="900" dirty="0">
                        <a:latin typeface="Times New Roman"/>
                        <a:ea typeface="Times New Roman"/>
                      </a:endParaRPr>
                    </a:p>
                    <a:p>
                      <a:pPr marL="31115" indent="114300">
                        <a:spcAft>
                          <a:spcPts val="0"/>
                        </a:spcAft>
                      </a:pPr>
                      <a:r>
                        <a:rPr lang="tr-TR" sz="900" dirty="0">
                          <a:latin typeface="Korinna BT"/>
                          <a:ea typeface="Times New Roman"/>
                        </a:rPr>
                        <a:t>Antrepo giderleri</a:t>
                      </a:r>
                      <a:endParaRPr lang="tr-TR" sz="900" dirty="0">
                        <a:latin typeface="Times New Roman"/>
                        <a:ea typeface="Times New Roman"/>
                      </a:endParaRPr>
                    </a:p>
                    <a:p>
                      <a:pPr marL="31115" indent="114300">
                        <a:spcAft>
                          <a:spcPts val="0"/>
                        </a:spcAft>
                      </a:pPr>
                      <a:r>
                        <a:rPr lang="tr-TR" sz="900" dirty="0">
                          <a:latin typeface="Korinna BT"/>
                          <a:ea typeface="Times New Roman"/>
                        </a:rPr>
                        <a:t>İstek-koşul giderler</a:t>
                      </a:r>
                      <a:endParaRPr lang="tr-TR" sz="900" dirty="0">
                        <a:latin typeface="Times New Roman"/>
                        <a:ea typeface="Times New Roman"/>
                      </a:endParaRPr>
                    </a:p>
                    <a:p>
                      <a:pPr marL="31115" indent="114300">
                        <a:spcAft>
                          <a:spcPts val="0"/>
                        </a:spcAft>
                      </a:pPr>
                      <a:r>
                        <a:rPr lang="tr-TR" sz="900" dirty="0">
                          <a:latin typeface="Korinna BT"/>
                          <a:ea typeface="Times New Roman"/>
                        </a:rPr>
                        <a:t>Montaj giderleri</a:t>
                      </a:r>
                      <a:endParaRPr lang="tr-TR" sz="900" dirty="0">
                        <a:latin typeface="Times New Roman"/>
                        <a:ea typeface="Times New Roman"/>
                      </a:endParaRPr>
                    </a:p>
                    <a:p>
                      <a:pPr marL="31115" indent="114300">
                        <a:spcAft>
                          <a:spcPts val="0"/>
                        </a:spcAft>
                      </a:pPr>
                      <a:r>
                        <a:rPr lang="tr-TR" sz="900" dirty="0">
                          <a:latin typeface="Korinna BT"/>
                          <a:ea typeface="Times New Roman"/>
                        </a:rPr>
                        <a:t>Gümrük müşavir ücreti</a:t>
                      </a:r>
                      <a:endParaRPr lang="tr-TR" sz="900" dirty="0">
                        <a:latin typeface="Times New Roman"/>
                        <a:ea typeface="Times New Roman"/>
                      </a:endParaRPr>
                    </a:p>
                    <a:p>
                      <a:pPr marL="31115" indent="114300">
                        <a:spcAft>
                          <a:spcPts val="0"/>
                        </a:spcAft>
                      </a:pPr>
                      <a:r>
                        <a:rPr lang="tr-TR" sz="900" dirty="0">
                          <a:latin typeface="Korinna BT"/>
                          <a:ea typeface="Times New Roman"/>
                        </a:rPr>
                        <a:t>Banka masrafları </a:t>
                      </a:r>
                      <a:endParaRPr lang="tr-TR" sz="900" dirty="0">
                        <a:latin typeface="Times New Roman"/>
                        <a:ea typeface="Times New Roman"/>
                      </a:endParaRPr>
                    </a:p>
                    <a:p>
                      <a:pPr marL="31115" indent="114300">
                        <a:spcAft>
                          <a:spcPts val="0"/>
                        </a:spcAft>
                      </a:pPr>
                      <a:r>
                        <a:rPr lang="tr-TR" sz="900" dirty="0">
                          <a:latin typeface="Korinna BT"/>
                          <a:ea typeface="Times New Roman"/>
                        </a:rPr>
                        <a:t>Kur farkı gideri</a:t>
                      </a:r>
                      <a:endParaRPr lang="tr-TR" sz="900" dirty="0">
                        <a:latin typeface="Times New Roman"/>
                        <a:ea typeface="Times New Roman"/>
                      </a:endParaRPr>
                    </a:p>
                    <a:p>
                      <a:pPr marL="31115" indent="114300">
                        <a:spcAft>
                          <a:spcPts val="0"/>
                        </a:spcAft>
                      </a:pPr>
                      <a:r>
                        <a:rPr lang="tr-TR" sz="900" dirty="0">
                          <a:latin typeface="Korinna BT"/>
                          <a:ea typeface="Times New Roman"/>
                        </a:rPr>
                        <a:t>Gümrük masrafları</a:t>
                      </a:r>
                      <a:endParaRPr lang="tr-TR" sz="9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spcAft>
                          <a:spcPts val="0"/>
                        </a:spcAft>
                      </a:pPr>
                      <a:endParaRPr lang="tr-TR" sz="900">
                        <a:latin typeface="Korinna BT"/>
                        <a:ea typeface="Times New Roman"/>
                      </a:endParaRPr>
                    </a:p>
                    <a:p>
                      <a:pPr algn="r">
                        <a:spcAft>
                          <a:spcPts val="0"/>
                        </a:spcAft>
                      </a:pPr>
                      <a:r>
                        <a:rPr lang="tr-TR" sz="900">
                          <a:latin typeface="Korinna BT"/>
                          <a:ea typeface="Times New Roman"/>
                        </a:rPr>
                        <a:t>175.000</a:t>
                      </a:r>
                      <a:endParaRPr lang="tr-TR" sz="900">
                        <a:latin typeface="Times New Roman"/>
                        <a:ea typeface="Times New Roman"/>
                      </a:endParaRPr>
                    </a:p>
                    <a:p>
                      <a:pPr algn="r">
                        <a:spcAft>
                          <a:spcPts val="0"/>
                        </a:spcAft>
                      </a:pPr>
                      <a:r>
                        <a:rPr lang="tr-TR" sz="900">
                          <a:latin typeface="Korinna BT"/>
                          <a:ea typeface="Times New Roman"/>
                        </a:rPr>
                        <a:t>    2.250.</a:t>
                      </a:r>
                      <a:endParaRPr lang="tr-TR" sz="900">
                        <a:latin typeface="Times New Roman"/>
                        <a:ea typeface="Times New Roman"/>
                      </a:endParaRPr>
                    </a:p>
                    <a:p>
                      <a:pPr algn="r">
                        <a:spcAft>
                          <a:spcPts val="0"/>
                        </a:spcAft>
                      </a:pPr>
                      <a:r>
                        <a:rPr lang="tr-TR" sz="900">
                          <a:latin typeface="Korinna BT"/>
                          <a:ea typeface="Times New Roman"/>
                        </a:rPr>
                        <a:t>       400.</a:t>
                      </a:r>
                      <a:endParaRPr lang="tr-TR" sz="900">
                        <a:latin typeface="Times New Roman"/>
                        <a:ea typeface="Times New Roman"/>
                      </a:endParaRPr>
                    </a:p>
                    <a:p>
                      <a:pPr algn="r">
                        <a:spcAft>
                          <a:spcPts val="0"/>
                        </a:spcAft>
                      </a:pPr>
                      <a:r>
                        <a:rPr lang="tr-TR" sz="900">
                          <a:latin typeface="Korinna BT"/>
                          <a:ea typeface="Times New Roman"/>
                        </a:rPr>
                        <a:t>       300.</a:t>
                      </a:r>
                      <a:endParaRPr lang="tr-TR" sz="900">
                        <a:latin typeface="Times New Roman"/>
                        <a:ea typeface="Times New Roman"/>
                      </a:endParaRPr>
                    </a:p>
                    <a:p>
                      <a:pPr algn="r">
                        <a:spcAft>
                          <a:spcPts val="0"/>
                        </a:spcAft>
                      </a:pPr>
                      <a:r>
                        <a:rPr lang="tr-TR" sz="900">
                          <a:latin typeface="Korinna BT"/>
                          <a:ea typeface="Times New Roman"/>
                        </a:rPr>
                        <a:t>       300.</a:t>
                      </a:r>
                      <a:endParaRPr lang="tr-TR" sz="900">
                        <a:latin typeface="Times New Roman"/>
                        <a:ea typeface="Times New Roman"/>
                      </a:endParaRPr>
                    </a:p>
                    <a:p>
                      <a:pPr algn="r">
                        <a:spcAft>
                          <a:spcPts val="0"/>
                        </a:spcAft>
                      </a:pPr>
                      <a:r>
                        <a:rPr lang="tr-TR" sz="900">
                          <a:latin typeface="Korinna BT"/>
                          <a:ea typeface="Times New Roman"/>
                        </a:rPr>
                        <a:t>       100.</a:t>
                      </a:r>
                      <a:endParaRPr lang="tr-TR" sz="900">
                        <a:latin typeface="Times New Roman"/>
                        <a:ea typeface="Times New Roman"/>
                      </a:endParaRPr>
                    </a:p>
                    <a:p>
                      <a:pPr algn="r">
                        <a:spcAft>
                          <a:spcPts val="0"/>
                        </a:spcAft>
                      </a:pPr>
                      <a:r>
                        <a:rPr lang="tr-TR" sz="900">
                          <a:latin typeface="Korinna BT"/>
                          <a:ea typeface="Times New Roman"/>
                        </a:rPr>
                        <a:t>       200.</a:t>
                      </a:r>
                      <a:endParaRPr lang="tr-TR" sz="900">
                        <a:latin typeface="Times New Roman"/>
                        <a:ea typeface="Times New Roman"/>
                      </a:endParaRPr>
                    </a:p>
                    <a:p>
                      <a:pPr algn="r">
                        <a:spcAft>
                          <a:spcPts val="0"/>
                        </a:spcAft>
                      </a:pPr>
                      <a:r>
                        <a:rPr lang="tr-TR" sz="900">
                          <a:latin typeface="Korinna BT"/>
                          <a:ea typeface="Times New Roman"/>
                        </a:rPr>
                        <a:t>    1.125.</a:t>
                      </a:r>
                      <a:endParaRPr lang="tr-TR" sz="900">
                        <a:latin typeface="Times New Roman"/>
                        <a:ea typeface="Times New Roman"/>
                      </a:endParaRPr>
                    </a:p>
                    <a:p>
                      <a:pPr algn="r">
                        <a:spcAft>
                          <a:spcPts val="0"/>
                        </a:spcAft>
                      </a:pPr>
                      <a:r>
                        <a:rPr lang="tr-TR" sz="900">
                          <a:latin typeface="Korinna BT"/>
                          <a:ea typeface="Times New Roman"/>
                        </a:rPr>
                        <a:t>   2.000.</a:t>
                      </a:r>
                      <a:endParaRPr lang="tr-TR" sz="900">
                        <a:latin typeface="Times New Roman"/>
                        <a:ea typeface="Times New Roman"/>
                      </a:endParaRPr>
                    </a:p>
                    <a:p>
                      <a:pPr algn="r">
                        <a:spcAft>
                          <a:spcPts val="0"/>
                        </a:spcAft>
                      </a:pPr>
                      <a:r>
                        <a:rPr lang="tr-TR" sz="900">
                          <a:latin typeface="Korinna BT"/>
                          <a:ea typeface="Times New Roman"/>
                        </a:rPr>
                        <a:t>      225.</a:t>
                      </a:r>
                      <a:endParaRPr lang="tr-TR" sz="9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spcAft>
                          <a:spcPts val="0"/>
                        </a:spcAft>
                      </a:pPr>
                      <a:r>
                        <a:rPr lang="tr-TR" sz="900" b="1">
                          <a:latin typeface="Korinna BT"/>
                          <a:ea typeface="Times New Roman"/>
                        </a:rPr>
                        <a:t>181.900.</a:t>
                      </a:r>
                      <a:endParaRPr lang="tr-TR" sz="9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r">
                        <a:spcAft>
                          <a:spcPts val="0"/>
                        </a:spcAft>
                      </a:pPr>
                      <a:endParaRPr lang="tr-TR" sz="900" dirty="0">
                        <a:latin typeface="Times New Roman"/>
                        <a:ea typeface="Times New Roman"/>
                      </a:endParaRPr>
                    </a:p>
                    <a:p>
                      <a:pPr algn="r">
                        <a:spcAft>
                          <a:spcPts val="0"/>
                        </a:spcAft>
                      </a:pPr>
                      <a:endParaRPr lang="tr-TR" sz="900" b="1" dirty="0" smtClean="0">
                        <a:latin typeface="Korinna BT"/>
                        <a:ea typeface="Times New Roman"/>
                      </a:endParaRPr>
                    </a:p>
                    <a:p>
                      <a:pPr algn="r">
                        <a:spcAft>
                          <a:spcPts val="0"/>
                        </a:spcAft>
                      </a:pPr>
                      <a:r>
                        <a:rPr lang="tr-TR" sz="900" b="1" dirty="0" smtClean="0">
                          <a:latin typeface="Korinna BT"/>
                          <a:ea typeface="Times New Roman"/>
                        </a:rPr>
                        <a:t>181.900</a:t>
                      </a:r>
                      <a:r>
                        <a:rPr lang="tr-TR" sz="900" b="1" dirty="0">
                          <a:latin typeface="Korinna BT"/>
                          <a:ea typeface="Times New Roman"/>
                        </a:rPr>
                        <a:t>.</a:t>
                      </a:r>
                      <a:endParaRPr lang="tr-TR" sz="9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737">
                <a:tc gridSpan="5">
                  <a:txBody>
                    <a:bodyPr/>
                    <a:lstStyle/>
                    <a:p>
                      <a:pPr algn="r">
                        <a:spcAft>
                          <a:spcPts val="0"/>
                        </a:spcAft>
                      </a:pPr>
                      <a:r>
                        <a:rPr lang="tr-TR" sz="900">
                          <a:latin typeface="Korinna BT"/>
                          <a:ea typeface="Times New Roman"/>
                        </a:rPr>
                        <a:t>TOPLAM</a:t>
                      </a:r>
                      <a:endParaRPr lang="tr-TR" sz="9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gridSpan="2">
                  <a:txBody>
                    <a:bodyPr/>
                    <a:lstStyle/>
                    <a:p>
                      <a:pPr algn="r">
                        <a:spcAft>
                          <a:spcPts val="0"/>
                        </a:spcAft>
                      </a:pPr>
                      <a:r>
                        <a:rPr lang="tr-TR" sz="900">
                          <a:latin typeface="Korinna BT"/>
                          <a:ea typeface="Times New Roman"/>
                        </a:rPr>
                        <a:t>181.900.</a:t>
                      </a:r>
                      <a:endParaRPr lang="tr-TR" sz="9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spcAft>
                          <a:spcPts val="0"/>
                        </a:spcAft>
                      </a:pPr>
                      <a:r>
                        <a:rPr lang="tr-TR" sz="900">
                          <a:latin typeface="Korinna BT"/>
                          <a:ea typeface="Times New Roman"/>
                        </a:rPr>
                        <a:t>181.900.</a:t>
                      </a:r>
                      <a:endParaRPr lang="tr-TR" sz="9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53">
                <a:tc gridSpan="3">
                  <a:txBody>
                    <a:bodyPr/>
                    <a:lstStyle/>
                    <a:p>
                      <a:pPr>
                        <a:spcAft>
                          <a:spcPts val="0"/>
                        </a:spcAft>
                      </a:pPr>
                      <a:r>
                        <a:rPr lang="tr-TR" sz="900" b="1">
                          <a:latin typeface="Korinna BT"/>
                          <a:ea typeface="Times New Roman"/>
                        </a:rPr>
                        <a:t>Açıklama</a:t>
                      </a:r>
                      <a:r>
                        <a:rPr lang="tr-TR" sz="900">
                          <a:latin typeface="Korinna BT"/>
                          <a:ea typeface="Times New Roman"/>
                        </a:rPr>
                        <a:t> </a:t>
                      </a:r>
                      <a:endParaRPr lang="tr-TR" sz="9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gridSpan="5">
                  <a:txBody>
                    <a:bodyPr/>
                    <a:lstStyle/>
                    <a:p>
                      <a:pPr>
                        <a:spcAft>
                          <a:spcPts val="0"/>
                        </a:spcAft>
                      </a:pPr>
                      <a:r>
                        <a:rPr lang="tr-TR" sz="900" dirty="0">
                          <a:latin typeface="Korinna BT"/>
                          <a:ea typeface="Times New Roman"/>
                        </a:rPr>
                        <a:t>İthalat dosyasının kapatılarak ilgili mal hesabına  devir kaydı.</a:t>
                      </a:r>
                      <a:endParaRPr lang="tr-TR" sz="9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Tree>
  </p:cSld>
  <p:clrMapOvr>
    <a:masterClrMapping/>
  </p:clrMapOvr>
  <p:transition spd="slow">
    <p:newsfla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323528" y="404664"/>
            <a:ext cx="8604448"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Korinna BT" charset="0"/>
                <a:ea typeface="Times New Roman" pitchFamily="18" charset="0"/>
                <a:cs typeface="Arial" pitchFamily="34" charset="0"/>
              </a:rPr>
              <a:t>Örnek:  </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Şafak AŞ Almanya’dan ticari mal ithal etmektedir.</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1) Alfa Şirketinden 01.10.2011 tarihinde ithal edilecek mal bedeli olarak 22.000.- Dolar tutarındaki poliçe kabul edilerek Almanya’daki Alfa şirketine gönderilmiştir. (1 Dolar=1.4 TL kuru üzerinden)</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2) Poliçe bedeli olan 22.000.- Dolar Şafak AŞ’nin Bankası olan İş Bankası tarafından 10.10.2011 tarihinde ödenmiştir.(1 Dolar 1.46 TL)</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Korinna BT" charset="0"/>
                <a:ea typeface="Times New Roman" pitchFamily="18" charset="0"/>
                <a:cs typeface="Arial" pitchFamily="34" charset="0"/>
              </a:rPr>
              <a:t>İstenilen:</a:t>
            </a: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 Elif AŞ’nin yevmiye kayıtlarını düzenleyiniz. </a:t>
            </a:r>
            <a:endParaRPr kumimoji="0" lang="tr-T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Korinna BT" charset="0"/>
                <a:ea typeface="Times New Roman" pitchFamily="18" charset="0"/>
                <a:cs typeface="Arial" pitchFamily="34" charset="0"/>
              </a:rPr>
              <a:t>1)</a:t>
            </a:r>
            <a:endParaRPr kumimoji="0" lang="tr-TR" sz="36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2 Tablo"/>
          <p:cNvGraphicFramePr>
            <a:graphicFrameLocks noGrp="1"/>
          </p:cNvGraphicFramePr>
          <p:nvPr/>
        </p:nvGraphicFramePr>
        <p:xfrm>
          <a:off x="827584" y="2492896"/>
          <a:ext cx="6120680" cy="1097280"/>
        </p:xfrm>
        <a:graphic>
          <a:graphicData uri="http://schemas.openxmlformats.org/drawingml/2006/table">
            <a:tbl>
              <a:tblPr/>
              <a:tblGrid>
                <a:gridCol w="1013765"/>
                <a:gridCol w="2450993"/>
                <a:gridCol w="763498"/>
                <a:gridCol w="814278"/>
                <a:gridCol w="1078146"/>
              </a:tblGrid>
              <a:tr h="0">
                <a:tc>
                  <a:txBody>
                    <a:bodyPr/>
                    <a:lstStyle/>
                    <a:p>
                      <a:pPr algn="ctr">
                        <a:spcAft>
                          <a:spcPts val="0"/>
                        </a:spcAft>
                      </a:pPr>
                      <a:r>
                        <a:rPr lang="tr-TR" sz="1200" dirty="0">
                          <a:latin typeface="Korinna BT"/>
                          <a:ea typeface="Times New Roman"/>
                        </a:rPr>
                        <a:t>Hesap Kodu</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200">
                          <a:latin typeface="Korinna BT"/>
                          <a:ea typeface="Times New Roman"/>
                        </a:rPr>
                        <a:t>Hesap Adı</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200">
                          <a:latin typeface="Korinna BT"/>
                          <a:ea typeface="Times New Roman"/>
                        </a:rPr>
                        <a:t>Detay</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100" b="1">
                          <a:latin typeface="Korinna BT"/>
                          <a:ea typeface="Times New Roman"/>
                        </a:rPr>
                        <a:t>Borç</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100" b="1">
                          <a:latin typeface="Korinna BT"/>
                          <a:ea typeface="Times New Roman"/>
                        </a:rPr>
                        <a:t>Alacak</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spcAft>
                          <a:spcPts val="0"/>
                        </a:spcAft>
                      </a:pPr>
                      <a:r>
                        <a:rPr lang="tr-TR" sz="1200" b="1" dirty="0">
                          <a:latin typeface="Korinna BT"/>
                          <a:ea typeface="Times New Roman"/>
                        </a:rPr>
                        <a:t>159</a:t>
                      </a:r>
                      <a:endParaRPr lang="tr-TR" sz="2000" dirty="0">
                        <a:latin typeface="Times New Roman"/>
                        <a:ea typeface="Times New Roman"/>
                      </a:endParaRPr>
                    </a:p>
                    <a:p>
                      <a:pPr algn="just">
                        <a:spcAft>
                          <a:spcPts val="0"/>
                        </a:spcAft>
                      </a:pPr>
                      <a:r>
                        <a:rPr lang="tr-TR" sz="1200" dirty="0">
                          <a:latin typeface="Korinna BT"/>
                          <a:ea typeface="Times New Roman"/>
                        </a:rPr>
                        <a:t>    159.09</a:t>
                      </a:r>
                      <a:endParaRPr lang="tr-TR" sz="2000" dirty="0">
                        <a:latin typeface="Times New Roman"/>
                        <a:ea typeface="Times New Roman"/>
                      </a:endParaRPr>
                    </a:p>
                    <a:p>
                      <a:pPr algn="just">
                        <a:spcAft>
                          <a:spcPts val="0"/>
                        </a:spcAft>
                      </a:pPr>
                      <a:r>
                        <a:rPr lang="tr-TR" sz="1200" b="1" dirty="0">
                          <a:latin typeface="Korinna BT"/>
                          <a:ea typeface="Times New Roman"/>
                        </a:rPr>
                        <a:t>            321</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r>
                        <a:rPr lang="tr-TR" sz="1200" b="1" dirty="0">
                          <a:latin typeface="Korinna BT"/>
                          <a:ea typeface="Times New Roman"/>
                        </a:rPr>
                        <a:t>VERİLEN SİPARİŞ AVANSLAR HS</a:t>
                      </a:r>
                      <a:endParaRPr lang="tr-TR" sz="2000" dirty="0">
                        <a:latin typeface="Times New Roman"/>
                        <a:ea typeface="Times New Roman"/>
                      </a:endParaRPr>
                    </a:p>
                    <a:p>
                      <a:pPr algn="just">
                        <a:spcAft>
                          <a:spcPts val="0"/>
                        </a:spcAft>
                      </a:pPr>
                      <a:r>
                        <a:rPr lang="tr-TR" sz="1200" dirty="0">
                          <a:latin typeface="Korinna BT"/>
                          <a:ea typeface="Times New Roman"/>
                        </a:rPr>
                        <a:t>İthalat Bedeli</a:t>
                      </a:r>
                      <a:endParaRPr lang="tr-TR" sz="2000" dirty="0">
                        <a:latin typeface="Times New Roman"/>
                        <a:ea typeface="Times New Roman"/>
                      </a:endParaRPr>
                    </a:p>
                    <a:p>
                      <a:pPr algn="just">
                        <a:spcAft>
                          <a:spcPts val="0"/>
                        </a:spcAft>
                      </a:pPr>
                      <a:r>
                        <a:rPr lang="tr-TR" sz="1200" b="1" dirty="0">
                          <a:latin typeface="Korinna BT"/>
                          <a:ea typeface="Times New Roman"/>
                        </a:rPr>
                        <a:t>             BORÇ SNT. HS</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200">
                          <a:latin typeface="Korinna BT"/>
                          <a:ea typeface="Times New Roman"/>
                        </a:rPr>
                        <a:t>30.800.-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200">
                        <a:latin typeface="Korinna BT"/>
                        <a:ea typeface="Times New Roman"/>
                      </a:endParaRPr>
                    </a:p>
                    <a:p>
                      <a:pPr algn="r">
                        <a:spcAft>
                          <a:spcPts val="0"/>
                        </a:spcAft>
                      </a:pPr>
                      <a:r>
                        <a:rPr lang="tr-TR" sz="1200">
                          <a:latin typeface="Korinna BT"/>
                          <a:ea typeface="Times New Roman"/>
                        </a:rPr>
                        <a:t>30.800.-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3">
                  <a:txBody>
                    <a:bodyPr/>
                    <a:lstStyle/>
                    <a:p>
                      <a:pPr algn="r">
                        <a:spcAft>
                          <a:spcPts val="0"/>
                        </a:spcAft>
                      </a:pPr>
                      <a:r>
                        <a:rPr lang="tr-TR" sz="1200">
                          <a:latin typeface="Korinna BT"/>
                          <a:ea typeface="Times New Roman"/>
                        </a:rPr>
                        <a:t>TOPLAM</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r>
                        <a:rPr lang="tr-TR" sz="1200">
                          <a:latin typeface="Korinna BT"/>
                          <a:ea typeface="Times New Roman"/>
                        </a:rPr>
                        <a:t>30.800.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r>
                        <a:rPr lang="tr-TR" sz="1200">
                          <a:latin typeface="Korinna BT"/>
                          <a:ea typeface="Times New Roman"/>
                        </a:rPr>
                        <a:t>30.800.-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3">
                  <a:txBody>
                    <a:bodyPr/>
                    <a:lstStyle/>
                    <a:p>
                      <a:pPr>
                        <a:spcAft>
                          <a:spcPts val="0"/>
                        </a:spcAft>
                      </a:pPr>
                      <a:r>
                        <a:rPr lang="tr-TR" sz="1200">
                          <a:latin typeface="Korinna BT"/>
                          <a:ea typeface="Times New Roman"/>
                        </a:rPr>
                        <a:t>22.000* 1. 40 = 30.800  TL</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endParaRPr lang="tr-TR" sz="120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200" dirty="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3 Tablo"/>
          <p:cNvGraphicFramePr>
            <a:graphicFrameLocks noGrp="1"/>
          </p:cNvGraphicFramePr>
          <p:nvPr/>
        </p:nvGraphicFramePr>
        <p:xfrm>
          <a:off x="755576" y="4005064"/>
          <a:ext cx="6192689" cy="1493520"/>
        </p:xfrm>
        <a:graphic>
          <a:graphicData uri="http://schemas.openxmlformats.org/drawingml/2006/table">
            <a:tbl>
              <a:tblPr/>
              <a:tblGrid>
                <a:gridCol w="1226468"/>
                <a:gridCol w="2509571"/>
                <a:gridCol w="781747"/>
                <a:gridCol w="833738"/>
                <a:gridCol w="841165"/>
              </a:tblGrid>
              <a:tr h="0">
                <a:tc>
                  <a:txBody>
                    <a:bodyPr/>
                    <a:lstStyle/>
                    <a:p>
                      <a:pPr algn="ctr">
                        <a:spcAft>
                          <a:spcPts val="0"/>
                        </a:spcAft>
                      </a:pPr>
                      <a:r>
                        <a:rPr lang="tr-TR" sz="1400" dirty="0">
                          <a:latin typeface="Korinna BT"/>
                          <a:ea typeface="Times New Roman"/>
                        </a:rPr>
                        <a:t>Hesap Kodu</a:t>
                      </a:r>
                      <a:endParaRPr lang="tr-TR" sz="24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400">
                          <a:latin typeface="Korinna BT"/>
                          <a:ea typeface="Times New Roman"/>
                        </a:rPr>
                        <a:t>Hesap Adı</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400">
                          <a:latin typeface="Korinna BT"/>
                          <a:ea typeface="Times New Roman"/>
                        </a:rPr>
                        <a:t>Detay</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200" b="1">
                          <a:latin typeface="Korinna BT"/>
                          <a:ea typeface="Times New Roman"/>
                        </a:rPr>
                        <a:t>Borç</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200" b="1">
                          <a:latin typeface="Korinna BT"/>
                          <a:ea typeface="Times New Roman"/>
                        </a:rPr>
                        <a:t>Alacak</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spcAft>
                          <a:spcPts val="0"/>
                        </a:spcAft>
                      </a:pPr>
                      <a:r>
                        <a:rPr lang="tr-TR" sz="1400" b="1" dirty="0">
                          <a:latin typeface="Korinna BT"/>
                          <a:ea typeface="Times New Roman"/>
                        </a:rPr>
                        <a:t>321</a:t>
                      </a:r>
                      <a:endParaRPr lang="tr-TR" sz="2400" dirty="0">
                        <a:latin typeface="Times New Roman"/>
                        <a:ea typeface="Times New Roman"/>
                      </a:endParaRPr>
                    </a:p>
                    <a:p>
                      <a:pPr algn="just">
                        <a:spcAft>
                          <a:spcPts val="0"/>
                        </a:spcAft>
                      </a:pPr>
                      <a:r>
                        <a:rPr lang="tr-TR" sz="1400" b="1" dirty="0">
                          <a:latin typeface="Korinna BT"/>
                          <a:ea typeface="Times New Roman"/>
                        </a:rPr>
                        <a:t>159</a:t>
                      </a:r>
                      <a:endParaRPr lang="tr-TR" sz="2400" dirty="0">
                        <a:latin typeface="Times New Roman"/>
                        <a:ea typeface="Times New Roman"/>
                      </a:endParaRPr>
                    </a:p>
                    <a:p>
                      <a:pPr algn="just">
                        <a:spcAft>
                          <a:spcPts val="0"/>
                        </a:spcAft>
                      </a:pPr>
                      <a:r>
                        <a:rPr lang="tr-TR" sz="1400" dirty="0">
                          <a:latin typeface="Korinna BT"/>
                          <a:ea typeface="Times New Roman"/>
                        </a:rPr>
                        <a:t>    159.09</a:t>
                      </a:r>
                      <a:endParaRPr lang="tr-TR" sz="2400" dirty="0">
                        <a:latin typeface="Times New Roman"/>
                        <a:ea typeface="Times New Roman"/>
                      </a:endParaRPr>
                    </a:p>
                    <a:p>
                      <a:pPr algn="just">
                        <a:spcAft>
                          <a:spcPts val="0"/>
                        </a:spcAft>
                      </a:pPr>
                      <a:r>
                        <a:rPr lang="tr-TR" sz="1400" b="1" dirty="0">
                          <a:latin typeface="Korinna BT"/>
                          <a:ea typeface="Times New Roman"/>
                        </a:rPr>
                        <a:t>            </a:t>
                      </a:r>
                      <a:r>
                        <a:rPr lang="tr-TR" sz="1400" b="1" dirty="0" smtClean="0">
                          <a:latin typeface="Korinna BT"/>
                          <a:ea typeface="Times New Roman"/>
                        </a:rPr>
                        <a:t>102</a:t>
                      </a:r>
                      <a:endParaRPr lang="tr-TR" sz="24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pPr>
                      <a:r>
                        <a:rPr lang="tr-TR" sz="1400" b="1" dirty="0">
                          <a:latin typeface="Korinna BT"/>
                          <a:ea typeface="Times New Roman"/>
                        </a:rPr>
                        <a:t>BORÇ SNT.</a:t>
                      </a:r>
                      <a:endParaRPr lang="tr-TR" sz="2400" dirty="0">
                        <a:latin typeface="Times New Roman"/>
                        <a:ea typeface="Times New Roman"/>
                      </a:endParaRPr>
                    </a:p>
                    <a:p>
                      <a:pPr algn="just">
                        <a:spcAft>
                          <a:spcPts val="0"/>
                        </a:spcAft>
                      </a:pPr>
                      <a:r>
                        <a:rPr lang="tr-TR" sz="1400" b="1" dirty="0">
                          <a:latin typeface="Korinna BT"/>
                          <a:ea typeface="Times New Roman"/>
                        </a:rPr>
                        <a:t>VERİLEN SİPARİŞ AVANSLAR HS</a:t>
                      </a:r>
                      <a:endParaRPr lang="tr-TR" sz="2400" dirty="0">
                        <a:latin typeface="Times New Roman"/>
                        <a:ea typeface="Times New Roman"/>
                      </a:endParaRPr>
                    </a:p>
                    <a:p>
                      <a:pPr algn="just">
                        <a:spcAft>
                          <a:spcPts val="0"/>
                        </a:spcAft>
                      </a:pPr>
                      <a:r>
                        <a:rPr lang="tr-TR" sz="1400" dirty="0">
                          <a:latin typeface="Korinna BT"/>
                          <a:ea typeface="Times New Roman"/>
                        </a:rPr>
                        <a:t>İthalat Gideri</a:t>
                      </a:r>
                      <a:endParaRPr lang="tr-TR" sz="2400" dirty="0">
                        <a:latin typeface="Times New Roman"/>
                        <a:ea typeface="Times New Roman"/>
                      </a:endParaRPr>
                    </a:p>
                    <a:p>
                      <a:pPr algn="just">
                        <a:spcAft>
                          <a:spcPts val="0"/>
                        </a:spcAft>
                      </a:pPr>
                      <a:r>
                        <a:rPr lang="tr-TR" sz="1400" b="1" dirty="0">
                          <a:latin typeface="Korinna BT"/>
                          <a:ea typeface="Times New Roman"/>
                        </a:rPr>
                        <a:t>             </a:t>
                      </a:r>
                      <a:r>
                        <a:rPr lang="tr-TR" sz="1400" b="1" dirty="0" smtClean="0">
                          <a:latin typeface="Korinna BT"/>
                          <a:ea typeface="Times New Roman"/>
                        </a:rPr>
                        <a:t>BANKALAR HS.</a:t>
                      </a:r>
                      <a:endParaRPr lang="tr-TR" sz="24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pPr>
                      <a:r>
                        <a:rPr lang="tr-TR" sz="1400">
                          <a:latin typeface="Korinna BT"/>
                          <a:ea typeface="Times New Roman"/>
                        </a:rPr>
                        <a:t>30.800.-</a:t>
                      </a:r>
                      <a:endParaRPr lang="tr-TR" sz="2400">
                        <a:latin typeface="Times New Roman"/>
                        <a:ea typeface="Times New Roman"/>
                      </a:endParaRPr>
                    </a:p>
                    <a:p>
                      <a:pPr algn="r">
                        <a:spcAft>
                          <a:spcPts val="0"/>
                        </a:spcAft>
                      </a:pPr>
                      <a:r>
                        <a:rPr lang="tr-TR" sz="1400">
                          <a:latin typeface="Korinna BT"/>
                          <a:ea typeface="Times New Roman"/>
                        </a:rPr>
                        <a:t>1.320.-</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endParaRPr lang="tr-TR" sz="1400" dirty="0">
                        <a:latin typeface="Korinna BT"/>
                        <a:ea typeface="Times New Roman"/>
                      </a:endParaRPr>
                    </a:p>
                    <a:p>
                      <a:pPr algn="r">
                        <a:spcAft>
                          <a:spcPts val="0"/>
                        </a:spcAft>
                      </a:pPr>
                      <a:endParaRPr lang="tr-TR" sz="1400" dirty="0" smtClean="0">
                        <a:latin typeface="Korinna BT"/>
                        <a:ea typeface="Times New Roman"/>
                      </a:endParaRPr>
                    </a:p>
                    <a:p>
                      <a:pPr algn="r">
                        <a:spcAft>
                          <a:spcPts val="0"/>
                        </a:spcAft>
                      </a:pPr>
                      <a:endParaRPr lang="tr-TR" sz="1400" dirty="0" smtClean="0">
                        <a:latin typeface="Korinna BT"/>
                        <a:ea typeface="Times New Roman"/>
                      </a:endParaRPr>
                    </a:p>
                    <a:p>
                      <a:pPr algn="r">
                        <a:spcAft>
                          <a:spcPts val="0"/>
                        </a:spcAft>
                      </a:pPr>
                      <a:r>
                        <a:rPr lang="tr-TR" sz="1400" dirty="0" smtClean="0">
                          <a:latin typeface="Korinna BT"/>
                          <a:ea typeface="Times New Roman"/>
                        </a:rPr>
                        <a:t>32.120</a:t>
                      </a:r>
                      <a:r>
                        <a:rPr lang="tr-TR" sz="1400" dirty="0">
                          <a:latin typeface="Korinna BT"/>
                          <a:ea typeface="Times New Roman"/>
                        </a:rPr>
                        <a:t>.-</a:t>
                      </a:r>
                      <a:endParaRPr lang="tr-TR" sz="24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3">
                  <a:txBody>
                    <a:bodyPr/>
                    <a:lstStyle/>
                    <a:p>
                      <a:pPr algn="r">
                        <a:spcAft>
                          <a:spcPts val="0"/>
                        </a:spcAft>
                      </a:pPr>
                      <a:r>
                        <a:rPr lang="tr-TR" sz="1400">
                          <a:latin typeface="Korinna BT"/>
                          <a:ea typeface="Times New Roman"/>
                        </a:rPr>
                        <a:t>TOPLAM</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pPr>
                      <a:r>
                        <a:rPr lang="tr-TR" sz="1400">
                          <a:latin typeface="Korinna BT"/>
                          <a:ea typeface="Times New Roman"/>
                        </a:rPr>
                        <a:t>32.120.-</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pPr>
                      <a:r>
                        <a:rPr lang="tr-TR" sz="1400">
                          <a:latin typeface="Korinna BT"/>
                          <a:ea typeface="Times New Roman"/>
                        </a:rPr>
                        <a:t>32.120.-</a:t>
                      </a:r>
                      <a:endParaRPr lang="tr-TR" sz="24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4">
                  <a:txBody>
                    <a:bodyPr/>
                    <a:lstStyle/>
                    <a:p>
                      <a:pPr>
                        <a:spcAft>
                          <a:spcPts val="0"/>
                        </a:spcAft>
                      </a:pPr>
                      <a:r>
                        <a:rPr lang="tr-TR" sz="1400" dirty="0">
                          <a:latin typeface="Korinna BT"/>
                          <a:ea typeface="Times New Roman"/>
                        </a:rPr>
                        <a:t>Kur 1.46.-TL olduğu için 1.320.-TL kur farkı ortaya çıkmıştır.</a:t>
                      </a:r>
                      <a:endParaRPr lang="tr-TR" sz="24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endParaRPr lang="tr-TR" sz="1400" dirty="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3490" name="Rectangle 2"/>
          <p:cNvSpPr>
            <a:spLocks noChangeArrowheads="1"/>
          </p:cNvSpPr>
          <p:nvPr/>
        </p:nvSpPr>
        <p:spPr bwMode="auto">
          <a:xfrm>
            <a:off x="395536" y="3717032"/>
            <a:ext cx="320922"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2)</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Picture 4" descr="W5XYFCANM5KVKCAQN0740CAQAGGZTCAQ1INJSCA1PHQZ3CAQD2NK6CAFOOG9ZCA4M2WCECAIN1RJ3CAOHZ9PCCAJX505QCA8OW5JYCAUMMMXGCA87R6LSCAHKJ6W5CAFW28FBCA589R0XCAJ4X4TICADF50DY"/>
          <p:cNvPicPr>
            <a:picLocks noChangeAspect="1" noChangeArrowheads="1"/>
          </p:cNvPicPr>
          <p:nvPr/>
        </p:nvPicPr>
        <p:blipFill>
          <a:blip r:embed="rId2" cstate="print"/>
          <a:srcRect/>
          <a:stretch>
            <a:fillRect/>
          </a:stretch>
        </p:blipFill>
        <p:spPr bwMode="auto">
          <a:xfrm>
            <a:off x="5614988" y="5516562"/>
            <a:ext cx="3529012" cy="1341438"/>
          </a:xfrm>
          <a:prstGeom prst="rect">
            <a:avLst/>
          </a:prstGeom>
          <a:noFill/>
          <a:ln w="9525">
            <a:noFill/>
            <a:miter lim="800000"/>
            <a:headEnd/>
            <a:tailEnd/>
          </a:ln>
        </p:spPr>
      </p:pic>
    </p:spTree>
  </p:cSld>
  <p:clrMapOvr>
    <a:masterClrMapping/>
  </p:clrMapOvr>
  <p:transition spd="slow">
    <p:newsfla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0" y="476672"/>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l" defTabSz="914400" rtl="0" eaLnBrk="1" fontAlgn="base" latinLnBrk="0" hangingPunct="1">
              <a:lnSpc>
                <a:spcPct val="100000"/>
              </a:lnSpc>
              <a:spcBef>
                <a:spcPct val="0"/>
              </a:spcBef>
              <a:spcAft>
                <a:spcPct val="0"/>
              </a:spcAft>
              <a:buClrTx/>
              <a:buSzTx/>
              <a:buFontTx/>
              <a:buNone/>
              <a:tabLst>
                <a:tab pos="114300" algn="l"/>
                <a:tab pos="228600" algn="l"/>
              </a:tabLst>
            </a:pPr>
            <a:r>
              <a:rPr kumimoji="0" lang="tr-TR" sz="1400" b="1" i="0" u="none" strike="noStrike" cap="none" normalizeH="0" baseline="0" dirty="0" smtClean="0">
                <a:ln>
                  <a:noFill/>
                </a:ln>
                <a:solidFill>
                  <a:schemeClr val="tx1"/>
                </a:solidFill>
                <a:effectLst/>
                <a:latin typeface="Korinna BT" charset="0"/>
                <a:ea typeface="Times New Roman" pitchFamily="18" charset="0"/>
                <a:cs typeface="Arial" pitchFamily="34" charset="0"/>
              </a:rPr>
              <a:t>6. 6. İTHALAT İŞLEMLERİNDE KATMA DEĞER VERGİSİ (KDV)</a:t>
            </a:r>
            <a:endParaRPr kumimoji="0" lang="tr-T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l" defTabSz="914400" rtl="0" eaLnBrk="0" fontAlgn="base" latinLnBrk="0" hangingPunct="0">
              <a:lnSpc>
                <a:spcPct val="100000"/>
              </a:lnSpc>
              <a:spcBef>
                <a:spcPct val="0"/>
              </a:spcBef>
              <a:spcAft>
                <a:spcPct val="0"/>
              </a:spcAft>
              <a:buClrTx/>
              <a:buSzTx/>
              <a:buFontTx/>
              <a:buNone/>
              <a:tabLst>
                <a:tab pos="114300" algn="l"/>
                <a:tab pos="228600" algn="l"/>
              </a:tabLst>
            </a:pPr>
            <a:r>
              <a:rPr kumimoji="0" lang="tr-TR" sz="1400" b="1" i="0" u="none" strike="noStrike" cap="none" normalizeH="0" baseline="0" dirty="0" smtClean="0">
                <a:ln>
                  <a:noFill/>
                </a:ln>
                <a:solidFill>
                  <a:schemeClr val="tx1"/>
                </a:solidFill>
                <a:effectLst/>
                <a:latin typeface="Korinna BT" charset="0"/>
                <a:ea typeface="Times New Roman" pitchFamily="18" charset="0"/>
                <a:cs typeface="Arial" pitchFamily="34" charset="0"/>
              </a:rPr>
              <a:t>6. 6. 1. İthalat İşlemlerinde KDV Uygulaması</a:t>
            </a:r>
            <a:endParaRPr kumimoji="0" lang="tr-TR" sz="1100" b="0" i="0" u="none" strike="noStrike" cap="none" normalizeH="0" baseline="0" dirty="0" smtClean="0" bmk="">
              <a:ln>
                <a:noFill/>
              </a:ln>
              <a:solidFill>
                <a:schemeClr val="tx1"/>
              </a:solidFill>
              <a:effectLst/>
              <a:latin typeface="Arial" pitchFamily="34" charset="0"/>
              <a:cs typeface="Arial" pitchFamily="34" charset="0"/>
            </a:endParaRPr>
          </a:p>
          <a:p>
            <a:pPr marL="0" marR="0" lvl="0" indent="252413" algn="l" defTabSz="914400" rtl="0" eaLnBrk="0" fontAlgn="base" latinLnBrk="0" hangingPunct="0">
              <a:lnSpc>
                <a:spcPct val="100000"/>
              </a:lnSpc>
              <a:spcBef>
                <a:spcPct val="0"/>
              </a:spcBef>
              <a:spcAft>
                <a:spcPct val="0"/>
              </a:spcAft>
              <a:buClrTx/>
              <a:buSzTx/>
              <a:buFontTx/>
              <a:buNone/>
              <a:tabLst>
                <a:tab pos="114300" algn="l"/>
                <a:tab pos="228600" algn="l"/>
              </a:tabLst>
            </a:pPr>
            <a:r>
              <a:rPr kumimoji="0" lang="tr-TR" sz="1400" b="0" i="0" u="none" strike="noStrike" cap="none" normalizeH="0" baseline="0" dirty="0" smtClean="0" bmk="">
                <a:ln>
                  <a:noFill/>
                </a:ln>
                <a:solidFill>
                  <a:schemeClr val="tx1"/>
                </a:solidFill>
                <a:effectLst/>
                <a:latin typeface="Korinna BT" charset="0"/>
                <a:ea typeface="Times New Roman" pitchFamily="18" charset="0"/>
                <a:cs typeface="Arial" pitchFamily="34" charset="0"/>
              </a:rPr>
              <a:t>İhracat vergiden istisna edilirken varış ülkesi prensibine göre ithalat vergiye tabidir. KDV mükellefi, ithalatta mal ve hizmet ithal edenlerdir. İthalatta, Gümrük Kanunu’na göre serbest dolaşıma giriş rejimi beyan edildiği tarihte vergiyi doğuran olay gerçekleşir. </a:t>
            </a:r>
            <a:r>
              <a:rPr kumimoji="0" lang="tr-TR" sz="1400" b="0" i="0" u="none" strike="noStrike" cap="none" normalizeH="0" baseline="0" dirty="0" err="1" smtClean="0" bmk="">
                <a:ln>
                  <a:noFill/>
                </a:ln>
                <a:solidFill>
                  <a:schemeClr val="tx1"/>
                </a:solidFill>
                <a:effectLst/>
                <a:latin typeface="Korinna BT" charset="0"/>
                <a:ea typeface="Times New Roman" pitchFamily="18" charset="0"/>
                <a:cs typeface="Arial" pitchFamily="34" charset="0"/>
              </a:rPr>
              <a:t>KDVK’nın</a:t>
            </a:r>
            <a:r>
              <a:rPr kumimoji="0" lang="tr-TR" sz="1400" b="0" i="0" u="none" strike="noStrike" cap="none" normalizeH="0" baseline="0" dirty="0" smtClean="0" bmk="">
                <a:ln>
                  <a:noFill/>
                </a:ln>
                <a:solidFill>
                  <a:schemeClr val="tx1"/>
                </a:solidFill>
                <a:effectLst/>
                <a:latin typeface="Korinna BT" charset="0"/>
                <a:ea typeface="Times New Roman" pitchFamily="18" charset="0"/>
                <a:cs typeface="Arial" pitchFamily="34" charset="0"/>
              </a:rPr>
              <a:t> 1. maddesine göre (16. Maddede belirtilen istisnalar hariç) İthalat konusunu oluşturmaktadır. </a:t>
            </a:r>
            <a:endParaRPr kumimoji="0" lang="tr-TR" sz="1100" b="0" i="0" u="none" strike="noStrike" cap="none" normalizeH="0" baseline="0" dirty="0" smtClean="0" bmk="">
              <a:ln>
                <a:noFill/>
              </a:ln>
              <a:solidFill>
                <a:schemeClr val="tx1"/>
              </a:solidFill>
              <a:effectLst/>
              <a:latin typeface="Arial" pitchFamily="34" charset="0"/>
              <a:cs typeface="Arial" pitchFamily="34" charset="0"/>
            </a:endParaRPr>
          </a:p>
          <a:p>
            <a:pPr marL="0" marR="0" lvl="0" indent="252413" algn="l" defTabSz="914400" rtl="0" eaLnBrk="0" fontAlgn="base" latinLnBrk="0" hangingPunct="0">
              <a:lnSpc>
                <a:spcPct val="100000"/>
              </a:lnSpc>
              <a:spcBef>
                <a:spcPct val="0"/>
              </a:spcBef>
              <a:spcAft>
                <a:spcPct val="0"/>
              </a:spcAft>
              <a:buClrTx/>
              <a:buSzTx/>
              <a:buFontTx/>
              <a:buNone/>
              <a:tabLst>
                <a:tab pos="114300" algn="l"/>
                <a:tab pos="228600" algn="l"/>
              </a:tabLst>
            </a:pPr>
            <a:r>
              <a:rPr kumimoji="0" lang="tr-TR" sz="1400" b="0" i="0" u="none" strike="noStrike" cap="none" normalizeH="0" baseline="0" dirty="0" smtClean="0" bmk="">
                <a:ln>
                  <a:noFill/>
                </a:ln>
                <a:solidFill>
                  <a:schemeClr val="tx1"/>
                </a:solidFill>
                <a:effectLst/>
                <a:latin typeface="Korinna BT" charset="0"/>
                <a:ea typeface="Times New Roman" pitchFamily="18" charset="0"/>
                <a:cs typeface="Arial" pitchFamily="34" charset="0"/>
              </a:rPr>
              <a:t>Katma Değer Vergisi Kanunu’nun 16. maddesinde; transit geçiş, serbest bölgelerde, gümrük antreposunda geçici depolama yerlerinde ve gümrüklü sahalarda ürün ve hizmetlerin ticareti Katma Değer Vergisi kapsamı dışı bırakılmıştır. Varış ülkesi prensibinin uygulanması çerçevesinde ihracat vergiden istisna edilirken, ithalat vergiye tâbi tutulur. </a:t>
            </a:r>
            <a:endParaRPr kumimoji="0" lang="tr-TR" sz="1100" b="0" i="0" u="none" strike="noStrike" cap="none" normalizeH="0" baseline="0" dirty="0" smtClean="0" bmk="">
              <a:ln>
                <a:noFill/>
              </a:ln>
              <a:solidFill>
                <a:schemeClr val="tx1"/>
              </a:solidFill>
              <a:effectLst/>
              <a:latin typeface="Arial" pitchFamily="34" charset="0"/>
              <a:cs typeface="Arial" pitchFamily="34" charset="0"/>
            </a:endParaRPr>
          </a:p>
          <a:p>
            <a:pPr marL="0" marR="0" lvl="0" indent="252413" algn="l" defTabSz="914400" rtl="0" eaLnBrk="0" fontAlgn="base" latinLnBrk="0" hangingPunct="0">
              <a:lnSpc>
                <a:spcPct val="100000"/>
              </a:lnSpc>
              <a:spcBef>
                <a:spcPct val="0"/>
              </a:spcBef>
              <a:spcAft>
                <a:spcPct val="0"/>
              </a:spcAft>
              <a:buClrTx/>
              <a:buSzTx/>
              <a:buFontTx/>
              <a:buNone/>
              <a:tabLst>
                <a:tab pos="114300" algn="l"/>
                <a:tab pos="228600" algn="l"/>
              </a:tabLst>
            </a:pPr>
            <a:r>
              <a:rPr kumimoji="0" lang="tr-TR" sz="1400" b="0" i="0" u="none" strike="noStrike" cap="none" normalizeH="0" baseline="0" dirty="0" smtClean="0" bmk="">
                <a:ln>
                  <a:noFill/>
                </a:ln>
                <a:solidFill>
                  <a:schemeClr val="tx1"/>
                </a:solidFill>
                <a:effectLst/>
                <a:latin typeface="Korinna BT" charset="0"/>
                <a:ea typeface="Times New Roman" pitchFamily="18" charset="0"/>
                <a:cs typeface="Arial" pitchFamily="34" charset="0"/>
              </a:rPr>
              <a:t>Kim tarafından hangi amaçla yapılmış olursa olsun ithalat Katma Değer Vergisi Kanunu’nun 1.Maddesinin 2.bendi ile verginin konusuna alınmış olması yanında,16.Maddesiyle belirli konumdaki ithalat vergi dışına çıkarılmıştır.</a:t>
            </a:r>
            <a:endParaRPr kumimoji="0" lang="tr-TR" sz="1100" b="0" i="0" u="none" strike="noStrike" cap="none" normalizeH="0" baseline="0" dirty="0" smtClean="0" bmk="">
              <a:ln>
                <a:noFill/>
              </a:ln>
              <a:solidFill>
                <a:schemeClr val="tx1"/>
              </a:solidFill>
              <a:effectLst/>
              <a:latin typeface="Arial" pitchFamily="34" charset="0"/>
              <a:cs typeface="Arial" pitchFamily="34" charset="0"/>
            </a:endParaRPr>
          </a:p>
          <a:p>
            <a:pPr marL="0" marR="0" lvl="0" indent="252413" algn="l" defTabSz="914400" rtl="0" eaLnBrk="0" fontAlgn="base" latinLnBrk="0" hangingPunct="0">
              <a:lnSpc>
                <a:spcPct val="100000"/>
              </a:lnSpc>
              <a:spcBef>
                <a:spcPct val="0"/>
              </a:spcBef>
              <a:spcAft>
                <a:spcPct val="0"/>
              </a:spcAft>
              <a:buClrTx/>
              <a:buSzTx/>
              <a:buFontTx/>
              <a:buNone/>
              <a:tabLst>
                <a:tab pos="114300" algn="l"/>
                <a:tab pos="228600" algn="l"/>
              </a:tabLst>
            </a:pPr>
            <a:r>
              <a:rPr kumimoji="0" lang="tr-TR" sz="1400" b="0" i="0" u="none" strike="noStrike" cap="none" normalizeH="0" baseline="0" dirty="0" smtClean="0" bmk="">
                <a:ln>
                  <a:noFill/>
                </a:ln>
                <a:solidFill>
                  <a:schemeClr val="tx1"/>
                </a:solidFill>
                <a:effectLst/>
                <a:latin typeface="Korinna BT" charset="0"/>
                <a:ea typeface="Times New Roman" pitchFamily="18" charset="0"/>
                <a:cs typeface="Arial" pitchFamily="34" charset="0"/>
              </a:rPr>
              <a:t>İthalat istisnası kapsamına giren yani ithal edilmeleri sırasında vergiden istisna edilen mal ve hizmetler üç başlık altında incelenebilir.</a:t>
            </a:r>
            <a:endParaRPr kumimoji="0" lang="tr-TR" sz="1100" b="0" i="0" u="none" strike="noStrike" cap="none" normalizeH="0" baseline="0" dirty="0" smtClean="0" bmk="">
              <a:ln>
                <a:noFill/>
              </a:ln>
              <a:solidFill>
                <a:schemeClr val="tx1"/>
              </a:solidFill>
              <a:effectLst/>
              <a:latin typeface="Arial" pitchFamily="34" charset="0"/>
              <a:cs typeface="Arial" pitchFamily="34" charset="0"/>
            </a:endParaRPr>
          </a:p>
          <a:p>
            <a:pPr marL="0" marR="0" lvl="0" indent="252413" algn="l" defTabSz="914400" rtl="0" eaLnBrk="0" fontAlgn="base" latinLnBrk="0" hangingPunct="0">
              <a:lnSpc>
                <a:spcPct val="100000"/>
              </a:lnSpc>
              <a:spcBef>
                <a:spcPct val="0"/>
              </a:spcBef>
              <a:spcAft>
                <a:spcPct val="0"/>
              </a:spcAft>
              <a:buClrTx/>
              <a:buSzTx/>
              <a:buFontTx/>
              <a:buNone/>
              <a:tabLst>
                <a:tab pos="114300" algn="l"/>
                <a:tab pos="228600" algn="l"/>
              </a:tabLst>
            </a:pPr>
            <a:r>
              <a:rPr kumimoji="0" lang="tr-TR" sz="1400" b="1" i="0" u="none" strike="noStrike" cap="none" normalizeH="0" baseline="0" dirty="0" smtClean="0" bmk="">
                <a:ln>
                  <a:noFill/>
                </a:ln>
                <a:solidFill>
                  <a:schemeClr val="tx1"/>
                </a:solidFill>
                <a:effectLst/>
                <a:latin typeface="Korinna BT" charset="0"/>
                <a:ea typeface="Times New Roman" pitchFamily="18" charset="0"/>
                <a:cs typeface="Arial" pitchFamily="34" charset="0"/>
              </a:rPr>
              <a:t>1) Teslimleri Yurt İçinde KDV’den İstisna Edilen Mal ve Hizmetler: </a:t>
            </a:r>
            <a:r>
              <a:rPr kumimoji="0" lang="tr-TR" sz="1400" b="0" i="0" u="none" strike="noStrike" cap="none" normalizeH="0" baseline="0" dirty="0" smtClean="0" bmk="">
                <a:ln>
                  <a:noFill/>
                </a:ln>
                <a:solidFill>
                  <a:schemeClr val="tx1"/>
                </a:solidFill>
                <a:effectLst/>
                <a:latin typeface="Korinna BT" charset="0"/>
                <a:ea typeface="Times New Roman" pitchFamily="18" charset="0"/>
                <a:cs typeface="Arial" pitchFamily="34" charset="0"/>
              </a:rPr>
              <a:t>KDV Kanunu’nun 16/1-a maddesiyle KDV Kanununa göre teslimleri vergiden istisna edilen mal ve hizmetlerin ithali vergiden istisna edilmiştir. O halde ithalinde istisna uygulanacak mal ve hizmetler yurt içinde teslim ve ifaları vergiden istisna edilen mal ve hizmetlerdir.</a:t>
            </a:r>
            <a:endParaRPr kumimoji="0" lang="tr-TR" sz="1100" b="0" i="0" u="none" strike="noStrike" cap="none" normalizeH="0" baseline="0" dirty="0" smtClean="0" bmk="">
              <a:ln>
                <a:noFill/>
              </a:ln>
              <a:solidFill>
                <a:schemeClr val="tx1"/>
              </a:solidFill>
              <a:effectLst/>
              <a:latin typeface="Arial" pitchFamily="34" charset="0"/>
              <a:cs typeface="Arial" pitchFamily="34" charset="0"/>
            </a:endParaRPr>
          </a:p>
          <a:p>
            <a:pPr marL="0" marR="0" lvl="0" indent="252413" algn="l" defTabSz="914400" rtl="0" eaLnBrk="0" fontAlgn="base" latinLnBrk="0" hangingPunct="0">
              <a:lnSpc>
                <a:spcPct val="100000"/>
              </a:lnSpc>
              <a:spcBef>
                <a:spcPct val="0"/>
              </a:spcBef>
              <a:spcAft>
                <a:spcPct val="0"/>
              </a:spcAft>
              <a:buClrTx/>
              <a:buSzTx/>
              <a:buFontTx/>
              <a:buNone/>
              <a:tabLst>
                <a:tab pos="114300" algn="l"/>
                <a:tab pos="228600" algn="l"/>
              </a:tabLst>
            </a:pPr>
            <a:r>
              <a:rPr kumimoji="0" lang="tr-TR" sz="1400" b="1" i="0" u="none" strike="noStrike" cap="none" normalizeH="0" baseline="0" dirty="0" smtClean="0" bmk="">
                <a:ln>
                  <a:noFill/>
                </a:ln>
                <a:solidFill>
                  <a:schemeClr val="tx1"/>
                </a:solidFill>
                <a:effectLst/>
                <a:latin typeface="Korinna BT" charset="0"/>
                <a:ea typeface="Times New Roman" pitchFamily="18" charset="0"/>
                <a:cs typeface="Arial" pitchFamily="34" charset="0"/>
              </a:rPr>
              <a:t>2) Gümrük Vergisinden Muaf veya İstisna Edilen Eşyalar: </a:t>
            </a:r>
            <a:r>
              <a:rPr kumimoji="0" lang="tr-TR" sz="1400" b="0" i="0" u="none" strike="noStrike" cap="none" normalizeH="0" baseline="0" dirty="0" smtClean="0" bmk="">
                <a:ln>
                  <a:noFill/>
                </a:ln>
                <a:solidFill>
                  <a:schemeClr val="tx1"/>
                </a:solidFill>
                <a:effectLst/>
                <a:latin typeface="Korinna BT" charset="0"/>
                <a:ea typeface="Times New Roman" pitchFamily="18" charset="0"/>
                <a:cs typeface="Arial" pitchFamily="34" charset="0"/>
              </a:rPr>
              <a:t>Katma Değer Vergisi Kanunu’nun 16.Maddesinin (1).bendinin (b) alt bendi, Gümrük Kanunu’na atıf yaparak, Gümrük Kanununun 167/5-a ve 7 numaralı bentleri hariç maddesi gereğince Gümrük Vergisinden muafiyet tanınan veya müstesna olarak ithal edilen eşyaların-ki bunlar genellikle gayri ticari niteliktedir-katma değer vergisinden istisna edilmiştir.</a:t>
            </a:r>
            <a:endParaRPr kumimoji="0" lang="tr-TR" sz="1100" b="0" i="0" u="none" strike="noStrike" cap="none" normalizeH="0" baseline="0" dirty="0" smtClean="0" bmk="">
              <a:ln>
                <a:noFill/>
              </a:ln>
              <a:solidFill>
                <a:schemeClr val="tx1"/>
              </a:solidFill>
              <a:effectLst/>
              <a:latin typeface="Arial" pitchFamily="34" charset="0"/>
              <a:cs typeface="Arial" pitchFamily="34" charset="0"/>
            </a:endParaRPr>
          </a:p>
          <a:p>
            <a:pPr marL="0" marR="0" lvl="0" indent="252413" algn="l" defTabSz="914400" rtl="0" eaLnBrk="0" fontAlgn="base" latinLnBrk="0" hangingPunct="0">
              <a:lnSpc>
                <a:spcPct val="100000"/>
              </a:lnSpc>
              <a:spcBef>
                <a:spcPct val="0"/>
              </a:spcBef>
              <a:spcAft>
                <a:spcPct val="0"/>
              </a:spcAft>
              <a:buClrTx/>
              <a:buSzTx/>
              <a:buFontTx/>
              <a:buNone/>
              <a:tabLst>
                <a:tab pos="114300" algn="l"/>
                <a:tab pos="228600" algn="l"/>
              </a:tabLst>
            </a:pPr>
            <a:r>
              <a:rPr kumimoji="0" lang="tr-TR" sz="1400" b="1" i="0" u="none" strike="noStrike" cap="none" normalizeH="0" baseline="0" dirty="0" smtClean="0" bmk="">
                <a:ln>
                  <a:noFill/>
                </a:ln>
                <a:solidFill>
                  <a:schemeClr val="tx1"/>
                </a:solidFill>
                <a:effectLst/>
                <a:latin typeface="Korinna BT" charset="0"/>
                <a:ea typeface="Times New Roman" pitchFamily="18" charset="0"/>
                <a:cs typeface="Arial" pitchFamily="34" charset="0"/>
              </a:rPr>
              <a:t>3)</a:t>
            </a:r>
            <a:r>
              <a:rPr kumimoji="0" lang="tr-TR" sz="1400" b="1" i="0" u="none" strike="noStrike" cap="none" normalizeH="0" baseline="0" dirty="0" smtClean="0" bmk="">
                <a:ln>
                  <a:noFill/>
                </a:ln>
                <a:solidFill>
                  <a:schemeClr val="tx1"/>
                </a:solidFill>
                <a:effectLst/>
                <a:latin typeface="Arial" pitchFamily="34" charset="0"/>
                <a:ea typeface="Times New Roman" pitchFamily="18" charset="0"/>
                <a:cs typeface="TimesNewRoman"/>
              </a:rPr>
              <a:t> İ</a:t>
            </a:r>
            <a:r>
              <a:rPr kumimoji="0" lang="tr-TR" sz="1400" b="1" i="0" u="none" strike="noStrike" cap="none" normalizeH="0" baseline="0" dirty="0" smtClean="0" bmk="">
                <a:ln>
                  <a:noFill/>
                </a:ln>
                <a:solidFill>
                  <a:schemeClr val="tx1"/>
                </a:solidFill>
                <a:effectLst/>
                <a:latin typeface="Arial" pitchFamily="34" charset="0"/>
                <a:ea typeface="Times New Roman" pitchFamily="18" charset="0"/>
                <a:cs typeface="Arial" pitchFamily="34" charset="0"/>
              </a:rPr>
              <a:t>hraç Edilen E</a:t>
            </a:r>
            <a:r>
              <a:rPr kumimoji="0" lang="tr-TR" sz="1400" b="1" i="0" u="none" strike="noStrike" cap="none" normalizeH="0" baseline="0" dirty="0" smtClean="0" bmk="">
                <a:ln>
                  <a:noFill/>
                </a:ln>
                <a:solidFill>
                  <a:schemeClr val="tx1"/>
                </a:solidFill>
                <a:effectLst/>
                <a:latin typeface="Arial" pitchFamily="34" charset="0"/>
                <a:ea typeface="Times New Roman" pitchFamily="18" charset="0"/>
                <a:cs typeface="TimesNewRoman"/>
              </a:rPr>
              <a:t>ş</a:t>
            </a:r>
            <a:r>
              <a:rPr kumimoji="0" lang="tr-TR" sz="1400" b="1" i="0" u="none" strike="noStrike" cap="none" normalizeH="0" baseline="0" dirty="0" smtClean="0" bmk="">
                <a:ln>
                  <a:noFill/>
                </a:ln>
                <a:solidFill>
                  <a:schemeClr val="tx1"/>
                </a:solidFill>
                <a:effectLst/>
                <a:latin typeface="Arial" pitchFamily="34" charset="0"/>
                <a:ea typeface="Times New Roman" pitchFamily="18" charset="0"/>
                <a:cs typeface="Arial" pitchFamily="34" charset="0"/>
              </a:rPr>
              <a:t>yan</a:t>
            </a:r>
            <a:r>
              <a:rPr kumimoji="0" lang="tr-TR" sz="1400" b="1" i="0" u="none" strike="noStrike" cap="none" normalizeH="0" baseline="0" dirty="0" smtClean="0" bmk="">
                <a:ln>
                  <a:noFill/>
                </a:ln>
                <a:solidFill>
                  <a:schemeClr val="tx1"/>
                </a:solidFill>
                <a:effectLst/>
                <a:latin typeface="Arial" pitchFamily="34" charset="0"/>
                <a:ea typeface="Times New Roman" pitchFamily="18" charset="0"/>
                <a:cs typeface="TimesNewRoman"/>
              </a:rPr>
              <a:t>ı</a:t>
            </a:r>
            <a:r>
              <a:rPr kumimoji="0" lang="tr-TR" sz="1400" b="1" i="0" u="none" strike="noStrike" cap="none" normalizeH="0" baseline="0" dirty="0" smtClean="0" bmk="">
                <a:ln>
                  <a:noFill/>
                </a:ln>
                <a:solidFill>
                  <a:schemeClr val="tx1"/>
                </a:solidFill>
                <a:effectLst/>
                <a:latin typeface="Arial" pitchFamily="34" charset="0"/>
                <a:ea typeface="Times New Roman" pitchFamily="18" charset="0"/>
                <a:cs typeface="Arial" pitchFamily="34" charset="0"/>
              </a:rPr>
              <a:t>n Geri Gelmesi (</a:t>
            </a:r>
            <a:r>
              <a:rPr kumimoji="0" lang="tr-TR" sz="1400" b="1" i="0" u="none" strike="noStrike" cap="none" normalizeH="0" baseline="0" dirty="0" smtClean="0" bmk="">
                <a:ln>
                  <a:noFill/>
                </a:ln>
                <a:solidFill>
                  <a:schemeClr val="tx1"/>
                </a:solidFill>
                <a:effectLst/>
                <a:latin typeface="Arial" pitchFamily="34" charset="0"/>
                <a:ea typeface="Times New Roman" pitchFamily="18" charset="0"/>
                <a:cs typeface="TimesNewRoman"/>
              </a:rPr>
              <a:t>İ</a:t>
            </a:r>
            <a:r>
              <a:rPr kumimoji="0" lang="tr-TR" sz="1400" b="1" i="0" u="none" strike="noStrike" cap="none" normalizeH="0" baseline="0" dirty="0" smtClean="0" bmk="">
                <a:ln>
                  <a:noFill/>
                </a:ln>
                <a:solidFill>
                  <a:schemeClr val="tx1"/>
                </a:solidFill>
                <a:effectLst/>
                <a:latin typeface="Arial" pitchFamily="34" charset="0"/>
                <a:ea typeface="Times New Roman" pitchFamily="18" charset="0"/>
                <a:cs typeface="Arial" pitchFamily="34" charset="0"/>
              </a:rPr>
              <a:t>thali): </a:t>
            </a:r>
            <a:r>
              <a:rPr kumimoji="0" lang="tr-TR" sz="1400" b="0" i="0" u="none" strike="noStrike" cap="none" normalizeH="0" baseline="0" dirty="0" smtClean="0" bmk="">
                <a:ln>
                  <a:noFill/>
                </a:ln>
                <a:solidFill>
                  <a:schemeClr val="tx1"/>
                </a:solidFill>
                <a:effectLst/>
                <a:latin typeface="Arial" pitchFamily="34" charset="0"/>
                <a:ea typeface="Times New Roman" pitchFamily="18" charset="0"/>
                <a:cs typeface="Arial" pitchFamily="34" charset="0"/>
              </a:rPr>
              <a:t>Geri gelen mal için gümrükte KDV ödemesi yapılmışsa bu KDV, ödemenin yapıldığı ayda indirilir.</a:t>
            </a:r>
            <a:r>
              <a:rPr kumimoji="0" lang="tr-TR" sz="1400" b="0" i="0" u="none" strike="noStrike" cap="none" normalizeH="0" baseline="30000" dirty="0" smtClean="0" bmk="">
                <a:ln>
                  <a:noFill/>
                </a:ln>
                <a:solidFill>
                  <a:schemeClr val="tx1"/>
                </a:solidFill>
                <a:effectLst/>
                <a:latin typeface="Arial" pitchFamily="34" charset="0"/>
                <a:ea typeface="Times New Roman" pitchFamily="18" charset="0"/>
                <a:cs typeface="Arial" pitchFamily="34" charset="0"/>
                <a:hlinkClick r:id=""/>
              </a:rPr>
              <a:t>[2]</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l" defTabSz="914400" rtl="0" eaLnBrk="0" fontAlgn="base" latinLnBrk="0" hangingPunct="0">
              <a:lnSpc>
                <a:spcPct val="100000"/>
              </a:lnSpc>
              <a:spcBef>
                <a:spcPct val="0"/>
              </a:spcBef>
              <a:spcAft>
                <a:spcPct val="0"/>
              </a:spcAft>
              <a:buClrTx/>
              <a:buSzTx/>
              <a:buFontTx/>
              <a:buNone/>
              <a:tabLst>
                <a:tab pos="114300" algn="l"/>
                <a:tab pos="228600" algn="l"/>
              </a:tabLst>
            </a:pPr>
            <a:r>
              <a:rPr kumimoji="0" lang="tr-T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İhracatçı, geri gelen malı, geri gelmesine neden olan eksikliği giderip tekrar göndermek niyetinde ise nakden KDV ödemek yerine bu KDV kadar teminat vermek suretiyle malı geçici şekilde ithal edebilir ve malı tekrar ihraç ettiğini belgeleyerek teminatı geri alabilir.</a:t>
            </a:r>
            <a:endParaRPr kumimoji="0" lang="tr-TR"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66562" name="Rectangle 2"/>
          <p:cNvSpPr>
            <a:spLocks noChangeArrowheads="1"/>
          </p:cNvSpPr>
          <p:nvPr/>
        </p:nvSpPr>
        <p:spPr bwMode="auto">
          <a:xfrm>
            <a:off x="0" y="45720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spTree>
  </p:cSld>
  <p:clrMapOvr>
    <a:masterClrMapping/>
  </p:clrMapOvr>
  <p:transition spd="slow">
    <p:newsfla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683568" y="836712"/>
          <a:ext cx="5112568" cy="2590800"/>
        </p:xfrm>
        <a:graphic>
          <a:graphicData uri="http://schemas.openxmlformats.org/drawingml/2006/table">
            <a:tbl>
              <a:tblPr/>
              <a:tblGrid>
                <a:gridCol w="1301187"/>
                <a:gridCol w="1132063"/>
                <a:gridCol w="1246336"/>
                <a:gridCol w="1432982"/>
              </a:tblGrid>
              <a:tr h="0">
                <a:tc gridSpan="4">
                  <a:txBody>
                    <a:bodyPr/>
                    <a:lstStyle/>
                    <a:p>
                      <a:pPr algn="just">
                        <a:spcAft>
                          <a:spcPts val="0"/>
                        </a:spcAft>
                      </a:pPr>
                      <a:r>
                        <a:rPr lang="tr-TR" sz="1000" b="1" dirty="0">
                          <a:latin typeface="Times New Roman"/>
                          <a:ea typeface="Times New Roman"/>
                        </a:rPr>
                        <a:t>                                                   Taraf Devletler                                                   </a:t>
                      </a:r>
                      <a:endParaRPr lang="tr-TR" sz="1400" dirty="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r h="0">
                <a:tc>
                  <a:txBody>
                    <a:bodyPr/>
                    <a:lstStyle/>
                    <a:p>
                      <a:pPr>
                        <a:spcAft>
                          <a:spcPts val="0"/>
                        </a:spcAft>
                      </a:pPr>
                      <a:r>
                        <a:rPr lang="tr-TR" sz="1000">
                          <a:latin typeface="Times New Roman"/>
                          <a:ea typeface="Times New Roman"/>
                        </a:rPr>
                        <a:t>1) Avusturya </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16) Belçika</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31) Polonya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46) Moldova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00">
                          <a:latin typeface="Times New Roman"/>
                          <a:ea typeface="Times New Roman"/>
                        </a:rPr>
                        <a:t>2) Norveç </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17) Danimarka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32) Türkmenistan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47) Singapur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00">
                          <a:latin typeface="Times New Roman"/>
                          <a:ea typeface="Times New Roman"/>
                        </a:rPr>
                        <a:t>3) Güney Kore </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18) İtalya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33) Azerbaycan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dirty="0">
                          <a:latin typeface="Times New Roman"/>
                          <a:ea typeface="Times New Roman"/>
                        </a:rPr>
                        <a:t>48) Kırgızistan </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00">
                          <a:latin typeface="Times New Roman"/>
                          <a:ea typeface="Times New Roman"/>
                        </a:rPr>
                        <a:t>4) Ürdün </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19) Japonya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34) Bulgaristan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49) Tacikistan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00">
                          <a:latin typeface="Times New Roman"/>
                          <a:ea typeface="Times New Roman"/>
                        </a:rPr>
                        <a:t>5) S. Arabistan </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20) B.A.E.</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35) Özbekistan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50) Sudan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00">
                          <a:latin typeface="Times New Roman"/>
                          <a:ea typeface="Times New Roman"/>
                        </a:rPr>
                        <a:t>6) Tunus </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21) Macaristan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36) A.B.D.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51) Çek Cumhuriyeti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00">
                          <a:latin typeface="Times New Roman"/>
                          <a:ea typeface="Times New Roman"/>
                        </a:rPr>
                        <a:t>7) Romanya </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22) Kazakistan</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37) Beyaz Rusya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52) İspanya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00">
                          <a:latin typeface="Times New Roman"/>
                          <a:ea typeface="Times New Roman"/>
                        </a:rPr>
                        <a:t>8) Hollanda </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23) Makedonya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38) Ukrayna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53) Bangladeş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00">
                          <a:latin typeface="Times New Roman"/>
                          <a:ea typeface="Times New Roman"/>
                        </a:rPr>
                        <a:t>9) Pakistan </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24) Arnavutluk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39) İsrail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54) Letonya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00">
                          <a:latin typeface="Times New Roman"/>
                          <a:ea typeface="Times New Roman"/>
                        </a:rPr>
                        <a:t>10) İngiltere </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25) Cezayir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40) Slovakya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55) Slovenya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00">
                          <a:latin typeface="Times New Roman"/>
                          <a:ea typeface="Times New Roman"/>
                        </a:rPr>
                        <a:t>11) Finlandiya </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26) Moğolistan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41) Kuveyt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56) Yunanistan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00">
                          <a:latin typeface="Times New Roman"/>
                          <a:ea typeface="Times New Roman"/>
                        </a:rPr>
                        <a:t>12) K.K.T.C. </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dirty="0">
                          <a:latin typeface="Times New Roman"/>
                          <a:ea typeface="Times New Roman"/>
                        </a:rPr>
                        <a:t>27) Ç.H.C. </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42) Rusya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57) Suriye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00">
                          <a:latin typeface="Times New Roman"/>
                          <a:ea typeface="Times New Roman"/>
                        </a:rPr>
                        <a:t>13) Fransa </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28) Hindistan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43) Endonezya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58) Tayland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00">
                          <a:latin typeface="Times New Roman"/>
                          <a:ea typeface="Times New Roman"/>
                        </a:rPr>
                        <a:t>14) Almanya</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29) Malezya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44) Lituanya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59) Lüksemburg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tr-TR" sz="1000">
                          <a:latin typeface="Times New Roman"/>
                          <a:ea typeface="Times New Roman"/>
                        </a:rPr>
                        <a:t>15) İsveç </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30) Mısır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45) Hırvatistan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1000">
                          <a:latin typeface="Times New Roman"/>
                          <a:ea typeface="Times New Roman"/>
                        </a:rPr>
                        <a:t>60) Estonya </a:t>
                      </a:r>
                      <a:endParaRPr lang="tr-TR"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3">
                  <a:txBody>
                    <a:bodyPr/>
                    <a:lstStyle/>
                    <a:p>
                      <a:pPr algn="just">
                        <a:spcAft>
                          <a:spcPts val="0"/>
                        </a:spcAft>
                      </a:pPr>
                      <a:r>
                        <a:rPr lang="tr-TR" sz="1000">
                          <a:latin typeface="Times New Roman"/>
                          <a:ea typeface="Times New Roman"/>
                        </a:rPr>
                        <a:t>Kaynak: T.C.M.B. (01.12.2005)</a:t>
                      </a:r>
                      <a:endParaRPr lang="tr-TR" sz="1400">
                        <a:latin typeface="Times New Roman"/>
                        <a:ea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spcAft>
                          <a:spcPts val="0"/>
                        </a:spcAft>
                      </a:pPr>
                      <a:r>
                        <a:rPr lang="tr-TR" sz="1000" dirty="0">
                          <a:latin typeface="Times New Roman"/>
                          <a:ea typeface="Times New Roman"/>
                        </a:rPr>
                        <a:t>61) İran </a:t>
                      </a:r>
                      <a:endParaRPr lang="tr-TR"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65537" name="Rectangle 1"/>
          <p:cNvSpPr>
            <a:spLocks noChangeArrowheads="1"/>
          </p:cNvSpPr>
          <p:nvPr/>
        </p:nvSpPr>
        <p:spPr bwMode="auto">
          <a:xfrm>
            <a:off x="251520" y="537139"/>
            <a:ext cx="5513754"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smtClean="0">
                <a:ln>
                  <a:noFill/>
                </a:ln>
                <a:solidFill>
                  <a:srgbClr val="FF0000"/>
                </a:solidFill>
                <a:effectLst/>
                <a:latin typeface="Korinna BT" charset="0"/>
                <a:ea typeface="Times New Roman" pitchFamily="18" charset="0"/>
                <a:cs typeface="Arial" pitchFamily="34" charset="0"/>
              </a:rPr>
              <a:t>Türkiye’de Yürürlükte Bulunan Çifte Vergilendirmeyi Önleme Anlaşmaları</a:t>
            </a:r>
            <a:endParaRPr kumimoji="0" lang="tr-TR" sz="2800" b="0" i="0" u="none" strike="noStrike" cap="none" normalizeH="0" baseline="0" dirty="0" smtClean="0">
              <a:ln>
                <a:noFill/>
              </a:ln>
              <a:solidFill>
                <a:srgbClr val="FF0000"/>
              </a:solidFill>
              <a:effectLst/>
              <a:latin typeface="Arial" pitchFamily="34" charset="0"/>
              <a:cs typeface="Arial" pitchFamily="34" charset="0"/>
            </a:endParaRPr>
          </a:p>
        </p:txBody>
      </p:sp>
      <p:sp>
        <p:nvSpPr>
          <p:cNvPr id="65538" name="Rectangle 2"/>
          <p:cNvSpPr>
            <a:spLocks noChangeArrowheads="1"/>
          </p:cNvSpPr>
          <p:nvPr/>
        </p:nvSpPr>
        <p:spPr bwMode="auto">
          <a:xfrm>
            <a:off x="0" y="3373543"/>
            <a:ext cx="9144000" cy="3323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tab pos="114300" algn="l"/>
                <a:tab pos="228600" algn="l"/>
              </a:tabLst>
            </a:pPr>
            <a:r>
              <a:rPr kumimoji="0" lang="tr-T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İhracatçı malı, KDV ödemeksizin gümrükten çeker ve bu malın alımında daha önce yüklendiği KDV indirimi yerinde kalır, varsa devrolan KDV ilgili dönemlerinde dikkate alınmaya devam olunur.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tr-T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İhracatçı bu malın ihracı ile ilgili olarak KDV iade talebinde bulunmuş olmakla birlikte, mal geri gelinceye kadar bu iadeyi nakden veya mahsup suretiyle alamamışsa, geri gelen mala isabet eden iade hakkından vazgeçtiğini, bu meblağı malın geri geldiği ay KDV beyannamesinin 24. satırında indirim olarak yer alacağını belirten bir dilekçeyi vergi dairesine vermeli, kayıtlarını ve beyannamesini buna göre düzenlemelidir.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tr-T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İhracatçı, geri gelen mal ile ilgili olarak yüklendiği KDV’nin iadesini istemekle kalmamış fiilen almış veya bir vergi borcuna mahsubunu istemişse, malı gümrükten çekerken KDV ödemek zorunda kalır. Gümrük idaresince ödenen bu KDV, ihracatçının daha önce aldığı KDV iadesinin tazmini mahiyetindedir.</a:t>
            </a:r>
            <a:r>
              <a:rPr kumimoji="0" lang="tr-TR"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tr-T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İhracatçı, geri gelen malı gümrükten ne şekilde çekmiş olursa olsun, bu malı yurt içinde sattığında veya malı satın aldığı firmaya iade ettiğinde KDV hesaplamak zorundadır.</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65539" name="Rectangle 3"/>
          <p:cNvSpPr>
            <a:spLocks noChangeArrowheads="1"/>
          </p:cNvSpPr>
          <p:nvPr/>
        </p:nvSpPr>
        <p:spPr bwMode="auto">
          <a:xfrm>
            <a:off x="0" y="45720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pic>
        <p:nvPicPr>
          <p:cNvPr id="7" name="Picture 7"/>
          <p:cNvPicPr>
            <a:picLocks noChangeAspect="1" noChangeArrowheads="1"/>
          </p:cNvPicPr>
          <p:nvPr/>
        </p:nvPicPr>
        <p:blipFill>
          <a:blip r:embed="rId2" cstate="print"/>
          <a:srcRect/>
          <a:stretch>
            <a:fillRect/>
          </a:stretch>
        </p:blipFill>
        <p:spPr bwMode="auto">
          <a:xfrm>
            <a:off x="5868144" y="692696"/>
            <a:ext cx="2857103" cy="2736304"/>
          </a:xfrm>
          <a:prstGeom prst="rect">
            <a:avLst/>
          </a:prstGeom>
          <a:noFill/>
          <a:ln w="9525">
            <a:noFill/>
            <a:miter lim="800000"/>
            <a:headEnd/>
            <a:tailEnd/>
          </a:ln>
        </p:spPr>
      </p:pic>
    </p:spTree>
  </p:cSld>
  <p:clrMapOvr>
    <a:masterClrMapping/>
  </p:clrMapOvr>
  <p:transition spd="slow">
    <p:newsfla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0" y="548680"/>
            <a:ext cx="9144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tab pos="228600" algn="l"/>
              </a:tabLst>
            </a:pPr>
            <a:r>
              <a:rPr kumimoji="0" lang="tr-TR" sz="1200" b="1" i="0" u="none" strike="noStrike" cap="none" normalizeH="0" baseline="0" dirty="0" smtClean="0">
                <a:ln>
                  <a:noFill/>
                </a:ln>
                <a:solidFill>
                  <a:schemeClr val="tx1"/>
                </a:solidFill>
                <a:effectLst/>
                <a:latin typeface="Korinna BT" charset="0"/>
                <a:ea typeface="Times New Roman" pitchFamily="18" charset="0"/>
                <a:cs typeface="Arial" pitchFamily="34" charset="0"/>
              </a:rPr>
              <a:t>49. Uygulama:</a:t>
            </a: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 NET AŞ İtalya’da yerleşik Ray firmasından 200.000.- Euro tutarında teşvikli yatırım malı kapsamında makine ithal edecektir. (KDV %18’dir).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Char char="•"/>
              <a:tabLst>
                <a:tab pos="228600"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İthalat 01.03.2010 tarihinde 1 Euro = 2.35 TL kuru üzerinden gerçekleşmiştir.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Char char="•"/>
              <a:tabLst>
                <a:tab pos="228600"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İthalata ilişkin KDV tarh, tahakkuk işlemine müteakip ertelenmiştir.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Char char="•"/>
              <a:tabLst>
                <a:tab pos="228600"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 Teşvik belgesine bağlanan yatırımın öngörülen şekilde gerçekleşmesinden sonra erteleme işlemi yapılan KDV terkin edilmiştir.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tab pos="228600" algn="l"/>
              </a:tabLst>
            </a:pPr>
            <a:r>
              <a:rPr kumimoji="0" lang="tr-TR" sz="1200" b="1" i="0" u="none" strike="noStrike" cap="none" normalizeH="0" baseline="0" dirty="0" smtClean="0">
                <a:ln>
                  <a:noFill/>
                </a:ln>
                <a:solidFill>
                  <a:schemeClr val="tx1"/>
                </a:solidFill>
                <a:effectLst/>
                <a:latin typeface="Korinna BT" charset="0"/>
                <a:ea typeface="Times New Roman" pitchFamily="18" charset="0"/>
                <a:cs typeface="Arial" pitchFamily="34" charset="0"/>
              </a:rPr>
              <a:t>4.</a:t>
            </a: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 Bağlı bulunulan vergi dairesi yatırım teşvik belgesini incelemesinden sonra Net AŞ’nin bankasına KDV iadesini yatırması kaydı.</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tab pos="228600" algn="l"/>
              </a:tabLst>
            </a:pPr>
            <a:r>
              <a:rPr kumimoji="0" lang="tr-TR" sz="1200" b="1" i="0" u="none" strike="noStrike" cap="none" normalizeH="0" baseline="0" dirty="0" smtClean="0">
                <a:ln>
                  <a:noFill/>
                </a:ln>
                <a:solidFill>
                  <a:schemeClr val="tx1"/>
                </a:solidFill>
                <a:effectLst/>
                <a:latin typeface="Korinna BT" charset="0"/>
                <a:ea typeface="Times New Roman" pitchFamily="18" charset="0"/>
                <a:cs typeface="Arial" pitchFamily="34" charset="0"/>
              </a:rPr>
              <a:t>İstenilen:</a:t>
            </a: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 NET AŞ’ye ait;</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Char char="•"/>
              <a:tabLst>
                <a:tab pos="228600"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Kredili ithalat kaydını</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Char char="•"/>
              <a:tabLst>
                <a:tab pos="228600"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KDV’nin ertelemesi kaydını</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Char char="•"/>
              <a:tabLst>
                <a:tab pos="228600"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Terkin kaydını düzenleyiniz.</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Char char="•"/>
              <a:tabLst>
                <a:tab pos="228600"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Bağlı bulunulan vergi dairesi yatırım teşvik belgesini incelemesinden sonra Net AŞ’nin bankasına KDV iadesini yatırması kaydı.</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tab pos="228600"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1.</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2 Tablo"/>
          <p:cNvGraphicFramePr>
            <a:graphicFrameLocks noGrp="1"/>
          </p:cNvGraphicFramePr>
          <p:nvPr/>
        </p:nvGraphicFramePr>
        <p:xfrm>
          <a:off x="467544" y="2924944"/>
          <a:ext cx="6120681" cy="1920240"/>
        </p:xfrm>
        <a:graphic>
          <a:graphicData uri="http://schemas.openxmlformats.org/drawingml/2006/table">
            <a:tbl>
              <a:tblPr/>
              <a:tblGrid>
                <a:gridCol w="1088204"/>
                <a:gridCol w="2487323"/>
                <a:gridCol w="130379"/>
                <a:gridCol w="768652"/>
                <a:gridCol w="777288"/>
                <a:gridCol w="868835"/>
              </a:tblGrid>
              <a:tr h="0">
                <a:tc gridSpan="6">
                  <a:txBody>
                    <a:bodyPr/>
                    <a:lstStyle/>
                    <a:p>
                      <a:pPr algn="just">
                        <a:spcAft>
                          <a:spcPts val="0"/>
                        </a:spcAft>
                        <a:tabLst>
                          <a:tab pos="114300" algn="l"/>
                        </a:tabLst>
                      </a:pPr>
                      <a:r>
                        <a:rPr lang="tr-TR" sz="1000" b="1" dirty="0">
                          <a:latin typeface="Korinna BT"/>
                          <a:ea typeface="Times New Roman"/>
                        </a:rPr>
                        <a:t>NET  AŞ                                                                                                                Mahsup Fişi</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CC"/>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a:txBody>
                    <a:bodyPr/>
                    <a:lstStyle/>
                    <a:p>
                      <a:pPr algn="just">
                        <a:spcAft>
                          <a:spcPts val="0"/>
                        </a:spcAft>
                        <a:tabLst>
                          <a:tab pos="114300" algn="l"/>
                        </a:tabLst>
                      </a:pPr>
                      <a:r>
                        <a:rPr lang="tr-TR" sz="1050" b="1">
                          <a:latin typeface="Korinna BT"/>
                          <a:ea typeface="Times New Roman"/>
                        </a:rPr>
                        <a:t>Fiş Tarihi</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tabLst>
                          <a:tab pos="114300" algn="l"/>
                        </a:tabLst>
                      </a:pPr>
                      <a:r>
                        <a:rPr lang="tr-TR" sz="1050">
                          <a:latin typeface="Korinna BT"/>
                          <a:ea typeface="Times New Roman"/>
                        </a:rPr>
                        <a:t>01.03.2010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just">
                        <a:spcAft>
                          <a:spcPts val="0"/>
                        </a:spcAft>
                        <a:tabLst>
                          <a:tab pos="114300" algn="l"/>
                        </a:tabLst>
                      </a:pPr>
                      <a:endParaRPr lang="tr-TR" sz="105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just">
                        <a:spcAft>
                          <a:spcPts val="0"/>
                        </a:spcAft>
                        <a:tabLst>
                          <a:tab pos="114300" algn="l"/>
                        </a:tabLst>
                      </a:pPr>
                      <a:endParaRPr lang="tr-TR" sz="105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spcAft>
                          <a:spcPts val="0"/>
                        </a:spcAft>
                        <a:tabLst>
                          <a:tab pos="114300" algn="l"/>
                        </a:tabLst>
                      </a:pPr>
                      <a:r>
                        <a:rPr lang="tr-TR" sz="1000" b="1">
                          <a:latin typeface="Korinna BT"/>
                          <a:ea typeface="Times New Roman"/>
                        </a:rPr>
                        <a:t>Hesap Kodu</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tabLst>
                          <a:tab pos="114300" algn="l"/>
                        </a:tabLst>
                      </a:pPr>
                      <a:r>
                        <a:rPr lang="tr-TR" sz="1000" b="1">
                          <a:latin typeface="Korinna BT"/>
                          <a:ea typeface="Times New Roman"/>
                        </a:rPr>
                        <a:t>Hesap Adı</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spcAft>
                          <a:spcPts val="0"/>
                        </a:spcAft>
                        <a:tabLst>
                          <a:tab pos="114300" algn="l"/>
                        </a:tabLst>
                      </a:pPr>
                      <a:r>
                        <a:rPr lang="tr-TR" sz="1000" b="1">
                          <a:latin typeface="Korinna BT"/>
                          <a:ea typeface="Times New Roman"/>
                        </a:rPr>
                        <a:t>Detay</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114300" algn="l"/>
                        </a:tabLst>
                      </a:pPr>
                      <a:r>
                        <a:rPr lang="tr-TR" sz="1000" b="1">
                          <a:latin typeface="Korinna BT"/>
                          <a:ea typeface="Times New Roman"/>
                        </a:rPr>
                        <a:t>Borç</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114300" algn="l"/>
                        </a:tabLst>
                      </a:pPr>
                      <a:r>
                        <a:rPr lang="tr-TR" sz="1000" b="1">
                          <a:latin typeface="Korinna BT"/>
                          <a:ea typeface="Times New Roman"/>
                        </a:rPr>
                        <a:t>Alacak</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spcAft>
                          <a:spcPts val="0"/>
                        </a:spcAft>
                        <a:tabLst>
                          <a:tab pos="114300" algn="l"/>
                        </a:tabLst>
                      </a:pPr>
                      <a:r>
                        <a:rPr lang="tr-TR" sz="1100" b="1" dirty="0">
                          <a:latin typeface="Korinna BT"/>
                          <a:ea typeface="Times New Roman"/>
                        </a:rPr>
                        <a:t>253</a:t>
                      </a:r>
                      <a:endParaRPr lang="tr-TR" sz="1600" dirty="0">
                        <a:latin typeface="Times New Roman"/>
                        <a:ea typeface="Times New Roman"/>
                      </a:endParaRPr>
                    </a:p>
                    <a:p>
                      <a:pPr algn="just">
                        <a:spcAft>
                          <a:spcPts val="0"/>
                        </a:spcAft>
                        <a:tabLst>
                          <a:tab pos="114300" algn="l"/>
                        </a:tabLst>
                      </a:pPr>
                      <a:r>
                        <a:rPr lang="tr-TR" sz="1100" b="1" dirty="0">
                          <a:latin typeface="Korinna BT"/>
                          <a:ea typeface="Times New Roman"/>
                        </a:rPr>
                        <a:t>136</a:t>
                      </a:r>
                      <a:endParaRPr lang="tr-TR" sz="1600" dirty="0">
                        <a:latin typeface="Times New Roman"/>
                        <a:ea typeface="Times New Roman"/>
                      </a:endParaRPr>
                    </a:p>
                    <a:p>
                      <a:pPr algn="just">
                        <a:spcAft>
                          <a:spcPts val="0"/>
                        </a:spcAft>
                        <a:tabLst>
                          <a:tab pos="114300" algn="l"/>
                        </a:tabLst>
                      </a:pPr>
                      <a:r>
                        <a:rPr lang="tr-TR" sz="1050" dirty="0">
                          <a:latin typeface="Korinna BT"/>
                          <a:ea typeface="Times New Roman"/>
                        </a:rPr>
                        <a:t> </a:t>
                      </a:r>
                      <a:r>
                        <a:rPr lang="tr-TR" sz="1000" dirty="0">
                          <a:latin typeface="Korinna BT"/>
                          <a:ea typeface="Times New Roman"/>
                        </a:rPr>
                        <a:t>136.02</a:t>
                      </a:r>
                      <a:endParaRPr lang="tr-TR" sz="1600" dirty="0">
                        <a:latin typeface="Times New Roman"/>
                        <a:ea typeface="Times New Roman"/>
                      </a:endParaRPr>
                    </a:p>
                    <a:p>
                      <a:pPr indent="45720" algn="just">
                        <a:spcAft>
                          <a:spcPts val="0"/>
                        </a:spcAft>
                        <a:tabLst>
                          <a:tab pos="160020" algn="l"/>
                        </a:tabLst>
                      </a:pPr>
                      <a:r>
                        <a:rPr lang="tr-TR" sz="1050" b="1" dirty="0">
                          <a:latin typeface="Korinna BT"/>
                          <a:ea typeface="Times New Roman"/>
                        </a:rPr>
                        <a:t>   </a:t>
                      </a:r>
                      <a:r>
                        <a:rPr lang="tr-TR" sz="1100" b="1" dirty="0">
                          <a:latin typeface="Korinna BT"/>
                          <a:ea typeface="Times New Roman"/>
                        </a:rPr>
                        <a:t>320 </a:t>
                      </a:r>
                      <a:endParaRPr lang="tr-TR" sz="1600" dirty="0">
                        <a:latin typeface="Times New Roman"/>
                        <a:ea typeface="Times New Roman"/>
                      </a:endParaRPr>
                    </a:p>
                    <a:p>
                      <a:pPr indent="45720" algn="just">
                        <a:spcAft>
                          <a:spcPts val="0"/>
                        </a:spcAft>
                        <a:tabLst>
                          <a:tab pos="160020" algn="l"/>
                        </a:tabLst>
                      </a:pPr>
                      <a:r>
                        <a:rPr lang="tr-TR" sz="1050" b="1" dirty="0">
                          <a:latin typeface="Korinna BT"/>
                          <a:ea typeface="Times New Roman"/>
                        </a:rPr>
                        <a:t>    </a:t>
                      </a:r>
                      <a:r>
                        <a:rPr lang="tr-TR" sz="1000" dirty="0">
                          <a:latin typeface="Korinna BT"/>
                          <a:ea typeface="Times New Roman"/>
                        </a:rPr>
                        <a:t>320.02</a:t>
                      </a:r>
                      <a:endParaRPr lang="tr-TR" sz="1600" dirty="0">
                        <a:latin typeface="Times New Roman"/>
                        <a:ea typeface="Times New Roman"/>
                      </a:endParaRPr>
                    </a:p>
                    <a:p>
                      <a:pPr indent="45720" algn="just">
                        <a:spcAft>
                          <a:spcPts val="0"/>
                        </a:spcAft>
                        <a:tabLst>
                          <a:tab pos="160020" algn="l"/>
                        </a:tabLst>
                      </a:pPr>
                      <a:r>
                        <a:rPr lang="tr-TR" sz="1000" dirty="0">
                          <a:latin typeface="Korinna BT"/>
                          <a:ea typeface="Times New Roman"/>
                        </a:rPr>
                        <a:t>    320.02.01</a:t>
                      </a:r>
                      <a:endParaRPr lang="tr-TR" sz="1600" dirty="0">
                        <a:latin typeface="Times New Roman"/>
                        <a:ea typeface="Times New Roman"/>
                      </a:endParaRPr>
                    </a:p>
                    <a:p>
                      <a:pPr indent="45720" algn="just">
                        <a:spcAft>
                          <a:spcPts val="0"/>
                        </a:spcAft>
                        <a:tabLst>
                          <a:tab pos="160020" algn="l"/>
                        </a:tabLst>
                      </a:pPr>
                      <a:r>
                        <a:rPr lang="tr-TR" sz="1000" dirty="0">
                          <a:latin typeface="Korinna BT"/>
                          <a:ea typeface="Times New Roman"/>
                        </a:rPr>
                        <a:t>    320.10</a:t>
                      </a:r>
                      <a:r>
                        <a:rPr lang="tr-TR" sz="1050" dirty="0">
                          <a:latin typeface="Korinna BT"/>
                          <a:ea typeface="Times New Roman"/>
                        </a:rPr>
                        <a:t>      </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just">
                        <a:spcAft>
                          <a:spcPts val="0"/>
                        </a:spcAft>
                        <a:tabLst>
                          <a:tab pos="114300" algn="l"/>
                        </a:tabLst>
                      </a:pPr>
                      <a:r>
                        <a:rPr lang="tr-TR" sz="1100" b="1" dirty="0">
                          <a:latin typeface="Korinna BT"/>
                          <a:ea typeface="Times New Roman"/>
                        </a:rPr>
                        <a:t>TESİS MAKİNA VE CİHAZLAR </a:t>
                      </a:r>
                      <a:endParaRPr lang="tr-TR" sz="1600" dirty="0">
                        <a:latin typeface="Times New Roman"/>
                        <a:ea typeface="Times New Roman"/>
                      </a:endParaRPr>
                    </a:p>
                    <a:p>
                      <a:pPr algn="just">
                        <a:spcAft>
                          <a:spcPts val="0"/>
                        </a:spcAft>
                        <a:tabLst>
                          <a:tab pos="114300" algn="l"/>
                        </a:tabLst>
                      </a:pPr>
                      <a:r>
                        <a:rPr lang="tr-TR" sz="1100" b="1" dirty="0">
                          <a:latin typeface="Korinna BT"/>
                          <a:ea typeface="Times New Roman"/>
                        </a:rPr>
                        <a:t>DİĞER ÇEŞİTLİ ALACAKLAR</a:t>
                      </a:r>
                      <a:endParaRPr lang="tr-TR" sz="1600" dirty="0">
                        <a:latin typeface="Times New Roman"/>
                        <a:ea typeface="Times New Roman"/>
                      </a:endParaRPr>
                    </a:p>
                    <a:p>
                      <a:pPr algn="just">
                        <a:spcAft>
                          <a:spcPts val="0"/>
                        </a:spcAft>
                        <a:tabLst>
                          <a:tab pos="114300" algn="l"/>
                        </a:tabLst>
                      </a:pPr>
                      <a:r>
                        <a:rPr lang="tr-TR" sz="1000" dirty="0">
                          <a:latin typeface="Korinna BT"/>
                          <a:ea typeface="Times New Roman"/>
                        </a:rPr>
                        <a:t>Gümrükte Ödenen KDV (İthalat)</a:t>
                      </a:r>
                      <a:endParaRPr lang="tr-TR" sz="1600" dirty="0">
                        <a:latin typeface="Times New Roman"/>
                        <a:ea typeface="Times New Roman"/>
                      </a:endParaRPr>
                    </a:p>
                    <a:p>
                      <a:pPr algn="just">
                        <a:spcAft>
                          <a:spcPts val="0"/>
                        </a:spcAft>
                        <a:tabLst>
                          <a:tab pos="114300" algn="l"/>
                        </a:tabLst>
                      </a:pPr>
                      <a:r>
                        <a:rPr lang="tr-TR" sz="1100" b="1" dirty="0">
                          <a:latin typeface="Korinna BT"/>
                          <a:ea typeface="Times New Roman"/>
                        </a:rPr>
                        <a:t>    SATICILAR HS</a:t>
                      </a:r>
                      <a:endParaRPr lang="tr-TR" sz="1600" dirty="0">
                        <a:latin typeface="Times New Roman"/>
                        <a:ea typeface="Times New Roman"/>
                      </a:endParaRPr>
                    </a:p>
                    <a:p>
                      <a:pPr algn="just">
                        <a:spcAft>
                          <a:spcPts val="0"/>
                        </a:spcAft>
                        <a:tabLst>
                          <a:tab pos="114300" algn="l"/>
                        </a:tabLst>
                      </a:pPr>
                      <a:r>
                        <a:rPr lang="tr-TR" sz="1050" dirty="0">
                          <a:latin typeface="Korinna BT"/>
                          <a:ea typeface="Times New Roman"/>
                        </a:rPr>
                        <a:t>     </a:t>
                      </a:r>
                      <a:r>
                        <a:rPr lang="tr-TR" sz="1000" dirty="0">
                          <a:latin typeface="Korinna BT"/>
                          <a:ea typeface="Times New Roman"/>
                        </a:rPr>
                        <a:t>Yurt Dışı Satıcılar</a:t>
                      </a:r>
                      <a:endParaRPr lang="tr-TR" sz="1600" dirty="0">
                        <a:latin typeface="Times New Roman"/>
                        <a:ea typeface="Times New Roman"/>
                      </a:endParaRPr>
                    </a:p>
                    <a:p>
                      <a:pPr algn="just">
                        <a:spcAft>
                          <a:spcPts val="0"/>
                        </a:spcAft>
                        <a:tabLst>
                          <a:tab pos="114300" algn="l"/>
                        </a:tabLst>
                      </a:pPr>
                      <a:r>
                        <a:rPr lang="tr-TR" sz="1000" dirty="0">
                          <a:latin typeface="Korinna BT"/>
                          <a:ea typeface="Times New Roman"/>
                        </a:rPr>
                        <a:t>      Ray Firması (İtalya)</a:t>
                      </a:r>
                      <a:endParaRPr lang="tr-TR" sz="1600" dirty="0">
                        <a:latin typeface="Times New Roman"/>
                        <a:ea typeface="Times New Roman"/>
                      </a:endParaRPr>
                    </a:p>
                    <a:p>
                      <a:pPr algn="just">
                        <a:spcAft>
                          <a:spcPts val="0"/>
                        </a:spcAft>
                        <a:tabLst>
                          <a:tab pos="114300" algn="l"/>
                        </a:tabLst>
                      </a:pPr>
                      <a:r>
                        <a:rPr lang="tr-TR" sz="1000" dirty="0">
                          <a:latin typeface="Korinna BT"/>
                          <a:ea typeface="Times New Roman"/>
                        </a:rPr>
                        <a:t>      İthalattan doğan ertelenebilecek KDV    84.600</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tabLst>
                          <a:tab pos="114300" algn="l"/>
                        </a:tabLst>
                      </a:pPr>
                      <a:r>
                        <a:rPr lang="tr-TR" sz="1050">
                          <a:latin typeface="Korinna BT"/>
                          <a:ea typeface="Times New Roman"/>
                        </a:rPr>
                        <a:t>385.400</a:t>
                      </a:r>
                      <a:endParaRPr lang="tr-TR" sz="1600">
                        <a:latin typeface="Times New Roman"/>
                        <a:ea typeface="Times New Roman"/>
                      </a:endParaRPr>
                    </a:p>
                    <a:p>
                      <a:pPr algn="r">
                        <a:spcAft>
                          <a:spcPts val="0"/>
                        </a:spcAft>
                        <a:tabLst>
                          <a:tab pos="114300" algn="l"/>
                        </a:tabLst>
                      </a:pPr>
                      <a:r>
                        <a:rPr lang="tr-TR" sz="1050">
                          <a:latin typeface="Korinna BT"/>
                          <a:ea typeface="Times New Roman"/>
                        </a:rPr>
                        <a:t>84.600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tabLst>
                          <a:tab pos="114300" algn="l"/>
                        </a:tabLst>
                      </a:pPr>
                      <a:endParaRPr lang="tr-TR" sz="1050" dirty="0">
                        <a:latin typeface="Korinna BT"/>
                        <a:ea typeface="Times New Roman"/>
                      </a:endParaRPr>
                    </a:p>
                    <a:p>
                      <a:pPr algn="r">
                        <a:spcAft>
                          <a:spcPts val="0"/>
                        </a:spcAft>
                        <a:tabLst>
                          <a:tab pos="114300" algn="l"/>
                        </a:tabLst>
                      </a:pPr>
                      <a:r>
                        <a:rPr lang="tr-TR" sz="1050" dirty="0">
                          <a:latin typeface="Korinna BT"/>
                          <a:ea typeface="Times New Roman"/>
                        </a:rPr>
                        <a:t>470.000</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4305">
                <a:tc gridSpan="4">
                  <a:txBody>
                    <a:bodyPr/>
                    <a:lstStyle/>
                    <a:p>
                      <a:pPr algn="r">
                        <a:spcAft>
                          <a:spcPts val="0"/>
                        </a:spcAft>
                        <a:tabLst>
                          <a:tab pos="114300" algn="l"/>
                        </a:tabLst>
                      </a:pPr>
                      <a:r>
                        <a:rPr lang="tr-TR" sz="1050">
                          <a:latin typeface="Korinna BT"/>
                          <a:ea typeface="Times New Roman"/>
                        </a:rPr>
                        <a:t>TOPLAM</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tabLst>
                          <a:tab pos="114300" algn="l"/>
                        </a:tabLst>
                      </a:pPr>
                      <a:r>
                        <a:rPr lang="tr-TR" sz="1050">
                          <a:latin typeface="Korinna BT"/>
                          <a:ea typeface="Times New Roman"/>
                        </a:rPr>
                        <a:t>470.000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r>
                        <a:rPr lang="tr-TR" sz="1050">
                          <a:latin typeface="Korinna BT"/>
                          <a:ea typeface="Times New Roman"/>
                        </a:rPr>
                        <a:t>470.000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780">
                <a:tc>
                  <a:txBody>
                    <a:bodyPr/>
                    <a:lstStyle/>
                    <a:p>
                      <a:pPr algn="just">
                        <a:spcAft>
                          <a:spcPts val="0"/>
                        </a:spcAft>
                        <a:tabLst>
                          <a:tab pos="114300" algn="l"/>
                        </a:tabLst>
                      </a:pPr>
                      <a:r>
                        <a:rPr lang="tr-TR" sz="1050" b="1">
                          <a:latin typeface="Korinna BT"/>
                          <a:ea typeface="Times New Roman"/>
                        </a:rPr>
                        <a:t>Açıklama</a:t>
                      </a:r>
                      <a:r>
                        <a:rPr lang="tr-TR" sz="1050">
                          <a:latin typeface="Korinna BT"/>
                          <a:ea typeface="Times New Roman"/>
                        </a:rPr>
                        <a:t> </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just">
                        <a:spcAft>
                          <a:spcPts val="0"/>
                        </a:spcAft>
                        <a:tabLst>
                          <a:tab pos="114300" algn="l"/>
                        </a:tabLst>
                      </a:pPr>
                      <a:endParaRPr lang="tr-TR" sz="1050" dirty="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4" name="3 Dikdörtgen"/>
          <p:cNvSpPr/>
          <p:nvPr/>
        </p:nvSpPr>
        <p:spPr>
          <a:xfrm rot="10800000" flipV="1">
            <a:off x="395536" y="4797152"/>
            <a:ext cx="6318448" cy="307777"/>
          </a:xfrm>
          <a:prstGeom prst="rect">
            <a:avLst/>
          </a:prstGeom>
        </p:spPr>
        <p:txBody>
          <a:bodyPr wrap="square">
            <a:spAutoFit/>
          </a:bodyPr>
          <a:lstStyle/>
          <a:p>
            <a:r>
              <a:rPr lang="tr-TR" sz="1400" dirty="0" smtClean="0"/>
              <a:t>2. NET AŞ’nin ödemeyeceği KDV’nin tarh, tahakkuk ve erteleme kaydı</a:t>
            </a:r>
            <a:endParaRPr lang="tr-TR" sz="1400" dirty="0"/>
          </a:p>
        </p:txBody>
      </p:sp>
      <p:graphicFrame>
        <p:nvGraphicFramePr>
          <p:cNvPr id="5" name="4 Tablo"/>
          <p:cNvGraphicFramePr>
            <a:graphicFrameLocks noGrp="1"/>
          </p:cNvGraphicFramePr>
          <p:nvPr/>
        </p:nvGraphicFramePr>
        <p:xfrm>
          <a:off x="395536" y="5157192"/>
          <a:ext cx="6120680" cy="1447800"/>
        </p:xfrm>
        <a:graphic>
          <a:graphicData uri="http://schemas.openxmlformats.org/drawingml/2006/table">
            <a:tbl>
              <a:tblPr/>
              <a:tblGrid>
                <a:gridCol w="1048342"/>
                <a:gridCol w="131934"/>
                <a:gridCol w="2447915"/>
                <a:gridCol w="784475"/>
                <a:gridCol w="831721"/>
                <a:gridCol w="876293"/>
              </a:tblGrid>
              <a:tr h="0">
                <a:tc gridSpan="6">
                  <a:txBody>
                    <a:bodyPr/>
                    <a:lstStyle/>
                    <a:p>
                      <a:pPr algn="just">
                        <a:spcAft>
                          <a:spcPts val="0"/>
                        </a:spcAft>
                        <a:tabLst>
                          <a:tab pos="114300" algn="l"/>
                        </a:tabLst>
                      </a:pPr>
                      <a:r>
                        <a:rPr lang="tr-TR" sz="1100" b="1" dirty="0">
                          <a:latin typeface="Korinna BT"/>
                          <a:ea typeface="Times New Roman"/>
                        </a:rPr>
                        <a:t>NET  AŞ                                                                                                                Mahsup Fişi</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gridSpan="2">
                  <a:txBody>
                    <a:bodyPr/>
                    <a:lstStyle/>
                    <a:p>
                      <a:pPr algn="just">
                        <a:spcAft>
                          <a:spcPts val="0"/>
                        </a:spcAft>
                        <a:tabLst>
                          <a:tab pos="114300" algn="l"/>
                        </a:tabLst>
                      </a:pPr>
                      <a:r>
                        <a:rPr lang="tr-TR" sz="1200">
                          <a:latin typeface="Korinna BT"/>
                          <a:ea typeface="Times New Roman"/>
                        </a:rPr>
                        <a:t>Hesap Kodu </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just">
                        <a:spcAft>
                          <a:spcPts val="0"/>
                        </a:spcAft>
                        <a:tabLst>
                          <a:tab pos="114300" algn="l"/>
                        </a:tabLst>
                      </a:pPr>
                      <a:r>
                        <a:rPr lang="tr-TR" sz="1200" dirty="0">
                          <a:latin typeface="Korinna BT"/>
                          <a:ea typeface="Times New Roman"/>
                        </a:rPr>
                        <a:t>Hesap Adı</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tabLst>
                          <a:tab pos="114300" algn="l"/>
                        </a:tabLst>
                      </a:pPr>
                      <a:r>
                        <a:rPr lang="tr-TR" sz="1200">
                          <a:latin typeface="Korinna BT"/>
                          <a:ea typeface="Times New Roman"/>
                        </a:rPr>
                        <a:t>Detay</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100" b="1">
                          <a:latin typeface="Korinna BT"/>
                          <a:ea typeface="Times New Roman"/>
                        </a:rPr>
                        <a:t>Borç</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tr-TR" sz="1100" b="1">
                          <a:latin typeface="Korinna BT"/>
                          <a:ea typeface="Times New Roman"/>
                        </a:rPr>
                        <a:t>Alacak</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2">
                  <a:txBody>
                    <a:bodyPr/>
                    <a:lstStyle/>
                    <a:p>
                      <a:pPr algn="just">
                        <a:spcAft>
                          <a:spcPts val="0"/>
                        </a:spcAft>
                        <a:tabLst>
                          <a:tab pos="114300" algn="l"/>
                        </a:tabLst>
                      </a:pPr>
                      <a:r>
                        <a:rPr lang="tr-TR" sz="1200" b="1" dirty="0">
                          <a:latin typeface="Korinna BT"/>
                          <a:ea typeface="Times New Roman"/>
                        </a:rPr>
                        <a:t>192</a:t>
                      </a:r>
                      <a:endParaRPr lang="tr-TR" sz="2000" dirty="0">
                        <a:latin typeface="Times New Roman"/>
                        <a:ea typeface="Times New Roman"/>
                      </a:endParaRPr>
                    </a:p>
                    <a:p>
                      <a:pPr algn="just">
                        <a:spcAft>
                          <a:spcPts val="0"/>
                        </a:spcAft>
                        <a:tabLst>
                          <a:tab pos="114300" algn="l"/>
                        </a:tabLst>
                      </a:pPr>
                      <a:r>
                        <a:rPr lang="tr-TR" sz="1200" dirty="0">
                          <a:latin typeface="Korinna BT"/>
                          <a:ea typeface="Times New Roman"/>
                        </a:rPr>
                        <a:t>192.01</a:t>
                      </a:r>
                      <a:endParaRPr lang="tr-TR" sz="2000" dirty="0">
                        <a:latin typeface="Times New Roman"/>
                        <a:ea typeface="Times New Roman"/>
                      </a:endParaRPr>
                    </a:p>
                    <a:p>
                      <a:pPr algn="just">
                        <a:spcAft>
                          <a:spcPts val="0"/>
                        </a:spcAft>
                        <a:tabLst>
                          <a:tab pos="114300" algn="l"/>
                        </a:tabLst>
                      </a:pPr>
                      <a:r>
                        <a:rPr lang="tr-TR" sz="1200" b="1" dirty="0">
                          <a:latin typeface="Korinna BT"/>
                          <a:ea typeface="Times New Roman"/>
                        </a:rPr>
                        <a:t>      392</a:t>
                      </a:r>
                      <a:endParaRPr lang="tr-TR" sz="2000" dirty="0">
                        <a:latin typeface="Times New Roman"/>
                        <a:ea typeface="Times New Roman"/>
                      </a:endParaRPr>
                    </a:p>
                    <a:p>
                      <a:pPr algn="just">
                        <a:spcAft>
                          <a:spcPts val="0"/>
                        </a:spcAft>
                        <a:tabLst>
                          <a:tab pos="114300" algn="l"/>
                        </a:tabLst>
                      </a:pPr>
                      <a:r>
                        <a:rPr lang="tr-TR" sz="1200" dirty="0">
                          <a:latin typeface="Korinna BT"/>
                          <a:ea typeface="Times New Roman"/>
                        </a:rPr>
                        <a:t>       392.01 </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gridSpan="2">
                  <a:txBody>
                    <a:bodyPr/>
                    <a:lstStyle/>
                    <a:p>
                      <a:pPr algn="just">
                        <a:spcAft>
                          <a:spcPts val="0"/>
                        </a:spcAft>
                        <a:tabLst>
                          <a:tab pos="114300" algn="l"/>
                        </a:tabLst>
                      </a:pPr>
                      <a:r>
                        <a:rPr lang="tr-TR" sz="1200" b="1">
                          <a:latin typeface="Korinna BT"/>
                          <a:ea typeface="Times New Roman"/>
                        </a:rPr>
                        <a:t>DİĞER KDV</a:t>
                      </a:r>
                      <a:endParaRPr lang="tr-TR" sz="2000">
                        <a:latin typeface="Times New Roman"/>
                        <a:ea typeface="Times New Roman"/>
                      </a:endParaRPr>
                    </a:p>
                    <a:p>
                      <a:pPr algn="just">
                        <a:spcAft>
                          <a:spcPts val="0"/>
                        </a:spcAft>
                        <a:tabLst>
                          <a:tab pos="114300" algn="l"/>
                        </a:tabLst>
                      </a:pPr>
                      <a:r>
                        <a:rPr lang="tr-TR" sz="1200">
                          <a:latin typeface="Korinna BT"/>
                          <a:ea typeface="Times New Roman"/>
                        </a:rPr>
                        <a:t> Ertelenen KDV</a:t>
                      </a:r>
                      <a:endParaRPr lang="tr-TR" sz="2000">
                        <a:latin typeface="Times New Roman"/>
                        <a:ea typeface="Times New Roman"/>
                      </a:endParaRPr>
                    </a:p>
                    <a:p>
                      <a:pPr algn="just">
                        <a:spcAft>
                          <a:spcPts val="0"/>
                        </a:spcAft>
                        <a:tabLst>
                          <a:tab pos="114300" algn="l"/>
                        </a:tabLst>
                      </a:pPr>
                      <a:r>
                        <a:rPr lang="tr-TR" sz="1200" b="1">
                          <a:latin typeface="Korinna BT"/>
                          <a:ea typeface="Times New Roman"/>
                        </a:rPr>
                        <a:t>             DİĞER KDV</a:t>
                      </a:r>
                      <a:endParaRPr lang="tr-TR" sz="2000">
                        <a:latin typeface="Times New Roman"/>
                        <a:ea typeface="Times New Roman"/>
                      </a:endParaRPr>
                    </a:p>
                    <a:p>
                      <a:pPr algn="just">
                        <a:spcAft>
                          <a:spcPts val="0"/>
                        </a:spcAft>
                        <a:tabLst>
                          <a:tab pos="114300" algn="l"/>
                        </a:tabLst>
                      </a:pPr>
                      <a:r>
                        <a:rPr lang="tr-TR" sz="1200">
                          <a:latin typeface="Korinna BT"/>
                          <a:ea typeface="Times New Roman"/>
                        </a:rPr>
                        <a:t>               Ertelenen KDV</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tabLst>
                          <a:tab pos="114300" algn="l"/>
                        </a:tabLst>
                      </a:pPr>
                      <a:r>
                        <a:rPr lang="tr-TR" sz="1200">
                          <a:latin typeface="Korinna BT"/>
                          <a:ea typeface="Times New Roman"/>
                        </a:rPr>
                        <a:t>84.600.-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endParaRPr lang="tr-TR" sz="1200" dirty="0">
                        <a:latin typeface="Korinna BT"/>
                        <a:ea typeface="Times New Roman"/>
                      </a:endParaRPr>
                    </a:p>
                    <a:p>
                      <a:pPr algn="r">
                        <a:spcAft>
                          <a:spcPts val="0"/>
                        </a:spcAft>
                        <a:tabLst>
                          <a:tab pos="114300" algn="l"/>
                        </a:tabLst>
                      </a:pPr>
                      <a:r>
                        <a:rPr lang="tr-TR" sz="1200" dirty="0">
                          <a:latin typeface="Korinna BT"/>
                          <a:ea typeface="Times New Roman"/>
                        </a:rPr>
                        <a:t>84.600.-</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4">
                  <a:txBody>
                    <a:bodyPr/>
                    <a:lstStyle/>
                    <a:p>
                      <a:pPr algn="r">
                        <a:spcAft>
                          <a:spcPts val="0"/>
                        </a:spcAft>
                        <a:tabLst>
                          <a:tab pos="114300" algn="l"/>
                        </a:tabLst>
                      </a:pPr>
                      <a:r>
                        <a:rPr lang="tr-TR" sz="1200">
                          <a:latin typeface="Korinna BT"/>
                          <a:ea typeface="Times New Roman"/>
                        </a:rPr>
                        <a:t>TOPLAM</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tabLst>
                          <a:tab pos="114300" algn="l"/>
                        </a:tabLst>
                      </a:pPr>
                      <a:r>
                        <a:rPr lang="tr-TR" sz="1200">
                          <a:latin typeface="Korinna BT"/>
                          <a:ea typeface="Times New Roman"/>
                        </a:rPr>
                        <a:t>84.600.-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r>
                        <a:rPr lang="tr-TR" sz="1200">
                          <a:latin typeface="Korinna BT"/>
                          <a:ea typeface="Times New Roman"/>
                        </a:rPr>
                        <a:t>84.600.-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180">
                <a:tc>
                  <a:txBody>
                    <a:bodyPr/>
                    <a:lstStyle/>
                    <a:p>
                      <a:pPr algn="just">
                        <a:spcAft>
                          <a:spcPts val="0"/>
                        </a:spcAft>
                        <a:tabLst>
                          <a:tab pos="114300" algn="l"/>
                        </a:tabLst>
                      </a:pPr>
                      <a:r>
                        <a:rPr lang="tr-TR" sz="1200" b="1">
                          <a:latin typeface="Korinna BT"/>
                          <a:ea typeface="Times New Roman"/>
                        </a:rPr>
                        <a:t>Açıklama</a:t>
                      </a:r>
                      <a:r>
                        <a:rPr lang="tr-TR" sz="1200">
                          <a:latin typeface="Korinna BT"/>
                          <a:ea typeface="Times New Roman"/>
                        </a:rPr>
                        <a:t> </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just">
                        <a:spcAft>
                          <a:spcPts val="0"/>
                        </a:spcAft>
                        <a:tabLst>
                          <a:tab pos="114300" algn="l"/>
                        </a:tabLst>
                      </a:pPr>
                      <a:endParaRPr lang="tr-TR" sz="1200" dirty="0">
                        <a:latin typeface="Korinna B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pic>
        <p:nvPicPr>
          <p:cNvPr id="6" name="Picture 12"/>
          <p:cNvPicPr>
            <a:picLocks noChangeAspect="1" noChangeArrowheads="1"/>
          </p:cNvPicPr>
          <p:nvPr/>
        </p:nvPicPr>
        <p:blipFill>
          <a:blip r:embed="rId2" cstate="print"/>
          <a:srcRect/>
          <a:stretch>
            <a:fillRect/>
          </a:stretch>
        </p:blipFill>
        <p:spPr bwMode="auto">
          <a:xfrm>
            <a:off x="6588224" y="4552950"/>
            <a:ext cx="2555776" cy="2305050"/>
          </a:xfrm>
          <a:prstGeom prst="rect">
            <a:avLst/>
          </a:prstGeom>
          <a:noFill/>
          <a:ln w="9525">
            <a:noFill/>
            <a:miter lim="800000"/>
            <a:headEnd/>
            <a:tailEnd/>
          </a:ln>
        </p:spPr>
      </p:pic>
    </p:spTree>
  </p:cSld>
  <p:clrMapOvr>
    <a:masterClrMapping/>
  </p:clrMapOvr>
  <p:transition spd="slow">
    <p:newsfla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p:cNvSpPr>
            <a:spLocks noChangeArrowheads="1"/>
          </p:cNvSpPr>
          <p:nvPr/>
        </p:nvSpPr>
        <p:spPr bwMode="auto">
          <a:xfrm>
            <a:off x="-153684" y="983432"/>
            <a:ext cx="9451370"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tab pos="114300"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3. Bağlı bulunulan vergi dairesi tarafından terkin işlemi yapıldığında ise NET AŞ şu muhasebe kayıtlarını düzenler.</a:t>
            </a:r>
            <a:endParaRPr kumimoji="0" lang="tr-TR" sz="3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2 Tablo"/>
          <p:cNvGraphicFramePr>
            <a:graphicFrameLocks noGrp="1"/>
          </p:cNvGraphicFramePr>
          <p:nvPr/>
        </p:nvGraphicFramePr>
        <p:xfrm>
          <a:off x="539552" y="1556792"/>
          <a:ext cx="5832649" cy="1264920"/>
        </p:xfrm>
        <a:graphic>
          <a:graphicData uri="http://schemas.openxmlformats.org/drawingml/2006/table">
            <a:tbl>
              <a:tblPr/>
              <a:tblGrid>
                <a:gridCol w="1053339"/>
                <a:gridCol w="2512126"/>
                <a:gridCol w="752384"/>
                <a:gridCol w="757400"/>
                <a:gridCol w="757400"/>
              </a:tblGrid>
              <a:tr h="0">
                <a:tc gridSpan="5">
                  <a:txBody>
                    <a:bodyPr/>
                    <a:lstStyle/>
                    <a:p>
                      <a:pPr algn="just">
                        <a:spcAft>
                          <a:spcPts val="0"/>
                        </a:spcAft>
                        <a:tabLst>
                          <a:tab pos="114300" algn="l"/>
                        </a:tabLst>
                      </a:pPr>
                      <a:r>
                        <a:rPr lang="tr-TR" sz="1100" b="1" dirty="0">
                          <a:latin typeface="Korinna BT"/>
                          <a:ea typeface="Times New Roman"/>
                        </a:rPr>
                        <a:t>NET  AŞ                                                                                                                 Mahsup Fişi</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a:txBody>
                    <a:bodyPr/>
                    <a:lstStyle/>
                    <a:p>
                      <a:pPr algn="just">
                        <a:spcAft>
                          <a:spcPts val="0"/>
                        </a:spcAft>
                        <a:tabLst>
                          <a:tab pos="114300" algn="l"/>
                        </a:tabLst>
                      </a:pPr>
                      <a:r>
                        <a:rPr lang="tr-TR" sz="1200" dirty="0">
                          <a:latin typeface="Korinna BT"/>
                          <a:ea typeface="Times New Roman"/>
                        </a:rPr>
                        <a:t>Hesap Kodu </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tabLst>
                          <a:tab pos="114300" algn="l"/>
                        </a:tabLst>
                      </a:pPr>
                      <a:r>
                        <a:rPr lang="tr-TR" sz="1200">
                          <a:latin typeface="Korinna BT"/>
                          <a:ea typeface="Times New Roman"/>
                        </a:rPr>
                        <a:t>Hesap Adı</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tabLst>
                          <a:tab pos="114300" algn="l"/>
                        </a:tabLst>
                      </a:pPr>
                      <a:r>
                        <a:rPr lang="tr-TR" sz="1200">
                          <a:latin typeface="Korinna BT"/>
                          <a:ea typeface="Times New Roman"/>
                        </a:rPr>
                        <a:t>Detay</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100" b="1">
                          <a:latin typeface="Korinna BT"/>
                          <a:ea typeface="Times New Roman"/>
                        </a:rPr>
                        <a:t>Borç</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tr-TR" sz="1100" b="1">
                          <a:latin typeface="Korinna BT"/>
                          <a:ea typeface="Times New Roman"/>
                        </a:rPr>
                        <a:t>Alacak</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spcAft>
                          <a:spcPts val="0"/>
                        </a:spcAft>
                        <a:tabLst>
                          <a:tab pos="114300" algn="l"/>
                        </a:tabLst>
                      </a:pPr>
                      <a:r>
                        <a:rPr lang="tr-TR" sz="1200" b="1">
                          <a:latin typeface="Korinna BT"/>
                          <a:ea typeface="Times New Roman"/>
                        </a:rPr>
                        <a:t>392</a:t>
                      </a:r>
                      <a:endParaRPr lang="tr-TR" sz="2000">
                        <a:latin typeface="Times New Roman"/>
                        <a:ea typeface="Times New Roman"/>
                      </a:endParaRPr>
                    </a:p>
                    <a:p>
                      <a:pPr algn="just">
                        <a:spcAft>
                          <a:spcPts val="0"/>
                        </a:spcAft>
                        <a:tabLst>
                          <a:tab pos="114300" algn="l"/>
                        </a:tabLst>
                      </a:pPr>
                      <a:r>
                        <a:rPr lang="tr-TR" sz="1200">
                          <a:latin typeface="Korinna BT"/>
                          <a:ea typeface="Times New Roman"/>
                        </a:rPr>
                        <a:t> 392.01</a:t>
                      </a:r>
                      <a:endParaRPr lang="tr-TR" sz="2000">
                        <a:latin typeface="Times New Roman"/>
                        <a:ea typeface="Times New Roman"/>
                      </a:endParaRPr>
                    </a:p>
                    <a:p>
                      <a:pPr algn="just">
                        <a:spcAft>
                          <a:spcPts val="0"/>
                        </a:spcAft>
                        <a:tabLst>
                          <a:tab pos="114300" algn="l"/>
                        </a:tabLst>
                      </a:pPr>
                      <a:r>
                        <a:rPr lang="tr-TR" sz="1200">
                          <a:latin typeface="Korinna BT"/>
                          <a:ea typeface="Times New Roman"/>
                        </a:rPr>
                        <a:t>       </a:t>
                      </a:r>
                      <a:r>
                        <a:rPr lang="tr-TR" sz="1200" b="1">
                          <a:latin typeface="Korinna BT"/>
                          <a:ea typeface="Times New Roman"/>
                        </a:rPr>
                        <a:t>192</a:t>
                      </a:r>
                      <a:endParaRPr lang="tr-TR" sz="2000">
                        <a:latin typeface="Times New Roman"/>
                        <a:ea typeface="Times New Roman"/>
                      </a:endParaRPr>
                    </a:p>
                    <a:p>
                      <a:pPr algn="just">
                        <a:spcAft>
                          <a:spcPts val="0"/>
                        </a:spcAft>
                        <a:tabLst>
                          <a:tab pos="114300" algn="l"/>
                        </a:tabLst>
                      </a:pPr>
                      <a:r>
                        <a:rPr lang="tr-TR" sz="1200">
                          <a:latin typeface="Korinna BT"/>
                          <a:ea typeface="Times New Roman"/>
                        </a:rPr>
                        <a:t>       192.01 </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tabLst>
                          <a:tab pos="114300" algn="l"/>
                        </a:tabLst>
                      </a:pPr>
                      <a:r>
                        <a:rPr lang="tr-TR" sz="1200" b="1" dirty="0">
                          <a:latin typeface="Korinna BT"/>
                          <a:ea typeface="Times New Roman"/>
                        </a:rPr>
                        <a:t>DİĞER KDV</a:t>
                      </a:r>
                      <a:endParaRPr lang="tr-TR" sz="2000" dirty="0">
                        <a:latin typeface="Times New Roman"/>
                        <a:ea typeface="Times New Roman"/>
                      </a:endParaRPr>
                    </a:p>
                    <a:p>
                      <a:pPr algn="just">
                        <a:spcAft>
                          <a:spcPts val="0"/>
                        </a:spcAft>
                        <a:tabLst>
                          <a:tab pos="114300" algn="l"/>
                        </a:tabLst>
                      </a:pPr>
                      <a:r>
                        <a:rPr lang="tr-TR" sz="1200" dirty="0">
                          <a:latin typeface="Korinna BT"/>
                          <a:ea typeface="Times New Roman"/>
                        </a:rPr>
                        <a:t>   Ertelenen KDV</a:t>
                      </a:r>
                      <a:endParaRPr lang="tr-TR" sz="2000" dirty="0">
                        <a:latin typeface="Times New Roman"/>
                        <a:ea typeface="Times New Roman"/>
                      </a:endParaRPr>
                    </a:p>
                    <a:p>
                      <a:pPr algn="just">
                        <a:spcAft>
                          <a:spcPts val="0"/>
                        </a:spcAft>
                        <a:tabLst>
                          <a:tab pos="114300" algn="l"/>
                        </a:tabLst>
                      </a:pPr>
                      <a:r>
                        <a:rPr lang="tr-TR" sz="1200" b="1" dirty="0">
                          <a:latin typeface="Korinna BT"/>
                          <a:ea typeface="Times New Roman"/>
                        </a:rPr>
                        <a:t>          DİĞER KDV</a:t>
                      </a:r>
                      <a:endParaRPr lang="tr-TR" sz="2000" dirty="0">
                        <a:latin typeface="Times New Roman"/>
                        <a:ea typeface="Times New Roman"/>
                      </a:endParaRPr>
                    </a:p>
                    <a:p>
                      <a:pPr algn="just">
                        <a:spcAft>
                          <a:spcPts val="0"/>
                        </a:spcAft>
                        <a:tabLst>
                          <a:tab pos="114300" algn="l"/>
                        </a:tabLst>
                      </a:pPr>
                      <a:r>
                        <a:rPr lang="tr-TR" sz="1200" dirty="0">
                          <a:latin typeface="Korinna BT"/>
                          <a:ea typeface="Times New Roman"/>
                        </a:rPr>
                        <a:t>              Ertelenen KDV</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tabLst>
                          <a:tab pos="114300" algn="l"/>
                        </a:tabLst>
                      </a:pPr>
                      <a:r>
                        <a:rPr lang="tr-TR" sz="1200">
                          <a:latin typeface="Korinna BT"/>
                          <a:ea typeface="Times New Roman"/>
                        </a:rPr>
                        <a:t>84.600.-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endParaRPr lang="tr-TR" sz="1200">
                        <a:latin typeface="Korinna BT"/>
                        <a:ea typeface="Times New Roman"/>
                      </a:endParaRPr>
                    </a:p>
                    <a:p>
                      <a:pPr algn="r">
                        <a:spcAft>
                          <a:spcPts val="0"/>
                        </a:spcAft>
                        <a:tabLst>
                          <a:tab pos="114300" algn="l"/>
                        </a:tabLst>
                      </a:pPr>
                      <a:r>
                        <a:rPr lang="tr-TR" sz="1200">
                          <a:latin typeface="Korinna BT"/>
                          <a:ea typeface="Times New Roman"/>
                        </a:rPr>
                        <a:t>84.600.-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3">
                  <a:txBody>
                    <a:bodyPr/>
                    <a:lstStyle/>
                    <a:p>
                      <a:pPr algn="r">
                        <a:spcAft>
                          <a:spcPts val="0"/>
                        </a:spcAft>
                        <a:tabLst>
                          <a:tab pos="114300" algn="l"/>
                        </a:tabLst>
                      </a:pPr>
                      <a:r>
                        <a:rPr lang="tr-TR" sz="1200" dirty="0">
                          <a:latin typeface="Korinna BT"/>
                          <a:ea typeface="Times New Roman"/>
                        </a:rPr>
                        <a:t>TOPLAM</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tabLst>
                          <a:tab pos="114300" algn="l"/>
                        </a:tabLst>
                      </a:pPr>
                      <a:r>
                        <a:rPr lang="tr-TR" sz="1200">
                          <a:latin typeface="Korinna BT"/>
                          <a:ea typeface="Times New Roman"/>
                        </a:rPr>
                        <a:t>84.600.-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r>
                        <a:rPr lang="tr-TR" sz="1200" dirty="0">
                          <a:latin typeface="Korinna BT"/>
                          <a:ea typeface="Times New Roman"/>
                        </a:rPr>
                        <a:t>84.600.-</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9634" name="Rectangle 2"/>
          <p:cNvSpPr>
            <a:spLocks noChangeArrowheads="1"/>
          </p:cNvSpPr>
          <p:nvPr/>
        </p:nvSpPr>
        <p:spPr bwMode="auto">
          <a:xfrm>
            <a:off x="175326" y="2996952"/>
            <a:ext cx="8968674"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14300"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4.</a:t>
            </a:r>
            <a:r>
              <a:rPr kumimoji="0" lang="tr-TR"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Bağlı bulunulan vergi dairesi yatırım teşvik belgesini incelemesinden sonra Net AŞ’nin bankasına KDV iadesini yatırması kaydı.</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4 Tablo"/>
          <p:cNvGraphicFramePr>
            <a:graphicFrameLocks noGrp="1"/>
          </p:cNvGraphicFramePr>
          <p:nvPr/>
        </p:nvGraphicFramePr>
        <p:xfrm>
          <a:off x="539552" y="3501008"/>
          <a:ext cx="5904656" cy="1630680"/>
        </p:xfrm>
        <a:graphic>
          <a:graphicData uri="http://schemas.openxmlformats.org/drawingml/2006/table">
            <a:tbl>
              <a:tblPr/>
              <a:tblGrid>
                <a:gridCol w="1050235"/>
                <a:gridCol w="2504728"/>
                <a:gridCol w="750168"/>
                <a:gridCol w="844356"/>
                <a:gridCol w="755169"/>
              </a:tblGrid>
              <a:tr h="0">
                <a:tc gridSpan="5">
                  <a:txBody>
                    <a:bodyPr/>
                    <a:lstStyle/>
                    <a:p>
                      <a:pPr algn="just">
                        <a:spcAft>
                          <a:spcPts val="0"/>
                        </a:spcAft>
                        <a:tabLst>
                          <a:tab pos="114300" algn="l"/>
                        </a:tabLst>
                      </a:pPr>
                      <a:r>
                        <a:rPr lang="tr-TR" sz="1100" b="1" dirty="0">
                          <a:latin typeface="Korinna BT"/>
                          <a:ea typeface="Times New Roman"/>
                        </a:rPr>
                        <a:t>NET  AŞ                                                                                                                Mahsup Fişi</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0">
                <a:tc>
                  <a:txBody>
                    <a:bodyPr/>
                    <a:lstStyle/>
                    <a:p>
                      <a:pPr algn="just">
                        <a:spcAft>
                          <a:spcPts val="0"/>
                        </a:spcAft>
                        <a:tabLst>
                          <a:tab pos="114300" algn="l"/>
                        </a:tabLst>
                      </a:pPr>
                      <a:r>
                        <a:rPr lang="tr-TR" sz="1200">
                          <a:latin typeface="Korinna BT"/>
                          <a:ea typeface="Times New Roman"/>
                        </a:rPr>
                        <a:t>Hesap Kodu </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tabLst>
                          <a:tab pos="114300" algn="l"/>
                        </a:tabLst>
                      </a:pPr>
                      <a:r>
                        <a:rPr lang="tr-TR" sz="1200" dirty="0">
                          <a:latin typeface="Korinna BT"/>
                          <a:ea typeface="Times New Roman"/>
                        </a:rPr>
                        <a:t>Hesap Adı</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tabLst>
                          <a:tab pos="114300" algn="l"/>
                        </a:tabLst>
                      </a:pPr>
                      <a:r>
                        <a:rPr lang="tr-TR" sz="1200">
                          <a:latin typeface="Korinna BT"/>
                          <a:ea typeface="Times New Roman"/>
                        </a:rPr>
                        <a:t>Detay</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tr-TR" sz="1100" b="1">
                          <a:latin typeface="Korinna BT"/>
                          <a:ea typeface="Times New Roman"/>
                        </a:rPr>
                        <a:t>Borç</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tr-TR" sz="1100" b="1">
                          <a:latin typeface="Korinna BT"/>
                          <a:ea typeface="Times New Roman"/>
                        </a:rPr>
                        <a:t>Alacak</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spcAft>
                          <a:spcPts val="0"/>
                        </a:spcAft>
                        <a:tabLst>
                          <a:tab pos="114300" algn="l"/>
                        </a:tabLst>
                      </a:pPr>
                      <a:r>
                        <a:rPr lang="tr-TR" sz="1200" b="1">
                          <a:latin typeface="Korinna BT"/>
                          <a:ea typeface="Times New Roman"/>
                        </a:rPr>
                        <a:t>102</a:t>
                      </a:r>
                      <a:endParaRPr lang="tr-TR" sz="2000">
                        <a:latin typeface="Times New Roman"/>
                        <a:ea typeface="Times New Roman"/>
                      </a:endParaRPr>
                    </a:p>
                    <a:p>
                      <a:pPr algn="just">
                        <a:spcAft>
                          <a:spcPts val="0"/>
                        </a:spcAft>
                        <a:tabLst>
                          <a:tab pos="114300" algn="l"/>
                        </a:tabLst>
                      </a:pPr>
                      <a:r>
                        <a:rPr lang="tr-TR" sz="1200">
                          <a:latin typeface="Korinna BT"/>
                          <a:ea typeface="Times New Roman"/>
                        </a:rPr>
                        <a:t>   102.01</a:t>
                      </a:r>
                      <a:endParaRPr lang="tr-TR" sz="2000">
                        <a:latin typeface="Times New Roman"/>
                        <a:ea typeface="Times New Roman"/>
                      </a:endParaRPr>
                    </a:p>
                    <a:p>
                      <a:pPr algn="just">
                        <a:spcAft>
                          <a:spcPts val="0"/>
                        </a:spcAft>
                        <a:tabLst>
                          <a:tab pos="114300" algn="l"/>
                        </a:tabLst>
                      </a:pPr>
                      <a:r>
                        <a:rPr lang="tr-TR" sz="1200">
                          <a:latin typeface="Korinna BT"/>
                          <a:ea typeface="Times New Roman"/>
                        </a:rPr>
                        <a:t>       </a:t>
                      </a:r>
                      <a:r>
                        <a:rPr lang="tr-TR" sz="1200" b="1">
                          <a:latin typeface="Korinna BT"/>
                          <a:ea typeface="Times New Roman"/>
                        </a:rPr>
                        <a:t>136</a:t>
                      </a:r>
                      <a:endParaRPr lang="tr-TR" sz="2000">
                        <a:latin typeface="Times New Roman"/>
                        <a:ea typeface="Times New Roman"/>
                      </a:endParaRPr>
                    </a:p>
                    <a:p>
                      <a:pPr algn="just">
                        <a:spcAft>
                          <a:spcPts val="0"/>
                        </a:spcAft>
                        <a:tabLst>
                          <a:tab pos="114300" algn="l"/>
                        </a:tabLst>
                      </a:pPr>
                      <a:r>
                        <a:rPr lang="tr-TR" sz="1200">
                          <a:latin typeface="Korinna BT"/>
                          <a:ea typeface="Times New Roman"/>
                        </a:rPr>
                        <a:t>        136.04 </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spcAft>
                          <a:spcPts val="0"/>
                        </a:spcAft>
                        <a:tabLst>
                          <a:tab pos="114300" algn="l"/>
                        </a:tabLst>
                      </a:pPr>
                      <a:r>
                        <a:rPr lang="tr-TR" sz="1200" b="1">
                          <a:latin typeface="Korinna BT"/>
                          <a:ea typeface="Times New Roman"/>
                        </a:rPr>
                        <a:t>BANKALAR HS</a:t>
                      </a:r>
                      <a:endParaRPr lang="tr-TR" sz="2000">
                        <a:latin typeface="Times New Roman"/>
                        <a:ea typeface="Times New Roman"/>
                      </a:endParaRPr>
                    </a:p>
                    <a:p>
                      <a:pPr algn="just">
                        <a:spcAft>
                          <a:spcPts val="0"/>
                        </a:spcAft>
                        <a:tabLst>
                          <a:tab pos="114300" algn="l"/>
                        </a:tabLst>
                      </a:pPr>
                      <a:r>
                        <a:rPr lang="tr-TR" sz="1200">
                          <a:latin typeface="Korinna BT"/>
                          <a:ea typeface="Times New Roman"/>
                        </a:rPr>
                        <a:t>Akbank</a:t>
                      </a:r>
                      <a:endParaRPr lang="tr-TR" sz="2000">
                        <a:latin typeface="Times New Roman"/>
                        <a:ea typeface="Times New Roman"/>
                      </a:endParaRPr>
                    </a:p>
                    <a:p>
                      <a:pPr algn="just">
                        <a:spcAft>
                          <a:spcPts val="0"/>
                        </a:spcAft>
                        <a:tabLst>
                          <a:tab pos="114300" algn="l"/>
                        </a:tabLst>
                      </a:pPr>
                      <a:r>
                        <a:rPr lang="tr-TR" sz="1200">
                          <a:latin typeface="Korinna BT"/>
                          <a:ea typeface="Times New Roman"/>
                        </a:rPr>
                        <a:t>    </a:t>
                      </a:r>
                      <a:r>
                        <a:rPr lang="tr-TR" sz="1200" b="1">
                          <a:latin typeface="Korinna BT"/>
                          <a:ea typeface="Times New Roman"/>
                        </a:rPr>
                        <a:t>DİĞER ÇEŞİTLİ ALACAKLAR HS</a:t>
                      </a:r>
                      <a:endParaRPr lang="tr-TR" sz="2000">
                        <a:latin typeface="Times New Roman"/>
                        <a:ea typeface="Times New Roman"/>
                      </a:endParaRPr>
                    </a:p>
                    <a:p>
                      <a:pPr algn="just">
                        <a:spcAft>
                          <a:spcPts val="0"/>
                        </a:spcAft>
                        <a:tabLst>
                          <a:tab pos="114300" algn="l"/>
                        </a:tabLst>
                      </a:pPr>
                      <a:r>
                        <a:rPr lang="tr-TR" sz="1200">
                          <a:latin typeface="Korinna BT"/>
                          <a:ea typeface="Times New Roman"/>
                        </a:rPr>
                        <a:t>       Vergi Dairesi İthalat İadesi</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tabLst>
                          <a:tab pos="114300" algn="l"/>
                        </a:tabLst>
                      </a:pPr>
                      <a:r>
                        <a:rPr lang="tr-TR" sz="1200">
                          <a:latin typeface="Korinna BT"/>
                          <a:ea typeface="Times New Roman"/>
                        </a:rPr>
                        <a:t>84.600.-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endParaRPr lang="tr-TR" sz="1200">
                        <a:latin typeface="Korinna BT"/>
                        <a:ea typeface="Times New Roman"/>
                      </a:endParaRPr>
                    </a:p>
                    <a:p>
                      <a:pPr algn="r">
                        <a:spcAft>
                          <a:spcPts val="0"/>
                        </a:spcAft>
                        <a:tabLst>
                          <a:tab pos="114300" algn="l"/>
                        </a:tabLst>
                      </a:pPr>
                      <a:r>
                        <a:rPr lang="tr-TR" sz="1200">
                          <a:latin typeface="Korinna BT"/>
                          <a:ea typeface="Times New Roman"/>
                        </a:rPr>
                        <a:t>84.600.-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3">
                  <a:txBody>
                    <a:bodyPr/>
                    <a:lstStyle/>
                    <a:p>
                      <a:pPr algn="r">
                        <a:spcAft>
                          <a:spcPts val="0"/>
                        </a:spcAft>
                        <a:tabLst>
                          <a:tab pos="114300" algn="l"/>
                        </a:tabLst>
                      </a:pPr>
                      <a:r>
                        <a:rPr lang="tr-TR" sz="1200">
                          <a:latin typeface="Korinna BT"/>
                          <a:ea typeface="Times New Roman"/>
                        </a:rPr>
                        <a:t>TOPLAM</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a:txBody>
                    <a:bodyPr/>
                    <a:lstStyle/>
                    <a:p>
                      <a:pPr algn="r">
                        <a:spcAft>
                          <a:spcPts val="0"/>
                        </a:spcAft>
                        <a:tabLst>
                          <a:tab pos="114300" algn="l"/>
                        </a:tabLst>
                      </a:pPr>
                      <a:r>
                        <a:rPr lang="tr-TR" sz="1200">
                          <a:latin typeface="Korinna BT"/>
                          <a:ea typeface="Times New Roman"/>
                        </a:rPr>
                        <a:t>84.600.-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r>
                        <a:rPr lang="tr-TR" sz="1200">
                          <a:latin typeface="Korinna BT"/>
                          <a:ea typeface="Times New Roman"/>
                        </a:rPr>
                        <a:t>84.600.-</a:t>
                      </a:r>
                      <a:endParaRPr lang="tr-TR" sz="20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5265">
                <a:tc>
                  <a:txBody>
                    <a:bodyPr/>
                    <a:lstStyle/>
                    <a:p>
                      <a:pPr algn="just">
                        <a:spcAft>
                          <a:spcPts val="0"/>
                        </a:spcAft>
                        <a:tabLst>
                          <a:tab pos="114300" algn="l"/>
                        </a:tabLst>
                      </a:pPr>
                      <a:r>
                        <a:rPr lang="tr-TR" sz="1200" b="1" dirty="0">
                          <a:latin typeface="Korinna BT"/>
                          <a:ea typeface="Times New Roman"/>
                        </a:rPr>
                        <a:t>Açıklama</a:t>
                      </a:r>
                      <a:r>
                        <a:rPr lang="tr-TR" sz="1200" dirty="0">
                          <a:latin typeface="Korinna BT"/>
                          <a:ea typeface="Times New Roman"/>
                        </a:rPr>
                        <a:t> </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just">
                        <a:spcAft>
                          <a:spcPts val="0"/>
                        </a:spcAft>
                        <a:tabLst>
                          <a:tab pos="114300" algn="l"/>
                        </a:tabLst>
                      </a:pPr>
                      <a:r>
                        <a:rPr lang="tr-TR" sz="1200" dirty="0">
                          <a:latin typeface="Korinna BT"/>
                          <a:ea typeface="Times New Roman"/>
                        </a:rPr>
                        <a:t>Bağlı bulunulan vergi dairesi yatırım teşvik belgesini incelemesinden </a:t>
                      </a:r>
                      <a:endParaRPr lang="tr-TR" sz="2000" dirty="0">
                        <a:latin typeface="Times New Roman"/>
                        <a:ea typeface="Times New Roman"/>
                      </a:endParaRPr>
                    </a:p>
                    <a:p>
                      <a:pPr algn="just">
                        <a:spcAft>
                          <a:spcPts val="0"/>
                        </a:spcAft>
                        <a:tabLst>
                          <a:tab pos="114300" algn="l"/>
                        </a:tabLst>
                      </a:pPr>
                      <a:r>
                        <a:rPr lang="tr-TR" sz="1200" dirty="0">
                          <a:latin typeface="Korinna BT"/>
                          <a:ea typeface="Times New Roman"/>
                        </a:rPr>
                        <a:t>sonra Net AŞ’nin bankasına KDV iadesini yatırması kaydı.</a:t>
                      </a:r>
                      <a:endParaRPr lang="tr-TR" sz="20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pic>
        <p:nvPicPr>
          <p:cNvPr id="6" name="Picture 6"/>
          <p:cNvPicPr>
            <a:picLocks noChangeAspect="1" noChangeArrowheads="1"/>
          </p:cNvPicPr>
          <p:nvPr/>
        </p:nvPicPr>
        <p:blipFill>
          <a:blip r:embed="rId2" cstate="print"/>
          <a:srcRect/>
          <a:stretch>
            <a:fillRect/>
          </a:stretch>
        </p:blipFill>
        <p:spPr bwMode="auto">
          <a:xfrm>
            <a:off x="7092280" y="3429000"/>
            <a:ext cx="1857375" cy="1728192"/>
          </a:xfrm>
          <a:prstGeom prst="rect">
            <a:avLst/>
          </a:prstGeom>
          <a:noFill/>
          <a:ln w="9525">
            <a:noFill/>
            <a:miter lim="800000"/>
            <a:headEnd/>
            <a:tailEnd/>
          </a:ln>
        </p:spPr>
      </p:pic>
    </p:spTree>
  </p:cSld>
  <p:clrMapOvr>
    <a:masterClrMapping/>
  </p:clrMapOvr>
  <p:transition spd="slow">
    <p:newsfla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
          <p:cNvSpPr>
            <a:spLocks noChangeArrowheads="1"/>
          </p:cNvSpPr>
          <p:nvPr/>
        </p:nvSpPr>
        <p:spPr bwMode="auto">
          <a:xfrm>
            <a:off x="0" y="755340"/>
            <a:ext cx="9144000" cy="30239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tab pos="114300" algn="l"/>
                <a:tab pos="228600" algn="l"/>
              </a:tabLst>
            </a:pPr>
            <a:r>
              <a:rPr kumimoji="0" lang="tr-TR" sz="1200" b="1" i="0" u="none" strike="noStrike" cap="none" normalizeH="0" baseline="0" dirty="0" smtClean="0">
                <a:ln>
                  <a:noFill/>
                </a:ln>
                <a:solidFill>
                  <a:schemeClr val="tx1"/>
                </a:solidFill>
                <a:effectLst/>
                <a:latin typeface="Korinna BT" charset="0"/>
                <a:ea typeface="Times New Roman" pitchFamily="18" charset="0"/>
                <a:cs typeface="Arial" pitchFamily="34" charset="0"/>
              </a:rPr>
              <a:t>6. 6. 2. Teşvikli Yatırım Malları İthalatında KDV</a:t>
            </a:r>
          </a:p>
          <a:p>
            <a:pPr marL="0" marR="0" lvl="0" indent="252413" algn="just" defTabSz="914400" rtl="0" eaLnBrk="1" fontAlgn="base" latinLnBrk="0" hangingPunct="1">
              <a:lnSpc>
                <a:spcPct val="100000"/>
              </a:lnSpc>
              <a:spcBef>
                <a:spcPct val="0"/>
              </a:spcBef>
              <a:spcAft>
                <a:spcPct val="0"/>
              </a:spcAft>
              <a:buClrTx/>
              <a:buSzTx/>
              <a:buFontTx/>
              <a:buNone/>
              <a:tabLst>
                <a:tab pos="114300" algn="l"/>
                <a:tab pos="228600" algn="l"/>
              </a:tabLst>
            </a:pP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Teşvik kapsamına alınmış yatırım malları, ithalinde gümrük idaresince tahakkuk ettirilerek teminata bağlanarak Katma Değer Vergisi tecil edilebilir. Bu tecil edilen Katma Değer Vergisi teşvik belgesindeki şartlara uygun olarak ithalatın gerçekleştirilmesi halinde vergi idaresi tarafından terkin edilir. Şartların eksik ve yetersiz olması halinde teşvik kapsamından çıkar. Terkinden sonra teminat çözülür. Şayet tecili gerçekleştirilen ithalatın KDV’si teşvik belgesindeki kurallara uygun yapılmaması halinde cezalı olarak ödenir. Ödenen cezalar kanunen kabul edilmeyen gider niteliğindedir.</a:t>
            </a:r>
            <a:endParaRPr kumimoji="0" lang="tr-TR"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Teşvikli yatırım malları ithalinde gümrük idareleri tarafından tarh ve tahakkuk ettirilen ve teminat karşılığı ertelenen KDV tutarı 192 DİĞER KDV hesabına borç, 392 DİĞER KDV hesabına alacak kaydedilir. Erteleme kaydı yapıldıktan sonra işletmenin vergi dairesine ödediği KDV’nin ertelenen KDV tutarına ulaşması beklenir. Vergi dairesine ödenen KDV’nin durumunu gösteren belge alınır. Bu belge gümrük idaresine verilir ve ertelenen KDV’nin terkini sağlanır. Teminat mektupları nazım hesaplarda izleniyor ise ilgili nazım hesapları kapatılır.</a:t>
            </a:r>
          </a:p>
          <a:p>
            <a:pPr algn="just"/>
            <a:endParaRPr lang="tr-TR" sz="1200" b="1" dirty="0" smtClean="0"/>
          </a:p>
          <a:p>
            <a:pPr algn="just"/>
            <a:r>
              <a:rPr lang="tr-TR" sz="1200" b="1" dirty="0" smtClean="0"/>
              <a:t>Örnek:</a:t>
            </a:r>
            <a:r>
              <a:rPr lang="tr-TR" sz="1200" dirty="0" smtClean="0"/>
              <a:t> KAYA AŞ 2011 Yılının Eylül ayında teşvik belgeli makine ithalatına ilişkin tüm yasal işlemleri tamamlanmıştır. Buna göre;</a:t>
            </a:r>
          </a:p>
          <a:p>
            <a:pPr algn="just"/>
            <a:r>
              <a:rPr lang="tr-TR" sz="1200" dirty="0" smtClean="0"/>
              <a:t> 1) 01.09.2011 tarihinde Almanya’dan ithal edilen teşvik belgeli makine ithalatındaki 250.000.- TL’lik KDV, aynı tutardaki verilen banka teminat mektubu karşılığında ertelenmiştir.</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2" name="Rectangle 2"/>
          <p:cNvSpPr>
            <a:spLocks noChangeArrowheads="1"/>
          </p:cNvSpPr>
          <p:nvPr/>
        </p:nvSpPr>
        <p:spPr bwMode="auto">
          <a:xfrm>
            <a:off x="0" y="45720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graphicFrame>
        <p:nvGraphicFramePr>
          <p:cNvPr id="5" name="4 Tablo"/>
          <p:cNvGraphicFramePr>
            <a:graphicFrameLocks noGrp="1"/>
          </p:cNvGraphicFramePr>
          <p:nvPr/>
        </p:nvGraphicFramePr>
        <p:xfrm>
          <a:off x="539552" y="3861048"/>
          <a:ext cx="5688632" cy="1120140"/>
        </p:xfrm>
        <a:graphic>
          <a:graphicData uri="http://schemas.openxmlformats.org/drawingml/2006/table">
            <a:tbl>
              <a:tblPr/>
              <a:tblGrid>
                <a:gridCol w="1011812"/>
                <a:gridCol w="3135814"/>
                <a:gridCol w="813465"/>
                <a:gridCol w="727541"/>
              </a:tblGrid>
              <a:tr h="540060">
                <a:tc>
                  <a:txBody>
                    <a:bodyPr/>
                    <a:lstStyle/>
                    <a:p>
                      <a:pPr algn="just">
                        <a:spcAft>
                          <a:spcPts val="0"/>
                        </a:spcAft>
                        <a:tabLst>
                          <a:tab pos="114300" algn="l"/>
                        </a:tabLst>
                      </a:pPr>
                      <a:r>
                        <a:rPr lang="tr-TR" sz="1050" b="1" dirty="0">
                          <a:latin typeface="Korinna BT"/>
                          <a:ea typeface="Times New Roman"/>
                        </a:rPr>
                        <a:t>192</a:t>
                      </a:r>
                      <a:endParaRPr lang="tr-TR" sz="1600" dirty="0">
                        <a:latin typeface="Times New Roman"/>
                        <a:ea typeface="Times New Roman"/>
                      </a:endParaRPr>
                    </a:p>
                    <a:p>
                      <a:pPr algn="just">
                        <a:spcAft>
                          <a:spcPts val="0"/>
                        </a:spcAft>
                        <a:tabLst>
                          <a:tab pos="114300" algn="l"/>
                        </a:tabLst>
                      </a:pPr>
                      <a:r>
                        <a:rPr lang="tr-TR" sz="1050" dirty="0">
                          <a:latin typeface="Korinna BT"/>
                          <a:ea typeface="Times New Roman"/>
                        </a:rPr>
                        <a:t>   192.02.01</a:t>
                      </a:r>
                      <a:endParaRPr lang="tr-TR" sz="1600" dirty="0">
                        <a:latin typeface="Times New Roman"/>
                        <a:ea typeface="Times New Roman"/>
                      </a:endParaRPr>
                    </a:p>
                    <a:p>
                      <a:pPr algn="just">
                        <a:spcAft>
                          <a:spcPts val="0"/>
                        </a:spcAft>
                        <a:tabLst>
                          <a:tab pos="114300" algn="l"/>
                        </a:tabLst>
                      </a:pPr>
                      <a:r>
                        <a:rPr lang="tr-TR" sz="1050" dirty="0">
                          <a:latin typeface="Korinna BT"/>
                          <a:ea typeface="Times New Roman"/>
                        </a:rPr>
                        <a:t>       392</a:t>
                      </a:r>
                      <a:endParaRPr lang="tr-TR" sz="1600" dirty="0">
                        <a:latin typeface="Times New Roman"/>
                        <a:ea typeface="Times New Roman"/>
                      </a:endParaRPr>
                    </a:p>
                    <a:p>
                      <a:pPr algn="just">
                        <a:spcAft>
                          <a:spcPts val="0"/>
                        </a:spcAft>
                        <a:tabLst>
                          <a:tab pos="114300" algn="l"/>
                        </a:tabLst>
                      </a:pPr>
                      <a:r>
                        <a:rPr lang="tr-TR" sz="1000" dirty="0">
                          <a:latin typeface="Korinna BT"/>
                          <a:ea typeface="Times New Roman"/>
                        </a:rPr>
                        <a:t>        392.02.01 </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tabLst>
                          <a:tab pos="114300" algn="l"/>
                        </a:tabLst>
                      </a:pPr>
                      <a:r>
                        <a:rPr lang="tr-TR" sz="1050" b="1">
                          <a:latin typeface="Korinna BT"/>
                          <a:ea typeface="Times New Roman"/>
                        </a:rPr>
                        <a:t>DİĞER KDV HS</a:t>
                      </a:r>
                      <a:endParaRPr lang="tr-TR" sz="1600">
                        <a:latin typeface="Times New Roman"/>
                        <a:ea typeface="Times New Roman"/>
                      </a:endParaRPr>
                    </a:p>
                    <a:p>
                      <a:pPr algn="just">
                        <a:spcAft>
                          <a:spcPts val="0"/>
                        </a:spcAft>
                        <a:tabLst>
                          <a:tab pos="114300" algn="l"/>
                        </a:tabLst>
                      </a:pPr>
                      <a:r>
                        <a:rPr lang="tr-TR" sz="1050">
                          <a:latin typeface="Korinna BT"/>
                          <a:ea typeface="Times New Roman"/>
                        </a:rPr>
                        <a:t>Teşvikli Yatırım Ertelenen KDV</a:t>
                      </a:r>
                      <a:endParaRPr lang="tr-TR" sz="1600">
                        <a:latin typeface="Times New Roman"/>
                        <a:ea typeface="Times New Roman"/>
                      </a:endParaRPr>
                    </a:p>
                    <a:p>
                      <a:pPr algn="just">
                        <a:spcAft>
                          <a:spcPts val="0"/>
                        </a:spcAft>
                        <a:tabLst>
                          <a:tab pos="114300" algn="l"/>
                        </a:tabLst>
                      </a:pPr>
                      <a:r>
                        <a:rPr lang="tr-TR" sz="1050">
                          <a:latin typeface="Korinna BT"/>
                          <a:ea typeface="Times New Roman"/>
                        </a:rPr>
                        <a:t>    </a:t>
                      </a:r>
                      <a:r>
                        <a:rPr lang="tr-TR" sz="1050" b="1">
                          <a:latin typeface="Korinna BT"/>
                          <a:ea typeface="Times New Roman"/>
                        </a:rPr>
                        <a:t>DİĞER KDV HS</a:t>
                      </a:r>
                      <a:endParaRPr lang="tr-TR" sz="1600">
                        <a:latin typeface="Times New Roman"/>
                        <a:ea typeface="Times New Roman"/>
                      </a:endParaRPr>
                    </a:p>
                    <a:p>
                      <a:pPr algn="just">
                        <a:spcAft>
                          <a:spcPts val="0"/>
                        </a:spcAft>
                        <a:tabLst>
                          <a:tab pos="114300" algn="l"/>
                        </a:tabLst>
                      </a:pPr>
                      <a:r>
                        <a:rPr lang="tr-TR" sz="1050">
                          <a:latin typeface="Korinna BT"/>
                          <a:ea typeface="Times New Roman"/>
                        </a:rPr>
                        <a:t>    Teşvikli Yatırım Ertelenen KDV</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r>
                        <a:rPr lang="tr-TR" sz="1050">
                          <a:latin typeface="Korinna BT"/>
                          <a:ea typeface="Times New Roman"/>
                        </a:rPr>
                        <a:t>250.000.-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endParaRPr lang="tr-TR" sz="1050">
                        <a:latin typeface="Korinna BT"/>
                        <a:ea typeface="Times New Roman"/>
                      </a:endParaRPr>
                    </a:p>
                    <a:p>
                      <a:pPr algn="r">
                        <a:spcAft>
                          <a:spcPts val="0"/>
                        </a:spcAft>
                        <a:tabLst>
                          <a:tab pos="114300" algn="l"/>
                        </a:tabLst>
                      </a:pPr>
                      <a:r>
                        <a:rPr lang="tr-TR" sz="1050">
                          <a:latin typeface="Korinna BT"/>
                          <a:ea typeface="Times New Roman"/>
                        </a:rPr>
                        <a:t>250.000.-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424">
                <a:tc gridSpan="2">
                  <a:txBody>
                    <a:bodyPr/>
                    <a:lstStyle/>
                    <a:p>
                      <a:pPr algn="r">
                        <a:spcAft>
                          <a:spcPts val="0"/>
                        </a:spcAft>
                        <a:tabLst>
                          <a:tab pos="114300" algn="l"/>
                        </a:tabLst>
                      </a:pPr>
                      <a:r>
                        <a:rPr lang="tr-TR" sz="1050">
                          <a:latin typeface="Korinna BT"/>
                          <a:ea typeface="Times New Roman"/>
                        </a:rPr>
                        <a:t>TOPLAM</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spcAft>
                          <a:spcPts val="0"/>
                        </a:spcAft>
                      </a:pPr>
                      <a:r>
                        <a:rPr lang="tr-TR" sz="1050">
                          <a:latin typeface="Korinna BT"/>
                          <a:ea typeface="Times New Roman"/>
                        </a:rPr>
                        <a:t>250.000.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tr-TR" sz="1050">
                          <a:latin typeface="Korinna BT"/>
                          <a:ea typeface="Times New Roman"/>
                        </a:rPr>
                        <a:t>250.000.-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0030">
                <a:tc>
                  <a:txBody>
                    <a:bodyPr/>
                    <a:lstStyle/>
                    <a:p>
                      <a:pPr algn="just">
                        <a:spcAft>
                          <a:spcPts val="0"/>
                        </a:spcAft>
                        <a:tabLst>
                          <a:tab pos="114300" algn="l"/>
                        </a:tabLst>
                      </a:pPr>
                      <a:r>
                        <a:rPr lang="tr-TR" sz="1050" b="1" dirty="0">
                          <a:latin typeface="Korinna BT"/>
                          <a:ea typeface="Times New Roman"/>
                        </a:rPr>
                        <a:t>Açıklama</a:t>
                      </a:r>
                      <a:r>
                        <a:rPr lang="tr-TR" sz="1050" dirty="0">
                          <a:latin typeface="Korinna BT"/>
                          <a:ea typeface="Times New Roman"/>
                        </a:rPr>
                        <a:t> </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just">
                        <a:spcAft>
                          <a:spcPts val="0"/>
                        </a:spcAft>
                        <a:tabLst>
                          <a:tab pos="114300" algn="l"/>
                        </a:tabLst>
                      </a:pPr>
                      <a:r>
                        <a:rPr lang="tr-TR" sz="1050" dirty="0">
                          <a:latin typeface="Korinna BT"/>
                          <a:ea typeface="Times New Roman"/>
                        </a:rPr>
                        <a:t>Teşvikli Yatırım Kapsamındaki Makine İthalinde Ertelenen</a:t>
                      </a:r>
                      <a:endParaRPr lang="tr-TR" sz="1600" dirty="0">
                        <a:latin typeface="Times New Roman"/>
                        <a:ea typeface="Times New Roman"/>
                      </a:endParaRPr>
                    </a:p>
                    <a:p>
                      <a:pPr algn="just">
                        <a:spcAft>
                          <a:spcPts val="0"/>
                        </a:spcAft>
                        <a:tabLst>
                          <a:tab pos="114300" algn="l"/>
                        </a:tabLst>
                      </a:pPr>
                      <a:r>
                        <a:rPr lang="tr-TR" sz="1050" dirty="0">
                          <a:latin typeface="Korinna BT"/>
                          <a:ea typeface="Times New Roman"/>
                        </a:rPr>
                        <a:t>KDV ‘</a:t>
                      </a:r>
                      <a:r>
                        <a:rPr lang="tr-TR" sz="1050" dirty="0" err="1">
                          <a:latin typeface="Korinna BT"/>
                          <a:ea typeface="Times New Roman"/>
                        </a:rPr>
                        <a:t>nin</a:t>
                      </a:r>
                      <a:r>
                        <a:rPr lang="tr-TR" sz="1050" dirty="0">
                          <a:latin typeface="Korinna BT"/>
                          <a:ea typeface="Times New Roman"/>
                        </a:rPr>
                        <a:t> Terkini kaydı.</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r>
            </a:tbl>
          </a:graphicData>
        </a:graphic>
      </p:graphicFrame>
      <p:sp>
        <p:nvSpPr>
          <p:cNvPr id="71684" name="Rectangle 4"/>
          <p:cNvSpPr>
            <a:spLocks noChangeArrowheads="1"/>
          </p:cNvSpPr>
          <p:nvPr/>
        </p:nvSpPr>
        <p:spPr bwMode="auto">
          <a:xfrm>
            <a:off x="0" y="5013176"/>
            <a:ext cx="896448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tab pos="114300" algn="l"/>
                <a:tab pos="228600" algn="l"/>
              </a:tabLst>
            </a:pPr>
            <a:r>
              <a:rPr kumimoji="0" lang="tr-TR" sz="1200" b="0" i="0" u="none" strike="noStrike" cap="none" normalizeH="0" baseline="0" dirty="0" smtClean="0">
                <a:ln>
                  <a:noFill/>
                </a:ln>
                <a:solidFill>
                  <a:schemeClr val="tx1"/>
                </a:solidFill>
                <a:effectLst/>
                <a:latin typeface="Korinna BT" charset="0"/>
                <a:ea typeface="Times New Roman" pitchFamily="18" charset="0"/>
                <a:cs typeface="Arial" pitchFamily="34" charset="0"/>
              </a:rPr>
              <a:t>2) Kaya AŞ’nin ödediği KDV tutarı, ertelenen KDV tutarına ulaştığına dair belge vergi idaresinden alınarak gümrük idaresine verilmiştir. Ertelenen verginin terkini gerçekleştirerek ve teminat mektubunun geri alınmasına yönelik yevmiye kaydını düzenleyiniz.</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7" name="6 Tablo"/>
          <p:cNvGraphicFramePr>
            <a:graphicFrameLocks noGrp="1"/>
          </p:cNvGraphicFramePr>
          <p:nvPr/>
        </p:nvGraphicFramePr>
        <p:xfrm>
          <a:off x="611560" y="5661248"/>
          <a:ext cx="5832648" cy="960120"/>
        </p:xfrm>
        <a:graphic>
          <a:graphicData uri="http://schemas.openxmlformats.org/drawingml/2006/table">
            <a:tbl>
              <a:tblPr/>
              <a:tblGrid>
                <a:gridCol w="1037427"/>
                <a:gridCol w="3215202"/>
                <a:gridCol w="834059"/>
                <a:gridCol w="745960"/>
              </a:tblGrid>
              <a:tr h="0">
                <a:tc>
                  <a:txBody>
                    <a:bodyPr/>
                    <a:lstStyle/>
                    <a:p>
                      <a:pPr algn="just">
                        <a:spcAft>
                          <a:spcPts val="0"/>
                        </a:spcAft>
                        <a:tabLst>
                          <a:tab pos="114300" algn="l"/>
                        </a:tabLst>
                      </a:pPr>
                      <a:r>
                        <a:rPr lang="tr-TR" sz="1050" b="1" dirty="0">
                          <a:latin typeface="Korinna BT"/>
                          <a:ea typeface="Times New Roman"/>
                        </a:rPr>
                        <a:t>392</a:t>
                      </a:r>
                      <a:endParaRPr lang="tr-TR" sz="1600" dirty="0">
                        <a:latin typeface="Times New Roman"/>
                        <a:ea typeface="Times New Roman"/>
                      </a:endParaRPr>
                    </a:p>
                    <a:p>
                      <a:pPr algn="just">
                        <a:spcAft>
                          <a:spcPts val="0"/>
                        </a:spcAft>
                        <a:tabLst>
                          <a:tab pos="114300" algn="l"/>
                        </a:tabLst>
                      </a:pPr>
                      <a:r>
                        <a:rPr lang="tr-TR" sz="1050" dirty="0">
                          <a:latin typeface="Korinna BT"/>
                          <a:ea typeface="Times New Roman"/>
                        </a:rPr>
                        <a:t>   392.02.01</a:t>
                      </a:r>
                      <a:endParaRPr lang="tr-TR" sz="1600" dirty="0">
                        <a:latin typeface="Times New Roman"/>
                        <a:ea typeface="Times New Roman"/>
                      </a:endParaRPr>
                    </a:p>
                    <a:p>
                      <a:pPr algn="just">
                        <a:spcAft>
                          <a:spcPts val="0"/>
                        </a:spcAft>
                        <a:tabLst>
                          <a:tab pos="114300" algn="l"/>
                        </a:tabLst>
                      </a:pPr>
                      <a:r>
                        <a:rPr lang="tr-TR" sz="1050" dirty="0">
                          <a:latin typeface="Korinna BT"/>
                          <a:ea typeface="Times New Roman"/>
                        </a:rPr>
                        <a:t>       192</a:t>
                      </a:r>
                      <a:endParaRPr lang="tr-TR" sz="1600" dirty="0">
                        <a:latin typeface="Times New Roman"/>
                        <a:ea typeface="Times New Roman"/>
                      </a:endParaRPr>
                    </a:p>
                    <a:p>
                      <a:pPr algn="just">
                        <a:spcAft>
                          <a:spcPts val="0"/>
                        </a:spcAft>
                        <a:tabLst>
                          <a:tab pos="114300" algn="l"/>
                        </a:tabLst>
                      </a:pPr>
                      <a:r>
                        <a:rPr lang="tr-TR" sz="1000" dirty="0">
                          <a:latin typeface="Korinna BT"/>
                          <a:ea typeface="Times New Roman"/>
                        </a:rPr>
                        <a:t>        192.02.01 </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tabLst>
                          <a:tab pos="114300" algn="l"/>
                        </a:tabLst>
                      </a:pPr>
                      <a:r>
                        <a:rPr lang="tr-TR" sz="1050" b="1">
                          <a:latin typeface="Korinna BT"/>
                          <a:ea typeface="Times New Roman"/>
                        </a:rPr>
                        <a:t>DİĞER KDV HS</a:t>
                      </a:r>
                      <a:endParaRPr lang="tr-TR" sz="1600">
                        <a:latin typeface="Times New Roman"/>
                        <a:ea typeface="Times New Roman"/>
                      </a:endParaRPr>
                    </a:p>
                    <a:p>
                      <a:pPr algn="just">
                        <a:spcAft>
                          <a:spcPts val="0"/>
                        </a:spcAft>
                        <a:tabLst>
                          <a:tab pos="114300" algn="l"/>
                        </a:tabLst>
                      </a:pPr>
                      <a:r>
                        <a:rPr lang="tr-TR" sz="1050">
                          <a:latin typeface="Korinna BT"/>
                          <a:ea typeface="Times New Roman"/>
                        </a:rPr>
                        <a:t>Teşvikli Yatırım Ertelenen KDV</a:t>
                      </a:r>
                      <a:endParaRPr lang="tr-TR" sz="1600">
                        <a:latin typeface="Times New Roman"/>
                        <a:ea typeface="Times New Roman"/>
                      </a:endParaRPr>
                    </a:p>
                    <a:p>
                      <a:pPr algn="just">
                        <a:spcAft>
                          <a:spcPts val="0"/>
                        </a:spcAft>
                        <a:tabLst>
                          <a:tab pos="114300" algn="l"/>
                        </a:tabLst>
                      </a:pPr>
                      <a:r>
                        <a:rPr lang="tr-TR" sz="1050">
                          <a:latin typeface="Korinna BT"/>
                          <a:ea typeface="Times New Roman"/>
                        </a:rPr>
                        <a:t>    </a:t>
                      </a:r>
                      <a:r>
                        <a:rPr lang="tr-TR" sz="1050" b="1">
                          <a:latin typeface="Korinna BT"/>
                          <a:ea typeface="Times New Roman"/>
                        </a:rPr>
                        <a:t>DİĞER KDV HS</a:t>
                      </a:r>
                      <a:endParaRPr lang="tr-TR" sz="1600">
                        <a:latin typeface="Times New Roman"/>
                        <a:ea typeface="Times New Roman"/>
                      </a:endParaRPr>
                    </a:p>
                    <a:p>
                      <a:pPr algn="just">
                        <a:spcAft>
                          <a:spcPts val="0"/>
                        </a:spcAft>
                        <a:tabLst>
                          <a:tab pos="114300" algn="l"/>
                        </a:tabLst>
                      </a:pPr>
                      <a:r>
                        <a:rPr lang="tr-TR" sz="1050">
                          <a:latin typeface="Korinna BT"/>
                          <a:ea typeface="Times New Roman"/>
                        </a:rPr>
                        <a:t>    Teşvikli Yatırım Ertelenen KDV</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r>
                        <a:rPr lang="tr-TR" sz="1050">
                          <a:latin typeface="Korinna BT"/>
                          <a:ea typeface="Times New Roman"/>
                        </a:rPr>
                        <a:t>250.000.-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endParaRPr lang="tr-TR" sz="1050">
                        <a:latin typeface="Korinna BT"/>
                        <a:ea typeface="Times New Roman"/>
                      </a:endParaRPr>
                    </a:p>
                    <a:p>
                      <a:pPr algn="r">
                        <a:spcAft>
                          <a:spcPts val="0"/>
                        </a:spcAft>
                        <a:tabLst>
                          <a:tab pos="114300" algn="l"/>
                        </a:tabLst>
                      </a:pPr>
                      <a:r>
                        <a:rPr lang="tr-TR" sz="1050">
                          <a:latin typeface="Korinna BT"/>
                          <a:ea typeface="Times New Roman"/>
                        </a:rPr>
                        <a:t>250.000.-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5265">
                <a:tc>
                  <a:txBody>
                    <a:bodyPr/>
                    <a:lstStyle/>
                    <a:p>
                      <a:pPr algn="just">
                        <a:spcAft>
                          <a:spcPts val="0"/>
                        </a:spcAft>
                        <a:tabLst>
                          <a:tab pos="114300" algn="l"/>
                        </a:tabLst>
                      </a:pPr>
                      <a:r>
                        <a:rPr lang="tr-TR" sz="1050" b="1" dirty="0">
                          <a:latin typeface="Korinna BT"/>
                          <a:ea typeface="Times New Roman"/>
                        </a:rPr>
                        <a:t>Açıklama</a:t>
                      </a:r>
                      <a:r>
                        <a:rPr lang="tr-TR" sz="1050" dirty="0">
                          <a:latin typeface="Korinna BT"/>
                          <a:ea typeface="Times New Roman"/>
                        </a:rPr>
                        <a:t> </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just">
                        <a:spcAft>
                          <a:spcPts val="0"/>
                        </a:spcAft>
                        <a:tabLst>
                          <a:tab pos="114300" algn="l"/>
                        </a:tabLst>
                      </a:pPr>
                      <a:r>
                        <a:rPr lang="tr-TR" sz="1050" dirty="0">
                          <a:latin typeface="Korinna BT"/>
                          <a:ea typeface="Times New Roman"/>
                        </a:rPr>
                        <a:t>Teşvikli Yatırım Kapsamındaki Makine İthalinde Ertelenen</a:t>
                      </a:r>
                      <a:endParaRPr lang="tr-TR" sz="1600" dirty="0">
                        <a:latin typeface="Times New Roman"/>
                        <a:ea typeface="Times New Roman"/>
                      </a:endParaRPr>
                    </a:p>
                    <a:p>
                      <a:pPr algn="just">
                        <a:spcAft>
                          <a:spcPts val="0"/>
                        </a:spcAft>
                        <a:tabLst>
                          <a:tab pos="114300" algn="l"/>
                        </a:tabLst>
                      </a:pPr>
                      <a:r>
                        <a:rPr lang="tr-TR" sz="1050" dirty="0">
                          <a:latin typeface="Korinna BT"/>
                          <a:ea typeface="Times New Roman"/>
                        </a:rPr>
                        <a:t>KDV ‘</a:t>
                      </a:r>
                      <a:r>
                        <a:rPr lang="tr-TR" sz="1050" dirty="0" err="1">
                          <a:latin typeface="Korinna BT"/>
                          <a:ea typeface="Times New Roman"/>
                        </a:rPr>
                        <a:t>nin</a:t>
                      </a:r>
                      <a:r>
                        <a:rPr lang="tr-TR" sz="1050" dirty="0">
                          <a:latin typeface="Korinna BT"/>
                          <a:ea typeface="Times New Roman"/>
                        </a:rPr>
                        <a:t> Terkini kaydı.</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r>
            </a:tbl>
          </a:graphicData>
        </a:graphic>
      </p:graphicFrame>
    </p:spTree>
  </p:cSld>
  <p:clrMapOvr>
    <a:masterClrMapping/>
  </p:clrMapOvr>
  <p:transition spd="slow">
    <p:newsfla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a:spLocks noChangeArrowheads="1"/>
          </p:cNvSpPr>
          <p:nvPr/>
        </p:nvSpPr>
        <p:spPr bwMode="auto">
          <a:xfrm>
            <a:off x="251520" y="692696"/>
            <a:ext cx="889248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tab pos="114300" algn="l"/>
                <a:tab pos="228600" algn="l"/>
              </a:tabLst>
            </a:pPr>
            <a:r>
              <a:rPr kumimoji="0" lang="tr-TR" sz="1400" b="0" i="0" u="none" strike="noStrike" cap="none" normalizeH="0" baseline="0" dirty="0" smtClean="0">
                <a:ln>
                  <a:noFill/>
                </a:ln>
                <a:solidFill>
                  <a:schemeClr val="tx1"/>
                </a:solidFill>
                <a:effectLst/>
                <a:latin typeface="Korinna BT" charset="0"/>
                <a:ea typeface="Times New Roman" pitchFamily="18" charset="0"/>
                <a:cs typeface="Arial" pitchFamily="34" charset="0"/>
              </a:rPr>
              <a:t>3) Kaya AŞ’nin makine ithalinin teşvik belgesi şartlarına uygun olamaması halinde ertelenen verginin ödenecek vergiler hesabına devir kaydını düzenleyiniz.</a:t>
            </a:r>
            <a:endParaRPr kumimoji="0" lang="tr-TR" sz="3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2 Tablo"/>
          <p:cNvGraphicFramePr>
            <a:graphicFrameLocks noGrp="1"/>
          </p:cNvGraphicFramePr>
          <p:nvPr/>
        </p:nvGraphicFramePr>
        <p:xfrm>
          <a:off x="899592" y="1268760"/>
          <a:ext cx="5904656" cy="1120140"/>
        </p:xfrm>
        <a:graphic>
          <a:graphicData uri="http://schemas.openxmlformats.org/drawingml/2006/table">
            <a:tbl>
              <a:tblPr/>
              <a:tblGrid>
                <a:gridCol w="1050235"/>
                <a:gridCol w="3254896"/>
                <a:gridCol w="844356"/>
                <a:gridCol w="755169"/>
              </a:tblGrid>
              <a:tr h="0">
                <a:tc>
                  <a:txBody>
                    <a:bodyPr/>
                    <a:lstStyle/>
                    <a:p>
                      <a:pPr algn="just">
                        <a:spcAft>
                          <a:spcPts val="0"/>
                        </a:spcAft>
                        <a:tabLst>
                          <a:tab pos="114300" algn="l"/>
                        </a:tabLst>
                      </a:pPr>
                      <a:r>
                        <a:rPr lang="tr-TR" sz="1050" b="1" dirty="0">
                          <a:latin typeface="Korinna BT"/>
                          <a:ea typeface="Times New Roman"/>
                        </a:rPr>
                        <a:t>392</a:t>
                      </a:r>
                      <a:endParaRPr lang="tr-TR" sz="1600" dirty="0">
                        <a:latin typeface="Times New Roman"/>
                        <a:ea typeface="Times New Roman"/>
                      </a:endParaRPr>
                    </a:p>
                    <a:p>
                      <a:pPr algn="just">
                        <a:spcAft>
                          <a:spcPts val="0"/>
                        </a:spcAft>
                        <a:tabLst>
                          <a:tab pos="114300" algn="l"/>
                        </a:tabLst>
                      </a:pPr>
                      <a:r>
                        <a:rPr lang="tr-TR" sz="1050" dirty="0">
                          <a:latin typeface="Korinna BT"/>
                          <a:ea typeface="Times New Roman"/>
                        </a:rPr>
                        <a:t>   392.02.01</a:t>
                      </a:r>
                      <a:endParaRPr lang="tr-TR" sz="1600" dirty="0">
                        <a:latin typeface="Times New Roman"/>
                        <a:ea typeface="Times New Roman"/>
                      </a:endParaRPr>
                    </a:p>
                    <a:p>
                      <a:pPr algn="just">
                        <a:spcAft>
                          <a:spcPts val="0"/>
                        </a:spcAft>
                        <a:tabLst>
                          <a:tab pos="114300" algn="l"/>
                        </a:tabLst>
                      </a:pPr>
                      <a:r>
                        <a:rPr lang="tr-TR" sz="1050" dirty="0">
                          <a:latin typeface="Korinna BT"/>
                          <a:ea typeface="Times New Roman"/>
                        </a:rPr>
                        <a:t>      </a:t>
                      </a:r>
                      <a:r>
                        <a:rPr lang="tr-TR" sz="1050" b="1" dirty="0">
                          <a:latin typeface="Korinna BT"/>
                          <a:ea typeface="Times New Roman"/>
                        </a:rPr>
                        <a:t> 360</a:t>
                      </a:r>
                      <a:endParaRPr lang="tr-TR" sz="1600" dirty="0">
                        <a:latin typeface="Times New Roman"/>
                        <a:ea typeface="Times New Roman"/>
                      </a:endParaRPr>
                    </a:p>
                    <a:p>
                      <a:pPr algn="just">
                        <a:spcAft>
                          <a:spcPts val="0"/>
                        </a:spcAft>
                        <a:tabLst>
                          <a:tab pos="114300" algn="l"/>
                        </a:tabLst>
                      </a:pPr>
                      <a:r>
                        <a:rPr lang="tr-TR" sz="1000" dirty="0">
                          <a:latin typeface="Korinna BT"/>
                          <a:ea typeface="Times New Roman"/>
                        </a:rPr>
                        <a:t>        192.02.01 </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tabLst>
                          <a:tab pos="114300" algn="l"/>
                        </a:tabLst>
                      </a:pPr>
                      <a:r>
                        <a:rPr lang="tr-TR" sz="1050" b="1" dirty="0">
                          <a:latin typeface="Korinna BT"/>
                          <a:ea typeface="Times New Roman"/>
                        </a:rPr>
                        <a:t>DİĞER KDV HS</a:t>
                      </a:r>
                      <a:endParaRPr lang="tr-TR" sz="1600" dirty="0">
                        <a:latin typeface="Times New Roman"/>
                        <a:ea typeface="Times New Roman"/>
                      </a:endParaRPr>
                    </a:p>
                    <a:p>
                      <a:pPr algn="just">
                        <a:spcAft>
                          <a:spcPts val="0"/>
                        </a:spcAft>
                        <a:tabLst>
                          <a:tab pos="114300" algn="l"/>
                        </a:tabLst>
                      </a:pPr>
                      <a:r>
                        <a:rPr lang="tr-TR" sz="1050" dirty="0">
                          <a:latin typeface="Korinna BT"/>
                          <a:ea typeface="Times New Roman"/>
                        </a:rPr>
                        <a:t>Teşvikli Yatırım Ertelenen KDV</a:t>
                      </a:r>
                      <a:endParaRPr lang="tr-TR" sz="1600" dirty="0">
                        <a:latin typeface="Times New Roman"/>
                        <a:ea typeface="Times New Roman"/>
                      </a:endParaRPr>
                    </a:p>
                    <a:p>
                      <a:pPr algn="just">
                        <a:spcAft>
                          <a:spcPts val="0"/>
                        </a:spcAft>
                        <a:tabLst>
                          <a:tab pos="114300" algn="l"/>
                        </a:tabLst>
                      </a:pPr>
                      <a:r>
                        <a:rPr lang="tr-TR" sz="1050" dirty="0">
                          <a:latin typeface="Korinna BT"/>
                          <a:ea typeface="Times New Roman"/>
                        </a:rPr>
                        <a:t>   </a:t>
                      </a:r>
                      <a:r>
                        <a:rPr lang="tr-TR" sz="1050" b="1" dirty="0">
                          <a:latin typeface="Korinna BT"/>
                          <a:ea typeface="Times New Roman"/>
                        </a:rPr>
                        <a:t>ÖDENECEK VERGİ VE FONLAR</a:t>
                      </a:r>
                      <a:r>
                        <a:rPr lang="tr-TR" sz="1050" dirty="0">
                          <a:latin typeface="Korinna BT"/>
                          <a:ea typeface="Times New Roman"/>
                        </a:rPr>
                        <a:t> </a:t>
                      </a:r>
                      <a:r>
                        <a:rPr lang="tr-TR" sz="1050" b="1" dirty="0">
                          <a:latin typeface="Korinna BT"/>
                          <a:ea typeface="Times New Roman"/>
                        </a:rPr>
                        <a:t>HS</a:t>
                      </a:r>
                      <a:endParaRPr lang="tr-TR" sz="1600" dirty="0">
                        <a:latin typeface="Times New Roman"/>
                        <a:ea typeface="Times New Roman"/>
                      </a:endParaRPr>
                    </a:p>
                    <a:p>
                      <a:pPr algn="just">
                        <a:spcAft>
                          <a:spcPts val="0"/>
                        </a:spcAft>
                        <a:tabLst>
                          <a:tab pos="114300" algn="l"/>
                        </a:tabLst>
                      </a:pPr>
                      <a:r>
                        <a:rPr lang="tr-TR" sz="1050" dirty="0">
                          <a:latin typeface="Korinna BT"/>
                          <a:ea typeface="Times New Roman"/>
                        </a:rPr>
                        <a:t>    Teşvikli Yatırım Ertelenen KDV</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r>
                        <a:rPr lang="tr-TR" sz="1050">
                          <a:latin typeface="Korinna BT"/>
                          <a:ea typeface="Times New Roman"/>
                        </a:rPr>
                        <a:t>250.000.-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endParaRPr lang="tr-TR" sz="1050">
                        <a:latin typeface="Korinna BT"/>
                        <a:ea typeface="Times New Roman"/>
                      </a:endParaRPr>
                    </a:p>
                    <a:p>
                      <a:pPr algn="r">
                        <a:spcAft>
                          <a:spcPts val="0"/>
                        </a:spcAft>
                        <a:tabLst>
                          <a:tab pos="114300" algn="l"/>
                        </a:tabLst>
                      </a:pPr>
                      <a:r>
                        <a:rPr lang="tr-TR" sz="1050">
                          <a:latin typeface="Korinna BT"/>
                          <a:ea typeface="Times New Roman"/>
                        </a:rPr>
                        <a:t>250.000.-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2">
                  <a:txBody>
                    <a:bodyPr/>
                    <a:lstStyle/>
                    <a:p>
                      <a:pPr algn="r">
                        <a:spcAft>
                          <a:spcPts val="0"/>
                        </a:spcAft>
                        <a:tabLst>
                          <a:tab pos="114300" algn="l"/>
                        </a:tabLst>
                      </a:pPr>
                      <a:r>
                        <a:rPr lang="tr-TR" sz="1050">
                          <a:latin typeface="Korinna BT"/>
                          <a:ea typeface="Times New Roman"/>
                        </a:rPr>
                        <a:t>TOPLAM</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tabLst>
                          <a:tab pos="114300" algn="l"/>
                        </a:tabLst>
                      </a:pPr>
                      <a:r>
                        <a:rPr lang="tr-TR" sz="1050">
                          <a:latin typeface="Korinna BT"/>
                          <a:ea typeface="Times New Roman"/>
                        </a:rPr>
                        <a:t>180.000.-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r>
                        <a:rPr lang="tr-TR" sz="1050">
                          <a:latin typeface="Korinna BT"/>
                          <a:ea typeface="Times New Roman"/>
                        </a:rPr>
                        <a:t>180.000.-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5265">
                <a:tc>
                  <a:txBody>
                    <a:bodyPr/>
                    <a:lstStyle/>
                    <a:p>
                      <a:pPr algn="just">
                        <a:spcAft>
                          <a:spcPts val="0"/>
                        </a:spcAft>
                        <a:tabLst>
                          <a:tab pos="114300" algn="l"/>
                        </a:tabLst>
                      </a:pPr>
                      <a:r>
                        <a:rPr lang="tr-TR" sz="1050" b="1" dirty="0">
                          <a:latin typeface="Korinna BT"/>
                          <a:ea typeface="Times New Roman"/>
                        </a:rPr>
                        <a:t>Açıklama</a:t>
                      </a:r>
                      <a:r>
                        <a:rPr lang="tr-TR" sz="1050" dirty="0">
                          <a:latin typeface="Korinna BT"/>
                          <a:ea typeface="Times New Roman"/>
                        </a:rPr>
                        <a:t> </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just">
                        <a:spcAft>
                          <a:spcPts val="0"/>
                        </a:spcAft>
                        <a:tabLst>
                          <a:tab pos="114300" algn="l"/>
                        </a:tabLst>
                      </a:pPr>
                      <a:r>
                        <a:rPr lang="tr-TR" sz="1050" dirty="0">
                          <a:latin typeface="Korinna BT"/>
                          <a:ea typeface="Times New Roman"/>
                        </a:rPr>
                        <a:t>Ertelenen KDV’nin 360 Ödenecek Vergi ve Fonlar hesabına Devir ve Tahakkuk Kaydı</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r>
            </a:tbl>
          </a:graphicData>
        </a:graphic>
      </p:graphicFrame>
      <p:graphicFrame>
        <p:nvGraphicFramePr>
          <p:cNvPr id="4" name="3 Tablo"/>
          <p:cNvGraphicFramePr>
            <a:graphicFrameLocks noGrp="1"/>
          </p:cNvGraphicFramePr>
          <p:nvPr/>
        </p:nvGraphicFramePr>
        <p:xfrm>
          <a:off x="827583" y="2852936"/>
          <a:ext cx="5976665" cy="960120"/>
        </p:xfrm>
        <a:graphic>
          <a:graphicData uri="http://schemas.openxmlformats.org/drawingml/2006/table">
            <a:tbl>
              <a:tblPr/>
              <a:tblGrid>
                <a:gridCol w="1063044"/>
                <a:gridCol w="3294589"/>
                <a:gridCol w="854653"/>
                <a:gridCol w="764379"/>
              </a:tblGrid>
              <a:tr h="0">
                <a:tc>
                  <a:txBody>
                    <a:bodyPr/>
                    <a:lstStyle/>
                    <a:p>
                      <a:pPr algn="just">
                        <a:spcAft>
                          <a:spcPts val="0"/>
                        </a:spcAft>
                        <a:tabLst>
                          <a:tab pos="114300" algn="l"/>
                        </a:tabLst>
                      </a:pPr>
                      <a:r>
                        <a:rPr lang="tr-TR" sz="1050" b="1">
                          <a:latin typeface="Korinna BT"/>
                          <a:ea typeface="Times New Roman"/>
                        </a:rPr>
                        <a:t>192</a:t>
                      </a:r>
                      <a:endParaRPr lang="tr-TR" sz="1600">
                        <a:latin typeface="Times New Roman"/>
                        <a:ea typeface="Times New Roman"/>
                      </a:endParaRPr>
                    </a:p>
                    <a:p>
                      <a:pPr algn="just">
                        <a:spcAft>
                          <a:spcPts val="0"/>
                        </a:spcAft>
                        <a:tabLst>
                          <a:tab pos="114300" algn="l"/>
                        </a:tabLst>
                      </a:pPr>
                      <a:r>
                        <a:rPr lang="tr-TR" sz="1050">
                          <a:latin typeface="Korinna BT"/>
                          <a:ea typeface="Times New Roman"/>
                        </a:rPr>
                        <a:t>   192.02.01</a:t>
                      </a:r>
                      <a:endParaRPr lang="tr-TR" sz="1600">
                        <a:latin typeface="Times New Roman"/>
                        <a:ea typeface="Times New Roman"/>
                      </a:endParaRPr>
                    </a:p>
                    <a:p>
                      <a:pPr algn="just">
                        <a:spcAft>
                          <a:spcPts val="0"/>
                        </a:spcAft>
                        <a:tabLst>
                          <a:tab pos="114300" algn="l"/>
                        </a:tabLst>
                      </a:pPr>
                      <a:r>
                        <a:rPr lang="tr-TR" sz="1050">
                          <a:latin typeface="Korinna BT"/>
                          <a:ea typeface="Times New Roman"/>
                        </a:rPr>
                        <a:t>       192</a:t>
                      </a:r>
                      <a:endParaRPr lang="tr-TR" sz="1600">
                        <a:latin typeface="Times New Roman"/>
                        <a:ea typeface="Times New Roman"/>
                      </a:endParaRPr>
                    </a:p>
                    <a:p>
                      <a:pPr algn="just">
                        <a:spcAft>
                          <a:spcPts val="0"/>
                        </a:spcAft>
                        <a:tabLst>
                          <a:tab pos="114300" algn="l"/>
                        </a:tabLst>
                      </a:pPr>
                      <a:r>
                        <a:rPr lang="tr-TR" sz="1000">
                          <a:latin typeface="Korinna BT"/>
                          <a:ea typeface="Times New Roman"/>
                        </a:rPr>
                        <a:t>        192.02.01 </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tabLst>
                          <a:tab pos="114300" algn="l"/>
                        </a:tabLst>
                      </a:pPr>
                      <a:r>
                        <a:rPr lang="tr-TR" sz="1050" b="1">
                          <a:latin typeface="Korinna BT"/>
                          <a:ea typeface="Times New Roman"/>
                        </a:rPr>
                        <a:t>İNDİRİLECEK KDV HS</a:t>
                      </a:r>
                      <a:endParaRPr lang="tr-TR" sz="1600">
                        <a:latin typeface="Times New Roman"/>
                        <a:ea typeface="Times New Roman"/>
                      </a:endParaRPr>
                    </a:p>
                    <a:p>
                      <a:pPr algn="just">
                        <a:spcAft>
                          <a:spcPts val="0"/>
                        </a:spcAft>
                        <a:tabLst>
                          <a:tab pos="114300" algn="l"/>
                        </a:tabLst>
                      </a:pPr>
                      <a:r>
                        <a:rPr lang="tr-TR" sz="1050">
                          <a:latin typeface="Korinna BT"/>
                          <a:ea typeface="Times New Roman"/>
                        </a:rPr>
                        <a:t>Teşvikli Yatırım Ertelenen KDV</a:t>
                      </a:r>
                      <a:endParaRPr lang="tr-TR" sz="1600">
                        <a:latin typeface="Times New Roman"/>
                        <a:ea typeface="Times New Roman"/>
                      </a:endParaRPr>
                    </a:p>
                    <a:p>
                      <a:pPr algn="just">
                        <a:spcAft>
                          <a:spcPts val="0"/>
                        </a:spcAft>
                        <a:tabLst>
                          <a:tab pos="114300" algn="l"/>
                        </a:tabLst>
                      </a:pPr>
                      <a:r>
                        <a:rPr lang="tr-TR" sz="1050">
                          <a:latin typeface="Korinna BT"/>
                          <a:ea typeface="Times New Roman"/>
                        </a:rPr>
                        <a:t>    </a:t>
                      </a:r>
                      <a:r>
                        <a:rPr lang="tr-TR" sz="1050" b="1">
                          <a:latin typeface="Korinna BT"/>
                          <a:ea typeface="Times New Roman"/>
                        </a:rPr>
                        <a:t>DİĞER KDV HS</a:t>
                      </a:r>
                      <a:endParaRPr lang="tr-TR" sz="1600">
                        <a:latin typeface="Times New Roman"/>
                        <a:ea typeface="Times New Roman"/>
                      </a:endParaRPr>
                    </a:p>
                    <a:p>
                      <a:pPr algn="just">
                        <a:spcAft>
                          <a:spcPts val="0"/>
                        </a:spcAft>
                        <a:tabLst>
                          <a:tab pos="114300" algn="l"/>
                        </a:tabLst>
                      </a:pPr>
                      <a:r>
                        <a:rPr lang="tr-TR" sz="1050">
                          <a:latin typeface="Korinna BT"/>
                          <a:ea typeface="Times New Roman"/>
                        </a:rPr>
                        <a:t>    Teşvikli Yatırım Ertelenen KDV</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tabLst>
                          <a:tab pos="114300" algn="l"/>
                        </a:tabLst>
                      </a:pPr>
                      <a:r>
                        <a:rPr lang="tr-TR" sz="1050">
                          <a:latin typeface="Korinna BT"/>
                          <a:ea typeface="Times New Roman"/>
                        </a:rPr>
                        <a:t>250.000.-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endParaRPr lang="tr-TR" sz="1050">
                        <a:latin typeface="Korinna BT"/>
                        <a:ea typeface="Times New Roman"/>
                      </a:endParaRPr>
                    </a:p>
                    <a:p>
                      <a:pPr algn="r">
                        <a:spcAft>
                          <a:spcPts val="0"/>
                        </a:spcAft>
                        <a:tabLst>
                          <a:tab pos="114300" algn="l"/>
                        </a:tabLst>
                      </a:pPr>
                      <a:r>
                        <a:rPr lang="tr-TR" sz="1050">
                          <a:latin typeface="Korinna BT"/>
                          <a:ea typeface="Times New Roman"/>
                        </a:rPr>
                        <a:t>250.000.-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2">
                  <a:txBody>
                    <a:bodyPr/>
                    <a:lstStyle/>
                    <a:p>
                      <a:pPr algn="r">
                        <a:spcAft>
                          <a:spcPts val="0"/>
                        </a:spcAft>
                        <a:tabLst>
                          <a:tab pos="114300" algn="l"/>
                        </a:tabLst>
                      </a:pPr>
                      <a:r>
                        <a:rPr lang="tr-TR" sz="1050">
                          <a:latin typeface="Korinna BT"/>
                          <a:ea typeface="Times New Roman"/>
                        </a:rPr>
                        <a:t>TOPLAM</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r">
                        <a:spcAft>
                          <a:spcPts val="0"/>
                        </a:spcAft>
                        <a:tabLst>
                          <a:tab pos="114300" algn="l"/>
                        </a:tabLst>
                      </a:pPr>
                      <a:r>
                        <a:rPr lang="tr-TR" sz="1050">
                          <a:latin typeface="Korinna BT"/>
                          <a:ea typeface="Times New Roman"/>
                        </a:rPr>
                        <a:t>250.000.-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0"/>
                        </a:spcAft>
                        <a:tabLst>
                          <a:tab pos="114300" algn="l"/>
                        </a:tabLst>
                      </a:pPr>
                      <a:r>
                        <a:rPr lang="tr-TR" sz="1050">
                          <a:latin typeface="Korinna BT"/>
                          <a:ea typeface="Times New Roman"/>
                        </a:rPr>
                        <a:t>250.000.-</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65">
                <a:tc>
                  <a:txBody>
                    <a:bodyPr/>
                    <a:lstStyle/>
                    <a:p>
                      <a:pPr algn="just">
                        <a:spcAft>
                          <a:spcPts val="0"/>
                        </a:spcAft>
                        <a:tabLst>
                          <a:tab pos="114300" algn="l"/>
                        </a:tabLst>
                      </a:pPr>
                      <a:r>
                        <a:rPr lang="tr-TR" sz="1050" b="1">
                          <a:latin typeface="Korinna BT"/>
                          <a:ea typeface="Times New Roman"/>
                        </a:rPr>
                        <a:t>Açıklama</a:t>
                      </a:r>
                      <a:r>
                        <a:rPr lang="tr-TR" sz="1050">
                          <a:latin typeface="Korinna BT"/>
                          <a:ea typeface="Times New Roman"/>
                        </a:rPr>
                        <a:t> </a:t>
                      </a:r>
                      <a:endParaRPr lang="tr-TR" sz="160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just">
                        <a:spcAft>
                          <a:spcPts val="0"/>
                        </a:spcAft>
                        <a:tabLst>
                          <a:tab pos="114300" algn="l"/>
                        </a:tabLst>
                      </a:pPr>
                      <a:r>
                        <a:rPr lang="tr-TR" sz="1050" dirty="0">
                          <a:latin typeface="Korinna BT"/>
                          <a:ea typeface="Times New Roman"/>
                        </a:rPr>
                        <a:t>Ertelenen KDV’nin 191 İndirilecek KDV hesabına Devir Kaydı</a:t>
                      </a:r>
                      <a:endParaRPr lang="tr-TR" sz="1600" dirty="0">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r>
            </a:tbl>
          </a:graphicData>
        </a:graphic>
      </p:graphicFrame>
      <p:pic>
        <p:nvPicPr>
          <p:cNvPr id="5" name="Picture 5"/>
          <p:cNvPicPr>
            <a:picLocks noChangeAspect="1" noChangeArrowheads="1"/>
          </p:cNvPicPr>
          <p:nvPr/>
        </p:nvPicPr>
        <p:blipFill>
          <a:blip r:embed="rId2" cstate="print"/>
          <a:srcRect/>
          <a:stretch>
            <a:fillRect/>
          </a:stretch>
        </p:blipFill>
        <p:spPr bwMode="auto">
          <a:xfrm>
            <a:off x="6486525" y="4743450"/>
            <a:ext cx="2657475" cy="2114550"/>
          </a:xfrm>
          <a:prstGeom prst="rect">
            <a:avLst/>
          </a:prstGeom>
          <a:noFill/>
          <a:ln w="9525">
            <a:noFill/>
            <a:miter lim="800000"/>
            <a:headEnd/>
            <a:tailEnd/>
          </a:ln>
        </p:spPr>
      </p:pic>
    </p:spTree>
  </p:cSld>
  <p:clrMapOvr>
    <a:masterClrMapping/>
  </p:clrMapOvr>
  <p:transition spd="slow">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Şehir Hayatı">
  <a:themeElements>
    <a:clrScheme name="Şehir Hayatı">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Şehir Hayatı">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Şehir Hayatı">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251</TotalTime>
  <Words>6399</Words>
  <Application>Microsoft Office PowerPoint</Application>
  <PresentationFormat>Ekran Gösterisi (4:3)</PresentationFormat>
  <Paragraphs>1417</Paragraphs>
  <Slides>32</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32</vt:i4>
      </vt:variant>
    </vt:vector>
  </HeadingPairs>
  <TitlesOfParts>
    <vt:vector size="34" baseType="lpstr">
      <vt:lpstr>Şehir Hayatı</vt:lpstr>
      <vt:lpstr>Klip</vt:lpstr>
      <vt:lpstr>İthalat İşlemlerinin Muhasebeleştirilmesi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İthalat İşlemlerinin Muhasebeleştirilmesi</dc:title>
  <dc:creator>Ferudun</dc:creator>
  <cp:lastModifiedBy>PRO2000</cp:lastModifiedBy>
  <cp:revision>33</cp:revision>
  <dcterms:created xsi:type="dcterms:W3CDTF">2012-02-09T08:10:23Z</dcterms:created>
  <dcterms:modified xsi:type="dcterms:W3CDTF">2020-01-14T09:04:18Z</dcterms:modified>
</cp:coreProperties>
</file>