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6509"/>
    <a:srgbClr val="D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8D76-FBFE-4CCB-AEBF-CA241F5047C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4913-ECA2-4AA0-8793-7234040769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642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8D76-FBFE-4CCB-AEBF-CA241F5047C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4913-ECA2-4AA0-8793-7234040769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732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8D76-FBFE-4CCB-AEBF-CA241F5047C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4913-ECA2-4AA0-8793-7234040769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6557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8D76-FBFE-4CCB-AEBF-CA241F5047C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4913-ECA2-4AA0-8793-7234040769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297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8D76-FBFE-4CCB-AEBF-CA241F5047C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4913-ECA2-4AA0-8793-7234040769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486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8D76-FBFE-4CCB-AEBF-CA241F5047C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4913-ECA2-4AA0-8793-7234040769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9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8D76-FBFE-4CCB-AEBF-CA241F5047C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4913-ECA2-4AA0-8793-7234040769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867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8D76-FBFE-4CCB-AEBF-CA241F5047C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4913-ECA2-4AA0-8793-7234040769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880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8D76-FBFE-4CCB-AEBF-CA241F5047C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4913-ECA2-4AA0-8793-7234040769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062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8D76-FBFE-4CCB-AEBF-CA241F5047C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4913-ECA2-4AA0-8793-7234040769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102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8D76-FBFE-4CCB-AEBF-CA241F5047C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4913-ECA2-4AA0-8793-7234040769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7224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D8D76-FBFE-4CCB-AEBF-CA241F5047C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D4913-ECA2-4AA0-8793-7234040769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0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OBEL-PC1\Desktop\Pazarlama Araştırması\kitap_kapa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161" y="0"/>
            <a:ext cx="477767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3792238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77036" y="2154922"/>
            <a:ext cx="558992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dirty="0">
                <a:solidFill>
                  <a:srgbClr val="D56509"/>
                </a:solidFill>
              </a:rPr>
              <a:t>“DOĞRU” PAZARLAMA STRATEJİSİ</a:t>
            </a:r>
            <a:endParaRPr lang="tr-TR" sz="3000" dirty="0">
              <a:solidFill>
                <a:srgbClr val="D56509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611560" y="3212976"/>
            <a:ext cx="792088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tr-TR" sz="2500" b="1" dirty="0" smtClean="0"/>
              <a:t>	Pazarlama </a:t>
            </a:r>
            <a:r>
              <a:rPr lang="tr-TR" sz="2500" b="1" dirty="0"/>
              <a:t>stratejisi</a:t>
            </a:r>
            <a:r>
              <a:rPr lang="tr-TR" sz="2500" dirty="0"/>
              <a:t>, bir pazar bölümünün işletmenin hedef pazarı olarak seçilmesi ve bu hedef pazardaki tüketicilerin istek ve ihtiyaçlarını karşılayan ürün, fiyat, </a:t>
            </a:r>
            <a:r>
              <a:rPr lang="tr-TR" sz="2500" dirty="0" smtClean="0"/>
              <a:t>tutundurma </a:t>
            </a:r>
            <a:r>
              <a:rPr lang="tr-TR" sz="2500" dirty="0"/>
              <a:t>ve dağıtım karmasının tasarımından oluşmaktadır.</a:t>
            </a:r>
          </a:p>
        </p:txBody>
      </p:sp>
    </p:spTree>
    <p:extLst>
      <p:ext uri="{BB962C8B-B14F-4D97-AF65-F5344CB8AC3E}">
        <p14:creationId xmlns:p14="http://schemas.microsoft.com/office/powerpoint/2010/main" val="6915522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735615" y="2294002"/>
            <a:ext cx="5672771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pPr eaLnBrk="0" hangingPunct="0"/>
            <a:r>
              <a:rPr lang="tr-TR" sz="3500" b="1" dirty="0">
                <a:solidFill>
                  <a:schemeClr val="bg1"/>
                </a:solidFill>
              </a:rPr>
              <a:t>Pazarlama Araştırması Nedir?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67544" y="3622665"/>
            <a:ext cx="820891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tr-TR" sz="2500" dirty="0" smtClean="0"/>
              <a:t>	Pazarlama </a:t>
            </a:r>
            <a:r>
              <a:rPr lang="tr-TR" sz="2500" dirty="0"/>
              <a:t>araştırması, belirli bir pazarlama problemini </a:t>
            </a:r>
            <a:r>
              <a:rPr lang="tr-TR" sz="2500" dirty="0" smtClean="0"/>
              <a:t>çözmede </a:t>
            </a:r>
            <a:r>
              <a:rPr lang="tr-TR" sz="2500" dirty="0"/>
              <a:t>kullanılabilecek bilginin tasarlanması, toplanması, analiz edilmesi ve </a:t>
            </a:r>
            <a:r>
              <a:rPr lang="tr-TR" sz="2500" dirty="0" smtClean="0"/>
              <a:t>raporlanmasına </a:t>
            </a:r>
            <a:r>
              <a:rPr lang="tr-TR" sz="2500" dirty="0"/>
              <a:t>ilişkin süreçtir.</a:t>
            </a:r>
          </a:p>
        </p:txBody>
      </p:sp>
    </p:spTree>
    <p:extLst>
      <p:ext uri="{BB962C8B-B14F-4D97-AF65-F5344CB8AC3E}">
        <p14:creationId xmlns:p14="http://schemas.microsoft.com/office/powerpoint/2010/main" val="11785505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395536" y="1484784"/>
            <a:ext cx="835292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İlerleyen </a:t>
            </a:r>
            <a:r>
              <a:rPr lang="tr-TR" sz="2500" dirty="0"/>
              <a:t>bölümlerde, pazarlama araştırmasının işlevi ve kullanım amaçlarından detaylı olarak bahsedilecektir.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899592" y="2852936"/>
            <a:ext cx="73448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tr-TR" sz="3000" b="1" dirty="0">
                <a:solidFill>
                  <a:srgbClr val="D56509"/>
                </a:solidFill>
              </a:rPr>
              <a:t>PAZARLAMA ARAŞTIRMASI MI YOKSA PAZAR ARAŞTIRMASI MI?</a:t>
            </a:r>
            <a:endParaRPr lang="tr-TR" sz="3000" dirty="0">
              <a:solidFill>
                <a:srgbClr val="D56509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619672" y="4531186"/>
            <a:ext cx="61570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tr-TR" sz="3000" b="1" dirty="0">
                <a:solidFill>
                  <a:srgbClr val="D56509"/>
                </a:solidFill>
              </a:rPr>
              <a:t>PAZARLAMA ARAŞTIRMASININ İŞLEVİ</a:t>
            </a:r>
            <a:endParaRPr lang="tr-TR" sz="3000" dirty="0">
              <a:solidFill>
                <a:srgbClr val="D565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2639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23528" y="1484784"/>
            <a:ext cx="8496944" cy="1169551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pPr algn="ctr" eaLnBrk="0" hangingPunct="0"/>
            <a:r>
              <a:rPr lang="tr-TR" sz="3500" b="1" dirty="0">
                <a:solidFill>
                  <a:schemeClr val="bg1"/>
                </a:solidFill>
              </a:rPr>
              <a:t>Pazarlama Araştırmasının Kullanım Amaçları Nelerdir?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323528" y="2780928"/>
            <a:ext cx="71287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tr-TR" sz="3000" b="1" dirty="0">
                <a:solidFill>
                  <a:srgbClr val="D56509"/>
                </a:solidFill>
              </a:rPr>
              <a:t>PAZAR FIRSATLARININ VE PROBLEMLERİNİN BELİRLENMESİ</a:t>
            </a:r>
            <a:endParaRPr lang="tr-TR" sz="3000" dirty="0">
              <a:solidFill>
                <a:srgbClr val="D56509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95536" y="4221088"/>
            <a:ext cx="849694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/>
              <a:t>	</a:t>
            </a:r>
            <a:r>
              <a:rPr lang="tr-TR" sz="2500" dirty="0" smtClean="0"/>
              <a:t>Neden </a:t>
            </a:r>
            <a:r>
              <a:rPr lang="tr-TR" sz="2500" dirty="0"/>
              <a:t>problemin belirlenmesi pazarlama araştırmasının kullanım </a:t>
            </a:r>
            <a:r>
              <a:rPr lang="tr-TR" sz="2500" dirty="0" smtClean="0"/>
              <a:t>amaçlarından </a:t>
            </a:r>
            <a:r>
              <a:rPr lang="tr-TR" sz="2500" dirty="0"/>
              <a:t>biri olmalıdır? </a:t>
            </a:r>
            <a:r>
              <a:rPr lang="tr-TR" sz="2500" dirty="0" smtClean="0"/>
              <a:t>Problemlerin belirlenmesi </a:t>
            </a:r>
            <a:r>
              <a:rPr lang="tr-TR" sz="2500" dirty="0"/>
              <a:t>her zaman kolay olmamaktadır.</a:t>
            </a:r>
          </a:p>
        </p:txBody>
      </p:sp>
    </p:spTree>
    <p:extLst>
      <p:ext uri="{BB962C8B-B14F-4D97-AF65-F5344CB8AC3E}">
        <p14:creationId xmlns:p14="http://schemas.microsoft.com/office/powerpoint/2010/main" val="30898619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043608" y="1663640"/>
            <a:ext cx="70567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tr-TR" sz="3000" b="1" dirty="0">
                <a:solidFill>
                  <a:srgbClr val="D56509"/>
                </a:solidFill>
              </a:rPr>
              <a:t>POTANSİYEL PAZARLAMA FAALİYETLERİNİN OLUŞTURULMASI, </a:t>
            </a:r>
            <a:r>
              <a:rPr lang="tr-TR" sz="3000" b="1" dirty="0" smtClean="0">
                <a:solidFill>
                  <a:srgbClr val="D56509"/>
                </a:solidFill>
              </a:rPr>
              <a:t>GELİŞTİRİLMESİ VE DEĞERLENDİRİLMESİ</a:t>
            </a:r>
            <a:endParaRPr lang="tr-TR" sz="3000" dirty="0">
              <a:solidFill>
                <a:srgbClr val="D56509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67544" y="3501008"/>
            <a:ext cx="835292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Pazarlama araştırması </a:t>
            </a:r>
            <a:r>
              <a:rPr lang="tr-TR" sz="2500" dirty="0"/>
              <a:t>potansiyel bir pazarlama faaliyetinin oluşturulması, </a:t>
            </a:r>
            <a:r>
              <a:rPr lang="tr-TR" sz="2500" dirty="0" smtClean="0"/>
              <a:t>geliştirilmesi </a:t>
            </a:r>
            <a:r>
              <a:rPr lang="tr-TR" sz="2500" dirty="0"/>
              <a:t>ve </a:t>
            </a:r>
            <a:r>
              <a:rPr lang="tr-TR" sz="2500" dirty="0" smtClean="0"/>
              <a:t>değerlendirilmesi </a:t>
            </a:r>
            <a:r>
              <a:rPr lang="tr-TR" sz="2500" dirty="0"/>
              <a:t>için </a:t>
            </a:r>
            <a:r>
              <a:rPr lang="tr-TR" sz="2500" dirty="0" smtClean="0"/>
              <a:t>kullanılabilmektedir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27437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403648" y="1556792"/>
            <a:ext cx="63367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Pazarlama </a:t>
            </a:r>
            <a:r>
              <a:rPr lang="tr-TR" sz="2500" dirty="0"/>
              <a:t>araştırması; </a:t>
            </a:r>
            <a:r>
              <a:rPr lang="tr-TR" sz="2500" dirty="0" smtClean="0"/>
              <a:t>çeşitli şekillerde gerçekleştirilebilmektedir.</a:t>
            </a:r>
            <a:endParaRPr lang="tr-TR" sz="2500" dirty="0"/>
          </a:p>
        </p:txBody>
      </p:sp>
      <p:sp>
        <p:nvSpPr>
          <p:cNvPr id="6" name="Dikdörtgen 5"/>
          <p:cNvSpPr/>
          <p:nvPr/>
        </p:nvSpPr>
        <p:spPr>
          <a:xfrm>
            <a:off x="1403648" y="2708920"/>
            <a:ext cx="409772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b="1" dirty="0">
                <a:solidFill>
                  <a:srgbClr val="D56509"/>
                </a:solidFill>
              </a:rPr>
              <a:t>Hedef Pazarların Seçilmesi </a:t>
            </a:r>
            <a:endParaRPr lang="tr-TR" sz="2500" dirty="0">
              <a:solidFill>
                <a:srgbClr val="D56509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403648" y="3185974"/>
            <a:ext cx="285584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b="1" dirty="0">
                <a:solidFill>
                  <a:srgbClr val="D56509"/>
                </a:solidFill>
              </a:rPr>
              <a:t>Ürün Araştırması </a:t>
            </a:r>
            <a:endParaRPr lang="tr-TR" sz="2500" dirty="0">
              <a:solidFill>
                <a:srgbClr val="D56509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403648" y="3672026"/>
            <a:ext cx="282878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b="1" dirty="0">
                <a:solidFill>
                  <a:srgbClr val="D56509"/>
                </a:solidFill>
              </a:rPr>
              <a:t>Fiyat Araştırması </a:t>
            </a:r>
            <a:endParaRPr lang="tr-TR" sz="2500" dirty="0">
              <a:solidFill>
                <a:srgbClr val="D56509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1403648" y="4149080"/>
            <a:ext cx="383329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b="1" dirty="0">
                <a:solidFill>
                  <a:srgbClr val="D56509"/>
                </a:solidFill>
              </a:rPr>
              <a:t>Tutundurma Araştırması </a:t>
            </a:r>
            <a:endParaRPr lang="tr-TR" sz="2500" dirty="0">
              <a:solidFill>
                <a:srgbClr val="D56509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1403648" y="4653136"/>
            <a:ext cx="447083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b="1" dirty="0">
                <a:solidFill>
                  <a:srgbClr val="D56509"/>
                </a:solidFill>
              </a:rPr>
              <a:t>Dağıtım Kanalları Araştırması </a:t>
            </a:r>
            <a:endParaRPr lang="tr-TR" sz="2500" dirty="0">
              <a:solidFill>
                <a:srgbClr val="D565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4832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539552" y="2348880"/>
            <a:ext cx="806489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/>
            <a:r>
              <a:rPr lang="tr-TR" sz="3000" b="1" dirty="0">
                <a:solidFill>
                  <a:srgbClr val="D56509"/>
                </a:solidFill>
              </a:rPr>
              <a:t>PAZARLAMA </a:t>
            </a:r>
            <a:r>
              <a:rPr lang="tr-TR" sz="3000" b="1" dirty="0" smtClean="0">
                <a:solidFill>
                  <a:srgbClr val="D56509"/>
                </a:solidFill>
              </a:rPr>
              <a:t>PERFORMANSININ DENETLENMESİ</a:t>
            </a:r>
            <a:endParaRPr lang="tr-TR" sz="3000" dirty="0">
              <a:solidFill>
                <a:srgbClr val="D56509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39552" y="3356992"/>
            <a:ext cx="80648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Pazarlama araştırması talep </a:t>
            </a:r>
            <a:r>
              <a:rPr lang="tr-TR" sz="2500" dirty="0"/>
              <a:t>eden </a:t>
            </a:r>
            <a:r>
              <a:rPr lang="tr-TR" sz="2500" dirty="0" smtClean="0"/>
              <a:t>firmalar, tüketicilerinin Facebook </a:t>
            </a:r>
            <a:r>
              <a:rPr lang="tr-TR" sz="2500" dirty="0"/>
              <a:t>ve </a:t>
            </a:r>
            <a:r>
              <a:rPr lang="tr-TR" sz="2500" dirty="0" smtClean="0"/>
              <a:t>Twitter</a:t>
            </a:r>
            <a:r>
              <a:rPr lang="tr-TR" sz="2500" dirty="0"/>
              <a:t> </a:t>
            </a:r>
            <a:r>
              <a:rPr lang="tr-TR" sz="2500" dirty="0" smtClean="0"/>
              <a:t>gibi </a:t>
            </a:r>
            <a:r>
              <a:rPr lang="tr-TR" sz="2500" dirty="0"/>
              <a:t>sosyal </a:t>
            </a:r>
            <a:r>
              <a:rPr lang="tr-TR" sz="2500" dirty="0" smtClean="0"/>
              <a:t>mecralarda kendi firmaları, markaları </a:t>
            </a:r>
            <a:r>
              <a:rPr lang="tr-TR" sz="2500" dirty="0"/>
              <a:t>ve </a:t>
            </a:r>
            <a:r>
              <a:rPr lang="tr-TR" sz="2500" dirty="0" smtClean="0"/>
              <a:t>rakipleri hakkında </a:t>
            </a:r>
            <a:r>
              <a:rPr lang="tr-TR" sz="2500" dirty="0"/>
              <a:t>neler </a:t>
            </a:r>
            <a:r>
              <a:rPr lang="tr-TR" sz="2500" dirty="0" smtClean="0"/>
              <a:t>konuştuğunu “duymak” istemektedirler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84840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475656" y="1988840"/>
            <a:ext cx="61926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tr-TR" sz="3000" b="1" dirty="0">
                <a:solidFill>
                  <a:srgbClr val="D56509"/>
                </a:solidFill>
              </a:rPr>
              <a:t>BİR SÜREÇ OLARAK </a:t>
            </a:r>
            <a:r>
              <a:rPr lang="tr-TR" sz="3000" b="1" dirty="0" smtClean="0">
                <a:solidFill>
                  <a:srgbClr val="D56509"/>
                </a:solidFill>
              </a:rPr>
              <a:t>PAZARLAMANIN İYİLEŞTİRİLMESİ</a:t>
            </a:r>
            <a:endParaRPr lang="tr-TR" sz="3000" dirty="0">
              <a:solidFill>
                <a:srgbClr val="D56509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467544" y="3284984"/>
            <a:ext cx="8208912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Toplam </a:t>
            </a:r>
            <a:r>
              <a:rPr lang="tr-TR" sz="2500" dirty="0"/>
              <a:t>pazarlama </a:t>
            </a:r>
            <a:r>
              <a:rPr lang="tr-TR" sz="2500" dirty="0" smtClean="0"/>
              <a:t>araştırması </a:t>
            </a:r>
            <a:r>
              <a:rPr lang="tr-TR" sz="2500" dirty="0"/>
              <a:t>içindeki payları çok küçük de olsa, pazarlama araştırmasının diğer bir kullanım amacını, bir firmanın karşılaştığı </a:t>
            </a:r>
            <a:r>
              <a:rPr lang="tr-TR" sz="2500" dirty="0" smtClean="0"/>
              <a:t>spesifik </a:t>
            </a:r>
            <a:r>
              <a:rPr lang="tr-TR" sz="2500" dirty="0"/>
              <a:t>bir problemi çözmek yerine pazarlama </a:t>
            </a:r>
            <a:r>
              <a:rPr lang="tr-TR" sz="2500" dirty="0" smtClean="0"/>
              <a:t>hakkındaki </a:t>
            </a:r>
            <a:r>
              <a:rPr lang="tr-TR" sz="2500" dirty="0"/>
              <a:t>temel bilgi birikimini genişletmek amacıyla tasarlanan araştırmalar oluşturmaktadır.</a:t>
            </a:r>
          </a:p>
        </p:txBody>
      </p:sp>
    </p:spTree>
    <p:extLst>
      <p:ext uri="{BB962C8B-B14F-4D97-AF65-F5344CB8AC3E}">
        <p14:creationId xmlns:p14="http://schemas.microsoft.com/office/powerpoint/2010/main" val="33731570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55576" y="2132856"/>
            <a:ext cx="76328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tr-TR" sz="3000" b="1" dirty="0">
                <a:solidFill>
                  <a:srgbClr val="D56509"/>
                </a:solidFill>
              </a:rPr>
              <a:t>PAZARLAMA ARAŞTIRMASI BAZEN YANILABİLİR</a:t>
            </a:r>
            <a:endParaRPr lang="tr-TR" sz="3000" dirty="0">
              <a:solidFill>
                <a:srgbClr val="D56509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467544" y="3068960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Pazarlama araştırması, zorlu bir görev </a:t>
            </a:r>
            <a:r>
              <a:rPr lang="tr-TR" sz="2500" dirty="0"/>
              <a:t>olan </a:t>
            </a:r>
            <a:r>
              <a:rPr lang="tr-TR" sz="2500" dirty="0" smtClean="0"/>
              <a:t>tüketici davranışlarının tahmin edilmesine çalışmak görevini üstlenmesine</a:t>
            </a:r>
            <a:r>
              <a:rPr lang="tr-TR" sz="2500" dirty="0"/>
              <a:t> </a:t>
            </a:r>
            <a:r>
              <a:rPr lang="tr-TR" sz="2500" dirty="0" smtClean="0"/>
              <a:t>rağmen</a:t>
            </a:r>
            <a:r>
              <a:rPr lang="tr-TR" sz="2500" dirty="0"/>
              <a:t>, değerini </a:t>
            </a:r>
            <a:r>
              <a:rPr lang="tr-TR" sz="2500" dirty="0" smtClean="0"/>
              <a:t>ve önemini kanıtlayan pazar </a:t>
            </a:r>
            <a:r>
              <a:rPr lang="tr-TR" sz="2500" dirty="0"/>
              <a:t>testini </a:t>
            </a:r>
            <a:r>
              <a:rPr lang="tr-TR" sz="2500" dirty="0" smtClean="0"/>
              <a:t>başarıyla geçmiştir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4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344147" y="1988840"/>
            <a:ext cx="4455707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pPr eaLnBrk="0" hangingPunct="0"/>
            <a:r>
              <a:rPr lang="tr-TR" sz="3500" b="1" dirty="0">
                <a:solidFill>
                  <a:schemeClr val="bg1"/>
                </a:solidFill>
              </a:rPr>
              <a:t>Pazarlama Bilgi Sistemi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467544" y="3237944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Buraya </a:t>
            </a:r>
            <a:r>
              <a:rPr lang="tr-TR" sz="2500" dirty="0"/>
              <a:t>kadar pazarlama araştırması tek bilgi kaynağı olarak açıklanmıştı. Ancak bunun böyle olmadığını pazarlama bilgi sistemleri bölümünü </a:t>
            </a:r>
            <a:r>
              <a:rPr lang="tr-TR" sz="2500" dirty="0" smtClean="0"/>
              <a:t>işlediğimizde </a:t>
            </a:r>
            <a:r>
              <a:rPr lang="tr-TR" sz="2500" dirty="0"/>
              <a:t>daha net şekilde anlamak mümkün olacaktır.</a:t>
            </a:r>
          </a:p>
        </p:txBody>
      </p:sp>
    </p:spTree>
    <p:extLst>
      <p:ext uri="{BB962C8B-B14F-4D97-AF65-F5344CB8AC3E}">
        <p14:creationId xmlns:p14="http://schemas.microsoft.com/office/powerpoint/2010/main" val="13133040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69126"/>
            <a:ext cx="8352928" cy="5224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10018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015033" y="1549539"/>
            <a:ext cx="711393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tr-TR" sz="3000" b="1" dirty="0">
                <a:solidFill>
                  <a:srgbClr val="D56509"/>
                </a:solidFill>
              </a:rPr>
              <a:t>PAZARLAMA BİLGİ SİSTEMİNİN BİLEŞENLERİ</a:t>
            </a:r>
            <a:endParaRPr lang="tr-TR" sz="3000" dirty="0">
              <a:solidFill>
                <a:srgbClr val="D56509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67544" y="2420888"/>
            <a:ext cx="8208912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tr-TR" sz="2500" dirty="0" smtClean="0"/>
              <a:t>	Pazarlama </a:t>
            </a:r>
            <a:r>
              <a:rPr lang="tr-TR" sz="2500" dirty="0"/>
              <a:t>bilgi </a:t>
            </a:r>
            <a:r>
              <a:rPr lang="tr-TR" sz="2500" dirty="0" smtClean="0"/>
              <a:t>sistemi</a:t>
            </a:r>
            <a:r>
              <a:rPr lang="tr-TR" sz="2500" dirty="0"/>
              <a:t>, pazarlama </a:t>
            </a:r>
            <a:r>
              <a:rPr lang="tr-TR" sz="2500" dirty="0" smtClean="0"/>
              <a:t>alanındaki </a:t>
            </a:r>
            <a:r>
              <a:rPr lang="tr-TR" sz="2500" dirty="0"/>
              <a:t>karar vericilerin ihtiyaçları olan güncel ve doğru bilginin </a:t>
            </a:r>
            <a:r>
              <a:rPr lang="tr-TR" sz="2500" dirty="0" smtClean="0"/>
              <a:t>toplanması</a:t>
            </a:r>
            <a:r>
              <a:rPr lang="tr-TR" sz="2500" dirty="0"/>
              <a:t>, </a:t>
            </a:r>
            <a:r>
              <a:rPr lang="tr-TR" sz="2500" dirty="0" smtClean="0"/>
              <a:t>sınıflandırılması</a:t>
            </a:r>
            <a:r>
              <a:rPr lang="tr-TR" sz="2500" dirty="0"/>
              <a:t>, analiz edilmesi, değerlendirilmesi ve dağıtılması amacıyla bir araya gelen insan, ekipman ve </a:t>
            </a:r>
            <a:r>
              <a:rPr lang="tr-TR" sz="2500" dirty="0" smtClean="0"/>
              <a:t>prosedürlerden </a:t>
            </a:r>
            <a:r>
              <a:rPr lang="tr-TR" sz="2500" dirty="0"/>
              <a:t>oluşan yapıdır.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95536" y="5013985"/>
            <a:ext cx="835292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Pazarlama </a:t>
            </a:r>
            <a:r>
              <a:rPr lang="tr-TR" sz="2500" dirty="0"/>
              <a:t>bilgi sistemi dört alt </a:t>
            </a:r>
            <a:r>
              <a:rPr lang="tr-TR" sz="2500" dirty="0" smtClean="0"/>
              <a:t>sistemden </a:t>
            </a:r>
            <a:r>
              <a:rPr lang="tr-TR" sz="2500" dirty="0"/>
              <a:t>oluşmaktadır. </a:t>
            </a:r>
          </a:p>
        </p:txBody>
      </p:sp>
    </p:spTree>
    <p:extLst>
      <p:ext uri="{BB962C8B-B14F-4D97-AF65-F5344CB8AC3E}">
        <p14:creationId xmlns:p14="http://schemas.microsoft.com/office/powerpoint/2010/main" val="21491234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8640960" cy="398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>
          <a:xfrm>
            <a:off x="2258303" y="6165304"/>
            <a:ext cx="45720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/>
            <a:r>
              <a:rPr lang="tr-TR" sz="2500" b="1" dirty="0" smtClean="0"/>
              <a:t>Şekil 1.1 </a:t>
            </a:r>
            <a:r>
              <a:rPr lang="tr-TR" sz="2500" dirty="0" smtClean="0"/>
              <a:t>Pazarlama Bilgi Sistemi</a:t>
            </a:r>
            <a:endParaRPr lang="tr-TR" sz="2500" dirty="0"/>
          </a:p>
        </p:txBody>
      </p:sp>
      <p:sp>
        <p:nvSpPr>
          <p:cNvPr id="9" name="Köşeli Çift Ayraç 8"/>
          <p:cNvSpPr/>
          <p:nvPr/>
        </p:nvSpPr>
        <p:spPr>
          <a:xfrm>
            <a:off x="1130544" y="974229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Köşeli Çift Ayraç 9"/>
          <p:cNvSpPr/>
          <p:nvPr/>
        </p:nvSpPr>
        <p:spPr>
          <a:xfrm>
            <a:off x="1796258" y="974229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Köşeli Çift Ayraç 10"/>
          <p:cNvSpPr/>
          <p:nvPr/>
        </p:nvSpPr>
        <p:spPr>
          <a:xfrm>
            <a:off x="2462498" y="974229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Köşeli Çift Ayraç 11"/>
          <p:cNvSpPr/>
          <p:nvPr/>
        </p:nvSpPr>
        <p:spPr>
          <a:xfrm>
            <a:off x="3128213" y="974229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Köşeli Çift Ayraç 12"/>
          <p:cNvSpPr/>
          <p:nvPr/>
        </p:nvSpPr>
        <p:spPr>
          <a:xfrm>
            <a:off x="3794453" y="974229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Köşeli Çift Ayraç 13"/>
          <p:cNvSpPr/>
          <p:nvPr/>
        </p:nvSpPr>
        <p:spPr>
          <a:xfrm>
            <a:off x="4460167" y="974229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Köşeli Çift Ayraç 14"/>
          <p:cNvSpPr/>
          <p:nvPr/>
        </p:nvSpPr>
        <p:spPr>
          <a:xfrm>
            <a:off x="5126408" y="974229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6" name="Grup 15"/>
          <p:cNvGrpSpPr/>
          <p:nvPr/>
        </p:nvGrpSpPr>
        <p:grpSpPr>
          <a:xfrm>
            <a:off x="1130544" y="1061938"/>
            <a:ext cx="4797878" cy="701675"/>
            <a:chOff x="495920" y="518614"/>
            <a:chExt cx="4797878" cy="701675"/>
          </a:xfrm>
        </p:grpSpPr>
        <p:sp>
          <p:nvSpPr>
            <p:cNvPr id="17" name="Dikdörtgen 16"/>
            <p:cNvSpPr/>
            <p:nvPr/>
          </p:nvSpPr>
          <p:spPr>
            <a:xfrm>
              <a:off x="495920" y="518614"/>
              <a:ext cx="4797878" cy="701675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Dikdörtgen 17"/>
            <p:cNvSpPr/>
            <p:nvPr/>
          </p:nvSpPr>
          <p:spPr>
            <a:xfrm>
              <a:off x="495920" y="518614"/>
              <a:ext cx="4797878" cy="7016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3600" kern="1200"/>
            </a:p>
          </p:txBody>
        </p:sp>
      </p:grpSp>
      <p:sp>
        <p:nvSpPr>
          <p:cNvPr id="6" name="Dikdörtgen 5"/>
          <p:cNvSpPr/>
          <p:nvPr/>
        </p:nvSpPr>
        <p:spPr>
          <a:xfrm>
            <a:off x="1243332" y="1174248"/>
            <a:ext cx="332866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tr-TR" sz="2500" b="1" dirty="0">
                <a:solidFill>
                  <a:srgbClr val="D56509"/>
                </a:solidFill>
              </a:rPr>
              <a:t>İç Raporlama Sistemi </a:t>
            </a:r>
            <a:endParaRPr lang="tr-TR" sz="2500" dirty="0">
              <a:solidFill>
                <a:srgbClr val="D565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2312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Köşeli Çift Ayraç 8"/>
          <p:cNvSpPr/>
          <p:nvPr/>
        </p:nvSpPr>
        <p:spPr>
          <a:xfrm>
            <a:off x="1130544" y="1628800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Köşeli Çift Ayraç 9"/>
          <p:cNvSpPr/>
          <p:nvPr/>
        </p:nvSpPr>
        <p:spPr>
          <a:xfrm>
            <a:off x="1796258" y="1628800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Köşeli Çift Ayraç 10"/>
          <p:cNvSpPr/>
          <p:nvPr/>
        </p:nvSpPr>
        <p:spPr>
          <a:xfrm>
            <a:off x="2462498" y="1628800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Köşeli Çift Ayraç 11"/>
          <p:cNvSpPr/>
          <p:nvPr/>
        </p:nvSpPr>
        <p:spPr>
          <a:xfrm>
            <a:off x="3128213" y="1628800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Köşeli Çift Ayraç 12"/>
          <p:cNvSpPr/>
          <p:nvPr/>
        </p:nvSpPr>
        <p:spPr>
          <a:xfrm>
            <a:off x="3794453" y="1628800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Köşeli Çift Ayraç 13"/>
          <p:cNvSpPr/>
          <p:nvPr/>
        </p:nvSpPr>
        <p:spPr>
          <a:xfrm>
            <a:off x="4460167" y="1628800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Köşeli Çift Ayraç 14"/>
          <p:cNvSpPr/>
          <p:nvPr/>
        </p:nvSpPr>
        <p:spPr>
          <a:xfrm>
            <a:off x="5126408" y="1628800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6" name="Grup 15"/>
          <p:cNvGrpSpPr/>
          <p:nvPr/>
        </p:nvGrpSpPr>
        <p:grpSpPr>
          <a:xfrm>
            <a:off x="1130544" y="1716509"/>
            <a:ext cx="4797878" cy="701675"/>
            <a:chOff x="495920" y="518614"/>
            <a:chExt cx="4797878" cy="701675"/>
          </a:xfrm>
        </p:grpSpPr>
        <p:sp>
          <p:nvSpPr>
            <p:cNvPr id="17" name="Dikdörtgen 16"/>
            <p:cNvSpPr/>
            <p:nvPr/>
          </p:nvSpPr>
          <p:spPr>
            <a:xfrm>
              <a:off x="495920" y="518614"/>
              <a:ext cx="4797878" cy="701675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Dikdörtgen 17"/>
            <p:cNvSpPr/>
            <p:nvPr/>
          </p:nvSpPr>
          <p:spPr>
            <a:xfrm>
              <a:off x="495920" y="518614"/>
              <a:ext cx="4797878" cy="7016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3600" kern="1200"/>
            </a:p>
          </p:txBody>
        </p:sp>
      </p:grpSp>
      <p:sp>
        <p:nvSpPr>
          <p:cNvPr id="5" name="Dikdörtgen 4"/>
          <p:cNvSpPr/>
          <p:nvPr/>
        </p:nvSpPr>
        <p:spPr>
          <a:xfrm>
            <a:off x="1220072" y="1828819"/>
            <a:ext cx="435952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b="1" dirty="0" smtClean="0">
                <a:solidFill>
                  <a:srgbClr val="D56509"/>
                </a:solidFill>
              </a:rPr>
              <a:t>Pazarlama İstihbarat Sistemi </a:t>
            </a:r>
            <a:endParaRPr lang="tr-TR" sz="2500" dirty="0">
              <a:solidFill>
                <a:srgbClr val="D56509"/>
              </a:solidFill>
            </a:endParaRPr>
          </a:p>
        </p:txBody>
      </p:sp>
      <p:sp>
        <p:nvSpPr>
          <p:cNvPr id="21" name="Köşeli Çift Ayraç 20"/>
          <p:cNvSpPr/>
          <p:nvPr/>
        </p:nvSpPr>
        <p:spPr>
          <a:xfrm>
            <a:off x="1143033" y="3068960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Köşeli Çift Ayraç 21"/>
          <p:cNvSpPr/>
          <p:nvPr/>
        </p:nvSpPr>
        <p:spPr>
          <a:xfrm>
            <a:off x="1808747" y="3068960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Köşeli Çift Ayraç 22"/>
          <p:cNvSpPr/>
          <p:nvPr/>
        </p:nvSpPr>
        <p:spPr>
          <a:xfrm>
            <a:off x="2474987" y="3068960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Köşeli Çift Ayraç 23"/>
          <p:cNvSpPr/>
          <p:nvPr/>
        </p:nvSpPr>
        <p:spPr>
          <a:xfrm>
            <a:off x="3140702" y="3068960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Köşeli Çift Ayraç 24"/>
          <p:cNvSpPr/>
          <p:nvPr/>
        </p:nvSpPr>
        <p:spPr>
          <a:xfrm>
            <a:off x="3806942" y="3068960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Köşeli Çift Ayraç 25"/>
          <p:cNvSpPr/>
          <p:nvPr/>
        </p:nvSpPr>
        <p:spPr>
          <a:xfrm>
            <a:off x="4472656" y="3068960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Köşeli Çift Ayraç 26"/>
          <p:cNvSpPr/>
          <p:nvPr/>
        </p:nvSpPr>
        <p:spPr>
          <a:xfrm>
            <a:off x="5138897" y="3068960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Köşeli Çift Ayraç 31"/>
          <p:cNvSpPr/>
          <p:nvPr/>
        </p:nvSpPr>
        <p:spPr>
          <a:xfrm>
            <a:off x="1130545" y="4568131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Köşeli Çift Ayraç 32"/>
          <p:cNvSpPr/>
          <p:nvPr/>
        </p:nvSpPr>
        <p:spPr>
          <a:xfrm>
            <a:off x="1796259" y="4568131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Köşeli Çift Ayraç 33"/>
          <p:cNvSpPr/>
          <p:nvPr/>
        </p:nvSpPr>
        <p:spPr>
          <a:xfrm>
            <a:off x="2462499" y="4568131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Köşeli Çift Ayraç 34"/>
          <p:cNvSpPr/>
          <p:nvPr/>
        </p:nvSpPr>
        <p:spPr>
          <a:xfrm>
            <a:off x="3128214" y="4568131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6" name="Köşeli Çift Ayraç 35"/>
          <p:cNvSpPr/>
          <p:nvPr/>
        </p:nvSpPr>
        <p:spPr>
          <a:xfrm>
            <a:off x="3794454" y="4568131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Köşeli Çift Ayraç 36"/>
          <p:cNvSpPr/>
          <p:nvPr/>
        </p:nvSpPr>
        <p:spPr>
          <a:xfrm>
            <a:off x="4460168" y="4568131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Köşeli Çift Ayraç 37"/>
          <p:cNvSpPr/>
          <p:nvPr/>
        </p:nvSpPr>
        <p:spPr>
          <a:xfrm>
            <a:off x="5126409" y="4568131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9" name="Grup 38"/>
          <p:cNvGrpSpPr/>
          <p:nvPr/>
        </p:nvGrpSpPr>
        <p:grpSpPr>
          <a:xfrm>
            <a:off x="1130545" y="4655840"/>
            <a:ext cx="4797878" cy="701675"/>
            <a:chOff x="495920" y="518614"/>
            <a:chExt cx="4797878" cy="701675"/>
          </a:xfrm>
        </p:grpSpPr>
        <p:sp>
          <p:nvSpPr>
            <p:cNvPr id="40" name="Dikdörtgen 39"/>
            <p:cNvSpPr/>
            <p:nvPr/>
          </p:nvSpPr>
          <p:spPr>
            <a:xfrm>
              <a:off x="495920" y="518614"/>
              <a:ext cx="4797878" cy="701675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Dikdörtgen 40"/>
            <p:cNvSpPr/>
            <p:nvPr/>
          </p:nvSpPr>
          <p:spPr>
            <a:xfrm>
              <a:off x="495920" y="518614"/>
              <a:ext cx="4797878" cy="7016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3600" kern="1200"/>
            </a:p>
          </p:txBody>
        </p:sp>
      </p:grpSp>
      <p:sp>
        <p:nvSpPr>
          <p:cNvPr id="42" name="Dikdörtgen 41"/>
          <p:cNvSpPr/>
          <p:nvPr/>
        </p:nvSpPr>
        <p:spPr>
          <a:xfrm>
            <a:off x="1187624" y="4768150"/>
            <a:ext cx="459972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b="1" dirty="0">
                <a:solidFill>
                  <a:srgbClr val="D56509"/>
                </a:solidFill>
              </a:rPr>
              <a:t>Pazarlama Araştırması Sistemi </a:t>
            </a:r>
            <a:endParaRPr lang="tr-TR" sz="2500" dirty="0">
              <a:solidFill>
                <a:srgbClr val="D56509"/>
              </a:solidFill>
            </a:endParaRPr>
          </a:p>
        </p:txBody>
      </p:sp>
      <p:sp>
        <p:nvSpPr>
          <p:cNvPr id="43" name="Köşeli Çift Ayraç 42"/>
          <p:cNvSpPr/>
          <p:nvPr/>
        </p:nvSpPr>
        <p:spPr>
          <a:xfrm>
            <a:off x="5792123" y="3068960"/>
            <a:ext cx="1108295" cy="877093"/>
          </a:xfrm>
          <a:prstGeom prst="chevron">
            <a:avLst>
              <a:gd name="adj" fmla="val 7061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8" name="Grup 27"/>
          <p:cNvGrpSpPr/>
          <p:nvPr/>
        </p:nvGrpSpPr>
        <p:grpSpPr>
          <a:xfrm>
            <a:off x="1143032" y="3156669"/>
            <a:ext cx="5517199" cy="701675"/>
            <a:chOff x="495920" y="518614"/>
            <a:chExt cx="4797878" cy="701675"/>
          </a:xfrm>
        </p:grpSpPr>
        <p:sp>
          <p:nvSpPr>
            <p:cNvPr id="29" name="Dikdörtgen 28"/>
            <p:cNvSpPr/>
            <p:nvPr/>
          </p:nvSpPr>
          <p:spPr>
            <a:xfrm>
              <a:off x="495920" y="518614"/>
              <a:ext cx="4797878" cy="701675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Dikdörtgen 29"/>
            <p:cNvSpPr/>
            <p:nvPr/>
          </p:nvSpPr>
          <p:spPr>
            <a:xfrm>
              <a:off x="495920" y="518614"/>
              <a:ext cx="4797878" cy="7016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3600" kern="1200"/>
            </a:p>
          </p:txBody>
        </p:sp>
      </p:grpSp>
      <p:sp>
        <p:nvSpPr>
          <p:cNvPr id="31" name="Dikdörtgen 30"/>
          <p:cNvSpPr/>
          <p:nvPr/>
        </p:nvSpPr>
        <p:spPr>
          <a:xfrm>
            <a:off x="1187624" y="3268979"/>
            <a:ext cx="550548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b="1" dirty="0">
                <a:solidFill>
                  <a:srgbClr val="D56509"/>
                </a:solidFill>
              </a:rPr>
              <a:t>Pazarlama Karar Destek Sistemi (KDS)</a:t>
            </a:r>
            <a:endParaRPr lang="tr-TR" sz="2500" dirty="0">
              <a:solidFill>
                <a:srgbClr val="D565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754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2" grpId="0"/>
      <p:bldP spid="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799545" y="1988840"/>
            <a:ext cx="1544911" cy="861774"/>
          </a:xfrm>
          <a:prstGeom prst="rect">
            <a:avLst/>
          </a:prstGeom>
          <a:solidFill>
            <a:srgbClr val="D56509"/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chemeClr val="bg1"/>
                </a:solidFill>
              </a:rPr>
              <a:t>ÖZET</a:t>
            </a:r>
            <a:endParaRPr lang="tr-TR" sz="5000" b="1" dirty="0">
              <a:solidFill>
                <a:schemeClr val="bg1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89971" y="3717032"/>
            <a:ext cx="756405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/>
              <a:t>Bölüm özetini kitabınızda bölüm sonlarında bulabilirsiniz.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24660398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895531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24744"/>
            <a:ext cx="6839172" cy="2990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17129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17711"/>
            <a:ext cx="9144000" cy="370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7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81356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46942" y="1700808"/>
            <a:ext cx="773865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/>
              <a:t>    Pazarlama Araştırması bölümünü öğrenme amaçlarımız:</a:t>
            </a:r>
            <a:endParaRPr lang="tr-TR" sz="2500" dirty="0"/>
          </a:p>
        </p:txBody>
      </p:sp>
      <p:sp>
        <p:nvSpPr>
          <p:cNvPr id="2" name="Dikdörtgen 1"/>
          <p:cNvSpPr/>
          <p:nvPr/>
        </p:nvSpPr>
        <p:spPr>
          <a:xfrm>
            <a:off x="611560" y="2492896"/>
            <a:ext cx="79208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buFont typeface="Arial" pitchFamily="34" charset="0"/>
              <a:buChar char="•"/>
            </a:pPr>
            <a:r>
              <a:rPr lang="tr-TR" sz="2500" dirty="0"/>
              <a:t>Pazarlama araştırmasının; </a:t>
            </a:r>
            <a:r>
              <a:rPr lang="tr-TR" sz="2500" dirty="0" smtClean="0"/>
              <a:t>pazarlama</a:t>
            </a:r>
            <a:r>
              <a:rPr lang="tr-TR" sz="2500" dirty="0"/>
              <a:t>, pazarlama kavramı ve pazarlama stratejisiyle ilişkisini öğrenmek</a:t>
            </a:r>
          </a:p>
        </p:txBody>
      </p:sp>
      <p:sp>
        <p:nvSpPr>
          <p:cNvPr id="3" name="Dikdörtgen 2"/>
          <p:cNvSpPr/>
          <p:nvPr/>
        </p:nvSpPr>
        <p:spPr>
          <a:xfrm>
            <a:off x="611560" y="3382957"/>
            <a:ext cx="79208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buFont typeface="Arial" pitchFamily="34" charset="0"/>
              <a:buChar char="•"/>
            </a:pPr>
            <a:r>
              <a:rPr lang="tr-TR" sz="2500" dirty="0"/>
              <a:t>Pazarlama araştırmasının nasıl tanımlanacağına ilişkin bilgi sahibi olmak</a:t>
            </a:r>
          </a:p>
        </p:txBody>
      </p:sp>
      <p:sp>
        <p:nvSpPr>
          <p:cNvPr id="6" name="Dikdörtgen 5"/>
          <p:cNvSpPr/>
          <p:nvPr/>
        </p:nvSpPr>
        <p:spPr>
          <a:xfrm>
            <a:off x="611560" y="4367426"/>
            <a:ext cx="79208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buFont typeface="Arial" pitchFamily="34" charset="0"/>
              <a:buChar char="•"/>
            </a:pPr>
            <a:r>
              <a:rPr lang="tr-TR" sz="2500" dirty="0"/>
              <a:t>Pazarlama araştırmasının </a:t>
            </a:r>
            <a:r>
              <a:rPr lang="tr-TR" sz="2500" dirty="0" smtClean="0"/>
              <a:t>fonksiyonları </a:t>
            </a:r>
            <a:r>
              <a:rPr lang="tr-TR" sz="2500" dirty="0"/>
              <a:t>ve </a:t>
            </a:r>
            <a:r>
              <a:rPr lang="tr-TR" sz="2500" dirty="0" smtClean="0"/>
              <a:t>kullanım amaçlarını </a:t>
            </a:r>
            <a:r>
              <a:rPr lang="tr-TR" sz="2500" dirty="0"/>
              <a:t>anlamak</a:t>
            </a:r>
          </a:p>
        </p:txBody>
      </p:sp>
    </p:spTree>
    <p:extLst>
      <p:ext uri="{BB962C8B-B14F-4D97-AF65-F5344CB8AC3E}">
        <p14:creationId xmlns:p14="http://schemas.microsoft.com/office/powerpoint/2010/main" val="40895485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467544" y="1988840"/>
            <a:ext cx="820891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itchFamily="34" charset="0"/>
              <a:buChar char="•"/>
            </a:pPr>
            <a:r>
              <a:rPr lang="tr-TR" sz="2500" dirty="0"/>
              <a:t>Hedef pazarların </a:t>
            </a:r>
            <a:r>
              <a:rPr lang="tr-TR" sz="2500" dirty="0" smtClean="0"/>
              <a:t>değerlendirilmesine</a:t>
            </a:r>
            <a:r>
              <a:rPr lang="tr-TR" sz="2500" dirty="0"/>
              <a:t>, ürün araştırmalarına, fiyat araştırmalarına, tutundurma </a:t>
            </a:r>
            <a:r>
              <a:rPr lang="tr-TR" sz="2500" dirty="0" smtClean="0"/>
              <a:t>ve </a:t>
            </a:r>
            <a:r>
              <a:rPr lang="tr-TR" sz="2500" dirty="0"/>
              <a:t>dağıtım araştırmalarına </a:t>
            </a:r>
            <a:r>
              <a:rPr lang="tr-TR" sz="2500" dirty="0" smtClean="0"/>
              <a:t>ilişkin örnekler görmek</a:t>
            </a:r>
            <a:endParaRPr lang="tr-TR" sz="2500" dirty="0"/>
          </a:p>
        </p:txBody>
      </p:sp>
      <p:sp>
        <p:nvSpPr>
          <p:cNvPr id="6" name="Dikdörtgen 5"/>
          <p:cNvSpPr/>
          <p:nvPr/>
        </p:nvSpPr>
        <p:spPr>
          <a:xfrm>
            <a:off x="467544" y="3717032"/>
            <a:ext cx="820891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buFont typeface="Arial" pitchFamily="34" charset="0"/>
              <a:buChar char="•"/>
            </a:pPr>
            <a:r>
              <a:rPr lang="tr-TR" sz="2500" dirty="0"/>
              <a:t>Pazarlama bilgi sistemini (PBS) tanımlamak ve pazarlama </a:t>
            </a:r>
            <a:r>
              <a:rPr lang="tr-TR" sz="2500" dirty="0" smtClean="0"/>
              <a:t>araştırmasının </a:t>
            </a:r>
            <a:r>
              <a:rPr lang="tr-TR" sz="2500" dirty="0"/>
              <a:t>neden pazarlama bilgi sistemi içerisinde bir yere sahip olduğunu kavramak</a:t>
            </a:r>
          </a:p>
        </p:txBody>
      </p:sp>
    </p:spTree>
    <p:extLst>
      <p:ext uri="{BB962C8B-B14F-4D97-AF65-F5344CB8AC3E}">
        <p14:creationId xmlns:p14="http://schemas.microsoft.com/office/powerpoint/2010/main" val="13471791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99360" y="2060848"/>
            <a:ext cx="8745279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Pazarlama Araştırması Dünyasına Hoşgeldiniz!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539552" y="3429000"/>
            <a:ext cx="80648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Pazarlama </a:t>
            </a:r>
            <a:r>
              <a:rPr lang="tr-TR" sz="2500" dirty="0"/>
              <a:t>araştırmasını tam anlamıyla </a:t>
            </a:r>
            <a:r>
              <a:rPr lang="tr-TR" sz="2500" dirty="0" smtClean="0"/>
              <a:t>kavrayabilmek </a:t>
            </a:r>
            <a:r>
              <a:rPr lang="tr-TR" sz="2500" dirty="0"/>
              <a:t>için tanımı, kullanım amaçları, </a:t>
            </a:r>
            <a:r>
              <a:rPr lang="tr-TR" sz="2500" dirty="0" smtClean="0"/>
              <a:t>türleri </a:t>
            </a:r>
            <a:r>
              <a:rPr lang="tr-TR" sz="2500" dirty="0"/>
              <a:t>ve pazarlama bilgi sistemiyle bağlantısının yanında, pazarlama içindeki rolünü ve pazarlamayla ilişkisini anlamak </a:t>
            </a:r>
            <a:r>
              <a:rPr lang="tr-TR" sz="2500" dirty="0" smtClean="0"/>
              <a:t>gerekmektedir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35705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791580" y="2060848"/>
            <a:ext cx="7560840" cy="1169551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pPr algn="ctr"/>
            <a:r>
              <a:rPr lang="tr-TR" sz="3500" b="1" dirty="0">
                <a:solidFill>
                  <a:schemeClr val="bg1"/>
                </a:solidFill>
              </a:rPr>
              <a:t>Pazarlama Araştırması Pazarlamanın Bir Bölümüdür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67544" y="3861048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tr-TR" sz="2500" dirty="0"/>
              <a:t> </a:t>
            </a:r>
            <a:r>
              <a:rPr lang="tr-TR" sz="2500" dirty="0" smtClean="0"/>
              <a:t>        Pazarlama</a:t>
            </a:r>
            <a:r>
              <a:rPr lang="tr-TR" sz="2500" dirty="0"/>
              <a:t>, “</a:t>
            </a:r>
            <a:r>
              <a:rPr lang="tr-TR" sz="2500" dirty="0" smtClean="0"/>
              <a:t>ihtiyaçların </a:t>
            </a:r>
            <a:r>
              <a:rPr lang="tr-TR" sz="2500" dirty="0"/>
              <a:t>karşı şekilde karşılanması” olarak düşünülebilir.</a:t>
            </a:r>
          </a:p>
        </p:txBody>
      </p:sp>
    </p:spTree>
    <p:extLst>
      <p:ext uri="{BB962C8B-B14F-4D97-AF65-F5344CB8AC3E}">
        <p14:creationId xmlns:p14="http://schemas.microsoft.com/office/powerpoint/2010/main" val="18180515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11560" y="2060848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tr-TR" sz="3000" b="1" dirty="0">
                <a:solidFill>
                  <a:srgbClr val="D56509"/>
                </a:solidFill>
              </a:rPr>
              <a:t>PAZARLAMA KAVRAMI FELSEFESİ YÖNETİCİLERİN KARARLARINA YÖN VERMEKTEDİR</a:t>
            </a:r>
            <a:endParaRPr lang="tr-TR" sz="3000" dirty="0">
              <a:solidFill>
                <a:srgbClr val="D56509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251520" y="3429000"/>
            <a:ext cx="86409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tr-TR" sz="2500" dirty="0" smtClean="0"/>
              <a:t>	Uzun </a:t>
            </a:r>
            <a:r>
              <a:rPr lang="tr-TR" sz="2500" dirty="0"/>
              <a:t>yıllardır </a:t>
            </a:r>
            <a:r>
              <a:rPr lang="tr-TR" sz="2500" dirty="0" smtClean="0"/>
              <a:t>pazarlama </a:t>
            </a:r>
            <a:r>
              <a:rPr lang="tr-TR" sz="2500" dirty="0"/>
              <a:t>kavramı olarak bilinen felsefenin “doğru” felsefe </a:t>
            </a:r>
            <a:r>
              <a:rPr lang="tr-TR" sz="2500" dirty="0" smtClean="0"/>
              <a:t>olduğu </a:t>
            </a:r>
            <a:r>
              <a:rPr lang="tr-TR" sz="2500" dirty="0"/>
              <a:t>kabul edilmektedir. İşletmelerin, müşteri istek ve ihtiyaçlarını tatmin ettikçe </a:t>
            </a:r>
            <a:r>
              <a:rPr lang="tr-TR" sz="2500" dirty="0" smtClean="0"/>
              <a:t>örgütsel </a:t>
            </a:r>
            <a:r>
              <a:rPr lang="tr-TR" sz="2500" dirty="0"/>
              <a:t>amaçlarına ulaşma </a:t>
            </a:r>
            <a:r>
              <a:rPr lang="tr-TR" sz="2500" dirty="0" smtClean="0"/>
              <a:t>olasılıkları </a:t>
            </a:r>
            <a:r>
              <a:rPr lang="tr-TR" sz="2500" dirty="0"/>
              <a:t>daha fazladır</a:t>
            </a:r>
            <a:r>
              <a:rPr lang="tr-TR" sz="2500" dirty="0" smtClean="0"/>
              <a:t>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19159653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199</Words>
  <Application>Microsoft Office PowerPoint</Application>
  <PresentationFormat>Ekran Gösterisi (4:3)</PresentationFormat>
  <Paragraphs>48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NOBEL-PC1</dc:creator>
  <cp:lastModifiedBy>Admin</cp:lastModifiedBy>
  <cp:revision>15</cp:revision>
  <dcterms:created xsi:type="dcterms:W3CDTF">2015-09-28T07:16:35Z</dcterms:created>
  <dcterms:modified xsi:type="dcterms:W3CDTF">2024-04-03T09:08:53Z</dcterms:modified>
</cp:coreProperties>
</file>