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92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52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4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55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10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62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97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5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66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59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49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5487-C9D6-4BCA-9433-31C0EF428DDF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69ADE-E65A-486D-8FC5-FBB8CDDB99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71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7967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73748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132775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62453" y="1464378"/>
            <a:ext cx="63086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ÖRNEK BÜYÜKLÜĞÜ VE DOĞRULUK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9" y="1988840"/>
            <a:ext cx="8354516" cy="3768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2051720" y="5877272"/>
            <a:ext cx="504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/>
              <a:t>Şekil 10.1 örnek büyüklüğü ve örnek hatası arasındaki ilişki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846563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51521" y="1988840"/>
            <a:ext cx="2808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p ve q : Değişkenlik Kavramı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467544" y="83671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395536" y="142698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735800"/>
            <a:ext cx="5615036" cy="505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3491880" y="6021288"/>
            <a:ext cx="145264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 smtClean="0"/>
              <a:t>Şekil 10.2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0508265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73748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32775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56367" y="1484784"/>
            <a:ext cx="48168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GÜVEN ARALIĞI KAVRAMI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7" y="1988840"/>
            <a:ext cx="6482306" cy="412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5796136" y="2132856"/>
            <a:ext cx="279005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Şekil 10.3 %95’te</a:t>
            </a:r>
          </a:p>
          <a:p>
            <a:pPr algn="ctr"/>
            <a:r>
              <a:rPr lang="tr-TR" sz="2500" b="1" dirty="0" smtClean="0"/>
              <a:t>Normal dağılım</a:t>
            </a:r>
          </a:p>
          <a:p>
            <a:pPr algn="ctr"/>
            <a:r>
              <a:rPr lang="tr-TR" sz="2500" b="1" dirty="0" smtClean="0"/>
              <a:t>Eğrisi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3607585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36434"/>
            <a:ext cx="6983190" cy="455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23528" y="637313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Şekil 10.4 domino’s pizza anketinin 1,000 kez tekrarlanması durumunda bulgularının grafik üzerinde gösterilmesi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0007171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25158"/>
            <a:ext cx="8207324" cy="380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96509" y="981016"/>
            <a:ext cx="3283403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Şekil 10.5 geniş örnek büyüklüklerinde örnek hatasının daha az</a:t>
            </a:r>
          </a:p>
          <a:p>
            <a:pPr algn="ctr"/>
            <a:r>
              <a:rPr lang="tr-TR" sz="2500" b="1" dirty="0"/>
              <a:t>o</a:t>
            </a:r>
            <a:r>
              <a:rPr lang="tr-TR" sz="2500" b="1" dirty="0" smtClean="0"/>
              <a:t>lması durumunda örneklem dağılımı</a:t>
            </a:r>
            <a:endParaRPr lang="tr-TR" sz="25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3642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176599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235627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754441" y="2606955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ANAKÜTLE BÜYÜKLÜĞÜ (N) ÖRNEK BÜYÜKLÜĞÜNÜ NASIL ETKİLER?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99592" y="3861048"/>
            <a:ext cx="73448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Çok </a:t>
            </a:r>
            <a:r>
              <a:rPr lang="tr-TR" sz="2500" dirty="0"/>
              <a:t>az istisna </a:t>
            </a:r>
            <a:r>
              <a:rPr lang="tr-TR" sz="2500" dirty="0" smtClean="0"/>
              <a:t>ile, örnek </a:t>
            </a:r>
            <a:r>
              <a:rPr lang="tr-TR" sz="2500" dirty="0"/>
              <a:t>büyüklüğü </a:t>
            </a:r>
            <a:r>
              <a:rPr lang="tr-TR" sz="2500" dirty="0" smtClean="0"/>
              <a:t>ve anakütle büyüklüğü birbiriyle bağlantılı değildir.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40350385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043423" y="1772816"/>
            <a:ext cx="5057154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Örnek Büyüklüğü Formülü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991918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Güven </a:t>
            </a:r>
            <a:r>
              <a:rPr lang="tr-TR" sz="2500" dirty="0"/>
              <a:t>aralığı yaklaşımını kullanarak örnek büyüklüğüne nasıl karar verildiğine </a:t>
            </a:r>
            <a:r>
              <a:rPr lang="tr-TR" sz="2500" dirty="0" smtClean="0"/>
              <a:t>dair temel </a:t>
            </a:r>
            <a:r>
              <a:rPr lang="tr-TR" sz="2500" dirty="0"/>
              <a:t>bilgiye artık sahipsiniz. Bir anket için doğru örnek büyüklüğünü hesaplamak için</a:t>
            </a:r>
          </a:p>
          <a:p>
            <a:r>
              <a:rPr lang="tr-TR" sz="2500" dirty="0"/>
              <a:t>üç şeye gerek vardır</a:t>
            </a:r>
            <a:r>
              <a:rPr lang="tr-TR" sz="2500" dirty="0" smtClean="0"/>
              <a:t>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4708239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27584" y="2132856"/>
            <a:ext cx="567867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500" b="1" dirty="0" smtClean="0">
                <a:solidFill>
                  <a:srgbClr val="D56509"/>
                </a:solidFill>
              </a:rPr>
              <a:t>(1) </a:t>
            </a:r>
            <a:r>
              <a:rPr lang="tr-TR" sz="2500" b="1" dirty="0" smtClean="0"/>
              <a:t>Nüfusta olduğuna inanılan değişkenlik</a:t>
            </a:r>
            <a:endParaRPr lang="tr-TR" sz="2500" b="1" dirty="0"/>
          </a:p>
        </p:txBody>
      </p:sp>
      <p:sp>
        <p:nvSpPr>
          <p:cNvPr id="6" name="Dikdörtgen 5"/>
          <p:cNvSpPr/>
          <p:nvPr/>
        </p:nvSpPr>
        <p:spPr>
          <a:xfrm>
            <a:off x="827584" y="3068960"/>
            <a:ext cx="567867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 smtClean="0">
                <a:solidFill>
                  <a:srgbClr val="D56509"/>
                </a:solidFill>
              </a:rPr>
              <a:t>(2) </a:t>
            </a:r>
            <a:r>
              <a:rPr lang="tr-TR" sz="2500" b="1" dirty="0" smtClean="0"/>
              <a:t>Örnek hatasının kabul edilir payı</a:t>
            </a:r>
            <a:endParaRPr lang="tr-TR" sz="2500" b="1" dirty="0"/>
          </a:p>
        </p:txBody>
      </p:sp>
      <p:sp>
        <p:nvSpPr>
          <p:cNvPr id="7" name="Dikdörtgen 6"/>
          <p:cNvSpPr/>
          <p:nvPr/>
        </p:nvSpPr>
        <p:spPr>
          <a:xfrm>
            <a:off x="837546" y="3935378"/>
            <a:ext cx="71188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 smtClean="0">
                <a:solidFill>
                  <a:srgbClr val="D56509"/>
                </a:solidFill>
              </a:rPr>
              <a:t>(3) </a:t>
            </a:r>
            <a:r>
              <a:rPr lang="tr-TR" sz="2500" b="1" dirty="0" smtClean="0"/>
              <a:t>nüfus değerlerinin hesaplanmasında gerekli olan güvenlik seviyesi.</a:t>
            </a:r>
            <a:endParaRPr lang="tr-TR" sz="2500" b="1" dirty="0"/>
          </a:p>
        </p:txBody>
      </p:sp>
    </p:spTree>
    <p:extLst>
      <p:ext uri="{BB962C8B-B14F-4D97-AF65-F5344CB8AC3E}">
        <p14:creationId xmlns:p14="http://schemas.microsoft.com/office/powerpoint/2010/main" val="3854922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420888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bölümde güven aralığı yöntemi kullanarak örnek büyüklüğünün hesaplanmasında kullanılan formül açıklanacaktır.</a:t>
            </a:r>
            <a:endParaRPr lang="tr-TR" sz="25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7097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76599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235627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62453" y="2564904"/>
            <a:ext cx="74190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GÜVEN ARALIĞI FORMÜLÜ İLE ÖRNEK BÜYÜKLÜĞÜNE </a:t>
            </a:r>
            <a:r>
              <a:rPr lang="tr-TR" sz="3000" b="1" dirty="0" smtClean="0">
                <a:solidFill>
                  <a:srgbClr val="D56509"/>
                </a:solidFill>
              </a:rPr>
              <a:t>KARAR VERİLMESİ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331640" y="3583970"/>
            <a:ext cx="302121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Değişkenlik: </a:t>
            </a:r>
            <a:r>
              <a:rPr lang="tr-TR" sz="2500" b="1" i="1" dirty="0"/>
              <a:t>p </a:t>
            </a:r>
            <a:r>
              <a:rPr lang="tr-TR" sz="2500" b="1" dirty="0"/>
              <a:t>× </a:t>
            </a:r>
            <a:r>
              <a:rPr lang="tr-TR" sz="2500" b="1" i="1" dirty="0"/>
              <a:t>q</a:t>
            </a:r>
            <a:endParaRPr lang="tr-TR" sz="2500" b="1" dirty="0"/>
          </a:p>
        </p:txBody>
      </p:sp>
      <p:sp>
        <p:nvSpPr>
          <p:cNvPr id="10" name="Dikdörtgen 9"/>
          <p:cNvSpPr/>
          <p:nvPr/>
        </p:nvSpPr>
        <p:spPr>
          <a:xfrm>
            <a:off x="1331640" y="4176082"/>
            <a:ext cx="515038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Kabul Edilebilir Örnek Hata </a:t>
            </a:r>
            <a:r>
              <a:rPr lang="tr-TR" sz="2500" b="1" dirty="0" smtClean="0"/>
              <a:t>Marjı</a:t>
            </a:r>
            <a:endParaRPr lang="tr-TR" sz="2500" b="1" dirty="0"/>
          </a:p>
        </p:txBody>
      </p:sp>
      <p:sp>
        <p:nvSpPr>
          <p:cNvPr id="11" name="Dikdörtgen 10"/>
          <p:cNvSpPr/>
          <p:nvPr/>
        </p:nvSpPr>
        <p:spPr>
          <a:xfrm>
            <a:off x="1331640" y="4797152"/>
            <a:ext cx="251799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Güven Düzeyi</a:t>
            </a:r>
          </a:p>
        </p:txBody>
      </p:sp>
    </p:spTree>
    <p:extLst>
      <p:ext uri="{BB962C8B-B14F-4D97-AF65-F5344CB8AC3E}">
        <p14:creationId xmlns:p14="http://schemas.microsoft.com/office/powerpoint/2010/main" val="1191295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038"/>
            <a:ext cx="8496944" cy="532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889064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259632" y="1556792"/>
            <a:ext cx="662473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Örnek Büyüklüğü Saptanmasının</a:t>
            </a:r>
          </a:p>
          <a:p>
            <a:pPr algn="ctr"/>
            <a:r>
              <a:rPr lang="tr-TR" sz="3500" b="1" dirty="0">
                <a:solidFill>
                  <a:schemeClr val="bg1"/>
                </a:solidFill>
              </a:rPr>
              <a:t>Uygulamadaki Değerlendirmeleri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3282806"/>
            <a:ext cx="820891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Değişkenliğin</a:t>
            </a:r>
            <a:r>
              <a:rPr lang="tr-TR" sz="2500" dirty="0"/>
              <a:t>, kabul edilebilir örnek hatasının ve güven düzeyinin örnek </a:t>
            </a:r>
            <a:r>
              <a:rPr lang="tr-TR" sz="2500" dirty="0" smtClean="0"/>
              <a:t>büyüklüğünü hesaplamada </a:t>
            </a:r>
            <a:r>
              <a:rPr lang="tr-TR" sz="2500" dirty="0"/>
              <a:t>nasıl kullanıldığını tartışmamıza rağmen, bu faktörleri belirlemede pazarlama</a:t>
            </a:r>
          </a:p>
          <a:p>
            <a:r>
              <a:rPr lang="tr-TR" sz="2500" dirty="0"/>
              <a:t>yöneticileri ve araştırmacılar tarafından kullanılan kriterleri henüz tartışmadık. Genel </a:t>
            </a:r>
            <a:r>
              <a:rPr lang="tr-TR" sz="2500" dirty="0" smtClean="0"/>
              <a:t>öneriler aşağıda </a:t>
            </a:r>
            <a:r>
              <a:rPr lang="tr-TR" sz="2500" dirty="0"/>
              <a:t>açıklanacaktır.</a:t>
            </a:r>
          </a:p>
        </p:txBody>
      </p:sp>
    </p:spTree>
    <p:extLst>
      <p:ext uri="{BB962C8B-B14F-4D97-AF65-F5344CB8AC3E}">
        <p14:creationId xmlns:p14="http://schemas.microsoft.com/office/powerpoint/2010/main" val="578515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75788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34815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790445" y="1555711"/>
            <a:ext cx="7563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ANAKÜTLEDEKİ DEĞİŞKENLİK NASIL HESAPLANIR?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90445" y="2773377"/>
            <a:ext cx="7563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KABUL EDİLEBİLİR ÖRNEK HATA MİKTARINA NASIL KARAR VERİLİR?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90445" y="4027130"/>
            <a:ext cx="71994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GÜVEN DÜZEYİNE NASIL KARAR VERİLİR?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790445" y="4933617"/>
            <a:ext cx="7563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ÖRNEK BÜYÜKLÜĞÜ BİLGİ TOPLAMA MALİYETİ İLE </a:t>
            </a:r>
            <a:r>
              <a:rPr lang="tr-TR" sz="3000" b="1" dirty="0" smtClean="0">
                <a:solidFill>
                  <a:srgbClr val="D56509"/>
                </a:solidFill>
              </a:rPr>
              <a:t>NASIL DENGELENİR</a:t>
            </a:r>
            <a:r>
              <a:rPr lang="tr-TR" sz="3000" b="1" dirty="0">
                <a:solidFill>
                  <a:srgbClr val="D56509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13306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755576" y="1772816"/>
            <a:ext cx="7632848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Örnek Büyüklüğünü Belirlemenin Diğer Yöntemleri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3068960"/>
            <a:ext cx="835292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Uygulamada </a:t>
            </a:r>
            <a:r>
              <a:rPr lang="tr-TR" sz="2500" dirty="0"/>
              <a:t>pek çok farklı yöntem, örnek büyüklüğünü belirlemek için kullanılır ki </a:t>
            </a:r>
            <a:r>
              <a:rPr lang="tr-TR" sz="2500" dirty="0" smtClean="0"/>
              <a:t>bunların bir </a:t>
            </a:r>
            <a:r>
              <a:rPr lang="tr-TR" sz="2500" dirty="0"/>
              <a:t>kısmı bu kitabın kapsamına girmez. En yaygın olanları kısaca bu bölümde açıklanır. </a:t>
            </a:r>
            <a:r>
              <a:rPr lang="tr-TR" sz="2500" dirty="0" smtClean="0"/>
              <a:t>Yakında öğreneceğiniz </a:t>
            </a:r>
            <a:r>
              <a:rPr lang="tr-TR" sz="2500" dirty="0"/>
              <a:t>gibi, pek çoğunun kullanıldığını görmenize rağmen ve hatta </a:t>
            </a:r>
            <a:r>
              <a:rPr lang="tr-TR" sz="2500" dirty="0" smtClean="0"/>
              <a:t>kullanımıyla ilgili </a:t>
            </a:r>
            <a:r>
              <a:rPr lang="tr-TR" sz="2500" dirty="0"/>
              <a:t>destekçilerinin olmasına rağmen, sahip oldukları kısıtlamalar nedeniyle tercih edilmez.</a:t>
            </a:r>
          </a:p>
        </p:txBody>
      </p:sp>
    </p:spTree>
    <p:extLst>
      <p:ext uri="{BB962C8B-B14F-4D97-AF65-F5344CB8AC3E}">
        <p14:creationId xmlns:p14="http://schemas.microsoft.com/office/powerpoint/2010/main" val="8113090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1628800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ÖRNEK BÜYÜKLÜĞÜ HESAPLAMADA “KEYFİ YAKLAŞIM” (</a:t>
            </a:r>
            <a:r>
              <a:rPr lang="tr-TR" sz="3000" b="1" dirty="0" smtClean="0">
                <a:solidFill>
                  <a:srgbClr val="D56509"/>
                </a:solidFill>
              </a:rPr>
              <a:t>PRATİK YÜZDE </a:t>
            </a:r>
            <a:r>
              <a:rPr lang="tr-TR" sz="3000" b="1" dirty="0">
                <a:solidFill>
                  <a:srgbClr val="D56509"/>
                </a:solidFill>
              </a:rPr>
              <a:t>KURALI)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75788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134815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539552" y="2636912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ÖRNEK BÜYÜKLÜĞÜ BELİRLEMEDE YAYGIN (GELENEKSEL) YAKLAŞIM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39552" y="3717032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ÖRNEK BÜYÜKLÜĞÜ </a:t>
            </a:r>
            <a:r>
              <a:rPr lang="tr-TR" sz="3000" b="1" dirty="0" smtClean="0">
                <a:solidFill>
                  <a:srgbClr val="D56509"/>
                </a:solidFill>
              </a:rPr>
              <a:t>BELİRLEMEDE İSTATİSTİKSEL </a:t>
            </a:r>
            <a:r>
              <a:rPr lang="tr-TR" sz="3000" b="1" dirty="0">
                <a:solidFill>
                  <a:srgbClr val="D56509"/>
                </a:solidFill>
              </a:rPr>
              <a:t>ANALİZ YAKLAŞIMI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39552" y="4797152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MALİYET TEMELLİ ÖRNEK BÜYÜKLÜĞÜ BELİRLEME</a:t>
            </a:r>
          </a:p>
        </p:txBody>
      </p:sp>
    </p:spTree>
    <p:extLst>
      <p:ext uri="{BB962C8B-B14F-4D97-AF65-F5344CB8AC3E}">
        <p14:creationId xmlns:p14="http://schemas.microsoft.com/office/powerpoint/2010/main" val="925765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212634" y="2060848"/>
            <a:ext cx="871873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Örnek Büyüklüğü Belirlenirken İki Özel Durum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39552" y="3356992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Örnek büyüklüğü için </a:t>
            </a:r>
            <a:r>
              <a:rPr lang="tr-TR" sz="2500" dirty="0"/>
              <a:t>maliyeti </a:t>
            </a:r>
            <a:r>
              <a:rPr lang="tr-TR" sz="2500" dirty="0" smtClean="0"/>
              <a:t>temel almanın uygunluğu, maliyet faktörlerinin değerlendirilmesine</a:t>
            </a:r>
            <a:endParaRPr lang="tr-TR" sz="2500" dirty="0"/>
          </a:p>
          <a:p>
            <a:r>
              <a:rPr lang="tr-TR" sz="2500" dirty="0"/>
              <a:t>bağlıdır.</a:t>
            </a:r>
          </a:p>
        </p:txBody>
      </p:sp>
    </p:spTree>
    <p:extLst>
      <p:ext uri="{BB962C8B-B14F-4D97-AF65-F5344CB8AC3E}">
        <p14:creationId xmlns:p14="http://schemas.microsoft.com/office/powerpoint/2010/main" val="9062238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76599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235627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790445" y="2564904"/>
            <a:ext cx="69059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KÜÇÜK ANAKÜTLELERDEN ÖRNEKLEME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90445" y="3429000"/>
            <a:ext cx="7563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OLASILIKSIZ ÖRNEKLEME KULLANARAK ÖRNEK BÜYÜKLÜĞÜ</a:t>
            </a:r>
          </a:p>
        </p:txBody>
      </p:sp>
    </p:spTree>
    <p:extLst>
      <p:ext uri="{BB962C8B-B14F-4D97-AF65-F5344CB8AC3E}">
        <p14:creationId xmlns:p14="http://schemas.microsoft.com/office/powerpoint/2010/main" val="2440298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1255157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1575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706039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764530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688"/>
            <a:ext cx="9144000" cy="343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35900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442475" y="1196752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39552" y="1916832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Olasılıklı örneklem ile örnek büyüklüğüne karar vermenin altında yatan sekiz aksiyomun anlaşılması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539552" y="2967335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Güven aralığı yaklaşımını kullanarak örnek büyüklüğünün nasıl hesaplandığını öğrenmek</a:t>
            </a:r>
            <a:endParaRPr lang="tr-TR" sz="2500" dirty="0"/>
          </a:p>
        </p:txBody>
      </p:sp>
      <p:sp>
        <p:nvSpPr>
          <p:cNvPr id="9" name="Dikdörtgen 8"/>
          <p:cNvSpPr/>
          <p:nvPr/>
        </p:nvSpPr>
        <p:spPr>
          <a:xfrm>
            <a:off x="539552" y="3933056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Örnek büyüklüğüne karar verirken uygulamada dikkate alınacak hususların farkına varmak</a:t>
            </a:r>
            <a:endParaRPr lang="tr-TR" sz="2500" dirty="0"/>
          </a:p>
        </p:txBody>
      </p:sp>
      <p:sp>
        <p:nvSpPr>
          <p:cNvPr id="10" name="Dikdörtgen 9"/>
          <p:cNvSpPr/>
          <p:nvPr/>
        </p:nvSpPr>
        <p:spPr>
          <a:xfrm>
            <a:off x="539552" y="4941168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Örnek büyüklüğüne karar vermede kullanılan, kusurlu olanlar dahil, farklı yöntemleri tanımlayabilmek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664167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575557" y="3501008"/>
            <a:ext cx="7992888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3000" b="1" dirty="0"/>
              <a:t>Aşama 8 </a:t>
            </a:r>
            <a:r>
              <a:rPr lang="tr-TR" sz="3000" b="1" dirty="0" smtClean="0"/>
              <a:t>» </a:t>
            </a:r>
            <a:r>
              <a:rPr lang="tr-TR" sz="3000" dirty="0"/>
              <a:t>Örneklem planının ve hacminin belirlenmesi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6399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11560" y="2212165"/>
            <a:ext cx="7920880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Telefon anketi </a:t>
            </a:r>
            <a:r>
              <a:rPr lang="tr-TR" sz="3500" b="1" dirty="0" smtClean="0">
                <a:solidFill>
                  <a:schemeClr val="bg1"/>
                </a:solidFill>
              </a:rPr>
              <a:t>mi yapıyorsunuz</a:t>
            </a:r>
            <a:r>
              <a:rPr lang="tr-TR" sz="3500" b="1" dirty="0">
                <a:solidFill>
                  <a:schemeClr val="bg1"/>
                </a:solidFill>
              </a:rPr>
              <a:t>? Kaç tane </a:t>
            </a:r>
            <a:r>
              <a:rPr lang="tr-TR" sz="3500" b="1" dirty="0" smtClean="0">
                <a:solidFill>
                  <a:schemeClr val="bg1"/>
                </a:solidFill>
              </a:rPr>
              <a:t>telefon numarasına </a:t>
            </a:r>
            <a:r>
              <a:rPr lang="tr-TR" sz="3500" b="1" dirty="0">
                <a:solidFill>
                  <a:schemeClr val="bg1"/>
                </a:solidFill>
              </a:rPr>
              <a:t>ihtiyacınız var?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11560" y="3988265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müdürleri genellikle örnek büyüklüğünü örneğin temsiliyeti </a:t>
            </a:r>
            <a:r>
              <a:rPr lang="tr-TR" sz="2500" dirty="0"/>
              <a:t>ile karıştırırlar.</a:t>
            </a:r>
          </a:p>
        </p:txBody>
      </p:sp>
    </p:spTree>
    <p:extLst>
      <p:ext uri="{BB962C8B-B14F-4D97-AF65-F5344CB8AC3E}">
        <p14:creationId xmlns:p14="http://schemas.microsoft.com/office/powerpoint/2010/main" val="12094475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727568" y="2420888"/>
            <a:ext cx="5688865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Örnek Büyüklüğü Aksiyomları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1560" y="3558763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Örnek </a:t>
            </a:r>
            <a:r>
              <a:rPr lang="tr-TR" sz="2500" dirty="0"/>
              <a:t>büyüklüğü </a:t>
            </a:r>
            <a:r>
              <a:rPr lang="tr-TR" sz="2500" dirty="0" smtClean="0"/>
              <a:t>ile temsiliyet arasında bir </a:t>
            </a:r>
            <a:r>
              <a:rPr lang="tr-TR" sz="2500" dirty="0"/>
              <a:t>ilişki yoktur. </a:t>
            </a:r>
            <a:r>
              <a:rPr lang="tr-TR" sz="2500" dirty="0" smtClean="0"/>
              <a:t>Örnek büyüklüğü </a:t>
            </a:r>
            <a:r>
              <a:rPr lang="tr-TR" sz="2500" dirty="0"/>
              <a:t>örnek </a:t>
            </a:r>
            <a:r>
              <a:rPr lang="tr-TR" sz="2500" dirty="0" smtClean="0"/>
              <a:t>doğruluğunu etkiler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6981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55576" y="1709519"/>
            <a:ext cx="7632848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Örnek Büyüklüğünü Belirlemede Güven Aralığı Metodu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755576" y="3140968"/>
            <a:ext cx="763284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Örnek </a:t>
            </a:r>
            <a:r>
              <a:rPr lang="tr-TR" sz="2500" dirty="0"/>
              <a:t>büyüklüğüne karar vermede kullanılan en doğru yöntem </a:t>
            </a:r>
            <a:r>
              <a:rPr lang="tr-TR" sz="2500" b="1" dirty="0"/>
              <a:t>güven aralığı </a:t>
            </a:r>
            <a:r>
              <a:rPr lang="tr-TR" sz="2500" b="1" dirty="0" smtClean="0"/>
              <a:t>yaklaşımıdır. </a:t>
            </a:r>
            <a:r>
              <a:rPr lang="tr-TR" sz="2500" dirty="0" smtClean="0"/>
              <a:t>Bu </a:t>
            </a:r>
            <a:r>
              <a:rPr lang="tr-TR" sz="2500" dirty="0"/>
              <a:t>yaklaşımla, “doğru” örnek büyüklüğünü oluşturmak için doğruluk (hata marjı</a:t>
            </a:r>
            <a:r>
              <a:rPr lang="tr-TR" sz="2500" dirty="0" smtClean="0"/>
              <a:t>), değişkenlik </a:t>
            </a:r>
            <a:r>
              <a:rPr lang="tr-TR" sz="2500" dirty="0"/>
              <a:t>ve güven aralığı kavramları uygulanır.</a:t>
            </a:r>
          </a:p>
        </p:txBody>
      </p:sp>
    </p:spTree>
    <p:extLst>
      <p:ext uri="{BB962C8B-B14F-4D97-AF65-F5344CB8AC3E}">
        <p14:creationId xmlns:p14="http://schemas.microsoft.com/office/powerpoint/2010/main" val="8809531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302</Words>
  <Application>Microsoft Office PowerPoint</Application>
  <PresentationFormat>Ekran Gösterisi (4:3)</PresentationFormat>
  <Paragraphs>66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10</cp:revision>
  <dcterms:created xsi:type="dcterms:W3CDTF">2015-09-30T05:47:27Z</dcterms:created>
  <dcterms:modified xsi:type="dcterms:W3CDTF">2024-04-03T09:12:15Z</dcterms:modified>
</cp:coreProperties>
</file>