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65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91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510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344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09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306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947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06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172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074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29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07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78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2115-D319-4868-815C-036E5C50E079}" type="datetimeFigureOut">
              <a:rPr lang="tr-TR" smtClean="0"/>
              <a:t>3.04.2024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2164B-BFB7-4625-9473-465954926C5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80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OBEL-PC1\Desktop\Pazarlama Araştırması\kitap_kapa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161" y="0"/>
            <a:ext cx="47776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772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05575"/>
            <a:ext cx="8784976" cy="324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88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62453" y="1765998"/>
            <a:ext cx="2084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D56509"/>
                </a:solidFill>
              </a:rPr>
              <a:t>Alt Başlıklar</a:t>
            </a:r>
            <a:endParaRPr lang="tr-TR" sz="3000" b="1" dirty="0">
              <a:solidFill>
                <a:srgbClr val="D56509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790445" y="2356270"/>
            <a:ext cx="61926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767562" y="2492896"/>
            <a:ext cx="59867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KASITLI SAHA ÇALIŞANI HATALARI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67562" y="3046894"/>
            <a:ext cx="61884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KASITSIZ SAHA ÇALIŞANI HATALARI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67562" y="3600892"/>
            <a:ext cx="55595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KASITLI CEVAPLAYICI HATALARI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767562" y="4154890"/>
            <a:ext cx="56587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KASITSIZ CEVAPLAYICI HATALAR</a:t>
            </a:r>
          </a:p>
        </p:txBody>
      </p:sp>
    </p:spTree>
    <p:extLst>
      <p:ext uri="{BB962C8B-B14F-4D97-AF65-F5344CB8AC3E}">
        <p14:creationId xmlns:p14="http://schemas.microsoft.com/office/powerpoint/2010/main" val="36639666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84027" y="1700808"/>
            <a:ext cx="8375947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Saha Verisi Toplanmasında Kalite Kontrolleri</a:t>
            </a:r>
            <a:endParaRPr lang="tr-TR" sz="35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84027" y="2828836"/>
            <a:ext cx="837594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Belirtilen </a:t>
            </a:r>
            <a:r>
              <a:rPr lang="tr-TR" sz="2500" dirty="0"/>
              <a:t>hata çeşitlerinin etkilerini en aza indirmek için bazı önlemler ve </a:t>
            </a:r>
            <a:r>
              <a:rPr lang="tr-TR" sz="2500" dirty="0" smtClean="0"/>
              <a:t>yöntemler uygulanabilir</a:t>
            </a:r>
            <a:r>
              <a:rPr lang="tr-TR" sz="2500" dirty="0"/>
              <a:t>. Önemli olan hatayı “ortadan kaldırmak” değil, “en aza indirmek” tir.</a:t>
            </a:r>
          </a:p>
        </p:txBody>
      </p:sp>
    </p:spTree>
    <p:extLst>
      <p:ext uri="{BB962C8B-B14F-4D97-AF65-F5344CB8AC3E}">
        <p14:creationId xmlns:p14="http://schemas.microsoft.com/office/powerpoint/2010/main" val="16435445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76913" y="1052736"/>
            <a:ext cx="2084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D56509"/>
                </a:solidFill>
              </a:rPr>
              <a:t>Alt Başlıklar</a:t>
            </a:r>
            <a:endParaRPr lang="tr-TR" sz="3000" b="1" dirty="0">
              <a:solidFill>
                <a:srgbClr val="D56509"/>
              </a:solidFill>
            </a:endParaRPr>
          </a:p>
        </p:txBody>
      </p:sp>
      <p:cxnSp>
        <p:nvCxnSpPr>
          <p:cNvPr id="6" name="Düz Bağlayıcı 5"/>
          <p:cNvCxnSpPr/>
          <p:nvPr/>
        </p:nvCxnSpPr>
        <p:spPr>
          <a:xfrm>
            <a:off x="504905" y="1643008"/>
            <a:ext cx="61926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Dikdörtgen 6"/>
          <p:cNvSpPr/>
          <p:nvPr/>
        </p:nvSpPr>
        <p:spPr>
          <a:xfrm>
            <a:off x="398028" y="1851642"/>
            <a:ext cx="80261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i-FI" sz="3000" b="1" dirty="0">
                <a:solidFill>
                  <a:srgbClr val="D56509"/>
                </a:solidFill>
              </a:rPr>
              <a:t>KASITLI SAHA ÇALIŞANI HATASININ KONTROLÜ</a:t>
            </a:r>
            <a:endParaRPr lang="tr-TR" sz="3000" b="1" dirty="0">
              <a:solidFill>
                <a:srgbClr val="D56509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98028" y="2564904"/>
            <a:ext cx="82278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i-FI" sz="3000" b="1" dirty="0">
                <a:solidFill>
                  <a:srgbClr val="D56509"/>
                </a:solidFill>
              </a:rPr>
              <a:t>KASITSIZ SAHA ÇALIŞANI HATASININ KONTROLÜ</a:t>
            </a:r>
            <a:endParaRPr lang="tr-TR" sz="3000" b="1" dirty="0">
              <a:solidFill>
                <a:srgbClr val="D56509"/>
              </a:solidFill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398028" y="3235042"/>
            <a:ext cx="75990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KASITLI CEVAPLAYICI HATASININ KONTROLÜ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398028" y="3891968"/>
            <a:ext cx="76853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KASITSIZ CEVAPLAYICI HATASININ KONTROLÜ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398028" y="4509120"/>
            <a:ext cx="81341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VERİ TOPLAMA HATALARININ KONTROLÜYLE İLGİLİ SON YORUM</a:t>
            </a:r>
          </a:p>
        </p:txBody>
      </p:sp>
    </p:spTree>
    <p:extLst>
      <p:ext uri="{BB962C8B-B14F-4D97-AF65-F5344CB8AC3E}">
        <p14:creationId xmlns:p14="http://schemas.microsoft.com/office/powerpoint/2010/main" val="25819008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122177" y="2204864"/>
            <a:ext cx="6899646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Cevapsızlık (Cevap Vermeme) Hatası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539552" y="3497209"/>
            <a:ext cx="806489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Üç </a:t>
            </a:r>
            <a:r>
              <a:rPr lang="tr-TR" sz="2500" dirty="0"/>
              <a:t>çeşit cevap </a:t>
            </a:r>
            <a:r>
              <a:rPr lang="tr-TR" sz="2500" dirty="0" smtClean="0"/>
              <a:t>vermeme hatası vardır: araştırmaya katılmayı reddetme</a:t>
            </a:r>
            <a:r>
              <a:rPr lang="tr-TR" sz="2500" dirty="0"/>
              <a:t>, </a:t>
            </a:r>
            <a:r>
              <a:rPr lang="tr-TR" sz="2500" dirty="0" smtClean="0"/>
              <a:t>görüşmeyi yarıda </a:t>
            </a:r>
            <a:r>
              <a:rPr lang="tr-TR" sz="2500" dirty="0"/>
              <a:t>kesme ve bazı</a:t>
            </a:r>
          </a:p>
          <a:p>
            <a:r>
              <a:rPr lang="tr-TR" sz="2500" dirty="0"/>
              <a:t>soruları </a:t>
            </a:r>
            <a:r>
              <a:rPr lang="tr-TR" sz="2500" dirty="0" smtClean="0"/>
              <a:t>cevaplamayı reddetme </a:t>
            </a:r>
            <a:r>
              <a:rPr lang="tr-TR" sz="2500" dirty="0"/>
              <a:t>(bazı </a:t>
            </a:r>
            <a:r>
              <a:rPr lang="tr-TR" sz="2500" dirty="0" smtClean="0"/>
              <a:t>kısımları atlama</a:t>
            </a:r>
            <a:r>
              <a:rPr lang="tr-TR" sz="2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54676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3" y="2564905"/>
            <a:ext cx="8702668" cy="172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2399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62453" y="1765998"/>
            <a:ext cx="2084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D56509"/>
                </a:solidFill>
              </a:rPr>
              <a:t>Alt Başlıklar</a:t>
            </a:r>
            <a:endParaRPr lang="tr-TR" sz="3000" b="1" dirty="0">
              <a:solidFill>
                <a:srgbClr val="D56509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790445" y="2356270"/>
            <a:ext cx="61926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574632" y="2564904"/>
            <a:ext cx="66243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ARAŞTIRMAYA KATILMAYI REDDETME</a:t>
            </a:r>
          </a:p>
        </p:txBody>
      </p:sp>
      <p:sp>
        <p:nvSpPr>
          <p:cNvPr id="9" name="Dikdörtgen 8"/>
          <p:cNvSpPr/>
          <p:nvPr/>
        </p:nvSpPr>
        <p:spPr>
          <a:xfrm>
            <a:off x="574632" y="3285621"/>
            <a:ext cx="508421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GÖRÜŞMEYİ YARIDA KESME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574632" y="3997513"/>
            <a:ext cx="799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BELLİ SORULARI CEVAPLAMAYI </a:t>
            </a:r>
            <a:r>
              <a:rPr lang="tr-TR" sz="3000" b="1" dirty="0" smtClean="0">
                <a:solidFill>
                  <a:srgbClr val="D56509"/>
                </a:solidFill>
              </a:rPr>
              <a:t>İSTEMEME (SORU </a:t>
            </a:r>
            <a:r>
              <a:rPr lang="tr-TR" sz="3000" b="1" dirty="0">
                <a:solidFill>
                  <a:srgbClr val="D56509"/>
                </a:solidFill>
              </a:rPr>
              <a:t>ATLAMA)</a:t>
            </a:r>
          </a:p>
        </p:txBody>
      </p:sp>
    </p:spTree>
    <p:extLst>
      <p:ext uri="{BB962C8B-B14F-4D97-AF65-F5344CB8AC3E}">
        <p14:creationId xmlns:p14="http://schemas.microsoft.com/office/powerpoint/2010/main" val="8033201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611560" y="2492896"/>
            <a:ext cx="68661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TAMAMLANMIŞ BİR GÖRÜŞME NEDİR?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862453" y="1765998"/>
            <a:ext cx="2084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D56509"/>
                </a:solidFill>
              </a:rPr>
              <a:t>Alt Başlıklar</a:t>
            </a:r>
            <a:endParaRPr lang="tr-TR" sz="3000" b="1" dirty="0">
              <a:solidFill>
                <a:srgbClr val="D56509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790445" y="2356270"/>
            <a:ext cx="61926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611560" y="3105835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r-TR" sz="3000" b="1" dirty="0">
                <a:solidFill>
                  <a:srgbClr val="D56509"/>
                </a:solidFill>
              </a:rPr>
              <a:t>ARAŞTIRMALARDA CEVAP VERMEME HATASININ ÖLÇÜMÜ</a:t>
            </a:r>
          </a:p>
        </p:txBody>
      </p:sp>
    </p:spTree>
    <p:extLst>
      <p:ext uri="{BB962C8B-B14F-4D97-AF65-F5344CB8AC3E}">
        <p14:creationId xmlns:p14="http://schemas.microsoft.com/office/powerpoint/2010/main" val="1551675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389894" y="1988840"/>
            <a:ext cx="8364213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fi-FI" sz="3500" b="1" dirty="0">
                <a:solidFill>
                  <a:schemeClr val="bg1"/>
                </a:solidFill>
              </a:rPr>
              <a:t>Veri Seti, Veriyi Kodlama ve Veri Kodu Kitabı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89894" y="3356992"/>
            <a:ext cx="83642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Veri </a:t>
            </a:r>
            <a:r>
              <a:rPr lang="tr-TR" sz="2500" dirty="0"/>
              <a:t>seti, </a:t>
            </a:r>
            <a:r>
              <a:rPr lang="tr-TR" sz="2500" b="1" dirty="0"/>
              <a:t>veri kodlama </a:t>
            </a:r>
            <a:r>
              <a:rPr lang="tr-TR" sz="2500" dirty="0"/>
              <a:t>adı verilen bir uygulama ile oluşturulur. Veri kodlama, </a:t>
            </a:r>
            <a:r>
              <a:rPr lang="tr-TR" sz="2500" dirty="0" smtClean="0"/>
              <a:t>anketteki her </a:t>
            </a:r>
            <a:r>
              <a:rPr lang="tr-TR" sz="2500" dirty="0"/>
              <a:t>bir soruya verilebilecek olası cevaplarla ilişkilendirilen kod </a:t>
            </a:r>
            <a:r>
              <a:rPr lang="tr-TR" sz="2500" dirty="0" smtClean="0"/>
              <a:t>değerlerinin tanımlanmasıdır</a:t>
            </a:r>
            <a:r>
              <a:rPr lang="tr-TR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756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488832" cy="562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835696" y="602128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dirty="0"/>
              <a:t>ŞEKİL 11.1 SPSS </a:t>
            </a:r>
            <a:r>
              <a:rPr lang="tr-TR" sz="2000" dirty="0" smtClean="0"/>
              <a:t>Değişken Görünümü ve Değişkenler Komutu Bir </a:t>
            </a:r>
            <a:r>
              <a:rPr lang="tr-TR" sz="2000" dirty="0"/>
              <a:t>Veri Setinin </a:t>
            </a:r>
            <a:r>
              <a:rPr lang="tr-TR" sz="2000" dirty="0" smtClean="0"/>
              <a:t>Kod Kitabını </a:t>
            </a:r>
            <a:r>
              <a:rPr lang="tr-TR" sz="2000" dirty="0"/>
              <a:t>Gösterir</a:t>
            </a:r>
          </a:p>
        </p:txBody>
      </p:sp>
    </p:spTree>
    <p:extLst>
      <p:ext uri="{BB962C8B-B14F-4D97-AF65-F5344CB8AC3E}">
        <p14:creationId xmlns:p14="http://schemas.microsoft.com/office/powerpoint/2010/main" val="14400842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4" y="1052736"/>
            <a:ext cx="8460432" cy="326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28" y="4332896"/>
            <a:ext cx="5193332" cy="46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077651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552730" y="1120968"/>
            <a:ext cx="4038541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Veri Kalitesi Konuları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15616" y="2120949"/>
            <a:ext cx="691276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Veri </a:t>
            </a:r>
            <a:r>
              <a:rPr lang="tr-TR" sz="2500" dirty="0"/>
              <a:t>seti, hatalara </a:t>
            </a:r>
            <a:r>
              <a:rPr lang="tr-TR" sz="2500" dirty="0" smtClean="0"/>
              <a:t>karşı gözden </a:t>
            </a:r>
            <a:r>
              <a:rPr lang="tr-TR" sz="2500" dirty="0"/>
              <a:t>geçirilmelidir.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43608" y="3063679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>
                <a:solidFill>
                  <a:srgbClr val="D56509"/>
                </a:solidFill>
              </a:rPr>
              <a:t>HAM VERİ İNCELEMESİNDE ARANMASI GEREKENLER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39552" y="4149080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Ham </a:t>
            </a:r>
            <a:r>
              <a:rPr lang="tr-TR" sz="2500" dirty="0"/>
              <a:t>veri incelemesinin amacı, “kötü” cevapları tespit etmek </a:t>
            </a:r>
            <a:r>
              <a:rPr lang="tr-TR" sz="2500" dirty="0" smtClean="0"/>
              <a:t>ve </a:t>
            </a:r>
            <a:r>
              <a:rPr lang="tr-TR" sz="2500" dirty="0"/>
              <a:t>problemli olanları analiz dışı bırakmaktır</a:t>
            </a:r>
          </a:p>
        </p:txBody>
      </p:sp>
    </p:spTree>
    <p:extLst>
      <p:ext uri="{BB962C8B-B14F-4D97-AF65-F5344CB8AC3E}">
        <p14:creationId xmlns:p14="http://schemas.microsoft.com/office/powerpoint/2010/main" val="4249811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862453" y="1090924"/>
            <a:ext cx="20842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000" b="1" dirty="0" smtClean="0">
                <a:solidFill>
                  <a:srgbClr val="D56509"/>
                </a:solidFill>
              </a:rPr>
              <a:t>Alt Başlıklar</a:t>
            </a:r>
            <a:endParaRPr lang="tr-TR" sz="3000" b="1" dirty="0">
              <a:solidFill>
                <a:srgbClr val="D56509"/>
              </a:solidFill>
            </a:endParaRPr>
          </a:p>
        </p:txBody>
      </p:sp>
      <p:cxnSp>
        <p:nvCxnSpPr>
          <p:cNvPr id="7" name="Düz Bağlayıcı 6"/>
          <p:cNvCxnSpPr/>
          <p:nvPr/>
        </p:nvCxnSpPr>
        <p:spPr>
          <a:xfrm>
            <a:off x="790445" y="1681196"/>
            <a:ext cx="6192688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Dikdörtgen 7"/>
          <p:cNvSpPr/>
          <p:nvPr/>
        </p:nvSpPr>
        <p:spPr>
          <a:xfrm>
            <a:off x="744761" y="1817822"/>
            <a:ext cx="374012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indent="-400050">
              <a:buFont typeface="+mj-lt"/>
              <a:buAutoNum type="romanLcPeriod"/>
            </a:pPr>
            <a:r>
              <a:rPr lang="tr-TR" sz="2500" b="1" dirty="0"/>
              <a:t>Tamamlanmamış Cevap</a:t>
            </a:r>
          </a:p>
        </p:txBody>
      </p:sp>
      <p:sp>
        <p:nvSpPr>
          <p:cNvPr id="9" name="Dikdörtgen 8"/>
          <p:cNvSpPr/>
          <p:nvPr/>
        </p:nvSpPr>
        <p:spPr>
          <a:xfrm>
            <a:off x="744761" y="2430761"/>
            <a:ext cx="77419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romanLcPeriod" startAt="2"/>
            </a:pPr>
            <a:r>
              <a:rPr lang="tr-TR" sz="2500" b="1" dirty="0"/>
              <a:t>Bazı Sorulara Cevap Vermeme (Bazı Kısımları Atlama)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744761" y="3067752"/>
            <a:ext cx="533293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LcPeriod" startAt="3"/>
            </a:pPr>
            <a:r>
              <a:rPr lang="tr-TR" sz="2500" b="1" dirty="0"/>
              <a:t>Evet-ya da-Hayır diye Cevap Verme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744761" y="3690030"/>
            <a:ext cx="44038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LcPeriod" startAt="4"/>
            </a:pPr>
            <a:r>
              <a:rPr lang="tr-TR" sz="2500" b="1" dirty="0"/>
              <a:t>İkisinin-Ortası [Ilımlı] Diziler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744761" y="4241048"/>
            <a:ext cx="467339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LcPeriod" startAt="5"/>
            </a:pPr>
            <a:r>
              <a:rPr lang="tr-TR" sz="2500" b="1" dirty="0"/>
              <a:t>Diğer Veri Kalitesi Problemleri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790445" y="4842158"/>
            <a:ext cx="55303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+mj-lt"/>
              <a:buAutoNum type="romanLcPeriod" startAt="6"/>
            </a:pPr>
            <a:r>
              <a:rPr lang="tr-TR" sz="2500" b="1" dirty="0" smtClean="0"/>
              <a:t>Veri Kalitesi Sorunlarıyla Başa Çıkma</a:t>
            </a:r>
            <a:endParaRPr lang="tr-TR" sz="2500" b="1" dirty="0"/>
          </a:p>
        </p:txBody>
      </p:sp>
    </p:spTree>
    <p:extLst>
      <p:ext uri="{BB962C8B-B14F-4D97-AF65-F5344CB8AC3E}">
        <p14:creationId xmlns:p14="http://schemas.microsoft.com/office/powerpoint/2010/main" val="975780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3799545" y="1988840"/>
            <a:ext cx="1544911" cy="861774"/>
          </a:xfrm>
          <a:prstGeom prst="rect">
            <a:avLst/>
          </a:prstGeom>
          <a:solidFill>
            <a:srgbClr val="D56509"/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5000" b="1" dirty="0" smtClean="0">
                <a:solidFill>
                  <a:schemeClr val="bg1"/>
                </a:solidFill>
              </a:rPr>
              <a:t>ÖZET</a:t>
            </a:r>
            <a:endParaRPr lang="tr-TR" sz="5000" b="1" dirty="0">
              <a:solidFill>
                <a:schemeClr val="bg1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89971" y="3717032"/>
            <a:ext cx="756405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 smtClean="0"/>
              <a:t>Bölüm özetini kitabınızda bölüm sonlarında bulabilirsiniz.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40004314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230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6138"/>
            <a:ext cx="5616624" cy="532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383184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4000" cy="340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5759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2442475" y="908720"/>
            <a:ext cx="425905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rgbClr val="D56509"/>
                </a:solidFill>
              </a:rPr>
              <a:t>ÖĞRENME AMAÇLARI</a:t>
            </a:r>
          </a:p>
        </p:txBody>
      </p:sp>
      <p:sp>
        <p:nvSpPr>
          <p:cNvPr id="7" name="Dikdörtgen 6"/>
          <p:cNvSpPr/>
          <p:nvPr/>
        </p:nvSpPr>
        <p:spPr>
          <a:xfrm>
            <a:off x="683568" y="1775138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 smtClean="0"/>
              <a:t>Toplam hata ve örnekleme dışı hatanın bununla nasıl ilişkili olduğunu öğrenme</a:t>
            </a:r>
            <a:endParaRPr lang="tr-TR" sz="2500" dirty="0"/>
          </a:p>
        </p:txBody>
      </p:sp>
      <p:sp>
        <p:nvSpPr>
          <p:cNvPr id="8" name="Dikdörtgen 7"/>
          <p:cNvSpPr/>
          <p:nvPr/>
        </p:nvSpPr>
        <p:spPr>
          <a:xfrm>
            <a:off x="683568" y="2708920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/>
              <a:t>Veri toplama </a:t>
            </a:r>
            <a:r>
              <a:rPr lang="tr-TR" sz="2500" dirty="0" smtClean="0"/>
              <a:t>hatalarının kaynaklarını </a:t>
            </a:r>
            <a:r>
              <a:rPr lang="tr-TR" sz="2500" dirty="0"/>
              <a:t>ve bunların nasıl </a:t>
            </a:r>
            <a:r>
              <a:rPr lang="tr-TR" sz="2500" dirty="0" smtClean="0"/>
              <a:t>en aza </a:t>
            </a:r>
            <a:r>
              <a:rPr lang="tr-TR" sz="2500" dirty="0"/>
              <a:t>indirileceğini anlama</a:t>
            </a:r>
          </a:p>
        </p:txBody>
      </p:sp>
      <p:sp>
        <p:nvSpPr>
          <p:cNvPr id="9" name="Dikdörtgen 8"/>
          <p:cNvSpPr/>
          <p:nvPr/>
        </p:nvSpPr>
        <p:spPr>
          <a:xfrm>
            <a:off x="683568" y="3645024"/>
            <a:ext cx="77768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500" dirty="0"/>
              <a:t>Değişik cevap vermeme hatası </a:t>
            </a:r>
            <a:r>
              <a:rPr lang="tr-TR" sz="2500" dirty="0" smtClean="0"/>
              <a:t>türlerini ve </a:t>
            </a:r>
            <a:r>
              <a:rPr lang="tr-TR" sz="2500" dirty="0"/>
              <a:t>cevap vermeme </a:t>
            </a:r>
            <a:r>
              <a:rPr lang="tr-TR" sz="2500" dirty="0" smtClean="0"/>
              <a:t>hatasını ölçmek </a:t>
            </a:r>
            <a:r>
              <a:rPr lang="tr-TR" sz="2500" dirty="0"/>
              <a:t>için cevaplama </a:t>
            </a:r>
            <a:r>
              <a:rPr lang="tr-TR" sz="2500" dirty="0" smtClean="0"/>
              <a:t>oranının nasıl hesaplanacağını </a:t>
            </a:r>
            <a:r>
              <a:rPr lang="tr-TR" sz="2500" dirty="0"/>
              <a:t>öğrenme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683568" y="5013176"/>
            <a:ext cx="77768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-FI" sz="2500" dirty="0"/>
              <a:t>Veri kalitesi hatalarını ve </a:t>
            </a:r>
            <a:r>
              <a:rPr lang="fi-FI" sz="2500" dirty="0" smtClean="0"/>
              <a:t>bunları</a:t>
            </a:r>
            <a:r>
              <a:rPr lang="tr-TR" sz="2500" dirty="0" smtClean="0"/>
              <a:t> nasıl </a:t>
            </a:r>
            <a:r>
              <a:rPr lang="tr-TR" sz="2500" dirty="0"/>
              <a:t>ele almak </a:t>
            </a:r>
            <a:r>
              <a:rPr lang="tr-TR" sz="2500" dirty="0" smtClean="0"/>
              <a:t>gerektiğini öğrenme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1618355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75556" y="1628800"/>
            <a:ext cx="7992888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500" b="1" dirty="0" smtClean="0"/>
              <a:t>« NEREDEYİZ »</a:t>
            </a:r>
            <a:endParaRPr lang="tr-TR" sz="3500" b="1" dirty="0"/>
          </a:p>
        </p:txBody>
      </p:sp>
      <p:sp>
        <p:nvSpPr>
          <p:cNvPr id="5" name="Dikdörtgen 4"/>
          <p:cNvSpPr/>
          <p:nvPr/>
        </p:nvSpPr>
        <p:spPr>
          <a:xfrm>
            <a:off x="575557" y="3501008"/>
            <a:ext cx="7992888" cy="5539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sz="3000" b="1" dirty="0"/>
              <a:t>Aşama 9 </a:t>
            </a:r>
            <a:r>
              <a:rPr lang="tr-TR" sz="3000" b="1" dirty="0" smtClean="0"/>
              <a:t>» </a:t>
            </a:r>
            <a:r>
              <a:rPr lang="tr-TR" sz="3000" dirty="0"/>
              <a:t>Verilerin toplanması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197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379171" y="1916832"/>
            <a:ext cx="6385659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fi-FI" sz="3500" b="1" dirty="0">
                <a:solidFill>
                  <a:schemeClr val="bg1"/>
                </a:solidFill>
              </a:rPr>
              <a:t>Araştırma Veri Kalitesini Ele Alma</a:t>
            </a:r>
            <a:endParaRPr lang="tr-TR" sz="3500" b="1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863588" y="3068960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Bu </a:t>
            </a:r>
            <a:r>
              <a:rPr lang="tr-TR" sz="2500" dirty="0"/>
              <a:t>bölüm, pazarlama araştırmacılarının her tür hatanın olumsuz </a:t>
            </a:r>
            <a:r>
              <a:rPr lang="tr-TR" sz="2500" dirty="0" smtClean="0"/>
              <a:t>etkisini nasıl </a:t>
            </a:r>
            <a:r>
              <a:rPr lang="tr-TR" sz="2500" dirty="0"/>
              <a:t>en aza indirebileceklerine yönelik öneriler ile örnekleme dışı hata kaynaklarını ele</a:t>
            </a:r>
          </a:p>
          <a:p>
            <a:r>
              <a:rPr lang="tr-TR" sz="2500" dirty="0"/>
              <a:t>almaktadır.</a:t>
            </a:r>
          </a:p>
        </p:txBody>
      </p:sp>
    </p:spTree>
    <p:extLst>
      <p:ext uri="{BB962C8B-B14F-4D97-AF65-F5344CB8AC3E}">
        <p14:creationId xmlns:p14="http://schemas.microsoft.com/office/powerpoint/2010/main" val="2450374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32794" y="1927337"/>
            <a:ext cx="7078413" cy="630942"/>
          </a:xfrm>
          <a:prstGeom prst="rect">
            <a:avLst/>
          </a:prstGeom>
          <a:solidFill>
            <a:srgbClr val="D56509"/>
          </a:solidFill>
        </p:spPr>
        <p:txBody>
          <a:bodyPr wrap="none">
            <a:spAutoFit/>
          </a:bodyPr>
          <a:lstStyle/>
          <a:p>
            <a:r>
              <a:rPr lang="tr-TR" sz="3500" b="1" dirty="0">
                <a:solidFill>
                  <a:schemeClr val="bg1"/>
                </a:solidFill>
              </a:rPr>
              <a:t>Veri Toplama ve Örnekleme Dışı Hata</a:t>
            </a:r>
            <a:endParaRPr lang="tr-TR" sz="3500" dirty="0">
              <a:solidFill>
                <a:schemeClr val="bg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791580" y="2933415"/>
            <a:ext cx="756084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Örnekleme hatası dışındaki hata bir anketteki, örneklem planı ve örneklem büyüklüğü dolayısıyla ortaya çıkan hatalar dışındaki bütün hatalar, olarak tanımlanır.</a:t>
            </a:r>
            <a:endParaRPr lang="tr-TR" sz="2500" dirty="0"/>
          </a:p>
        </p:txBody>
      </p:sp>
    </p:spTree>
    <p:extLst>
      <p:ext uri="{BB962C8B-B14F-4D97-AF65-F5344CB8AC3E}">
        <p14:creationId xmlns:p14="http://schemas.microsoft.com/office/powerpoint/2010/main" val="1530119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1547664" y="1772816"/>
            <a:ext cx="6048672" cy="1169551"/>
          </a:xfrm>
          <a:prstGeom prst="rect">
            <a:avLst/>
          </a:prstGeom>
          <a:solidFill>
            <a:srgbClr val="D56509"/>
          </a:solidFill>
        </p:spPr>
        <p:txBody>
          <a:bodyPr wrap="square">
            <a:spAutoFit/>
          </a:bodyPr>
          <a:lstStyle/>
          <a:p>
            <a:pPr algn="ctr"/>
            <a:r>
              <a:rPr lang="tr-TR" sz="3500" b="1" dirty="0">
                <a:solidFill>
                  <a:schemeClr val="bg1"/>
                </a:solidFill>
              </a:rPr>
              <a:t>Sahada Veri Toplama Sırasında Oluşabilecek Olası Hatalar</a:t>
            </a:r>
            <a:endParaRPr lang="tr-TR" sz="3500" dirty="0">
              <a:solidFill>
                <a:schemeClr val="bg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03648" y="3476908"/>
            <a:ext cx="63367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500" dirty="0" smtClean="0"/>
              <a:t>	Örnekleme hatası dışındaki </a:t>
            </a:r>
            <a:r>
              <a:rPr lang="tr-TR" sz="2500" dirty="0"/>
              <a:t>hatalar, </a:t>
            </a:r>
            <a:r>
              <a:rPr lang="tr-TR" sz="2500" dirty="0" smtClean="0"/>
              <a:t>saha çalışanları </a:t>
            </a:r>
            <a:r>
              <a:rPr lang="tr-TR" sz="2500" dirty="0"/>
              <a:t>ve </a:t>
            </a:r>
            <a:r>
              <a:rPr lang="tr-TR" sz="2500" dirty="0" smtClean="0"/>
              <a:t>cevaplayıcılar tarafından </a:t>
            </a:r>
            <a:r>
              <a:rPr lang="tr-TR" sz="2500" dirty="0"/>
              <a:t>yapılır.</a:t>
            </a:r>
          </a:p>
        </p:txBody>
      </p:sp>
    </p:spTree>
    <p:extLst>
      <p:ext uri="{BB962C8B-B14F-4D97-AF65-F5344CB8AC3E}">
        <p14:creationId xmlns:p14="http://schemas.microsoft.com/office/powerpoint/2010/main" val="34141960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229</Words>
  <Application>Microsoft Office PowerPoint</Application>
  <PresentationFormat>Ekran Gösterisi (4:3)</PresentationFormat>
  <Paragraphs>53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NOBEL-PC1</dc:creator>
  <cp:lastModifiedBy>Admin</cp:lastModifiedBy>
  <cp:revision>7</cp:revision>
  <dcterms:created xsi:type="dcterms:W3CDTF">2015-09-30T07:50:09Z</dcterms:created>
  <dcterms:modified xsi:type="dcterms:W3CDTF">2024-04-03T09:12:37Z</dcterms:modified>
</cp:coreProperties>
</file>