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98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6509"/>
    <a:srgbClr val="D565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3" d="100"/>
          <a:sy n="93" d="100"/>
        </p:scale>
        <p:origin x="-912" y="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2E6EC-57C7-47CD-96D9-501F2854B329}" type="datetimeFigureOut">
              <a:rPr lang="tr-TR" smtClean="0"/>
              <a:t>3.04.2024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E04F4-845E-4AF5-B9BF-EC39470F139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21213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2E6EC-57C7-47CD-96D9-501F2854B329}" type="datetimeFigureOut">
              <a:rPr lang="tr-TR" smtClean="0"/>
              <a:t>3.04.2024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E04F4-845E-4AF5-B9BF-EC39470F139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07217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2E6EC-57C7-47CD-96D9-501F2854B329}" type="datetimeFigureOut">
              <a:rPr lang="tr-TR" smtClean="0"/>
              <a:t>3.04.2024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E04F4-845E-4AF5-B9BF-EC39470F139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2207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2E6EC-57C7-47CD-96D9-501F2854B329}" type="datetimeFigureOut">
              <a:rPr lang="tr-TR" smtClean="0"/>
              <a:t>3.04.2024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E04F4-845E-4AF5-B9BF-EC39470F139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79901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2E6EC-57C7-47CD-96D9-501F2854B329}" type="datetimeFigureOut">
              <a:rPr lang="tr-TR" smtClean="0"/>
              <a:t>3.04.2024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E04F4-845E-4AF5-B9BF-EC39470F139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89874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2E6EC-57C7-47CD-96D9-501F2854B329}" type="datetimeFigureOut">
              <a:rPr lang="tr-TR" smtClean="0"/>
              <a:t>3.04.2024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E04F4-845E-4AF5-B9BF-EC39470F139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88276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2E6EC-57C7-47CD-96D9-501F2854B329}" type="datetimeFigureOut">
              <a:rPr lang="tr-TR" smtClean="0"/>
              <a:t>3.04.2024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E04F4-845E-4AF5-B9BF-EC39470F139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9307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2E6EC-57C7-47CD-96D9-501F2854B329}" type="datetimeFigureOut">
              <a:rPr lang="tr-TR" smtClean="0"/>
              <a:t>3.04.2024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E04F4-845E-4AF5-B9BF-EC39470F139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16571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2E6EC-57C7-47CD-96D9-501F2854B329}" type="datetimeFigureOut">
              <a:rPr lang="tr-TR" smtClean="0"/>
              <a:t>3.04.2024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E04F4-845E-4AF5-B9BF-EC39470F139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05710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2E6EC-57C7-47CD-96D9-501F2854B329}" type="datetimeFigureOut">
              <a:rPr lang="tr-TR" smtClean="0"/>
              <a:t>3.04.2024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E04F4-845E-4AF5-B9BF-EC39470F139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57750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2E6EC-57C7-47CD-96D9-501F2854B329}" type="datetimeFigureOut">
              <a:rPr lang="tr-TR" smtClean="0"/>
              <a:t>3.04.2024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E04F4-845E-4AF5-B9BF-EC39470F139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92246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62E6EC-57C7-47CD-96D9-501F2854B329}" type="datetimeFigureOut">
              <a:rPr lang="tr-TR" smtClean="0"/>
              <a:t>3.04.2024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DE04F4-845E-4AF5-B9BF-EC39470F139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03450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NOBEL-PC1\Desktop\Pazarlama Araştırması\kitap_kapa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3161" y="0"/>
            <a:ext cx="477767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5172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0"/>
            <a:ext cx="205172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466457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Dikdörtgen 4"/>
          <p:cNvSpPr/>
          <p:nvPr/>
        </p:nvSpPr>
        <p:spPr>
          <a:xfrm>
            <a:off x="395536" y="2141953"/>
            <a:ext cx="8352928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500" dirty="0" smtClean="0"/>
              <a:t>	İkinci </a:t>
            </a:r>
            <a:r>
              <a:rPr lang="tr-TR" sz="2500" dirty="0"/>
              <a:t>olarak örnek bulgularının yönetici ya da araştırmacının anakütle </a:t>
            </a:r>
            <a:r>
              <a:rPr lang="tr-TR" sz="2500" dirty="0" smtClean="0"/>
              <a:t>büyüklüğünün değeri </a:t>
            </a:r>
            <a:r>
              <a:rPr lang="tr-TR" sz="2500" dirty="0"/>
              <a:t>ile ilgili tahminlerinin ne kadarını desteklediği ile ilgili hipotez testinin</a:t>
            </a:r>
          </a:p>
          <a:p>
            <a:r>
              <a:rPr lang="tr-TR" sz="2500" dirty="0"/>
              <a:t>değerlendirmesi yapılır. Yine bu bölümde Global Motors örnek olayının anket </a:t>
            </a:r>
            <a:r>
              <a:rPr lang="tr-TR" sz="2500" dirty="0" smtClean="0"/>
              <a:t>verileri kullanarak</a:t>
            </a:r>
            <a:r>
              <a:rPr lang="tr-TR" sz="2500" dirty="0"/>
              <a:t>, SPSS uygulamaları ve çıktıları üzerinden formül ve sayısal örnekler yapılmıştır.</a:t>
            </a:r>
          </a:p>
        </p:txBody>
      </p:sp>
    </p:spTree>
    <p:extLst>
      <p:ext uri="{BB962C8B-B14F-4D97-AF65-F5344CB8AC3E}">
        <p14:creationId xmlns:p14="http://schemas.microsoft.com/office/powerpoint/2010/main" val="372835812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Dikdörtgen 4"/>
          <p:cNvSpPr/>
          <p:nvPr/>
        </p:nvSpPr>
        <p:spPr>
          <a:xfrm>
            <a:off x="1043608" y="1556792"/>
            <a:ext cx="7056784" cy="1169551"/>
          </a:xfrm>
          <a:prstGeom prst="rect">
            <a:avLst/>
          </a:prstGeom>
          <a:solidFill>
            <a:srgbClr val="D56509"/>
          </a:solidFill>
        </p:spPr>
        <p:txBody>
          <a:bodyPr wrap="square">
            <a:spAutoFit/>
          </a:bodyPr>
          <a:lstStyle/>
          <a:p>
            <a:pPr algn="ctr"/>
            <a:r>
              <a:rPr lang="tr-TR" sz="3500" b="1" dirty="0">
                <a:solidFill>
                  <a:schemeClr val="bg1"/>
                </a:solidFill>
              </a:rPr>
              <a:t>Pazarlama Araştırmasında Kullanılan</a:t>
            </a:r>
          </a:p>
          <a:p>
            <a:pPr algn="ctr"/>
            <a:r>
              <a:rPr lang="tr-TR" sz="3500" b="1" dirty="0">
                <a:solidFill>
                  <a:schemeClr val="bg1"/>
                </a:solidFill>
              </a:rPr>
              <a:t>İstatistiksel Analiz Türleri</a:t>
            </a:r>
            <a:endParaRPr lang="tr-TR" sz="3500" dirty="0">
              <a:solidFill>
                <a:schemeClr val="bg1"/>
              </a:solidFill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827584" y="3573016"/>
            <a:ext cx="748883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500" dirty="0" smtClean="0"/>
              <a:t>	Pazarlama </a:t>
            </a:r>
            <a:r>
              <a:rPr lang="tr-TR" sz="2500" dirty="0"/>
              <a:t>araştırmacıları, veri setlerini sade hale getirmek için beş temel </a:t>
            </a:r>
            <a:r>
              <a:rPr lang="tr-TR" sz="2500" dirty="0" smtClean="0"/>
              <a:t>istatistiksel analiz </a:t>
            </a:r>
            <a:r>
              <a:rPr lang="tr-TR" sz="2500" dirty="0"/>
              <a:t>tipi kullanırlar:</a:t>
            </a:r>
          </a:p>
        </p:txBody>
      </p:sp>
    </p:spTree>
    <p:extLst>
      <p:ext uri="{BB962C8B-B14F-4D97-AF65-F5344CB8AC3E}">
        <p14:creationId xmlns:p14="http://schemas.microsoft.com/office/powerpoint/2010/main" val="377970379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Dikdörtgen 4"/>
          <p:cNvSpPr/>
          <p:nvPr/>
        </p:nvSpPr>
        <p:spPr>
          <a:xfrm>
            <a:off x="1647514" y="764704"/>
            <a:ext cx="5848973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tr-TR" sz="3000" b="1" dirty="0">
                <a:solidFill>
                  <a:srgbClr val="D56509"/>
                </a:solidFill>
              </a:rPr>
              <a:t>BETİMSEL (TANIMLAYICI) ANALİZ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12776"/>
            <a:ext cx="8928992" cy="4589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276369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Metin kutusu 5"/>
          <p:cNvSpPr txBox="1"/>
          <p:nvPr/>
        </p:nvSpPr>
        <p:spPr>
          <a:xfrm>
            <a:off x="862453" y="1765998"/>
            <a:ext cx="504413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000" b="1" dirty="0" smtClean="0">
                <a:solidFill>
                  <a:srgbClr val="D56509"/>
                </a:solidFill>
              </a:rPr>
              <a:t>Diğer istatistiksel analiz tipleri </a:t>
            </a:r>
            <a:endParaRPr lang="tr-TR" sz="3000" b="1" dirty="0">
              <a:solidFill>
                <a:srgbClr val="D56509"/>
              </a:solidFill>
            </a:endParaRPr>
          </a:p>
        </p:txBody>
      </p:sp>
      <p:cxnSp>
        <p:nvCxnSpPr>
          <p:cNvPr id="7" name="Düz Bağlayıcı 6"/>
          <p:cNvCxnSpPr/>
          <p:nvPr/>
        </p:nvCxnSpPr>
        <p:spPr>
          <a:xfrm>
            <a:off x="790445" y="2356270"/>
            <a:ext cx="6192688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4" name="Dikdörtgen 3"/>
          <p:cNvSpPr/>
          <p:nvPr/>
        </p:nvSpPr>
        <p:spPr>
          <a:xfrm>
            <a:off x="790445" y="2665259"/>
            <a:ext cx="387490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tr-TR" sz="3000" b="1" dirty="0">
                <a:solidFill>
                  <a:srgbClr val="D56509"/>
                </a:solidFill>
              </a:rPr>
              <a:t>ÇIKARIMSAL ANALİZ</a:t>
            </a:r>
          </a:p>
        </p:txBody>
      </p:sp>
      <p:sp>
        <p:nvSpPr>
          <p:cNvPr id="8" name="Dikdörtgen 7"/>
          <p:cNvSpPr/>
          <p:nvPr/>
        </p:nvSpPr>
        <p:spPr>
          <a:xfrm>
            <a:off x="790445" y="3356992"/>
            <a:ext cx="281583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tr-TR" sz="3000" b="1" dirty="0">
                <a:solidFill>
                  <a:srgbClr val="D56509"/>
                </a:solidFill>
              </a:rPr>
              <a:t>FARK ANALİZİ</a:t>
            </a:r>
          </a:p>
        </p:txBody>
      </p:sp>
      <p:sp>
        <p:nvSpPr>
          <p:cNvPr id="9" name="Dikdörtgen 8"/>
          <p:cNvSpPr/>
          <p:nvPr/>
        </p:nvSpPr>
        <p:spPr>
          <a:xfrm>
            <a:off x="790445" y="4099138"/>
            <a:ext cx="286328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tr-TR" sz="3000" b="1" dirty="0">
                <a:solidFill>
                  <a:srgbClr val="D56509"/>
                </a:solidFill>
              </a:rPr>
              <a:t>İLİŞKİ ANALİZİ</a:t>
            </a:r>
          </a:p>
        </p:txBody>
      </p:sp>
      <p:sp>
        <p:nvSpPr>
          <p:cNvPr id="10" name="Dikdörtgen 9"/>
          <p:cNvSpPr/>
          <p:nvPr/>
        </p:nvSpPr>
        <p:spPr>
          <a:xfrm>
            <a:off x="790445" y="4891226"/>
            <a:ext cx="332995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tr-TR" sz="3000" b="1" dirty="0">
                <a:solidFill>
                  <a:srgbClr val="D56509"/>
                </a:solidFill>
              </a:rPr>
              <a:t>TAHMİN ANALİZİ</a:t>
            </a:r>
          </a:p>
        </p:txBody>
      </p:sp>
    </p:spTree>
    <p:extLst>
      <p:ext uri="{BB962C8B-B14F-4D97-AF65-F5344CB8AC3E}">
        <p14:creationId xmlns:p14="http://schemas.microsoft.com/office/powerpoint/2010/main" val="241948244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  <p:bldP spid="8" grpId="0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Dikdörtgen 4"/>
          <p:cNvSpPr/>
          <p:nvPr/>
        </p:nvSpPr>
        <p:spPr>
          <a:xfrm>
            <a:off x="555388" y="1268760"/>
            <a:ext cx="8033225" cy="630942"/>
          </a:xfrm>
          <a:prstGeom prst="rect">
            <a:avLst/>
          </a:prstGeom>
          <a:solidFill>
            <a:srgbClr val="D56509"/>
          </a:solidFill>
        </p:spPr>
        <p:txBody>
          <a:bodyPr wrap="none">
            <a:spAutoFit/>
          </a:bodyPr>
          <a:lstStyle/>
          <a:p>
            <a:r>
              <a:rPr lang="tr-TR" sz="3500" b="1" dirty="0">
                <a:solidFill>
                  <a:schemeClr val="bg1"/>
                </a:solidFill>
              </a:rPr>
              <a:t>Verilerin Betimsel Analiz ile Yorumlanması</a:t>
            </a:r>
            <a:endParaRPr lang="tr-TR" sz="3500" dirty="0">
              <a:solidFill>
                <a:schemeClr val="bg1"/>
              </a:solidFill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683568" y="2090172"/>
            <a:ext cx="77768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3000" b="1" dirty="0">
                <a:solidFill>
                  <a:srgbClr val="D56509"/>
                </a:solidFill>
              </a:rPr>
              <a:t>MERKEZİ EĞİLİM ÖLÇÜLERİ: CEVAPLAYICILARI</a:t>
            </a:r>
          </a:p>
          <a:p>
            <a:pPr algn="ctr"/>
            <a:r>
              <a:rPr lang="tr-TR" sz="3000" b="1" dirty="0">
                <a:solidFill>
                  <a:srgbClr val="D56509"/>
                </a:solidFill>
              </a:rPr>
              <a:t>ÖZETLEME</a:t>
            </a:r>
          </a:p>
        </p:txBody>
      </p:sp>
      <p:sp>
        <p:nvSpPr>
          <p:cNvPr id="7" name="Dikdörtgen 6"/>
          <p:cNvSpPr/>
          <p:nvPr/>
        </p:nvSpPr>
        <p:spPr>
          <a:xfrm>
            <a:off x="467544" y="3645024"/>
            <a:ext cx="8208912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500" dirty="0" smtClean="0"/>
              <a:t>	Merkezi eğilim ölçüleri, bir problemin en tipik cevabı hakkında araştırmacıya bilgi vermektedir. Veri analiz aracı olarak genellikle üç tür merkezi eğilim ölçüsü kullanılmaktadır.</a:t>
            </a:r>
            <a:endParaRPr lang="tr-TR" sz="2500" dirty="0"/>
          </a:p>
        </p:txBody>
      </p:sp>
    </p:spTree>
    <p:extLst>
      <p:ext uri="{BB962C8B-B14F-4D97-AF65-F5344CB8AC3E}">
        <p14:creationId xmlns:p14="http://schemas.microsoft.com/office/powerpoint/2010/main" val="149936250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Metin kutusu 4"/>
          <p:cNvSpPr txBox="1"/>
          <p:nvPr/>
        </p:nvSpPr>
        <p:spPr>
          <a:xfrm>
            <a:off x="862453" y="1765998"/>
            <a:ext cx="40406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b="1" dirty="0" smtClean="0">
                <a:solidFill>
                  <a:srgbClr val="D56509"/>
                </a:solidFill>
              </a:rPr>
              <a:t>Merkezi eğilim ölçüleri</a:t>
            </a:r>
            <a:endParaRPr lang="tr-TR" sz="3000" b="1" dirty="0">
              <a:solidFill>
                <a:srgbClr val="D56509"/>
              </a:solidFill>
            </a:endParaRPr>
          </a:p>
        </p:txBody>
      </p:sp>
      <p:cxnSp>
        <p:nvCxnSpPr>
          <p:cNvPr id="6" name="Düz Bağlayıcı 5"/>
          <p:cNvCxnSpPr/>
          <p:nvPr/>
        </p:nvCxnSpPr>
        <p:spPr>
          <a:xfrm>
            <a:off x="790445" y="2356270"/>
            <a:ext cx="6192688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7" name="Dikdörtgen 6"/>
          <p:cNvSpPr/>
          <p:nvPr/>
        </p:nvSpPr>
        <p:spPr>
          <a:xfrm>
            <a:off x="790445" y="2767280"/>
            <a:ext cx="1329210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>
              <a:buFont typeface="+mj-lt"/>
              <a:buAutoNum type="romanLcPeriod"/>
            </a:pPr>
            <a:r>
              <a:rPr lang="tr-TR" sz="2500" b="1" dirty="0" smtClean="0"/>
              <a:t>Mod</a:t>
            </a:r>
            <a:endParaRPr lang="tr-TR" sz="2500" b="1" dirty="0"/>
          </a:p>
        </p:txBody>
      </p:sp>
      <p:sp>
        <p:nvSpPr>
          <p:cNvPr id="8" name="Dikdörtgen 7"/>
          <p:cNvSpPr/>
          <p:nvPr/>
        </p:nvSpPr>
        <p:spPr>
          <a:xfrm>
            <a:off x="790445" y="3645024"/>
            <a:ext cx="1795620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>
              <a:buFont typeface="+mj-lt"/>
              <a:buAutoNum type="romanLcPeriod" startAt="2"/>
            </a:pPr>
            <a:r>
              <a:rPr lang="tr-TR" sz="2500" b="1" dirty="0"/>
              <a:t>Medyan</a:t>
            </a:r>
          </a:p>
        </p:txBody>
      </p:sp>
      <p:sp>
        <p:nvSpPr>
          <p:cNvPr id="9" name="Dikdörtgen 8"/>
          <p:cNvSpPr/>
          <p:nvPr/>
        </p:nvSpPr>
        <p:spPr>
          <a:xfrm>
            <a:off x="790445" y="4581128"/>
            <a:ext cx="2045816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>
              <a:buFont typeface="+mj-lt"/>
              <a:buAutoNum type="romanLcPeriod" startAt="3"/>
            </a:pPr>
            <a:r>
              <a:rPr lang="tr-TR" sz="2500" b="1" dirty="0"/>
              <a:t>Ortalama:</a:t>
            </a:r>
          </a:p>
        </p:txBody>
      </p:sp>
    </p:spTree>
    <p:extLst>
      <p:ext uri="{BB962C8B-B14F-4D97-AF65-F5344CB8AC3E}">
        <p14:creationId xmlns:p14="http://schemas.microsoft.com/office/powerpoint/2010/main" val="215601298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Dikdörtgen 4"/>
          <p:cNvSpPr/>
          <p:nvPr/>
        </p:nvSpPr>
        <p:spPr>
          <a:xfrm>
            <a:off x="1043608" y="1916832"/>
            <a:ext cx="705678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3000" b="1" dirty="0">
                <a:solidFill>
                  <a:srgbClr val="D56509"/>
                </a:solidFill>
              </a:rPr>
              <a:t>DEĞİŞKENLİK ÖLÇÜLERİ: </a:t>
            </a:r>
            <a:r>
              <a:rPr lang="tr-TR" sz="3000" b="1" dirty="0" smtClean="0">
                <a:solidFill>
                  <a:srgbClr val="D56509"/>
                </a:solidFill>
              </a:rPr>
              <a:t>CEVAPLAYICILARI</a:t>
            </a:r>
          </a:p>
          <a:p>
            <a:pPr algn="ctr"/>
            <a:r>
              <a:rPr lang="tr-TR" sz="3000" b="1" dirty="0" smtClean="0">
                <a:solidFill>
                  <a:srgbClr val="D56509"/>
                </a:solidFill>
              </a:rPr>
              <a:t>ÇEŞİTLİLİĞİNE GÖRE GÖRSELLEŞTİRME</a:t>
            </a:r>
            <a:endParaRPr lang="tr-TR" sz="3000" b="1" dirty="0">
              <a:solidFill>
                <a:srgbClr val="D56509"/>
              </a:solidFill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611560" y="3212976"/>
            <a:ext cx="7920880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500" dirty="0" smtClean="0"/>
              <a:t>	Pazarlama </a:t>
            </a:r>
            <a:r>
              <a:rPr lang="tr-TR" sz="2500" dirty="0"/>
              <a:t>araştırmacısının, değerlere </a:t>
            </a:r>
            <a:r>
              <a:rPr lang="tr-TR" sz="2500" dirty="0" smtClean="0"/>
              <a:t>çeşitlilik ya </a:t>
            </a:r>
            <a:r>
              <a:rPr lang="tr-TR" sz="2500" dirty="0"/>
              <a:t>da değişkenlik duyarlılığı kazandırmak için değişkenlik ölçütlerine </a:t>
            </a:r>
            <a:r>
              <a:rPr lang="tr-TR" sz="2500" dirty="0" smtClean="0"/>
              <a:t>başvurması gerekir</a:t>
            </a:r>
            <a:r>
              <a:rPr lang="tr-TR" sz="2500" dirty="0"/>
              <a:t>. </a:t>
            </a:r>
            <a:r>
              <a:rPr lang="tr-TR" sz="2500" b="1" dirty="0"/>
              <a:t>Tüm değişkenlik ölçüleri</a:t>
            </a:r>
            <a:r>
              <a:rPr lang="tr-TR" sz="2500" dirty="0"/>
              <a:t>, değerler kümesinde değerler arasındaki tipik farklılıkların</a:t>
            </a:r>
          </a:p>
          <a:p>
            <a:r>
              <a:rPr lang="tr-TR" sz="2500" dirty="0"/>
              <a:t>resmedilmesiyle ilgilidir.</a:t>
            </a:r>
          </a:p>
        </p:txBody>
      </p:sp>
    </p:spTree>
    <p:extLst>
      <p:ext uri="{BB962C8B-B14F-4D97-AF65-F5344CB8AC3E}">
        <p14:creationId xmlns:p14="http://schemas.microsoft.com/office/powerpoint/2010/main" val="105472444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Metin kutusu 4"/>
          <p:cNvSpPr txBox="1"/>
          <p:nvPr/>
        </p:nvSpPr>
        <p:spPr>
          <a:xfrm>
            <a:off x="862453" y="1765998"/>
            <a:ext cx="474110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000" b="1" dirty="0">
                <a:solidFill>
                  <a:srgbClr val="D56509"/>
                </a:solidFill>
              </a:rPr>
              <a:t>Değişkenlik için </a:t>
            </a:r>
            <a:r>
              <a:rPr lang="tr-TR" sz="3000" b="1" dirty="0" smtClean="0">
                <a:solidFill>
                  <a:srgbClr val="D56509"/>
                </a:solidFill>
              </a:rPr>
              <a:t>olan üç ölçü:</a:t>
            </a:r>
            <a:endParaRPr lang="tr-TR" sz="3000" b="1" dirty="0">
              <a:solidFill>
                <a:srgbClr val="D56509"/>
              </a:solidFill>
            </a:endParaRPr>
          </a:p>
        </p:txBody>
      </p:sp>
      <p:cxnSp>
        <p:nvCxnSpPr>
          <p:cNvPr id="6" name="Düz Bağlayıcı 5"/>
          <p:cNvCxnSpPr/>
          <p:nvPr/>
        </p:nvCxnSpPr>
        <p:spPr>
          <a:xfrm>
            <a:off x="790445" y="2356270"/>
            <a:ext cx="6192688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7" name="Dikdörtgen 6"/>
          <p:cNvSpPr/>
          <p:nvPr/>
        </p:nvSpPr>
        <p:spPr>
          <a:xfrm>
            <a:off x="790445" y="2708920"/>
            <a:ext cx="4124847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>
              <a:buFont typeface="+mj-lt"/>
              <a:buAutoNum type="romanLcPeriod"/>
            </a:pPr>
            <a:r>
              <a:rPr lang="tr-TR" sz="2500" b="1" dirty="0"/>
              <a:t>Frekans ve Yüzde Dağılımı</a:t>
            </a:r>
          </a:p>
        </p:txBody>
      </p:sp>
      <p:sp>
        <p:nvSpPr>
          <p:cNvPr id="8" name="Dikdörtgen 7"/>
          <p:cNvSpPr/>
          <p:nvPr/>
        </p:nvSpPr>
        <p:spPr>
          <a:xfrm>
            <a:off x="790445" y="3491878"/>
            <a:ext cx="268631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>
              <a:buFont typeface="+mj-lt"/>
              <a:buAutoNum type="romanLcPeriod" startAt="2"/>
            </a:pPr>
            <a:r>
              <a:rPr lang="tr-TR" sz="2500" b="1" dirty="0"/>
              <a:t>Değişim Aralığı</a:t>
            </a:r>
          </a:p>
        </p:txBody>
      </p:sp>
      <p:sp>
        <p:nvSpPr>
          <p:cNvPr id="9" name="Dikdörtgen 8"/>
          <p:cNvSpPr/>
          <p:nvPr/>
        </p:nvSpPr>
        <p:spPr>
          <a:xfrm>
            <a:off x="790445" y="4293096"/>
            <a:ext cx="282327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>
              <a:buFont typeface="+mj-lt"/>
              <a:buAutoNum type="romanLcPeriod" startAt="3"/>
            </a:pPr>
            <a:r>
              <a:rPr lang="tr-TR" sz="2500" b="1" dirty="0"/>
              <a:t>Standart Sapma</a:t>
            </a:r>
          </a:p>
        </p:txBody>
      </p:sp>
    </p:spTree>
    <p:extLst>
      <p:ext uri="{BB962C8B-B14F-4D97-AF65-F5344CB8AC3E}">
        <p14:creationId xmlns:p14="http://schemas.microsoft.com/office/powerpoint/2010/main" val="422964042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Dikdörtgen 4"/>
          <p:cNvSpPr/>
          <p:nvPr/>
        </p:nvSpPr>
        <p:spPr>
          <a:xfrm>
            <a:off x="1138592" y="836712"/>
            <a:ext cx="6866816" cy="630942"/>
          </a:xfrm>
          <a:prstGeom prst="rect">
            <a:avLst/>
          </a:prstGeom>
          <a:solidFill>
            <a:srgbClr val="D56509"/>
          </a:solidFill>
        </p:spPr>
        <p:txBody>
          <a:bodyPr wrap="none">
            <a:spAutoFit/>
          </a:bodyPr>
          <a:lstStyle/>
          <a:p>
            <a:r>
              <a:rPr lang="tr-TR" sz="3500" b="1" dirty="0">
                <a:solidFill>
                  <a:schemeClr val="bg1"/>
                </a:solidFill>
              </a:rPr>
              <a:t>Özel Betimsel Ölçümün Kullanılması</a:t>
            </a:r>
            <a:endParaRPr lang="tr-TR" sz="3500" dirty="0">
              <a:solidFill>
                <a:schemeClr val="bg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18199"/>
            <a:ext cx="5909234" cy="4327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Dikdörtgen 5"/>
          <p:cNvSpPr/>
          <p:nvPr/>
        </p:nvSpPr>
        <p:spPr>
          <a:xfrm>
            <a:off x="4499992" y="1628800"/>
            <a:ext cx="417646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500" b="1" dirty="0"/>
              <a:t>ŞEKİL 12.1 Standart Sapmanın Normal Eğri </a:t>
            </a:r>
            <a:r>
              <a:rPr lang="tr-TR" sz="2500" b="1" dirty="0" smtClean="0"/>
              <a:t>ile Yorumlanması</a:t>
            </a:r>
            <a:endParaRPr lang="tr-TR" sz="2500" dirty="0"/>
          </a:p>
        </p:txBody>
      </p:sp>
    </p:spTree>
    <p:extLst>
      <p:ext uri="{BB962C8B-B14F-4D97-AF65-F5344CB8AC3E}">
        <p14:creationId xmlns:p14="http://schemas.microsoft.com/office/powerpoint/2010/main" val="348263222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Dikdörtgen 4"/>
          <p:cNvSpPr/>
          <p:nvPr/>
        </p:nvSpPr>
        <p:spPr>
          <a:xfrm>
            <a:off x="805264" y="980728"/>
            <a:ext cx="7533473" cy="630942"/>
          </a:xfrm>
          <a:prstGeom prst="rect">
            <a:avLst/>
          </a:prstGeom>
          <a:solidFill>
            <a:srgbClr val="D56509"/>
          </a:solidFill>
        </p:spPr>
        <p:txBody>
          <a:bodyPr wrap="none">
            <a:spAutoFit/>
          </a:bodyPr>
          <a:lstStyle/>
          <a:p>
            <a:r>
              <a:rPr lang="tr-TR" sz="3500" b="1" dirty="0">
                <a:solidFill>
                  <a:schemeClr val="bg1"/>
                </a:solidFill>
              </a:rPr>
              <a:t>Global Motors Anketi: SPSS ile Betimsel</a:t>
            </a:r>
            <a:endParaRPr lang="tr-TR" sz="3500" dirty="0">
              <a:solidFill>
                <a:schemeClr val="bg1"/>
              </a:solidFill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79" y="2852936"/>
            <a:ext cx="8810856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Dikdörtgen 5"/>
          <p:cNvSpPr/>
          <p:nvPr/>
        </p:nvSpPr>
        <p:spPr>
          <a:xfrm>
            <a:off x="323528" y="1844824"/>
            <a:ext cx="849694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000" b="1" dirty="0" smtClean="0"/>
              <a:t>Tablo 12.2 Betimsel İstatistik Ölçülerinin Kullanımı</a:t>
            </a:r>
            <a:endParaRPr lang="tr-TR" sz="3000" b="1" dirty="0"/>
          </a:p>
        </p:txBody>
      </p:sp>
    </p:spTree>
    <p:extLst>
      <p:ext uri="{BB962C8B-B14F-4D97-AF65-F5344CB8AC3E}">
        <p14:creationId xmlns:p14="http://schemas.microsoft.com/office/powerpoint/2010/main" val="218454633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9" y="692696"/>
            <a:ext cx="7775276" cy="5408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870478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Dikdörtgen 4"/>
          <p:cNvSpPr/>
          <p:nvPr/>
        </p:nvSpPr>
        <p:spPr>
          <a:xfrm>
            <a:off x="2232770" y="2048130"/>
            <a:ext cx="4678460" cy="630942"/>
          </a:xfrm>
          <a:prstGeom prst="rect">
            <a:avLst/>
          </a:prstGeom>
          <a:solidFill>
            <a:srgbClr val="D56509"/>
          </a:solidFill>
        </p:spPr>
        <p:txBody>
          <a:bodyPr wrap="none">
            <a:spAutoFit/>
          </a:bodyPr>
          <a:lstStyle/>
          <a:p>
            <a:r>
              <a:rPr lang="tr-TR" sz="3500" b="1" dirty="0">
                <a:solidFill>
                  <a:schemeClr val="bg1"/>
                </a:solidFill>
              </a:rPr>
              <a:t>İstatistiklerin Bulunması</a:t>
            </a:r>
            <a:endParaRPr lang="tr-TR" sz="3500" dirty="0">
              <a:solidFill>
                <a:schemeClr val="bg1"/>
              </a:solidFill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2349212" y="2934292"/>
            <a:ext cx="444557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000" b="1" dirty="0">
                <a:solidFill>
                  <a:srgbClr val="D56509"/>
                </a:solidFill>
              </a:rPr>
              <a:t>BÜTÜNLEŞİK ÖRNEK OLAY</a:t>
            </a:r>
          </a:p>
        </p:txBody>
      </p:sp>
      <p:sp>
        <p:nvSpPr>
          <p:cNvPr id="7" name="Dikdörtgen 6"/>
          <p:cNvSpPr/>
          <p:nvPr/>
        </p:nvSpPr>
        <p:spPr>
          <a:xfrm>
            <a:off x="611560" y="3776322"/>
            <a:ext cx="792088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500" dirty="0" smtClean="0"/>
              <a:t>	Betimleyici istatistikler Global </a:t>
            </a:r>
            <a:r>
              <a:rPr lang="tr-TR" sz="2500" dirty="0"/>
              <a:t>Motors anketindeki</a:t>
            </a:r>
          </a:p>
          <a:p>
            <a:r>
              <a:rPr lang="tr-TR" sz="2500" dirty="0"/>
              <a:t>temel </a:t>
            </a:r>
            <a:r>
              <a:rPr lang="tr-TR" sz="2500" dirty="0" smtClean="0"/>
              <a:t>bulguları görebilmemiz için gereklidir</a:t>
            </a:r>
            <a:r>
              <a:rPr lang="tr-TR" sz="25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4071943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611560" y="1916832"/>
            <a:ext cx="79208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3000" b="1" dirty="0">
                <a:solidFill>
                  <a:srgbClr val="D56509"/>
                </a:solidFill>
              </a:rPr>
              <a:t>SPSS İLE FREKANS DAĞILIMI VE MOD’UN BELİRLENMESİ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Dikdörtgen 5"/>
          <p:cNvSpPr/>
          <p:nvPr/>
        </p:nvSpPr>
        <p:spPr>
          <a:xfrm>
            <a:off x="683568" y="3356992"/>
            <a:ext cx="777686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500" dirty="0" smtClean="0"/>
              <a:t>	Nominal </a:t>
            </a:r>
            <a:r>
              <a:rPr lang="tr-TR" sz="2500" dirty="0"/>
              <a:t>ve </a:t>
            </a:r>
            <a:r>
              <a:rPr lang="tr-TR" sz="2500" dirty="0" smtClean="0"/>
              <a:t>ordinal ölçekleme </a:t>
            </a:r>
            <a:r>
              <a:rPr lang="tr-TR" sz="2500" dirty="0"/>
              <a:t>ile </a:t>
            </a:r>
            <a:r>
              <a:rPr lang="tr-TR" sz="2500" dirty="0" smtClean="0"/>
              <a:t>elde edilen değişkenlerin betimleyici istatistikleri için </a:t>
            </a:r>
            <a:r>
              <a:rPr lang="tr-TR" sz="2500" dirty="0"/>
              <a:t>menüde sırasıyla,</a:t>
            </a:r>
          </a:p>
          <a:p>
            <a:r>
              <a:rPr lang="tr-TR" sz="2500" dirty="0" smtClean="0"/>
              <a:t>ANALYZE–DESCRIPTIVE STATISTICS–FREQUENCIES sürecini</a:t>
            </a:r>
            <a:endParaRPr lang="tr-TR" sz="2500" dirty="0"/>
          </a:p>
          <a:p>
            <a:r>
              <a:rPr lang="tr-TR" sz="2500" dirty="0"/>
              <a:t>takip ediniz.</a:t>
            </a:r>
          </a:p>
        </p:txBody>
      </p:sp>
    </p:spTree>
    <p:extLst>
      <p:ext uri="{BB962C8B-B14F-4D97-AF65-F5344CB8AC3E}">
        <p14:creationId xmlns:p14="http://schemas.microsoft.com/office/powerpoint/2010/main" val="137143605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9" y="188640"/>
            <a:ext cx="7776864" cy="5857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Dikdörtgen 4"/>
          <p:cNvSpPr/>
          <p:nvPr/>
        </p:nvSpPr>
        <p:spPr>
          <a:xfrm>
            <a:off x="2286000" y="6093296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tr-TR" sz="2000" b="1" dirty="0"/>
              <a:t>ŞEKİL 12.2 </a:t>
            </a:r>
            <a:r>
              <a:rPr lang="tr-TR" sz="2000" b="1" dirty="0" smtClean="0"/>
              <a:t>Frekans Dağılımı </a:t>
            </a:r>
            <a:r>
              <a:rPr lang="tr-TR" sz="2000" b="1" dirty="0"/>
              <a:t>ve </a:t>
            </a:r>
            <a:r>
              <a:rPr lang="tr-TR" sz="2000" b="1" dirty="0" smtClean="0"/>
              <a:t>Mod Elde </a:t>
            </a:r>
            <a:r>
              <a:rPr lang="tr-TR" sz="2000" b="1" dirty="0"/>
              <a:t>Etmek </a:t>
            </a:r>
            <a:r>
              <a:rPr lang="tr-TR" sz="2000" b="1" dirty="0" smtClean="0"/>
              <a:t>için SPSS'te İzlenecek Yol</a:t>
            </a:r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175447951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5" y="260648"/>
            <a:ext cx="7488832" cy="5615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ikdörtgen 3"/>
          <p:cNvSpPr/>
          <p:nvPr/>
        </p:nvSpPr>
        <p:spPr>
          <a:xfrm>
            <a:off x="2286000" y="5941149"/>
            <a:ext cx="4572000" cy="80021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tr-TR" sz="2300" b="1" dirty="0" smtClean="0"/>
              <a:t>Şekil 12.3 frekans Dağılımı ve mod</a:t>
            </a:r>
            <a:r>
              <a:rPr lang="tr-TR" sz="2300" b="1" dirty="0"/>
              <a:t> i</a:t>
            </a:r>
            <a:r>
              <a:rPr lang="tr-TR" sz="2300" b="1" dirty="0" smtClean="0"/>
              <a:t>çin spss çıktısı</a:t>
            </a:r>
            <a:endParaRPr lang="tr-TR" sz="2300" dirty="0"/>
          </a:p>
        </p:txBody>
      </p:sp>
    </p:spTree>
    <p:extLst>
      <p:ext uri="{BB962C8B-B14F-4D97-AF65-F5344CB8AC3E}">
        <p14:creationId xmlns:p14="http://schemas.microsoft.com/office/powerpoint/2010/main" val="172359562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Dikdörtgen 4"/>
          <p:cNvSpPr/>
          <p:nvPr/>
        </p:nvSpPr>
        <p:spPr>
          <a:xfrm>
            <a:off x="2289132" y="1154361"/>
            <a:ext cx="456573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000" b="1" dirty="0">
                <a:solidFill>
                  <a:srgbClr val="D56509"/>
                </a:solidFill>
              </a:rPr>
              <a:t>SPSS İLE MEDYANI BULMAK</a:t>
            </a:r>
          </a:p>
        </p:txBody>
      </p:sp>
      <p:sp>
        <p:nvSpPr>
          <p:cNvPr id="6" name="Dikdörtgen 5"/>
          <p:cNvSpPr/>
          <p:nvPr/>
        </p:nvSpPr>
        <p:spPr>
          <a:xfrm>
            <a:off x="539552" y="2132856"/>
            <a:ext cx="80648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3000" dirty="0" smtClean="0"/>
              <a:t>ANALYZE–DESCRIPTIVE </a:t>
            </a:r>
            <a:r>
              <a:rPr lang="tr-TR" sz="3000" dirty="0"/>
              <a:t>STATISTICS–FREQUENCIES menü erişim yolundan </a:t>
            </a:r>
            <a:r>
              <a:rPr lang="tr-TR" sz="3000" dirty="0" smtClean="0"/>
              <a:t>medyan hesaplanır</a:t>
            </a:r>
            <a:r>
              <a:rPr lang="tr-TR" sz="3000" dirty="0"/>
              <a:t>.</a:t>
            </a:r>
          </a:p>
        </p:txBody>
      </p:sp>
      <p:sp>
        <p:nvSpPr>
          <p:cNvPr id="7" name="Dikdörtgen 6"/>
          <p:cNvSpPr/>
          <p:nvPr/>
        </p:nvSpPr>
        <p:spPr>
          <a:xfrm>
            <a:off x="539552" y="3717032"/>
            <a:ext cx="80648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3000" b="1" dirty="0" smtClean="0">
                <a:solidFill>
                  <a:srgbClr val="D56509"/>
                </a:solidFill>
              </a:rPr>
              <a:t>SPSS İLE ORTALAMA, DEĞİŞİM ARALIĞI VE STANDART SAPMAYI BULMA</a:t>
            </a:r>
            <a:endParaRPr lang="tr-TR" sz="3000" b="1" dirty="0">
              <a:solidFill>
                <a:srgbClr val="D5650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72575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620688"/>
            <a:ext cx="7056784" cy="5306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Dikdörtgen 5"/>
          <p:cNvSpPr/>
          <p:nvPr/>
        </p:nvSpPr>
        <p:spPr>
          <a:xfrm>
            <a:off x="1979712" y="6021288"/>
            <a:ext cx="561662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200" b="1" dirty="0"/>
              <a:t>ŞEKİL </a:t>
            </a:r>
            <a:r>
              <a:rPr lang="tr-TR" sz="2200" b="1" dirty="0" smtClean="0"/>
              <a:t>12.4 Ortalama, Standart Sapma ve </a:t>
            </a:r>
            <a:r>
              <a:rPr lang="tr-TR" sz="2200" b="1" dirty="0"/>
              <a:t>Aralık </a:t>
            </a:r>
            <a:r>
              <a:rPr lang="tr-TR" sz="2200" b="1" dirty="0" smtClean="0"/>
              <a:t>Bulmak için SPSS'te İzlenecek </a:t>
            </a:r>
            <a:r>
              <a:rPr lang="tr-TR" sz="2200" b="1" dirty="0"/>
              <a:t>Yol</a:t>
            </a:r>
            <a:endParaRPr lang="tr-TR" sz="2200" dirty="0"/>
          </a:p>
        </p:txBody>
      </p:sp>
    </p:spTree>
    <p:extLst>
      <p:ext uri="{BB962C8B-B14F-4D97-AF65-F5344CB8AC3E}">
        <p14:creationId xmlns:p14="http://schemas.microsoft.com/office/powerpoint/2010/main" val="84253808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999" y="692696"/>
            <a:ext cx="6908416" cy="5182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Dikdörtgen 4"/>
          <p:cNvSpPr/>
          <p:nvPr/>
        </p:nvSpPr>
        <p:spPr>
          <a:xfrm>
            <a:off x="2286000" y="6021288"/>
            <a:ext cx="4572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tr-TR" sz="2200" b="1" dirty="0" smtClean="0"/>
              <a:t>Şekil 12.5 Ortalama, Standart sapma</a:t>
            </a:r>
          </a:p>
          <a:p>
            <a:pPr algn="ctr"/>
            <a:r>
              <a:rPr lang="tr-TR" sz="2200" b="1" dirty="0" smtClean="0"/>
              <a:t>Ve aralık için spss Çıktısı</a:t>
            </a:r>
            <a:endParaRPr lang="tr-TR" sz="2200" dirty="0"/>
          </a:p>
        </p:txBody>
      </p:sp>
    </p:spTree>
    <p:extLst>
      <p:ext uri="{BB962C8B-B14F-4D97-AF65-F5344CB8AC3E}">
        <p14:creationId xmlns:p14="http://schemas.microsoft.com/office/powerpoint/2010/main" val="249001732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151922"/>
            <a:ext cx="8783388" cy="4869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ikdörtgen 3"/>
          <p:cNvSpPr/>
          <p:nvPr/>
        </p:nvSpPr>
        <p:spPr>
          <a:xfrm>
            <a:off x="1024491" y="349786"/>
            <a:ext cx="7095019" cy="630942"/>
          </a:xfrm>
          <a:prstGeom prst="rect">
            <a:avLst/>
          </a:prstGeom>
          <a:solidFill>
            <a:srgbClr val="D56509"/>
          </a:solidFill>
        </p:spPr>
        <p:txBody>
          <a:bodyPr wrap="none">
            <a:spAutoFit/>
          </a:bodyPr>
          <a:lstStyle/>
          <a:p>
            <a:r>
              <a:rPr lang="tr-TR" sz="3500" b="1" dirty="0">
                <a:solidFill>
                  <a:schemeClr val="bg1"/>
                </a:solidFill>
              </a:rPr>
              <a:t>Betimsel İstatistiklerin Yorumlanması</a:t>
            </a:r>
            <a:endParaRPr lang="tr-TR" sz="3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89186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Dikdörtgen 4"/>
          <p:cNvSpPr/>
          <p:nvPr/>
        </p:nvSpPr>
        <p:spPr>
          <a:xfrm>
            <a:off x="467544" y="1857891"/>
            <a:ext cx="8208912" cy="1169551"/>
          </a:xfrm>
          <a:prstGeom prst="rect">
            <a:avLst/>
          </a:prstGeom>
          <a:solidFill>
            <a:srgbClr val="D56509"/>
          </a:solidFill>
        </p:spPr>
        <p:txBody>
          <a:bodyPr wrap="square">
            <a:spAutoFit/>
          </a:bodyPr>
          <a:lstStyle/>
          <a:p>
            <a:pPr algn="ctr"/>
            <a:r>
              <a:rPr lang="tr-TR" sz="3500" b="1" dirty="0">
                <a:solidFill>
                  <a:schemeClr val="bg1"/>
                </a:solidFill>
              </a:rPr>
              <a:t>İstatistiksel Çıkarım: Örneklem İstatistiği ve Anakütle Parametreleri</a:t>
            </a:r>
            <a:endParaRPr lang="tr-TR" sz="3500" dirty="0">
              <a:solidFill>
                <a:schemeClr val="bg1"/>
              </a:solidFill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611560" y="3356992"/>
            <a:ext cx="7920880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500" dirty="0" smtClean="0"/>
              <a:t>	İstatistiksel çıkarım, tesadüfi </a:t>
            </a:r>
            <a:r>
              <a:rPr lang="tr-TR" sz="2500" dirty="0"/>
              <a:t>olarak </a:t>
            </a:r>
            <a:r>
              <a:rPr lang="tr-TR" sz="2500" dirty="0" smtClean="0"/>
              <a:t>ulaşılan büyük örneklemin küçük </a:t>
            </a:r>
            <a:r>
              <a:rPr lang="tr-TR" sz="2500" dirty="0"/>
              <a:t>olandan </a:t>
            </a:r>
            <a:r>
              <a:rPr lang="tr-TR" sz="2500" dirty="0" smtClean="0"/>
              <a:t>daha doğru </a:t>
            </a:r>
            <a:r>
              <a:rPr lang="tr-TR" sz="2500" dirty="0"/>
              <a:t>sonuçlar sağladığını</a:t>
            </a:r>
          </a:p>
          <a:p>
            <a:r>
              <a:rPr lang="tr-TR" sz="2500" dirty="0"/>
              <a:t>dikkate alır.</a:t>
            </a:r>
          </a:p>
        </p:txBody>
      </p:sp>
    </p:spTree>
    <p:extLst>
      <p:ext uri="{BB962C8B-B14F-4D97-AF65-F5344CB8AC3E}">
        <p14:creationId xmlns:p14="http://schemas.microsoft.com/office/powerpoint/2010/main" val="366987931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539552" y="1556792"/>
            <a:ext cx="8064896" cy="1169551"/>
          </a:xfrm>
          <a:prstGeom prst="rect">
            <a:avLst/>
          </a:prstGeom>
          <a:solidFill>
            <a:srgbClr val="D56509"/>
          </a:solidFill>
        </p:spPr>
        <p:txBody>
          <a:bodyPr wrap="square">
            <a:spAutoFit/>
          </a:bodyPr>
          <a:lstStyle/>
          <a:p>
            <a:pPr algn="ctr"/>
            <a:r>
              <a:rPr lang="tr-TR" sz="3500" b="1" dirty="0">
                <a:solidFill>
                  <a:schemeClr val="bg1"/>
                </a:solidFill>
              </a:rPr>
              <a:t>Parametre Tahmini: Anakütle Yüzde veya Ortalama Tahmini</a:t>
            </a:r>
            <a:endParaRPr lang="tr-TR" sz="3500" dirty="0">
              <a:solidFill>
                <a:schemeClr val="bg1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Dikdörtgen 5"/>
          <p:cNvSpPr/>
          <p:nvPr/>
        </p:nvSpPr>
        <p:spPr>
          <a:xfrm>
            <a:off x="395536" y="3429000"/>
            <a:ext cx="8352928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500" b="1" dirty="0" smtClean="0"/>
              <a:t>	Parametre </a:t>
            </a:r>
            <a:r>
              <a:rPr lang="tr-TR" sz="2500" b="1" dirty="0"/>
              <a:t>tahmini, </a:t>
            </a:r>
            <a:r>
              <a:rPr lang="tr-TR" sz="2500" dirty="0"/>
              <a:t>anakütle ortalaması (m) veya anakütle yüzdesi (</a:t>
            </a:r>
            <a:r>
              <a:rPr lang="el-GR" sz="2500" dirty="0"/>
              <a:t>π) </a:t>
            </a:r>
            <a:r>
              <a:rPr lang="tr-TR" sz="2500" dirty="0"/>
              <a:t>gibi </a:t>
            </a:r>
            <a:r>
              <a:rPr lang="tr-TR" sz="2500" dirty="0" smtClean="0"/>
              <a:t>parametrelerin dağılımını </a:t>
            </a:r>
            <a:r>
              <a:rPr lang="tr-TR" sz="2500" dirty="0"/>
              <a:t>tanımlayan, aralığı hesaplamak için örneklem </a:t>
            </a:r>
            <a:r>
              <a:rPr lang="tr-TR" sz="2500" dirty="0" smtClean="0"/>
              <a:t>bilgisini kullanan bir süreçtir</a:t>
            </a:r>
            <a:r>
              <a:rPr lang="tr-TR" sz="25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8602257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836712"/>
            <a:ext cx="4809796" cy="2363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272559"/>
            <a:ext cx="5789353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795171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Metin kutusu 5"/>
          <p:cNvSpPr txBox="1"/>
          <p:nvPr/>
        </p:nvSpPr>
        <p:spPr>
          <a:xfrm>
            <a:off x="862453" y="1765998"/>
            <a:ext cx="208422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000" b="1" dirty="0" smtClean="0">
                <a:solidFill>
                  <a:srgbClr val="D56509"/>
                </a:solidFill>
              </a:rPr>
              <a:t>Alt Başlıklar</a:t>
            </a:r>
            <a:endParaRPr lang="tr-TR" sz="3000" b="1" dirty="0">
              <a:solidFill>
                <a:srgbClr val="D56509"/>
              </a:solidFill>
            </a:endParaRPr>
          </a:p>
        </p:txBody>
      </p:sp>
      <p:cxnSp>
        <p:nvCxnSpPr>
          <p:cNvPr id="7" name="Düz Bağlayıcı 6"/>
          <p:cNvCxnSpPr/>
          <p:nvPr/>
        </p:nvCxnSpPr>
        <p:spPr>
          <a:xfrm>
            <a:off x="790445" y="2356270"/>
            <a:ext cx="6192688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8" name="Dikdörtgen 7"/>
          <p:cNvSpPr/>
          <p:nvPr/>
        </p:nvSpPr>
        <p:spPr>
          <a:xfrm>
            <a:off x="790081" y="2586970"/>
            <a:ext cx="430060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tr-TR" sz="3000" b="1" dirty="0">
                <a:solidFill>
                  <a:srgbClr val="D56509"/>
                </a:solidFill>
              </a:rPr>
              <a:t>ÖRNEKLEM İSTATİSTİĞİ</a:t>
            </a:r>
          </a:p>
        </p:txBody>
      </p:sp>
      <p:sp>
        <p:nvSpPr>
          <p:cNvPr id="10" name="Dikdörtgen 9"/>
          <p:cNvSpPr/>
          <p:nvPr/>
        </p:nvSpPr>
        <p:spPr>
          <a:xfrm>
            <a:off x="790081" y="3674887"/>
            <a:ext cx="326262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tr-TR" sz="3000" b="1" dirty="0">
                <a:solidFill>
                  <a:srgbClr val="D56509"/>
                </a:solidFill>
              </a:rPr>
              <a:t>STANDART HATA</a:t>
            </a:r>
          </a:p>
        </p:txBody>
      </p:sp>
      <p:sp>
        <p:nvSpPr>
          <p:cNvPr id="11" name="Dikdörtgen 10"/>
          <p:cNvSpPr/>
          <p:nvPr/>
        </p:nvSpPr>
        <p:spPr>
          <a:xfrm>
            <a:off x="790081" y="4869160"/>
            <a:ext cx="376737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tr-TR" sz="3000" b="1" dirty="0">
                <a:solidFill>
                  <a:srgbClr val="D56509"/>
                </a:solidFill>
              </a:rPr>
              <a:t>GÜVEN ARALIKLARI</a:t>
            </a:r>
          </a:p>
        </p:txBody>
      </p:sp>
    </p:spTree>
    <p:extLst>
      <p:ext uri="{BB962C8B-B14F-4D97-AF65-F5344CB8AC3E}">
        <p14:creationId xmlns:p14="http://schemas.microsoft.com/office/powerpoint/2010/main" val="281528512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98" y="899268"/>
            <a:ext cx="5757678" cy="5050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Dikdörtgen 4"/>
          <p:cNvSpPr/>
          <p:nvPr/>
        </p:nvSpPr>
        <p:spPr>
          <a:xfrm>
            <a:off x="4283968" y="1136910"/>
            <a:ext cx="417646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500" b="1" dirty="0" smtClean="0"/>
              <a:t>Şekil 12.6</a:t>
            </a:r>
          </a:p>
          <a:p>
            <a:pPr algn="ctr"/>
            <a:r>
              <a:rPr lang="tr-TR" sz="2500" dirty="0" smtClean="0"/>
              <a:t>Örneklemdeki Değişkenlik</a:t>
            </a:r>
          </a:p>
          <a:p>
            <a:pPr algn="ctr"/>
            <a:r>
              <a:rPr lang="tr-TR" sz="2500" dirty="0" smtClean="0"/>
              <a:t>Standart Hatayı</a:t>
            </a:r>
          </a:p>
          <a:p>
            <a:pPr algn="ctr"/>
            <a:r>
              <a:rPr lang="tr-TR" sz="2500" dirty="0" smtClean="0"/>
              <a:t>Doğrudan Etkiler</a:t>
            </a:r>
            <a:endParaRPr lang="tr-TR" sz="2500" dirty="0"/>
          </a:p>
        </p:txBody>
      </p:sp>
    </p:spTree>
    <p:extLst>
      <p:ext uri="{BB962C8B-B14F-4D97-AF65-F5344CB8AC3E}">
        <p14:creationId xmlns:p14="http://schemas.microsoft.com/office/powerpoint/2010/main" val="279430081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Dikdörtgen 4"/>
          <p:cNvSpPr/>
          <p:nvPr/>
        </p:nvSpPr>
        <p:spPr>
          <a:xfrm>
            <a:off x="683568" y="2924944"/>
            <a:ext cx="77768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tr-TR" sz="3000" b="1" dirty="0">
                <a:solidFill>
                  <a:srgbClr val="D56509"/>
                </a:solidFill>
              </a:rPr>
              <a:t>Tahmini Anakütle Ortalaması veya Yüzde Aralığı Nasıl Yorumlanır?</a:t>
            </a:r>
          </a:p>
        </p:txBody>
      </p:sp>
      <p:sp>
        <p:nvSpPr>
          <p:cNvPr id="6" name="Metin kutusu 5"/>
          <p:cNvSpPr txBox="1"/>
          <p:nvPr/>
        </p:nvSpPr>
        <p:spPr>
          <a:xfrm>
            <a:off x="862453" y="1765998"/>
            <a:ext cx="208422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000" b="1" dirty="0" smtClean="0">
                <a:solidFill>
                  <a:srgbClr val="D56509"/>
                </a:solidFill>
              </a:rPr>
              <a:t>Alt Başlıklar</a:t>
            </a:r>
            <a:endParaRPr lang="tr-TR" sz="3000" b="1" dirty="0">
              <a:solidFill>
                <a:srgbClr val="D56509"/>
              </a:solidFill>
            </a:endParaRPr>
          </a:p>
        </p:txBody>
      </p:sp>
      <p:cxnSp>
        <p:nvCxnSpPr>
          <p:cNvPr id="7" name="Düz Bağlayıcı 6"/>
          <p:cNvCxnSpPr/>
          <p:nvPr/>
        </p:nvCxnSpPr>
        <p:spPr>
          <a:xfrm>
            <a:off x="790445" y="2356270"/>
            <a:ext cx="6192688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8377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Dikdörtgen 4"/>
          <p:cNvSpPr/>
          <p:nvPr/>
        </p:nvSpPr>
        <p:spPr>
          <a:xfrm>
            <a:off x="467544" y="980728"/>
            <a:ext cx="8208912" cy="1708160"/>
          </a:xfrm>
          <a:prstGeom prst="rect">
            <a:avLst/>
          </a:prstGeom>
          <a:solidFill>
            <a:srgbClr val="D56509"/>
          </a:solidFill>
        </p:spPr>
        <p:txBody>
          <a:bodyPr wrap="square">
            <a:spAutoFit/>
          </a:bodyPr>
          <a:lstStyle/>
          <a:p>
            <a:pPr algn="ctr"/>
            <a:r>
              <a:rPr lang="tr-TR" sz="3500" b="1" dirty="0">
                <a:solidFill>
                  <a:schemeClr val="bg1"/>
                </a:solidFill>
              </a:rPr>
              <a:t>Global Motors Araştırması: SPSS ile Ortalamanın </a:t>
            </a:r>
            <a:r>
              <a:rPr lang="tr-TR" sz="3500" b="1" dirty="0" smtClean="0">
                <a:solidFill>
                  <a:schemeClr val="bg1"/>
                </a:solidFill>
              </a:rPr>
              <a:t>Güven Aralığı </a:t>
            </a:r>
            <a:r>
              <a:rPr lang="tr-TR" sz="3500" b="1" dirty="0">
                <a:solidFill>
                  <a:schemeClr val="bg1"/>
                </a:solidFill>
              </a:rPr>
              <a:t>Nasıl Elde Edilir ve Kullanılır?</a:t>
            </a:r>
            <a:endParaRPr lang="tr-TR" sz="3500" dirty="0">
              <a:solidFill>
                <a:schemeClr val="bg1"/>
              </a:solidFill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467544" y="2852936"/>
            <a:ext cx="82089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3000" b="1" dirty="0">
                <a:solidFill>
                  <a:srgbClr val="D56509"/>
                </a:solidFill>
              </a:rPr>
              <a:t>ORTALAMANIN GÜVEN ARALIĞINI ELDE ETME VE YORUMLAMA</a:t>
            </a:r>
          </a:p>
        </p:txBody>
      </p:sp>
      <p:sp>
        <p:nvSpPr>
          <p:cNvPr id="7" name="Dikdörtgen 6"/>
          <p:cNvSpPr/>
          <p:nvPr/>
        </p:nvSpPr>
        <p:spPr>
          <a:xfrm>
            <a:off x="395536" y="4005064"/>
            <a:ext cx="835292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500" dirty="0" smtClean="0"/>
              <a:t>	Hesaplamalar </a:t>
            </a:r>
            <a:r>
              <a:rPr lang="tr-TR" sz="2500" dirty="0"/>
              <a:t>biraz karmaşık ve sıkıcı olsa da SPSS programı ile ortalamanın </a:t>
            </a:r>
            <a:r>
              <a:rPr lang="tr-TR" sz="2500" dirty="0" smtClean="0"/>
              <a:t>güven aralığı </a:t>
            </a:r>
            <a:r>
              <a:rPr lang="tr-TR" sz="2500" dirty="0"/>
              <a:t>kolayca hesaplanabilir. Bu özelliği göstermek için, benzin kullanımının </a:t>
            </a:r>
            <a:r>
              <a:rPr lang="tr-TR" sz="2500" dirty="0" smtClean="0"/>
              <a:t>zararlı olduğuna </a:t>
            </a:r>
            <a:r>
              <a:rPr lang="tr-TR" sz="2500" dirty="0"/>
              <a:t>dair kamunun aynı görüşte olup olmadığı incelenecektir.</a:t>
            </a:r>
          </a:p>
        </p:txBody>
      </p:sp>
    </p:spTree>
    <p:extLst>
      <p:ext uri="{BB962C8B-B14F-4D97-AF65-F5344CB8AC3E}">
        <p14:creationId xmlns:p14="http://schemas.microsoft.com/office/powerpoint/2010/main" val="180607857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7" y="188640"/>
            <a:ext cx="7632848" cy="5743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Dikdörtgen 4"/>
          <p:cNvSpPr/>
          <p:nvPr/>
        </p:nvSpPr>
        <p:spPr>
          <a:xfrm>
            <a:off x="1979712" y="5933063"/>
            <a:ext cx="561662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500" b="1" dirty="0" smtClean="0"/>
              <a:t>Şekil 12.7 ortalamanın güven aralığını</a:t>
            </a:r>
          </a:p>
          <a:p>
            <a:pPr algn="ctr"/>
            <a:r>
              <a:rPr lang="tr-TR" sz="2500" b="1" dirty="0" smtClean="0"/>
              <a:t>(%95) elde etmede spss'te izlenecek yol</a:t>
            </a:r>
            <a:endParaRPr lang="tr-TR" sz="2500" b="1" dirty="0"/>
          </a:p>
        </p:txBody>
      </p:sp>
    </p:spTree>
    <p:extLst>
      <p:ext uri="{BB962C8B-B14F-4D97-AF65-F5344CB8AC3E}">
        <p14:creationId xmlns:p14="http://schemas.microsoft.com/office/powerpoint/2010/main" val="245741740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84560"/>
            <a:ext cx="7920880" cy="5936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ikdörtgen 3"/>
          <p:cNvSpPr/>
          <p:nvPr/>
        </p:nvSpPr>
        <p:spPr>
          <a:xfrm>
            <a:off x="1907704" y="5949280"/>
            <a:ext cx="5688632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300" b="1" dirty="0" smtClean="0"/>
              <a:t>Şekil 12.8 Ortalamanın güven aralığı (%95) için SPSS Çıktısı</a:t>
            </a:r>
            <a:endParaRPr lang="tr-TR" sz="2300" b="1" dirty="0"/>
          </a:p>
        </p:txBody>
      </p:sp>
    </p:spTree>
    <p:extLst>
      <p:ext uri="{BB962C8B-B14F-4D97-AF65-F5344CB8AC3E}">
        <p14:creationId xmlns:p14="http://schemas.microsoft.com/office/powerpoint/2010/main" val="28907762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342573" y="2060848"/>
            <a:ext cx="8458854" cy="630942"/>
          </a:xfrm>
          <a:prstGeom prst="rect">
            <a:avLst/>
          </a:prstGeom>
          <a:solidFill>
            <a:srgbClr val="D56509"/>
          </a:solidFill>
        </p:spPr>
        <p:txBody>
          <a:bodyPr wrap="none">
            <a:spAutoFit/>
          </a:bodyPr>
          <a:lstStyle/>
          <a:p>
            <a:r>
              <a:rPr lang="tr-TR" sz="3500" b="1" dirty="0">
                <a:solidFill>
                  <a:schemeClr val="bg1"/>
                </a:solidFill>
              </a:rPr>
              <a:t>Müşteriler için Güven Aralıklarını Raporlama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Dikdörtgen 5"/>
          <p:cNvSpPr/>
          <p:nvPr/>
        </p:nvSpPr>
        <p:spPr>
          <a:xfrm>
            <a:off x="323528" y="3320698"/>
            <a:ext cx="8496945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500" dirty="0" smtClean="0"/>
              <a:t>	Pazarlama araştırmacıları güven aralıklarını müşterilerine nasıl rapor etmektedir?</a:t>
            </a:r>
            <a:endParaRPr lang="tr-TR" sz="2500" dirty="0"/>
          </a:p>
        </p:txBody>
      </p:sp>
    </p:spTree>
    <p:extLst>
      <p:ext uri="{BB962C8B-B14F-4D97-AF65-F5344CB8AC3E}">
        <p14:creationId xmlns:p14="http://schemas.microsoft.com/office/powerpoint/2010/main" val="20148778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Dikdörtgen 4"/>
          <p:cNvSpPr/>
          <p:nvPr/>
        </p:nvSpPr>
        <p:spPr>
          <a:xfrm>
            <a:off x="3042158" y="1556792"/>
            <a:ext cx="3059684" cy="630942"/>
          </a:xfrm>
          <a:prstGeom prst="rect">
            <a:avLst/>
          </a:prstGeom>
          <a:solidFill>
            <a:srgbClr val="D56509"/>
          </a:solidFill>
        </p:spPr>
        <p:txBody>
          <a:bodyPr wrap="none">
            <a:spAutoFit/>
          </a:bodyPr>
          <a:lstStyle/>
          <a:p>
            <a:r>
              <a:rPr lang="tr-TR" sz="3500" b="1" dirty="0">
                <a:solidFill>
                  <a:schemeClr val="bg1"/>
                </a:solidFill>
              </a:rPr>
              <a:t>Hipotez Testleri</a:t>
            </a:r>
            <a:endParaRPr lang="tr-TR" sz="3500" dirty="0">
              <a:solidFill>
                <a:schemeClr val="bg1"/>
              </a:solidFill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467544" y="2551837"/>
            <a:ext cx="828092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500" dirty="0" smtClean="0"/>
              <a:t>	Yöneticiler veya araştırmacıların anakütle ortalamasının (veya yüzdesinin) ne olduğuna ilişkin beklentisi bir hipotezdir.</a:t>
            </a:r>
            <a:endParaRPr lang="tr-TR" sz="2500" dirty="0"/>
          </a:p>
        </p:txBody>
      </p:sp>
      <p:sp>
        <p:nvSpPr>
          <p:cNvPr id="7" name="Dikdörtgen 6"/>
          <p:cNvSpPr/>
          <p:nvPr/>
        </p:nvSpPr>
        <p:spPr>
          <a:xfrm>
            <a:off x="467544" y="4005064"/>
            <a:ext cx="8208912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500" b="1" dirty="0" smtClean="0"/>
              <a:t>	Hipotez </a:t>
            </a:r>
            <a:r>
              <a:rPr lang="tr-TR" sz="2500" b="1" dirty="0"/>
              <a:t>testi</a:t>
            </a:r>
            <a:r>
              <a:rPr lang="tr-TR" sz="2500" dirty="0"/>
              <a:t>, örneklem bulgularını temel alan, hipotezin “kabulü” veya “</a:t>
            </a:r>
            <a:r>
              <a:rPr lang="tr-TR" sz="2500" dirty="0" smtClean="0"/>
              <a:t>reddi” için </a:t>
            </a:r>
            <a:r>
              <a:rPr lang="tr-TR" sz="2500" dirty="0"/>
              <a:t>kullanılan istatistiksel bir prosedürdür.</a:t>
            </a:r>
          </a:p>
        </p:txBody>
      </p:sp>
    </p:spTree>
    <p:extLst>
      <p:ext uri="{BB962C8B-B14F-4D97-AF65-F5344CB8AC3E}">
        <p14:creationId xmlns:p14="http://schemas.microsoft.com/office/powerpoint/2010/main" val="229539113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Dikdörtgen 4"/>
          <p:cNvSpPr/>
          <p:nvPr/>
        </p:nvSpPr>
        <p:spPr>
          <a:xfrm>
            <a:off x="539552" y="1412776"/>
            <a:ext cx="80648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3000" b="1" dirty="0">
                <a:solidFill>
                  <a:srgbClr val="D56509"/>
                </a:solidFill>
              </a:rPr>
              <a:t>VARSAYILAN ANAKÜTLE PARAMETRE DEĞERİ HİPOTEZ TESTİ</a:t>
            </a:r>
          </a:p>
        </p:txBody>
      </p:sp>
      <p:sp>
        <p:nvSpPr>
          <p:cNvPr id="6" name="Dikdörtgen 5"/>
          <p:cNvSpPr/>
          <p:nvPr/>
        </p:nvSpPr>
        <p:spPr>
          <a:xfrm>
            <a:off x="1115616" y="2711242"/>
            <a:ext cx="691276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500" dirty="0" smtClean="0"/>
              <a:t>	Bir </a:t>
            </a:r>
            <a:r>
              <a:rPr lang="tr-TR" sz="2500" dirty="0"/>
              <a:t>anakütle </a:t>
            </a:r>
            <a:r>
              <a:rPr lang="tr-TR" sz="2500" dirty="0" smtClean="0"/>
              <a:t>parametresinin hipotez testi bu </a:t>
            </a:r>
            <a:r>
              <a:rPr lang="tr-TR" sz="2500" dirty="0"/>
              <a:t>formüller </a:t>
            </a:r>
            <a:r>
              <a:rPr lang="tr-TR" sz="2500" dirty="0" smtClean="0"/>
              <a:t>kullanılarak gerçekleştirilir</a:t>
            </a:r>
            <a:r>
              <a:rPr lang="tr-TR" sz="2500" dirty="0"/>
              <a:t>.</a:t>
            </a:r>
          </a:p>
        </p:txBody>
      </p:sp>
      <p:sp>
        <p:nvSpPr>
          <p:cNvPr id="7" name="Dikdörtgen 6"/>
          <p:cNvSpPr/>
          <p:nvPr/>
        </p:nvSpPr>
        <p:spPr>
          <a:xfrm>
            <a:off x="755576" y="4295418"/>
            <a:ext cx="763284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500" dirty="0" smtClean="0"/>
              <a:t>	Bir </a:t>
            </a:r>
            <a:r>
              <a:rPr lang="tr-TR" sz="2500" dirty="0"/>
              <a:t>istatistikçi için “</a:t>
            </a:r>
            <a:r>
              <a:rPr lang="tr-TR" sz="2500" dirty="0" smtClean="0"/>
              <a:t>ortalamaların karşılaştırılması</a:t>
            </a:r>
            <a:r>
              <a:rPr lang="tr-TR" sz="2500" dirty="0"/>
              <a:t>”</a:t>
            </a:r>
          </a:p>
          <a:p>
            <a:r>
              <a:rPr lang="tr-TR" sz="2500" dirty="0"/>
              <a:t>ile “fark </a:t>
            </a:r>
            <a:r>
              <a:rPr lang="tr-TR" sz="2500" dirty="0" smtClean="0"/>
              <a:t>alma” aynı </a:t>
            </a:r>
            <a:r>
              <a:rPr lang="tr-TR" sz="2500" dirty="0"/>
              <a:t>anlama gelir.</a:t>
            </a:r>
          </a:p>
        </p:txBody>
      </p:sp>
    </p:spTree>
    <p:extLst>
      <p:ext uri="{BB962C8B-B14F-4D97-AF65-F5344CB8AC3E}">
        <p14:creationId xmlns:p14="http://schemas.microsoft.com/office/powerpoint/2010/main" val="191455000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Dikdörtgen 4"/>
          <p:cNvSpPr/>
          <p:nvPr/>
        </p:nvSpPr>
        <p:spPr>
          <a:xfrm>
            <a:off x="611560" y="226429"/>
            <a:ext cx="7920880" cy="1169551"/>
          </a:xfrm>
          <a:prstGeom prst="rect">
            <a:avLst/>
          </a:prstGeom>
          <a:solidFill>
            <a:srgbClr val="D56509"/>
          </a:solidFill>
        </p:spPr>
        <p:txBody>
          <a:bodyPr wrap="square">
            <a:spAutoFit/>
          </a:bodyPr>
          <a:lstStyle/>
          <a:p>
            <a:pPr algn="ctr"/>
            <a:r>
              <a:rPr lang="tr-TR" sz="3500" b="1" dirty="0">
                <a:solidFill>
                  <a:schemeClr val="bg1"/>
                </a:solidFill>
              </a:rPr>
              <a:t>Global Motors: Ortalama için Hipotez</a:t>
            </a:r>
          </a:p>
          <a:p>
            <a:pPr algn="ctr"/>
            <a:r>
              <a:rPr lang="tr-TR" sz="3500" b="1" dirty="0">
                <a:solidFill>
                  <a:schemeClr val="bg1"/>
                </a:solidFill>
              </a:rPr>
              <a:t>Testinde SPSS Nasıl Kullanılır</a:t>
            </a:r>
            <a:endParaRPr lang="tr-TR" sz="3500" dirty="0">
              <a:solidFill>
                <a:schemeClr val="bg1"/>
              </a:solidFill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412776"/>
            <a:ext cx="8639372" cy="464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Dikdörtgen 5"/>
          <p:cNvSpPr/>
          <p:nvPr/>
        </p:nvSpPr>
        <p:spPr>
          <a:xfrm>
            <a:off x="2286000" y="6021288"/>
            <a:ext cx="4572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tr-TR" sz="2200" b="1" dirty="0"/>
              <a:t>Ş</a:t>
            </a:r>
            <a:r>
              <a:rPr lang="tr-TR" sz="2200" b="1" dirty="0" smtClean="0"/>
              <a:t>ekil 12.9 Bu örnekte örneklem</a:t>
            </a:r>
          </a:p>
          <a:p>
            <a:pPr algn="ctr"/>
            <a:r>
              <a:rPr lang="tr-TR" sz="2200" b="1" dirty="0" smtClean="0"/>
              <a:t>bulguları hipotezi desteklemektedir</a:t>
            </a:r>
            <a:endParaRPr lang="tr-TR" sz="2200" b="1" dirty="0"/>
          </a:p>
        </p:txBody>
      </p:sp>
    </p:spTree>
    <p:extLst>
      <p:ext uri="{BB962C8B-B14F-4D97-AF65-F5344CB8AC3E}">
        <p14:creationId xmlns:p14="http://schemas.microsoft.com/office/powerpoint/2010/main" val="374882041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829365"/>
            <a:ext cx="6336704" cy="5197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9678952"/>
      </p:ext>
    </p:extLst>
  </p:cSld>
  <p:clrMapOvr>
    <a:masterClrMapping/>
  </p:clrMapOvr>
  <p:transition spd="slow">
    <p:cover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981" y="169844"/>
            <a:ext cx="7778452" cy="5851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ikdörtgen 3"/>
          <p:cNvSpPr/>
          <p:nvPr/>
        </p:nvSpPr>
        <p:spPr>
          <a:xfrm>
            <a:off x="2286000" y="5971927"/>
            <a:ext cx="4572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tr-TR" sz="2200" b="1" dirty="0" smtClean="0"/>
              <a:t>Şekil 12.10 Ortalamaya ilişkin hipotez testi için spss'te izlenecek yol</a:t>
            </a:r>
            <a:endParaRPr lang="tr-TR" sz="2200" b="1" dirty="0"/>
          </a:p>
        </p:txBody>
      </p:sp>
    </p:spTree>
    <p:extLst>
      <p:ext uri="{BB962C8B-B14F-4D97-AF65-F5344CB8AC3E}">
        <p14:creationId xmlns:p14="http://schemas.microsoft.com/office/powerpoint/2010/main" val="72547292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661474" y="1896984"/>
            <a:ext cx="7821052" cy="630942"/>
          </a:xfrm>
          <a:prstGeom prst="rect">
            <a:avLst/>
          </a:prstGeom>
          <a:solidFill>
            <a:srgbClr val="D56509"/>
          </a:solidFill>
        </p:spPr>
        <p:txBody>
          <a:bodyPr wrap="none">
            <a:spAutoFit/>
          </a:bodyPr>
          <a:lstStyle/>
          <a:p>
            <a:r>
              <a:rPr lang="tr-TR" sz="3500" b="1" dirty="0">
                <a:solidFill>
                  <a:schemeClr val="bg1"/>
                </a:solidFill>
              </a:rPr>
              <a:t>Hipotez Testlerini Müşterilere Raporlama</a:t>
            </a:r>
            <a:endParaRPr lang="tr-TR" sz="3500" dirty="0">
              <a:solidFill>
                <a:schemeClr val="bg1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Dikdörtgen 5"/>
          <p:cNvSpPr/>
          <p:nvPr/>
        </p:nvSpPr>
        <p:spPr>
          <a:xfrm>
            <a:off x="661474" y="3333090"/>
            <a:ext cx="7821052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500" dirty="0" smtClean="0"/>
              <a:t>	Pazarlama </a:t>
            </a:r>
            <a:r>
              <a:rPr lang="tr-TR" sz="2500" dirty="0"/>
              <a:t>araştırmacıları bazen açık hipotezlerle karşılaşır. Bu durumda, pazarlama </a:t>
            </a:r>
            <a:r>
              <a:rPr lang="tr-TR" sz="2500" dirty="0" smtClean="0"/>
              <a:t>araştırmacısı </a:t>
            </a:r>
            <a:r>
              <a:rPr lang="es-ES" sz="2500" dirty="0" smtClean="0"/>
              <a:t>uygun </a:t>
            </a:r>
            <a:r>
              <a:rPr lang="es-ES" sz="2500" dirty="0"/>
              <a:t>hipotez testini uygular ve bulguları yorumlar.</a:t>
            </a:r>
            <a:endParaRPr lang="tr-TR" sz="2500" dirty="0"/>
          </a:p>
        </p:txBody>
      </p:sp>
    </p:spTree>
    <p:extLst>
      <p:ext uri="{BB962C8B-B14F-4D97-AF65-F5344CB8AC3E}">
        <p14:creationId xmlns:p14="http://schemas.microsoft.com/office/powerpoint/2010/main" val="130488342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08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Metin kutusu 4"/>
          <p:cNvSpPr txBox="1"/>
          <p:nvPr/>
        </p:nvSpPr>
        <p:spPr>
          <a:xfrm>
            <a:off x="3799545" y="1988840"/>
            <a:ext cx="1544911" cy="861774"/>
          </a:xfrm>
          <a:prstGeom prst="rect">
            <a:avLst/>
          </a:prstGeom>
          <a:solidFill>
            <a:srgbClr val="D56509"/>
          </a:solidFill>
        </p:spPr>
        <p:txBody>
          <a:bodyPr wrap="none" rtlCol="0">
            <a:spAutoFit/>
          </a:bodyPr>
          <a:lstStyle/>
          <a:p>
            <a:pPr algn="ctr"/>
            <a:r>
              <a:rPr lang="tr-TR" sz="5000" b="1" dirty="0" smtClean="0">
                <a:solidFill>
                  <a:schemeClr val="bg1"/>
                </a:solidFill>
              </a:rPr>
              <a:t>ÖZET</a:t>
            </a:r>
            <a:endParaRPr lang="tr-TR" sz="5000" b="1" dirty="0">
              <a:solidFill>
                <a:schemeClr val="bg1"/>
              </a:solidFill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789971" y="3717032"/>
            <a:ext cx="7564058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500" dirty="0" smtClean="0"/>
              <a:t>Bölüm özetini kitabınızda bölüm sonlarında bulabilirsiniz.</a:t>
            </a:r>
            <a:endParaRPr lang="tr-TR" sz="2500" dirty="0"/>
          </a:p>
        </p:txBody>
      </p:sp>
    </p:spTree>
    <p:extLst>
      <p:ext uri="{BB962C8B-B14F-4D97-AF65-F5344CB8AC3E}">
        <p14:creationId xmlns:p14="http://schemas.microsoft.com/office/powerpoint/2010/main" val="37508510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091647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48680"/>
            <a:ext cx="9144000" cy="3416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879539"/>
      </p:ext>
    </p:extLst>
  </p:cSld>
  <p:clrMapOvr>
    <a:masterClrMapping/>
  </p:clrMapOvr>
  <p:transition spd="slow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Dikdörtgen 6"/>
          <p:cNvSpPr/>
          <p:nvPr/>
        </p:nvSpPr>
        <p:spPr>
          <a:xfrm>
            <a:off x="2442475" y="908720"/>
            <a:ext cx="4259051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500" b="1" dirty="0">
                <a:solidFill>
                  <a:srgbClr val="D56509"/>
                </a:solidFill>
              </a:rPr>
              <a:t>ÖĞRENME AMAÇLARI</a:t>
            </a:r>
          </a:p>
        </p:txBody>
      </p:sp>
      <p:sp>
        <p:nvSpPr>
          <p:cNvPr id="8" name="Dikdörtgen 7"/>
          <p:cNvSpPr/>
          <p:nvPr/>
        </p:nvSpPr>
        <p:spPr>
          <a:xfrm>
            <a:off x="683568" y="1844824"/>
            <a:ext cx="777686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tr-TR" sz="2500" dirty="0" smtClean="0"/>
              <a:t>Veri analizi kavramı ve sağladığı işlevleri hakkında bilgi edinmek</a:t>
            </a:r>
            <a:endParaRPr lang="tr-TR" sz="2500" dirty="0"/>
          </a:p>
        </p:txBody>
      </p:sp>
      <p:sp>
        <p:nvSpPr>
          <p:cNvPr id="9" name="Dikdörtgen 8"/>
          <p:cNvSpPr/>
          <p:nvPr/>
        </p:nvSpPr>
        <p:spPr>
          <a:xfrm>
            <a:off x="683568" y="2967335"/>
            <a:ext cx="777686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tr-TR" sz="2500" dirty="0" smtClean="0"/>
              <a:t>Pazarlama araştırmalarında kullanılan istatistiksel analizlerin beş temel türünü anlamak</a:t>
            </a:r>
            <a:endParaRPr lang="tr-TR" sz="2500" dirty="0"/>
          </a:p>
        </p:txBody>
      </p:sp>
      <p:sp>
        <p:nvSpPr>
          <p:cNvPr id="10" name="Dikdörtgen 9"/>
          <p:cNvSpPr/>
          <p:nvPr/>
        </p:nvSpPr>
        <p:spPr>
          <a:xfrm>
            <a:off x="683568" y="4066313"/>
            <a:ext cx="7776864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tr-TR" sz="2500" dirty="0" smtClean="0"/>
              <a:t>Merkezi eğilim ölçüleri ve dağılımını kullanmak</a:t>
            </a:r>
            <a:endParaRPr lang="tr-TR" sz="2500" dirty="0"/>
          </a:p>
        </p:txBody>
      </p:sp>
      <p:sp>
        <p:nvSpPr>
          <p:cNvPr id="11" name="Dikdörtgen 10"/>
          <p:cNvSpPr/>
          <p:nvPr/>
        </p:nvSpPr>
        <p:spPr>
          <a:xfrm>
            <a:off x="683568" y="4797152"/>
            <a:ext cx="777686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tr-TR" sz="2500" dirty="0" smtClean="0"/>
              <a:t>SPSS ile tanımlayıcı istatistiklerin nasıl yapılacağını öğrenmek</a:t>
            </a:r>
            <a:endParaRPr lang="tr-TR" sz="2500" dirty="0"/>
          </a:p>
        </p:txBody>
      </p:sp>
    </p:spTree>
    <p:extLst>
      <p:ext uri="{BB962C8B-B14F-4D97-AF65-F5344CB8AC3E}">
        <p14:creationId xmlns:p14="http://schemas.microsoft.com/office/powerpoint/2010/main" val="424052358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Dikdörtgen 4"/>
          <p:cNvSpPr/>
          <p:nvPr/>
        </p:nvSpPr>
        <p:spPr>
          <a:xfrm>
            <a:off x="2442475" y="908720"/>
            <a:ext cx="4259051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500" b="1" dirty="0">
                <a:solidFill>
                  <a:srgbClr val="D56509"/>
                </a:solidFill>
              </a:rPr>
              <a:t>ÖĞRENME AMAÇLARI</a:t>
            </a:r>
          </a:p>
        </p:txBody>
      </p:sp>
      <p:sp>
        <p:nvSpPr>
          <p:cNvPr id="7" name="Dikdörtgen 6"/>
          <p:cNvSpPr/>
          <p:nvPr/>
        </p:nvSpPr>
        <p:spPr>
          <a:xfrm>
            <a:off x="827584" y="2060848"/>
            <a:ext cx="7488832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tr-TR" sz="2500" dirty="0" smtClean="0"/>
              <a:t>İstatistiksel çıkarım kavramını anlamak</a:t>
            </a:r>
            <a:endParaRPr lang="tr-TR" sz="2500" dirty="0"/>
          </a:p>
        </p:txBody>
      </p:sp>
      <p:sp>
        <p:nvSpPr>
          <p:cNvPr id="8" name="Dikdörtgen 7"/>
          <p:cNvSpPr/>
          <p:nvPr/>
        </p:nvSpPr>
        <p:spPr>
          <a:xfrm>
            <a:off x="827584" y="2780928"/>
            <a:ext cx="748883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tr-TR" sz="2500" dirty="0" smtClean="0"/>
              <a:t>Anakütle ortalama veya yüzdesini tahmin etmeyi öğrenmek</a:t>
            </a:r>
            <a:endParaRPr lang="tr-TR" sz="2500" dirty="0"/>
          </a:p>
        </p:txBody>
      </p:sp>
      <p:sp>
        <p:nvSpPr>
          <p:cNvPr id="9" name="Dikdörtgen 8"/>
          <p:cNvSpPr/>
          <p:nvPr/>
        </p:nvSpPr>
        <p:spPr>
          <a:xfrm>
            <a:off x="827584" y="3791362"/>
            <a:ext cx="748883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tr-TR" sz="2500" dirty="0" smtClean="0"/>
              <a:t>Anakütle ortalama veya yüzdesi hakkında bir hipotezi test etmek</a:t>
            </a:r>
            <a:endParaRPr lang="tr-TR" sz="2500" dirty="0"/>
          </a:p>
        </p:txBody>
      </p:sp>
      <p:sp>
        <p:nvSpPr>
          <p:cNvPr id="10" name="Dikdörtgen 9"/>
          <p:cNvSpPr/>
          <p:nvPr/>
        </p:nvSpPr>
        <p:spPr>
          <a:xfrm>
            <a:off x="755576" y="4871883"/>
            <a:ext cx="7632848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tr-TR" sz="2500" dirty="0" smtClean="0"/>
              <a:t>SPSS ile istatistiksel çıkarımı yorumlamayı öğrenmek</a:t>
            </a:r>
            <a:endParaRPr lang="tr-TR" sz="2500" dirty="0"/>
          </a:p>
        </p:txBody>
      </p:sp>
    </p:spTree>
    <p:extLst>
      <p:ext uri="{BB962C8B-B14F-4D97-AF65-F5344CB8AC3E}">
        <p14:creationId xmlns:p14="http://schemas.microsoft.com/office/powerpoint/2010/main" val="16119496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575556" y="1628800"/>
            <a:ext cx="7992888" cy="100811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500" b="1" dirty="0" smtClean="0"/>
              <a:t>« NEREDEYİZ »</a:t>
            </a:r>
            <a:endParaRPr lang="tr-TR" sz="3500" b="1" dirty="0"/>
          </a:p>
        </p:txBody>
      </p:sp>
      <p:sp>
        <p:nvSpPr>
          <p:cNvPr id="5" name="Dikdörtgen 4"/>
          <p:cNvSpPr/>
          <p:nvPr/>
        </p:nvSpPr>
        <p:spPr>
          <a:xfrm>
            <a:off x="575557" y="3501008"/>
            <a:ext cx="7992888" cy="55399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r-TR" sz="3000" b="1" dirty="0"/>
              <a:t>Aşama 10 </a:t>
            </a:r>
            <a:r>
              <a:rPr lang="tr-TR" sz="3000" b="1" dirty="0" smtClean="0"/>
              <a:t>» </a:t>
            </a:r>
            <a:r>
              <a:rPr lang="tr-TR" sz="3000" dirty="0"/>
              <a:t>Verilerin analizi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264617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Dikdörtgen 4"/>
          <p:cNvSpPr/>
          <p:nvPr/>
        </p:nvSpPr>
        <p:spPr>
          <a:xfrm>
            <a:off x="1548384" y="1988840"/>
            <a:ext cx="6047233" cy="630942"/>
          </a:xfrm>
          <a:prstGeom prst="rect">
            <a:avLst/>
          </a:prstGeom>
          <a:solidFill>
            <a:srgbClr val="D56509"/>
          </a:solidFill>
        </p:spPr>
        <p:txBody>
          <a:bodyPr wrap="none">
            <a:spAutoFit/>
          </a:bodyPr>
          <a:lstStyle/>
          <a:p>
            <a:r>
              <a:rPr lang="tr-TR" sz="3500" b="1" dirty="0">
                <a:solidFill>
                  <a:schemeClr val="bg1"/>
                </a:solidFill>
              </a:rPr>
              <a:t>Temel Betimsel İstatistik Nedir?</a:t>
            </a:r>
            <a:endParaRPr lang="tr-TR" sz="3500" dirty="0">
              <a:solidFill>
                <a:schemeClr val="bg1"/>
              </a:solidFill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683568" y="3212976"/>
            <a:ext cx="777686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500" dirty="0" smtClean="0"/>
              <a:t>	Bu </a:t>
            </a:r>
            <a:r>
              <a:rPr lang="tr-TR" sz="2500" dirty="0"/>
              <a:t>bölümde çıkarımsal istatistiğin iki temel tipi tartışılmıştır. İlk </a:t>
            </a:r>
            <a:r>
              <a:rPr lang="tr-TR" sz="2500" dirty="0" smtClean="0"/>
              <a:t>olarak anakütle </a:t>
            </a:r>
            <a:r>
              <a:rPr lang="tr-TR" sz="2500" dirty="0"/>
              <a:t>ortalaması gibi parametrelerin değerlerinin tahmininde, örnek ortalaması </a:t>
            </a:r>
            <a:r>
              <a:rPr lang="tr-TR" sz="2500" dirty="0" smtClean="0"/>
              <a:t>ve büyüklüğüne </a:t>
            </a:r>
            <a:r>
              <a:rPr lang="tr-TR" sz="2500" dirty="0"/>
              <a:t>dayalı tahmin yapılmaktadır.</a:t>
            </a:r>
          </a:p>
        </p:txBody>
      </p:sp>
    </p:spTree>
    <p:extLst>
      <p:ext uri="{BB962C8B-B14F-4D97-AF65-F5344CB8AC3E}">
        <p14:creationId xmlns:p14="http://schemas.microsoft.com/office/powerpoint/2010/main" val="225860754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385</Words>
  <Application>Microsoft Office PowerPoint</Application>
  <PresentationFormat>Ekran Gösterisi (4:3)</PresentationFormat>
  <Paragraphs>101</Paragraphs>
  <Slides>43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43</vt:i4>
      </vt:variant>
    </vt:vector>
  </HeadingPairs>
  <TitlesOfParts>
    <vt:vector size="44" baseType="lpstr">
      <vt:lpstr>Ofis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NOBEL-PC1</dc:creator>
  <cp:lastModifiedBy>Admin</cp:lastModifiedBy>
  <cp:revision>10</cp:revision>
  <dcterms:created xsi:type="dcterms:W3CDTF">2015-09-30T10:48:55Z</dcterms:created>
  <dcterms:modified xsi:type="dcterms:W3CDTF">2024-04-03T09:13:01Z</dcterms:modified>
</cp:coreProperties>
</file>