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74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15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94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5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52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28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3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0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75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50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51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A986-F1DA-4D07-9BF4-7CA835F45717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BFB0-4688-41FE-BAD5-C4507EB43B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81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8374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39552" y="980728"/>
            <a:ext cx="8064896" cy="1708160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Küçük Örneklem Büyüklükleri: t ya da z Testinin </a:t>
            </a:r>
            <a:r>
              <a:rPr lang="tr-TR" sz="3500" b="1" dirty="0" smtClean="0">
                <a:solidFill>
                  <a:schemeClr val="bg1"/>
                </a:solidFill>
              </a:rPr>
              <a:t>kullanılması </a:t>
            </a:r>
            <a:r>
              <a:rPr lang="sv-SE" sz="3500" b="1" dirty="0" smtClean="0">
                <a:solidFill>
                  <a:schemeClr val="bg1"/>
                </a:solidFill>
              </a:rPr>
              <a:t>ve </a:t>
            </a:r>
            <a:r>
              <a:rPr lang="sv-SE" sz="3500" b="1" dirty="0">
                <a:solidFill>
                  <a:schemeClr val="bg1"/>
                </a:solidFill>
              </a:rPr>
              <a:t>SPSS’in Bu Sorunu Ortadan Kaldırması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2924944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İstatistiki </a:t>
            </a:r>
            <a:r>
              <a:rPr lang="tr-TR" sz="2500" dirty="0"/>
              <a:t>analiz işlemlerinin bilgisayarla yürütülmesinin önemli bir avantajı, </a:t>
            </a:r>
            <a:r>
              <a:rPr lang="tr-TR" sz="2500" dirty="0" smtClean="0"/>
              <a:t>bilgisayarların istatistikleri </a:t>
            </a:r>
            <a:r>
              <a:rPr lang="tr-TR" sz="2500" dirty="0"/>
              <a:t>doğru hesaplamak üzere programlanmış olmalarıdır. Bir </a:t>
            </a:r>
            <a:r>
              <a:rPr lang="tr-TR" sz="2500" dirty="0" smtClean="0"/>
              <a:t>diğer ifadeyle, programın </a:t>
            </a:r>
            <a:r>
              <a:rPr lang="tr-TR" sz="2500" i="1" dirty="0"/>
              <a:t>t </a:t>
            </a:r>
            <a:r>
              <a:rPr lang="tr-TR" sz="2500" dirty="0"/>
              <a:t>değeri mi, </a:t>
            </a:r>
            <a:r>
              <a:rPr lang="tr-TR" sz="2500" i="1" dirty="0"/>
              <a:t>z </a:t>
            </a:r>
            <a:r>
              <a:rPr lang="tr-TR" sz="2500" dirty="0"/>
              <a:t>değeri mi yoksa başka </a:t>
            </a:r>
            <a:r>
              <a:rPr lang="tr-TR" sz="2500" dirty="0" smtClean="0"/>
              <a:t>bir değer </a:t>
            </a:r>
            <a:r>
              <a:rPr lang="tr-TR" sz="2500" dirty="0"/>
              <a:t>mi hesaplamasını istediğiniz </a:t>
            </a:r>
            <a:r>
              <a:rPr lang="tr-TR" sz="2500" dirty="0" smtClean="0"/>
              <a:t>konusunda </a:t>
            </a:r>
            <a:r>
              <a:rPr lang="nn-NO" sz="2500" dirty="0" smtClean="0"/>
              <a:t>bir </a:t>
            </a:r>
            <a:r>
              <a:rPr lang="nn-NO" sz="2500" dirty="0"/>
              <a:t>karar almanıza gerek yoktur.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0100535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43608" y="2073915"/>
            <a:ext cx="7056784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İki Grup Arasındaki Önemli Farkların</a:t>
            </a:r>
          </a:p>
          <a:p>
            <a:pPr algn="ctr"/>
            <a:r>
              <a:rPr lang="tr-TR" sz="3500" b="1" dirty="0">
                <a:solidFill>
                  <a:schemeClr val="bg1"/>
                </a:solidFill>
              </a:rPr>
              <a:t>Test Edilmesi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71600" y="3429000"/>
            <a:ext cx="72008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İstatistiki </a:t>
            </a:r>
            <a:r>
              <a:rPr lang="tr-TR" sz="2500" dirty="0"/>
              <a:t>testler, </a:t>
            </a:r>
            <a:r>
              <a:rPr lang="tr-TR" sz="2500" dirty="0" smtClean="0"/>
              <a:t>araştırmacı tarafından </a:t>
            </a:r>
            <a:r>
              <a:rPr lang="tr-TR" sz="2500" dirty="0"/>
              <a:t>iki farklı</a:t>
            </a:r>
          </a:p>
          <a:p>
            <a:r>
              <a:rPr lang="tr-TR" sz="2500" dirty="0"/>
              <a:t>grup ya da </a:t>
            </a:r>
            <a:r>
              <a:rPr lang="tr-TR" sz="2500" dirty="0" smtClean="0"/>
              <a:t>örneklemin ortalamalarının </a:t>
            </a:r>
            <a:r>
              <a:rPr lang="tr-TR" sz="2500" dirty="0"/>
              <a:t>ya </a:t>
            </a:r>
            <a:r>
              <a:rPr lang="tr-TR" sz="2500" dirty="0" smtClean="0"/>
              <a:t>da yüzdelerinin karşılaştırmasında kullanılır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4829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750335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340607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539552" y="1484784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İKİ GRUP (BAĞIMSIZ ÖRNEKLEMLER) ARASINDAKİ </a:t>
            </a:r>
            <a:r>
              <a:rPr lang="tr-TR" sz="3000" b="1" dirty="0" smtClean="0">
                <a:solidFill>
                  <a:srgbClr val="D56509"/>
                </a:solidFill>
              </a:rPr>
              <a:t>YÜZDELERİN FARKLARI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95296"/>
            <a:ext cx="8639374" cy="349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6980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934461" y="1537133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62453" y="2127405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611560" y="2343590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İKİ GRUP YÜZDESİ ARASINDAKİ FARKLILIKLAR İÇİN </a:t>
            </a:r>
            <a:r>
              <a:rPr lang="tr-TR" sz="3000" b="1" dirty="0" smtClean="0">
                <a:solidFill>
                  <a:srgbClr val="D56509"/>
                </a:solidFill>
              </a:rPr>
              <a:t>SPSS’İN KULLANILMASI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11560" y="3754133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İKİ GRUP ORTALAMASI ARASINDAKİ FARKLILIKLAR (</a:t>
            </a:r>
            <a:r>
              <a:rPr lang="tr-TR" sz="3000" b="1" dirty="0" smtClean="0">
                <a:solidFill>
                  <a:srgbClr val="D56509"/>
                </a:solidFill>
              </a:rPr>
              <a:t>BAĞIMSIZ ÖRNEKLER</a:t>
            </a:r>
            <a:r>
              <a:rPr lang="tr-TR" sz="3000" b="1" dirty="0">
                <a:solidFill>
                  <a:srgbClr val="D5650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83004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259632" y="1675983"/>
            <a:ext cx="6624736" cy="1708160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İkiden Fazla Grup Arasındaki </a:t>
            </a:r>
            <a:r>
              <a:rPr lang="tr-TR" sz="3500" b="1" dirty="0" smtClean="0">
                <a:solidFill>
                  <a:schemeClr val="bg1"/>
                </a:solidFill>
              </a:rPr>
              <a:t>Ortalamaların Anlamlılık </a:t>
            </a:r>
            <a:r>
              <a:rPr lang="tr-TR" sz="3500" b="1" dirty="0">
                <a:solidFill>
                  <a:schemeClr val="bg1"/>
                </a:solidFill>
              </a:rPr>
              <a:t>Testleri: Varyans Analizleri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83568" y="3692207"/>
            <a:ext cx="77768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ANOVA( varyans analizi ) </a:t>
            </a:r>
            <a:r>
              <a:rPr lang="tr-TR" sz="2500" dirty="0"/>
              <a:t>doğru </a:t>
            </a:r>
            <a:r>
              <a:rPr lang="tr-TR" sz="2500" dirty="0" smtClean="0"/>
              <a:t>nüfus </a:t>
            </a:r>
            <a:r>
              <a:rPr lang="tr-TR" sz="2500" dirty="0"/>
              <a:t>farklılıklarının ve örneklem hatalarını kesinleştirmek için </a:t>
            </a:r>
            <a:r>
              <a:rPr lang="tr-TR" sz="2500" dirty="0" smtClean="0"/>
              <a:t>gruplar arasındaki </a:t>
            </a:r>
            <a:r>
              <a:rPr lang="tr-TR" sz="2500" dirty="0"/>
              <a:t>farklılıkların araştırmasıdır.</a:t>
            </a:r>
          </a:p>
        </p:txBody>
      </p:sp>
    </p:spTree>
    <p:extLst>
      <p:ext uri="{BB962C8B-B14F-4D97-AF65-F5344CB8AC3E}">
        <p14:creationId xmlns:p14="http://schemas.microsoft.com/office/powerpoint/2010/main" val="7929854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90896" y="1628800"/>
            <a:ext cx="51241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Varyans Analizinin Temelleri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848974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1439246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996952"/>
            <a:ext cx="8783388" cy="3017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ikdörtgen 9"/>
          <p:cNvSpPr/>
          <p:nvPr/>
        </p:nvSpPr>
        <p:spPr>
          <a:xfrm>
            <a:off x="323528" y="2132856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 smtClean="0">
                <a:solidFill>
                  <a:srgbClr val="D56509"/>
                </a:solidFill>
              </a:rPr>
              <a:t>Tablo 13.2  </a:t>
            </a:r>
            <a:r>
              <a:rPr lang="tr-TR" sz="2500" b="1" dirty="0" smtClean="0"/>
              <a:t>5 bağımsız </a:t>
            </a:r>
            <a:r>
              <a:rPr lang="tr-TR" sz="2500" b="1" i="1" dirty="0" smtClean="0"/>
              <a:t>t </a:t>
            </a:r>
            <a:r>
              <a:rPr lang="tr-TR" sz="2500" b="1" dirty="0" smtClean="0"/>
              <a:t>testi sonuçlarına göre müşterilerin gelecek büyük alışverişi yapmaya ne kadar yakın oldukları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5103352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2492896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Çoklu Karşılaştırma (post hoc) Testleri: Gruplar Arasındaki Ortalamaların Anlamlı Farklılıklarının İncelenmesi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64106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223133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395536" y="4149080"/>
            <a:ext cx="68548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Anova’yı Yorumlamak (Varyans Analizi)</a:t>
            </a:r>
            <a:endParaRPr lang="tr-TR" sz="3000" b="1" dirty="0">
              <a:solidFill>
                <a:srgbClr val="D56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800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3608" y="1700808"/>
            <a:ext cx="7056784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Grup Farklılıkları Testini Müşterilere Raporlama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755576" y="3284984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 </a:t>
            </a:r>
            <a:r>
              <a:rPr lang="tr-TR" sz="2500" dirty="0"/>
              <a:t>bölümlenmesinin </a:t>
            </a:r>
            <a:r>
              <a:rPr lang="tr-TR" sz="2500" dirty="0" smtClean="0"/>
              <a:t>yaygın bir </a:t>
            </a:r>
            <a:r>
              <a:rPr lang="tr-TR" sz="2500" dirty="0"/>
              <a:t>uygulama olduğunu hatırlayın; önemli farklılıkların </a:t>
            </a:r>
            <a:r>
              <a:rPr lang="tr-TR" sz="2500" dirty="0" smtClean="0"/>
              <a:t>bulunması halinde </a:t>
            </a:r>
            <a:r>
              <a:rPr lang="tr-TR" sz="2500" dirty="0"/>
              <a:t>dikkate </a:t>
            </a:r>
            <a:r>
              <a:rPr lang="tr-TR" sz="2500" dirty="0" smtClean="0"/>
              <a:t>değer pazar </a:t>
            </a:r>
            <a:r>
              <a:rPr lang="tr-TR" sz="2500" dirty="0"/>
              <a:t>bölümlenmesi fikirleri verebilirler.</a:t>
            </a:r>
          </a:p>
        </p:txBody>
      </p:sp>
    </p:spTree>
    <p:extLst>
      <p:ext uri="{BB962C8B-B14F-4D97-AF65-F5344CB8AC3E}">
        <p14:creationId xmlns:p14="http://schemas.microsoft.com/office/powerpoint/2010/main" val="3535010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556792"/>
            <a:ext cx="806489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Aynı Örneklem İçerisindeki (Eşli Örneklem) İki </a:t>
            </a:r>
            <a:r>
              <a:rPr lang="tr-TR" sz="3500" b="1" dirty="0" smtClean="0">
                <a:solidFill>
                  <a:schemeClr val="bg1"/>
                </a:solidFill>
              </a:rPr>
              <a:t>Ortalama Arasındaki </a:t>
            </a:r>
            <a:r>
              <a:rPr lang="tr-TR" sz="3500" b="1" dirty="0">
                <a:solidFill>
                  <a:schemeClr val="bg1"/>
                </a:solidFill>
              </a:rPr>
              <a:t>Farklılıklar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67544" y="3068960"/>
            <a:ext cx="820891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Burada </a:t>
            </a:r>
            <a:r>
              <a:rPr lang="tr-TR" sz="2500" dirty="0"/>
              <a:t>açıklanacak son fark testi, pazar bölümlenmesinde kullanılmamaktadır</a:t>
            </a:r>
            <a:r>
              <a:rPr lang="tr-TR" sz="2500" dirty="0" smtClean="0"/>
              <a:t>.</a:t>
            </a:r>
            <a:r>
              <a:rPr lang="tr-TR" sz="2500" dirty="0"/>
              <a:t> Bu test, aynı ölçek formatı kullanılarak sorulan ve örneklemdeki aynı kullanıcılar</a:t>
            </a:r>
          </a:p>
          <a:p>
            <a:r>
              <a:rPr lang="tr-TR" sz="2500" dirty="0"/>
              <a:t>tarafından cevaplanan iki farklı sorunun iki ortalamasının önemli bir farka sahip </a:t>
            </a:r>
            <a:r>
              <a:rPr lang="tr-TR" sz="2500" dirty="0" smtClean="0"/>
              <a:t>olup olmadığını </a:t>
            </a:r>
            <a:r>
              <a:rPr lang="tr-TR" sz="2500" dirty="0"/>
              <a:t>ölçer.</a:t>
            </a:r>
          </a:p>
        </p:txBody>
      </p:sp>
    </p:spTree>
    <p:extLst>
      <p:ext uri="{BB962C8B-B14F-4D97-AF65-F5344CB8AC3E}">
        <p14:creationId xmlns:p14="http://schemas.microsoft.com/office/powerpoint/2010/main" val="39416846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816653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4096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832052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1577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80702"/>
            <a:ext cx="7328968" cy="85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28187"/>
            <a:ext cx="6411114" cy="300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00497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144000" cy="370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82360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268760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3608" y="2132856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Pazar </a:t>
            </a:r>
            <a:r>
              <a:rPr lang="tr-TR" sz="2500" dirty="0"/>
              <a:t>segmentasyon </a:t>
            </a:r>
            <a:r>
              <a:rPr lang="tr-TR" sz="2500" dirty="0" smtClean="0"/>
              <a:t>kararları için </a:t>
            </a:r>
            <a:r>
              <a:rPr lang="tr-TR" sz="2500" dirty="0"/>
              <a:t>farkların nasıl </a:t>
            </a:r>
            <a:r>
              <a:rPr lang="tr-TR" sz="2500" dirty="0" smtClean="0"/>
              <a:t>kullanıldığını öğrenmek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1043608" y="3212976"/>
            <a:ext cx="705678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t testinin ve z testinin ne zaman kullanılması gerektiği ve SPSS kullanırken bu konudan neden endişelenmemek gerektiğini öğrenmek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1043608" y="4725144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İki bağımsız grup için ortalamalar veya yüzdeler arasındaki farkları test edebilmek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41438419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3608" y="2423210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Eşleştirilmiş örneklem farkları testinin ne olduğunu ve ne zaman kullanılacağını öğrenmek</a:t>
            </a:r>
            <a:endParaRPr lang="tr-TR" sz="25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442475" y="1340768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43608" y="3429000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ANOVA’yı kavramak ve ANOVA çıktılarını yorumlayabilmek</a:t>
            </a:r>
            <a:endParaRPr lang="tr-TR" sz="2500" dirty="0"/>
          </a:p>
        </p:txBody>
      </p:sp>
      <p:sp>
        <p:nvSpPr>
          <p:cNvPr id="9" name="Dikdörtgen 8"/>
          <p:cNvSpPr/>
          <p:nvPr/>
        </p:nvSpPr>
        <p:spPr>
          <a:xfrm>
            <a:off x="1043608" y="4511442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SPSS kullanarak ortalamalar için farklılık testlerinin nasıl uygulanacağını öğrenmek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98250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7" y="3501008"/>
            <a:ext cx="7992888" cy="5539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3000" b="1" dirty="0"/>
              <a:t>Aşama 10 </a:t>
            </a:r>
            <a:r>
              <a:rPr lang="tr-TR" sz="3000" b="1" dirty="0" smtClean="0"/>
              <a:t>» </a:t>
            </a:r>
            <a:r>
              <a:rPr lang="tr-TR" sz="3000" dirty="0"/>
              <a:t>Verilerin analizi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472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865682" y="1808599"/>
            <a:ext cx="541263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Farklılık Analizlerinin Önemi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83568" y="3014151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bölüme farklılıklar </a:t>
            </a:r>
            <a:r>
              <a:rPr lang="tr-TR" sz="2500" dirty="0"/>
              <a:t>pazarlama yöneticileri için neden önemlidir konusu tartışılarak </a:t>
            </a:r>
            <a:r>
              <a:rPr lang="tr-TR" sz="2500" dirty="0" smtClean="0"/>
              <a:t>başlanacak. Bundan </a:t>
            </a:r>
            <a:r>
              <a:rPr lang="tr-TR" sz="2500" dirty="0"/>
              <a:t>sonra iki bağımsız grup arasındaki farklılıklar ifade edilecektir.</a:t>
            </a:r>
          </a:p>
        </p:txBody>
      </p:sp>
    </p:spTree>
    <p:extLst>
      <p:ext uri="{BB962C8B-B14F-4D97-AF65-F5344CB8AC3E}">
        <p14:creationId xmlns:p14="http://schemas.microsoft.com/office/powerpoint/2010/main" val="2761256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16552" y="1751583"/>
            <a:ext cx="491089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Farklılıklar Neden Önemli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007604" y="2828836"/>
            <a:ext cx="71287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 bölümleme, tüketici grupları arasındaki farklılıklara göre </a:t>
            </a:r>
            <a:r>
              <a:rPr lang="tr-TR" sz="2500" dirty="0"/>
              <a:t>belirlenir.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07604" y="4005064"/>
            <a:ext cx="712879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araştırmacısı veya yöneticisine potansiyel </a:t>
            </a:r>
            <a:r>
              <a:rPr lang="tr-TR" sz="2500" dirty="0"/>
              <a:t>fayda </a:t>
            </a:r>
            <a:r>
              <a:rPr lang="tr-TR" sz="2500" dirty="0" smtClean="0"/>
              <a:t>sağlaması için</a:t>
            </a:r>
            <a:r>
              <a:rPr lang="tr-TR" sz="2500" dirty="0"/>
              <a:t>, </a:t>
            </a:r>
            <a:r>
              <a:rPr lang="tr-TR" sz="2500" dirty="0" smtClean="0"/>
              <a:t>farklılıkların en </a:t>
            </a:r>
            <a:r>
              <a:rPr lang="tr-TR" sz="2500" dirty="0"/>
              <a:t>azından </a:t>
            </a:r>
            <a:r>
              <a:rPr lang="tr-TR" sz="2500" dirty="0" smtClean="0"/>
              <a:t>istatistiksel olarak </a:t>
            </a:r>
            <a:r>
              <a:rPr lang="tr-TR" sz="2500" dirty="0"/>
              <a:t>anlamlı </a:t>
            </a:r>
            <a:r>
              <a:rPr lang="tr-TR" sz="2500" dirty="0" smtClean="0"/>
              <a:t>olması gerekir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98703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212</Words>
  <Application>Microsoft Office PowerPoint</Application>
  <PresentationFormat>Ekran Gösterisi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8</cp:revision>
  <dcterms:created xsi:type="dcterms:W3CDTF">2015-09-30T12:17:21Z</dcterms:created>
  <dcterms:modified xsi:type="dcterms:W3CDTF">2024-04-03T09:13:25Z</dcterms:modified>
</cp:coreProperties>
</file>