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9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90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282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7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77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93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34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59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4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0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69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8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95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99856-55E7-410D-BAB3-E1175CA1B79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F54BD-6ECE-476C-89C2-25C585633E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9171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1412776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İki </a:t>
            </a:r>
            <a:r>
              <a:rPr lang="tr-TR" sz="2500" dirty="0"/>
              <a:t>değişken arasındaki ilişkinin </a:t>
            </a:r>
            <a:r>
              <a:rPr lang="tr-TR" sz="2500" b="1" dirty="0">
                <a:solidFill>
                  <a:srgbClr val="D56509"/>
                </a:solidFill>
              </a:rPr>
              <a:t>monoton-olmayan,</a:t>
            </a:r>
          </a:p>
          <a:p>
            <a:r>
              <a:rPr lang="tr-TR" sz="2500" b="1" dirty="0">
                <a:solidFill>
                  <a:srgbClr val="D56509"/>
                </a:solidFill>
              </a:rPr>
              <a:t>monoton, doğrusal</a:t>
            </a:r>
            <a:r>
              <a:rPr lang="tr-TR" sz="2500" dirty="0"/>
              <a:t> ve </a:t>
            </a:r>
            <a:r>
              <a:rPr lang="tr-TR" sz="2500" b="1" dirty="0">
                <a:solidFill>
                  <a:srgbClr val="D56509"/>
                </a:solidFill>
              </a:rPr>
              <a:t>eğrisel</a:t>
            </a:r>
            <a:r>
              <a:rPr lang="tr-TR" sz="2500" dirty="0"/>
              <a:t> olmak üzere dört temel çeşidi vardır.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319876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3789040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790445" y="4221088"/>
            <a:ext cx="56528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MONOTON OLMAYAN İLİŞKİLER</a:t>
            </a:r>
          </a:p>
        </p:txBody>
      </p:sp>
    </p:spTree>
    <p:extLst>
      <p:ext uri="{BB962C8B-B14F-4D97-AF65-F5344CB8AC3E}">
        <p14:creationId xmlns:p14="http://schemas.microsoft.com/office/powerpoint/2010/main" val="42389760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68822"/>
            <a:ext cx="6624736" cy="476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588224" y="1556792"/>
            <a:ext cx="23042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200" b="1" dirty="0"/>
              <a:t>ŞEKİL 14.1</a:t>
            </a:r>
          </a:p>
          <a:p>
            <a:pPr algn="ctr"/>
            <a:r>
              <a:rPr lang="tr-TR" sz="2200" dirty="0"/>
              <a:t>McDonald’s </a:t>
            </a:r>
            <a:r>
              <a:rPr lang="tr-TR" sz="2200" dirty="0" smtClean="0"/>
              <a:t>Restoranlarında ki İçecek Siparişleri </a:t>
            </a:r>
            <a:r>
              <a:rPr lang="tr-TR" sz="2200" dirty="0"/>
              <a:t>ve </a:t>
            </a:r>
            <a:r>
              <a:rPr lang="tr-TR" sz="2200" dirty="0" smtClean="0"/>
              <a:t>Yemek Çeşitleri Arasındaki Monoton Olmayan</a:t>
            </a:r>
            <a:endParaRPr lang="tr-TR" sz="2200" dirty="0"/>
          </a:p>
          <a:p>
            <a:pPr algn="ctr"/>
            <a:r>
              <a:rPr lang="tr-TR" sz="2200" dirty="0"/>
              <a:t>İlişki Örneği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4691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1711179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2301451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763024" y="2661652"/>
            <a:ext cx="395377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MONOTON İLİŞKİLER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763024" y="3381732"/>
            <a:ext cx="39454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DOĞRUSAL İLİŞKİLER</a:t>
            </a:r>
          </a:p>
        </p:txBody>
      </p:sp>
      <p:sp>
        <p:nvSpPr>
          <p:cNvPr id="9" name="Dikdörtgen 8"/>
          <p:cNvSpPr/>
          <p:nvPr/>
        </p:nvSpPr>
        <p:spPr>
          <a:xfrm>
            <a:off x="763024" y="4101812"/>
            <a:ext cx="34363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EĞRİSEL İLİŞKİLER</a:t>
            </a:r>
          </a:p>
        </p:txBody>
      </p:sp>
    </p:spTree>
    <p:extLst>
      <p:ext uri="{BB962C8B-B14F-4D97-AF65-F5344CB8AC3E}">
        <p14:creationId xmlns:p14="http://schemas.microsoft.com/office/powerpoint/2010/main" val="7516460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085308" y="1484784"/>
            <a:ext cx="6973384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Değişkenler Arası İlişkiyi Tanımlama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2780928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dirty="0" smtClean="0"/>
              <a:t>	Türüne </a:t>
            </a:r>
            <a:r>
              <a:rPr lang="tr-TR" sz="3000" dirty="0"/>
              <a:t>bağlı olarak bir ilişki, çoğu zaman varlığına, yönüne ve gücüne göre üç şekilde</a:t>
            </a:r>
          </a:p>
          <a:p>
            <a:r>
              <a:rPr lang="tr-TR" sz="3000" dirty="0"/>
              <a:t>tanımlanabilir. İki değişken arasındaki ilişki için kullanılan belirli istatistiksel </a:t>
            </a:r>
            <a:r>
              <a:rPr lang="tr-TR" sz="3000" dirty="0" smtClean="0"/>
              <a:t>analizleri incelemeden </a:t>
            </a:r>
            <a:r>
              <a:rPr lang="tr-TR" sz="3000" dirty="0"/>
              <a:t>önce bunların açıklanması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772731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98072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1571000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790445" y="1794882"/>
            <a:ext cx="34712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İLİŞKİNİN VARLIĞI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62453" y="2510417"/>
            <a:ext cx="74190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İki </a:t>
            </a:r>
            <a:r>
              <a:rPr lang="tr-TR" sz="2500" dirty="0"/>
              <a:t>değişken </a:t>
            </a:r>
            <a:r>
              <a:rPr lang="tr-TR" sz="2500" dirty="0" smtClean="0"/>
              <a:t>arasındaki ilişkinin </a:t>
            </a:r>
            <a:r>
              <a:rPr lang="tr-TR" sz="2500" dirty="0"/>
              <a:t>varlığı istatistiksel</a:t>
            </a:r>
          </a:p>
          <a:p>
            <a:r>
              <a:rPr lang="tr-TR" sz="2500" dirty="0"/>
              <a:t>test ile belirlenir.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790445" y="3739098"/>
            <a:ext cx="43235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İLİŞKİNİN YÖNÜ (ŞEKLİ)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862453" y="4366845"/>
            <a:ext cx="741909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İlişkinin </a:t>
            </a:r>
            <a:r>
              <a:rPr lang="tr-TR" sz="2500" dirty="0"/>
              <a:t>yönü </a:t>
            </a:r>
            <a:r>
              <a:rPr lang="tr-TR" sz="2500" dirty="0" smtClean="0"/>
              <a:t>ilişkinin pozitif </a:t>
            </a:r>
            <a:r>
              <a:rPr lang="tr-TR" sz="2500" dirty="0"/>
              <a:t>ya da </a:t>
            </a:r>
            <a:r>
              <a:rPr lang="tr-TR" sz="2500" dirty="0" smtClean="0"/>
              <a:t>negatif olması anlamına gelirken</a:t>
            </a:r>
            <a:r>
              <a:rPr lang="tr-TR" sz="2500" dirty="0"/>
              <a:t>, şekli </a:t>
            </a:r>
            <a:r>
              <a:rPr lang="tr-TR" sz="2500" dirty="0" smtClean="0"/>
              <a:t>ise ilişkinin </a:t>
            </a:r>
            <a:r>
              <a:rPr lang="tr-TR" sz="2500" dirty="0"/>
              <a:t>genel </a:t>
            </a:r>
            <a:r>
              <a:rPr lang="tr-TR" sz="2500" dirty="0" smtClean="0"/>
              <a:t>yapısının bilindiği anlamına gelmektedir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45394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1732747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2323019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790445" y="2668851"/>
            <a:ext cx="357341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500" b="1" dirty="0" smtClean="0">
                <a:solidFill>
                  <a:srgbClr val="D56509"/>
                </a:solidFill>
              </a:rPr>
              <a:t>İLİŞKİNİN GÜCÜ</a:t>
            </a:r>
            <a:endParaRPr lang="tr-TR" sz="3500" b="1" dirty="0">
              <a:solidFill>
                <a:srgbClr val="D56509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90445" y="3719354"/>
            <a:ext cx="75631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İlişkinin </a:t>
            </a:r>
            <a:r>
              <a:rPr lang="tr-TR" sz="2500" dirty="0"/>
              <a:t>gücü, o </a:t>
            </a:r>
            <a:r>
              <a:rPr lang="tr-TR" sz="2500" dirty="0" smtClean="0"/>
              <a:t>ilişkinin ne </a:t>
            </a:r>
            <a:r>
              <a:rPr lang="tr-TR" sz="2500" dirty="0"/>
              <a:t>kadar tutarlı olduğunu</a:t>
            </a:r>
          </a:p>
          <a:p>
            <a:r>
              <a:rPr lang="tr-TR" sz="2500" dirty="0"/>
              <a:t>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35726707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303351" y="1340768"/>
            <a:ext cx="2537298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Çapraz Tablo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827584" y="2492896"/>
            <a:ext cx="74888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Çapraz </a:t>
            </a:r>
            <a:r>
              <a:rPr lang="tr-TR" sz="2500" dirty="0"/>
              <a:t>tablo her </a:t>
            </a:r>
            <a:r>
              <a:rPr lang="tr-TR" sz="2500" dirty="0" smtClean="0"/>
              <a:t>bir değişkenin kategorisini gösteren </a:t>
            </a:r>
            <a:r>
              <a:rPr lang="tr-TR" sz="2500" dirty="0"/>
              <a:t>satır ve </a:t>
            </a:r>
            <a:r>
              <a:rPr lang="tr-TR" sz="2500" dirty="0" smtClean="0"/>
              <a:t>sütunlardan oluşmaktadır</a:t>
            </a:r>
            <a:r>
              <a:rPr lang="tr-TR" sz="2500" dirty="0"/>
              <a:t>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611560" y="3822956"/>
            <a:ext cx="7920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 </a:t>
            </a:r>
            <a:r>
              <a:rPr lang="tr-TR" sz="2500" dirty="0"/>
              <a:t>kısımda, iki kategorik değişken arasındaki monoton olmayan bir ilişkiyi </a:t>
            </a:r>
            <a:r>
              <a:rPr lang="tr-TR" sz="2500" dirty="0" smtClean="0"/>
              <a:t>değerlendirirken kullanılan </a:t>
            </a:r>
            <a:r>
              <a:rPr lang="tr-TR" sz="2500" dirty="0"/>
              <a:t>çapraz tablolar ve onunla ilişkilendirilen ki-kare değeri açıklanmaktadır.</a:t>
            </a:r>
          </a:p>
        </p:txBody>
      </p:sp>
    </p:spTree>
    <p:extLst>
      <p:ext uri="{BB962C8B-B14F-4D97-AF65-F5344CB8AC3E}">
        <p14:creationId xmlns:p14="http://schemas.microsoft.com/office/powerpoint/2010/main" val="30357378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17621" y="2855296"/>
            <a:ext cx="43876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ÇAPRAZ TABLO ANALİZİ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1732747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2323019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517621" y="3850015"/>
            <a:ext cx="810875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ÇAPRAZ TABLODA FREKANS VE YÜZDE TÜRLERİ</a:t>
            </a:r>
          </a:p>
        </p:txBody>
      </p:sp>
    </p:spTree>
    <p:extLst>
      <p:ext uri="{BB962C8B-B14F-4D97-AF65-F5344CB8AC3E}">
        <p14:creationId xmlns:p14="http://schemas.microsoft.com/office/powerpoint/2010/main" val="92858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57" y="1846412"/>
            <a:ext cx="8735900" cy="388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51520" y="1064253"/>
            <a:ext cx="864096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300" b="1" dirty="0" smtClean="0">
                <a:solidFill>
                  <a:srgbClr val="D56509"/>
                </a:solidFill>
              </a:rPr>
              <a:t>Tablo 14.2A Michelob Light Bira Anketi için Çapraz Tablo (Frekanslar)</a:t>
            </a:r>
            <a:endParaRPr lang="tr-TR" sz="2300" b="1" dirty="0">
              <a:solidFill>
                <a:srgbClr val="D56509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3549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139332" y="2132856"/>
            <a:ext cx="2865336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Ki-Kare Analizi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55576" y="3502900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Ki-kare </a:t>
            </a:r>
            <a:r>
              <a:rPr lang="tr-TR" sz="2500" dirty="0"/>
              <a:t>analizi </a:t>
            </a:r>
            <a:r>
              <a:rPr lang="tr-TR" sz="2500" dirty="0" smtClean="0"/>
              <a:t>çapraz tablolardaki monoton olmayan ilişkilerin istatistiksel olarak anlamlılığını </a:t>
            </a:r>
            <a:r>
              <a:rPr lang="tr-TR" sz="2500" dirty="0"/>
              <a:t>belirler.</a:t>
            </a:r>
          </a:p>
        </p:txBody>
      </p:sp>
    </p:spTree>
    <p:extLst>
      <p:ext uri="{BB962C8B-B14F-4D97-AF65-F5344CB8AC3E}">
        <p14:creationId xmlns:p14="http://schemas.microsoft.com/office/powerpoint/2010/main" val="25166665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51667"/>
            <a:ext cx="6768752" cy="515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642201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197463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256490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611560" y="2967335"/>
            <a:ext cx="677320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GÖZLENEN VE BEKLENEN FREKANSLAR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611560" y="3778976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Beklenen frekanslar sıfır </a:t>
            </a:r>
            <a:r>
              <a:rPr lang="tr-TR" sz="2500" dirty="0"/>
              <a:t>hipotezine </a:t>
            </a:r>
            <a:r>
              <a:rPr lang="tr-TR" sz="2500" dirty="0" smtClean="0"/>
              <a:t>yani incelenen </a:t>
            </a:r>
            <a:r>
              <a:rPr lang="tr-TR" sz="2500" dirty="0"/>
              <a:t>iki </a:t>
            </a:r>
            <a:r>
              <a:rPr lang="tr-TR" sz="2500" dirty="0" smtClean="0"/>
              <a:t>değişken arasında ilişki olmamasına dayanarak hesaplanır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52768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93805" y="2780928"/>
            <a:ext cx="45371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HESAPLANAN </a:t>
            </a:r>
            <a:r>
              <a:rPr lang="el-GR" sz="3000" b="1" dirty="0" smtClean="0">
                <a:solidFill>
                  <a:srgbClr val="D56509"/>
                </a:solidFill>
              </a:rPr>
              <a:t>χ2 </a:t>
            </a:r>
            <a:r>
              <a:rPr lang="tr-TR" sz="3000" b="1" dirty="0" smtClean="0">
                <a:solidFill>
                  <a:srgbClr val="D56509"/>
                </a:solidFill>
              </a:rPr>
              <a:t>DEĞERİ</a:t>
            </a:r>
            <a:endParaRPr lang="tr-TR" sz="3000" b="1" dirty="0">
              <a:solidFill>
                <a:srgbClr val="D5650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197463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256490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790445" y="3573016"/>
            <a:ext cx="75631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Ki-kare istatistiği beklenen frekansların gözlenen </a:t>
            </a:r>
            <a:r>
              <a:rPr lang="tr-TR" sz="2500" dirty="0"/>
              <a:t>hücre </a:t>
            </a:r>
            <a:r>
              <a:rPr lang="tr-TR" sz="2500" dirty="0" smtClean="0"/>
              <a:t>frekanslarından ne kadar saptığını </a:t>
            </a:r>
            <a:r>
              <a:rPr lang="tr-TR" sz="2500" dirty="0"/>
              <a:t>özetler.</a:t>
            </a:r>
          </a:p>
        </p:txBody>
      </p:sp>
    </p:spTree>
    <p:extLst>
      <p:ext uri="{BB962C8B-B14F-4D97-AF65-F5344CB8AC3E}">
        <p14:creationId xmlns:p14="http://schemas.microsoft.com/office/powerpoint/2010/main" val="2312853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685343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1275615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790445" y="1434842"/>
            <a:ext cx="35132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Ki-KARE DAĞILIMI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053" y="1988840"/>
            <a:ext cx="6624736" cy="404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2051721" y="5517232"/>
            <a:ext cx="367240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b="1" dirty="0"/>
              <a:t>ŞEKİL 14.2 </a:t>
            </a:r>
            <a:r>
              <a:rPr lang="tr-TR" sz="2500" dirty="0" smtClean="0"/>
              <a:t>Ki- Kare Dağılımının Şekli Serbestlik Derecesine Bağlıdır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0803552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1160593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1750865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790445" y="1966889"/>
            <a:ext cx="70053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Kİ-KARE SONUCUNUN YORUMLANMASI</a:t>
            </a:r>
          </a:p>
        </p:txBody>
      </p:sp>
      <p:sp>
        <p:nvSpPr>
          <p:cNvPr id="8" name="Dikdörtgen 7"/>
          <p:cNvSpPr/>
          <p:nvPr/>
        </p:nvSpPr>
        <p:spPr>
          <a:xfrm>
            <a:off x="790445" y="2614961"/>
            <a:ext cx="756311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Anlamlı </a:t>
            </a:r>
            <a:r>
              <a:rPr lang="tr-TR" sz="2500" dirty="0"/>
              <a:t>bir </a:t>
            </a:r>
            <a:r>
              <a:rPr lang="tr-TR" sz="2500" dirty="0" smtClean="0"/>
              <a:t>Ki-kare sonucunda ilişki yapısını </a:t>
            </a:r>
            <a:r>
              <a:rPr lang="tr-TR" sz="2500" dirty="0"/>
              <a:t>“görmek” </a:t>
            </a:r>
            <a:r>
              <a:rPr lang="tr-TR" sz="2500" dirty="0" smtClean="0"/>
              <a:t>için araştırmacı çapraz tablonun </a:t>
            </a:r>
            <a:r>
              <a:rPr lang="tr-TR" sz="2500" dirty="0"/>
              <a:t>satır ve sütun</a:t>
            </a:r>
          </a:p>
          <a:p>
            <a:r>
              <a:rPr lang="tr-TR" sz="2500" dirty="0"/>
              <a:t>yüzdelerine bakmalıdır</a:t>
            </a:r>
          </a:p>
        </p:txBody>
      </p:sp>
      <p:sp>
        <p:nvSpPr>
          <p:cNvPr id="9" name="Dikdörtgen 8"/>
          <p:cNvSpPr/>
          <p:nvPr/>
        </p:nvSpPr>
        <p:spPr>
          <a:xfrm>
            <a:off x="755576" y="4055121"/>
            <a:ext cx="79208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Ki-kare </a:t>
            </a:r>
            <a:r>
              <a:rPr lang="tr-TR" sz="2500" dirty="0"/>
              <a:t>analizi </a:t>
            </a:r>
            <a:r>
              <a:rPr lang="tr-TR" sz="2500" dirty="0" smtClean="0"/>
              <a:t>sonucunda SPSS’ten </a:t>
            </a:r>
            <a:r>
              <a:rPr lang="tr-TR" sz="2500" dirty="0"/>
              <a:t>elde edilen</a:t>
            </a:r>
          </a:p>
          <a:p>
            <a:r>
              <a:rPr lang="tr-TR" sz="2500" dirty="0"/>
              <a:t>önem düzeyi, </a:t>
            </a:r>
            <a:r>
              <a:rPr lang="tr-TR" sz="2500" dirty="0" smtClean="0"/>
              <a:t>analiz edilen </a:t>
            </a:r>
            <a:r>
              <a:rPr lang="tr-TR" sz="2500" dirty="0"/>
              <a:t>iki </a:t>
            </a:r>
            <a:r>
              <a:rPr lang="tr-TR" sz="2500" dirty="0" smtClean="0"/>
              <a:t>değişken arasında </a:t>
            </a:r>
            <a:r>
              <a:rPr lang="tr-TR" sz="2500" dirty="0"/>
              <a:t>hiç bir </a:t>
            </a:r>
            <a:r>
              <a:rPr lang="tr-TR" sz="2500" dirty="0" smtClean="0"/>
              <a:t>ilişki olmadığının </a:t>
            </a:r>
            <a:r>
              <a:rPr lang="tr-TR" sz="2500" dirty="0"/>
              <a:t>ne </a:t>
            </a:r>
            <a:r>
              <a:rPr lang="tr-TR" sz="2500" dirty="0" smtClean="0"/>
              <a:t>kadar desteklendiği şeklinde yorumlanır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01022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899592" y="1700808"/>
            <a:ext cx="7344816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Çapraz Tablo Sonuçlarının Müşterilere Raporlanması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99592" y="3501008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dirty="0" smtClean="0"/>
              <a:t>	Monoton-olmayan ilişkileri </a:t>
            </a:r>
            <a:r>
              <a:rPr lang="tr-TR" sz="3000" dirty="0"/>
              <a:t>“</a:t>
            </a:r>
            <a:r>
              <a:rPr lang="tr-TR" sz="3000" dirty="0" smtClean="0"/>
              <a:t>görmek” için </a:t>
            </a:r>
            <a:r>
              <a:rPr lang="tr-TR" sz="3000" dirty="0"/>
              <a:t>çubuk </a:t>
            </a:r>
            <a:r>
              <a:rPr lang="tr-TR" sz="3000" dirty="0" smtClean="0"/>
              <a:t>grafikler kullanılabilir</a:t>
            </a:r>
            <a:r>
              <a:rPr lang="tr-TR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18934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077197" y="2132856"/>
            <a:ext cx="6989606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Korelasyon Katsayıları ve </a:t>
            </a:r>
            <a:r>
              <a:rPr lang="tr-TR" sz="3500" b="1" dirty="0" smtClean="0">
                <a:solidFill>
                  <a:schemeClr val="bg1"/>
                </a:solidFill>
              </a:rPr>
              <a:t>Kovaryans</a:t>
            </a:r>
            <a:endParaRPr lang="tr-TR" sz="3500" b="1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83568" y="3284984"/>
            <a:ext cx="777686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Korelasyon katsayısı iki </a:t>
            </a:r>
            <a:r>
              <a:rPr lang="tr-TR" sz="2500" dirty="0"/>
              <a:t>metrik </a:t>
            </a:r>
            <a:r>
              <a:rPr lang="tr-TR" sz="2500" dirty="0" smtClean="0"/>
              <a:t>değişken arasındaki kovaryansın -1.0 </a:t>
            </a:r>
            <a:r>
              <a:rPr lang="tr-TR" sz="2500" dirty="0"/>
              <a:t>ile +1.0 </a:t>
            </a:r>
            <a:r>
              <a:rPr lang="tr-TR" sz="2500" dirty="0" smtClean="0"/>
              <a:t>arasında değişen bir sayıya dönüştürülmesi </a:t>
            </a:r>
            <a:r>
              <a:rPr lang="tr-TR" sz="2500" dirty="0"/>
              <a:t>ile </a:t>
            </a:r>
            <a:r>
              <a:rPr lang="tr-TR" sz="2500" dirty="0" smtClean="0"/>
              <a:t>elde edilir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09100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71600" y="1916832"/>
            <a:ext cx="72008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Korelasyonu yorumlamadan önce korelasyonun istatistiksel olarak sıfırdan </a:t>
            </a:r>
            <a:r>
              <a:rPr lang="tr-TR" sz="2500" dirty="0"/>
              <a:t>farklı </a:t>
            </a:r>
            <a:r>
              <a:rPr lang="tr-TR" sz="2500" dirty="0" smtClean="0"/>
              <a:t>olduğunu belirlemek </a:t>
            </a:r>
            <a:r>
              <a:rPr lang="tr-TR" sz="2500" dirty="0"/>
              <a:t>gerekmektedir.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907703" y="4005064"/>
            <a:ext cx="59599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Bu kısımda ele alacağımız 3 alt başlık yer alır.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5622873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623484" y="125455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551476" y="184482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551476" y="2175486"/>
            <a:ext cx="80410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KORELASYONUN GÜCÜ İÇİN PRATİK KURALLAR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11811"/>
            <a:ext cx="8640962" cy="2571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178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51476" y="1846278"/>
            <a:ext cx="72697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KORELASYONUN İŞARETİ: İLİŞKİNİN YÖNÜ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623484" y="967974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551476" y="1558246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27584" y="2409855"/>
            <a:ext cx="719773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Korelasyon </a:t>
            </a:r>
            <a:r>
              <a:rPr lang="tr-TR" sz="2500" dirty="0"/>
              <a:t>iki </a:t>
            </a:r>
            <a:r>
              <a:rPr lang="tr-TR" sz="2500" dirty="0" smtClean="0"/>
              <a:t>değişken arasındaki ilişkinin büyüklüğünü gösterir. Korelasyonun işareti (+ ya </a:t>
            </a:r>
            <a:r>
              <a:rPr lang="tr-TR" sz="2500" dirty="0"/>
              <a:t>da </a:t>
            </a:r>
            <a:r>
              <a:rPr lang="tr-TR" sz="2500" dirty="0" smtClean="0"/>
              <a:t>-) ilişkinin yönünü gösterir</a:t>
            </a:r>
            <a:r>
              <a:rPr lang="tr-TR" sz="2500" dirty="0"/>
              <a:t>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623484" y="3948008"/>
            <a:ext cx="78970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KOVARYANSIN SERPİLME GRAFİĞİ İLE GÖSTERİMİ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623484" y="5199655"/>
            <a:ext cx="772111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Kovaryans</a:t>
            </a:r>
            <a:r>
              <a:rPr lang="tr-TR" sz="2500" dirty="0"/>
              <a:t>, </a:t>
            </a:r>
            <a:r>
              <a:rPr lang="tr-TR" sz="2500" dirty="0" smtClean="0"/>
              <a:t>serpilme grafiği kullanarak incelenebilir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75032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68848"/>
            <a:ext cx="7055198" cy="4424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151620" y="844526"/>
            <a:ext cx="68407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ŞEKİL 14.5: </a:t>
            </a:r>
            <a:r>
              <a:rPr lang="tr-TR" sz="2500" dirty="0" smtClean="0"/>
              <a:t>Kovaryansı Gösteren </a:t>
            </a:r>
            <a:r>
              <a:rPr lang="tr-TR" sz="2500" dirty="0"/>
              <a:t>Serpilme</a:t>
            </a:r>
          </a:p>
          <a:p>
            <a:pPr algn="ctr"/>
            <a:r>
              <a:rPr lang="tr-TR" sz="2500" dirty="0"/>
              <a:t>Grafiği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5749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8"/>
            <a:ext cx="6624738" cy="4193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255855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44" y="2132856"/>
            <a:ext cx="2806140" cy="318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2856"/>
            <a:ext cx="2736304" cy="306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856" y="2132856"/>
            <a:ext cx="2627136" cy="300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51520" y="1174249"/>
            <a:ext cx="864096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b="1" dirty="0"/>
              <a:t>ŞEKİL 14.6: </a:t>
            </a:r>
            <a:r>
              <a:rPr lang="tr-TR" sz="2500" dirty="0" smtClean="0"/>
              <a:t>Farklı Türdeki İlişkileri Gösteren Serpilme Grafikleri</a:t>
            </a:r>
            <a:endParaRPr lang="tr-TR" sz="25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7149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15391" y="1268760"/>
            <a:ext cx="8713219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Pearson Çarpım Moment Korelasyon Katsayısı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899592" y="2348880"/>
            <a:ext cx="734481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Pearson momentler çarpımı korelasyon katsayısı </a:t>
            </a:r>
            <a:r>
              <a:rPr lang="tr-TR" sz="2500" dirty="0"/>
              <a:t>iki </a:t>
            </a:r>
            <a:r>
              <a:rPr lang="tr-TR" sz="2500" dirty="0" smtClean="0"/>
              <a:t>değişken arasındaki </a:t>
            </a:r>
            <a:r>
              <a:rPr lang="tr-TR" sz="2500" dirty="0"/>
              <a:t>doğrusal </a:t>
            </a:r>
            <a:r>
              <a:rPr lang="tr-TR" sz="2500" dirty="0" smtClean="0"/>
              <a:t>ilişkinin derecesini </a:t>
            </a:r>
            <a:r>
              <a:rPr lang="tr-TR" sz="2500" dirty="0"/>
              <a:t>ölçer.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827584" y="4149080"/>
            <a:ext cx="748883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Pozitif </a:t>
            </a:r>
            <a:r>
              <a:rPr lang="tr-TR" sz="2500" dirty="0"/>
              <a:t>korelasyon </a:t>
            </a:r>
            <a:r>
              <a:rPr lang="tr-TR" sz="2500" dirty="0" smtClean="0"/>
              <a:t>artan bir </a:t>
            </a:r>
            <a:r>
              <a:rPr lang="tr-TR" sz="2500" dirty="0"/>
              <a:t>doğrusal </a:t>
            </a:r>
            <a:r>
              <a:rPr lang="tr-TR" sz="2500" dirty="0" smtClean="0"/>
              <a:t>ilişkiyi gösterirken</a:t>
            </a:r>
            <a:r>
              <a:rPr lang="tr-TR" sz="2500" dirty="0"/>
              <a:t>, </a:t>
            </a:r>
            <a:r>
              <a:rPr lang="tr-TR" sz="2500" dirty="0" smtClean="0"/>
              <a:t>negatif korelasyon </a:t>
            </a:r>
            <a:r>
              <a:rPr lang="tr-TR" sz="2500" dirty="0"/>
              <a:t>azalan </a:t>
            </a:r>
            <a:r>
              <a:rPr lang="tr-TR" sz="2500" dirty="0" smtClean="0"/>
              <a:t>bir doğrusal </a:t>
            </a:r>
            <a:r>
              <a:rPr lang="tr-TR" sz="2500" dirty="0"/>
              <a:t>ilişkiyi </a:t>
            </a:r>
            <a:r>
              <a:rPr lang="tr-TR" sz="2500" dirty="0" smtClean="0"/>
              <a:t>işaret eder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82293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11560" y="1556792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>
                <a:solidFill>
                  <a:srgbClr val="D56509"/>
                </a:solidFill>
              </a:rPr>
              <a:t>DOĞRUSAL KORELASYON YÖNTEMLERİ </a:t>
            </a:r>
            <a:r>
              <a:rPr lang="tr-TR" sz="3000" b="1" dirty="0" smtClean="0">
                <a:solidFill>
                  <a:srgbClr val="D56509"/>
                </a:solidFill>
              </a:rPr>
              <a:t>İÇİN DİKKATE </a:t>
            </a:r>
            <a:r>
              <a:rPr lang="tr-TR" sz="3000" b="1" dirty="0">
                <a:solidFill>
                  <a:srgbClr val="D56509"/>
                </a:solidFill>
              </a:rPr>
              <a:t>ALINMASI GEREKENLER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27584" y="3105835"/>
            <a:ext cx="74888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Korelasyon neden-sonuç ilişkisi </a:t>
            </a:r>
            <a:r>
              <a:rPr lang="tr-TR" sz="2500" dirty="0"/>
              <a:t>göstermez.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827584" y="4149080"/>
            <a:ext cx="74888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Korelasyon değişkenler arasındaki </a:t>
            </a:r>
            <a:r>
              <a:rPr lang="tr-TR" sz="2500" dirty="0"/>
              <a:t>doğrusal</a:t>
            </a:r>
          </a:p>
          <a:p>
            <a:r>
              <a:rPr lang="tr-TR" sz="2500" dirty="0"/>
              <a:t>olmayan ilişkiyi belirleyemez.</a:t>
            </a:r>
          </a:p>
        </p:txBody>
      </p:sp>
    </p:spTree>
    <p:extLst>
      <p:ext uri="{BB962C8B-B14F-4D97-AF65-F5344CB8AC3E}">
        <p14:creationId xmlns:p14="http://schemas.microsoft.com/office/powerpoint/2010/main" val="1805003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15616" y="1412776"/>
            <a:ext cx="6912768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Korelasyon Bulgularının Müşterilere Raporlanması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11560" y="3140968"/>
            <a:ext cx="792088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Bizim </a:t>
            </a:r>
            <a:r>
              <a:rPr lang="tr-TR" sz="2500" dirty="0"/>
              <a:t>deneyimlerimize </a:t>
            </a:r>
            <a:r>
              <a:rPr lang="tr-TR" sz="2500" dirty="0" smtClean="0"/>
              <a:t>göre pazarlama </a:t>
            </a:r>
            <a:r>
              <a:rPr lang="tr-TR" sz="2500" dirty="0"/>
              <a:t>araştırması sektöründe anlamlı korelasyonların müşterilere nasıl </a:t>
            </a:r>
            <a:r>
              <a:rPr lang="tr-TR" sz="2500" dirty="0" smtClean="0"/>
              <a:t>sunulması gerektiği </a:t>
            </a:r>
            <a:r>
              <a:rPr lang="tr-TR" sz="2500" dirty="0"/>
              <a:t>hakkında bir standart yoktur. Bu yüzden bizim önerimiz korelasyonların </a:t>
            </a:r>
            <a:r>
              <a:rPr lang="tr-TR" sz="2500" dirty="0" smtClean="0"/>
              <a:t>işaret ve </a:t>
            </a:r>
            <a:r>
              <a:rPr lang="tr-TR" sz="2500" dirty="0"/>
              <a:t>büyüklüklerini inceleme yaklaşımı olacaktır.</a:t>
            </a:r>
          </a:p>
        </p:txBody>
      </p:sp>
    </p:spTree>
    <p:extLst>
      <p:ext uri="{BB962C8B-B14F-4D97-AF65-F5344CB8AC3E}">
        <p14:creationId xmlns:p14="http://schemas.microsoft.com/office/powerpoint/2010/main" val="32844999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8579876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8288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0688"/>
            <a:ext cx="9144000" cy="370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51963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42475" y="1699647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63588" y="2419727"/>
            <a:ext cx="74168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İki değişken arasındaki “ilişki” ile neyin kastedildiğini öğrenmek</a:t>
            </a:r>
            <a:endParaRPr lang="tr-TR" sz="2500" dirty="0"/>
          </a:p>
        </p:txBody>
      </p:sp>
      <p:sp>
        <p:nvSpPr>
          <p:cNvPr id="7" name="Dikdörtgen 6"/>
          <p:cNvSpPr/>
          <p:nvPr/>
        </p:nvSpPr>
        <p:spPr>
          <a:xfrm>
            <a:off x="863588" y="3382833"/>
            <a:ext cx="484555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Farklı yapıdaki ilişkileri incelemek</a:t>
            </a:r>
            <a:endParaRPr lang="tr-TR" sz="2500" dirty="0"/>
          </a:p>
        </p:txBody>
      </p:sp>
      <p:sp>
        <p:nvSpPr>
          <p:cNvPr id="8" name="Dikdörtgen 7"/>
          <p:cNvSpPr/>
          <p:nvPr/>
        </p:nvSpPr>
        <p:spPr>
          <a:xfrm>
            <a:off x="863588" y="4078233"/>
            <a:ext cx="74168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Ki-kare analizinin uygulandığı çapraz tabloların nerede ve nasıl uygulandığını anlamak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9782775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791580" y="3789040"/>
            <a:ext cx="756084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SPSS’te çapraz tabloların Ki-kare bulgularının ve korelasyonların nasıl elde edildiğini ve yorumlandığını öğrenmek</a:t>
            </a:r>
            <a:endParaRPr lang="tr-TR" sz="2500" dirty="0"/>
          </a:p>
        </p:txBody>
      </p:sp>
      <p:sp>
        <p:nvSpPr>
          <p:cNvPr id="6" name="Dikdörtgen 5"/>
          <p:cNvSpPr/>
          <p:nvPr/>
        </p:nvSpPr>
        <p:spPr>
          <a:xfrm>
            <a:off x="791580" y="2636912"/>
            <a:ext cx="74168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Korelasyonların kullanımı ve yorumlanmasına aşina olmak</a:t>
            </a:r>
            <a:endParaRPr lang="tr-TR" sz="2500" dirty="0"/>
          </a:p>
        </p:txBody>
      </p:sp>
      <p:sp>
        <p:nvSpPr>
          <p:cNvPr id="7" name="Dikdörtgen 6"/>
          <p:cNvSpPr/>
          <p:nvPr/>
        </p:nvSpPr>
        <p:spPr>
          <a:xfrm>
            <a:off x="2442475" y="1699647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</p:spTree>
    <p:extLst>
      <p:ext uri="{BB962C8B-B14F-4D97-AF65-F5344CB8AC3E}">
        <p14:creationId xmlns:p14="http://schemas.microsoft.com/office/powerpoint/2010/main" val="9292372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75556" y="162880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  <p:sp>
        <p:nvSpPr>
          <p:cNvPr id="5" name="Dikdörtgen 4"/>
          <p:cNvSpPr/>
          <p:nvPr/>
        </p:nvSpPr>
        <p:spPr>
          <a:xfrm>
            <a:off x="575557" y="3501008"/>
            <a:ext cx="7992888" cy="5539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3000" b="1" dirty="0"/>
              <a:t>Aşama 9 </a:t>
            </a:r>
            <a:r>
              <a:rPr lang="tr-TR" sz="3000" b="1" dirty="0" smtClean="0"/>
              <a:t>» </a:t>
            </a:r>
            <a:r>
              <a:rPr lang="tr-TR" sz="3000" dirty="0"/>
              <a:t>Verilerin toplanması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5257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539552" y="1340768"/>
            <a:ext cx="8064896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Anlamlı İlişkiler </a:t>
            </a:r>
            <a:r>
              <a:rPr lang="tr-TR" sz="3500" b="1" dirty="0" smtClean="0">
                <a:solidFill>
                  <a:schemeClr val="bg1"/>
                </a:solidFill>
              </a:rPr>
              <a:t>Yöneticilerin Daha </a:t>
            </a:r>
            <a:r>
              <a:rPr lang="tr-TR" sz="3500" b="1" dirty="0">
                <a:solidFill>
                  <a:schemeClr val="bg1"/>
                </a:solidFill>
              </a:rPr>
              <a:t>İyi Karar </a:t>
            </a:r>
            <a:r>
              <a:rPr lang="tr-TR" sz="3500" b="1" dirty="0" smtClean="0">
                <a:solidFill>
                  <a:schemeClr val="bg1"/>
                </a:solidFill>
              </a:rPr>
              <a:t>Vermesine Yardımcı </a:t>
            </a:r>
            <a:r>
              <a:rPr lang="tr-TR" sz="3500" b="1" dirty="0">
                <a:solidFill>
                  <a:schemeClr val="bg1"/>
                </a:solidFill>
              </a:rPr>
              <a:t>Olabilir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9552" y="3212976"/>
            <a:ext cx="806489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 bölüme iki değişken arasında olabilecek dört farklı ilişki türünün tanımlanması ile başlanmaktadır. Sonrasında, çapraz-tablolar açıklanmakta, iki değişken arasında istatistiksel olarak anlamlı bir ilişkinin varlığını belirlemek için çapraz tabloların nasıl kullanıldığı gösterilmektedir.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5174494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051485" y="1617994"/>
            <a:ext cx="7041030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İki Değişken Arasındaki İlişki Çeşitleri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27584" y="3068960"/>
            <a:ext cx="748883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İlişki </a:t>
            </a:r>
            <a:r>
              <a:rPr lang="tr-TR" sz="2500" dirty="0"/>
              <a:t>iki metrik </a:t>
            </a:r>
            <a:r>
              <a:rPr lang="tr-TR" sz="2500" dirty="0" smtClean="0"/>
              <a:t>değişkenin düzeyleri </a:t>
            </a:r>
            <a:r>
              <a:rPr lang="tr-TR" sz="2500" dirty="0"/>
              <a:t>ya </a:t>
            </a:r>
            <a:r>
              <a:rPr lang="tr-TR" sz="2500" dirty="0" smtClean="0"/>
              <a:t>da iki </a:t>
            </a:r>
            <a:r>
              <a:rPr lang="tr-TR" sz="2500" dirty="0"/>
              <a:t>nominal </a:t>
            </a:r>
            <a:r>
              <a:rPr lang="tr-TR" sz="2500" dirty="0" smtClean="0"/>
              <a:t>değişkenin kategorileri arasındaki tutarlı </a:t>
            </a:r>
            <a:r>
              <a:rPr lang="tr-TR" sz="2500" dirty="0"/>
              <a:t>ve </a:t>
            </a:r>
            <a:r>
              <a:rPr lang="tr-TR" sz="2500" dirty="0" smtClean="0"/>
              <a:t>sistematik bağlantıdır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57023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248</Words>
  <Application>Microsoft Office PowerPoint</Application>
  <PresentationFormat>Ekran Gösterisi (4:3)</PresentationFormat>
  <Paragraphs>88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9</cp:revision>
  <dcterms:created xsi:type="dcterms:W3CDTF">2015-09-30T13:43:48Z</dcterms:created>
  <dcterms:modified xsi:type="dcterms:W3CDTF">2024-04-03T09:13:47Z</dcterms:modified>
</cp:coreProperties>
</file>