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308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366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68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97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501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838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512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49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20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164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9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D6A70-0346-4818-BBEE-565685B0A193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87026-6427-4B08-833E-596863829C7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99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0085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902601"/>
            <a:ext cx="7775276" cy="451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087216" y="5445224"/>
            <a:ext cx="522108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/>
              <a:t>ŞEKİL </a:t>
            </a:r>
            <a:r>
              <a:rPr lang="tr-TR" sz="2500" b="1" dirty="0" smtClean="0"/>
              <a:t>15.1 Düz-Çizgi </a:t>
            </a:r>
            <a:r>
              <a:rPr lang="tr-TR" sz="2500" b="1" dirty="0"/>
              <a:t>Denkleminin</a:t>
            </a:r>
          </a:p>
          <a:p>
            <a:pPr algn="ctr"/>
            <a:r>
              <a:rPr lang="tr-TR" sz="2500" b="1" dirty="0"/>
              <a:t>Grafik Gösterimi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1301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72801" y="2909684"/>
            <a:ext cx="81983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REGRESYON ANALİZİNDEKİ TEMEL KAVRAMLAR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1619672" y="1246257"/>
            <a:ext cx="5485733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Bu bölümümüzde 2 alt başlığımız yer alır.</a:t>
            </a:r>
            <a:endParaRPr lang="tr-TR" sz="25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862453" y="2118648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790445" y="2708920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9" name="Dikdörtgen 8"/>
          <p:cNvSpPr/>
          <p:nvPr/>
        </p:nvSpPr>
        <p:spPr>
          <a:xfrm>
            <a:off x="971600" y="3463682"/>
            <a:ext cx="4938660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Bağımsız ve Bağımlı Değişkenler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971600" y="3989804"/>
            <a:ext cx="52446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Eğimin ve Kesişimin Hesaplanması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72801" y="4581128"/>
            <a:ext cx="76275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REGRESYON ANALİZİ BULGUSUNUN GELİŞTİRİLMESİ</a:t>
            </a:r>
          </a:p>
        </p:txBody>
      </p:sp>
    </p:spTree>
    <p:extLst>
      <p:ext uri="{BB962C8B-B14F-4D97-AF65-F5344CB8AC3E}">
        <p14:creationId xmlns:p14="http://schemas.microsoft.com/office/powerpoint/2010/main" val="13912334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891266" y="1512223"/>
            <a:ext cx="5361468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ÇOKLU REGRESYON ANALİZİ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11560" y="2636912"/>
            <a:ext cx="792088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</a:t>
            </a:r>
            <a:r>
              <a:rPr lang="tr-TR" sz="2500" dirty="0"/>
              <a:t>bölümde, regresyon analizine ilişkin açıklamalara çoklu regresyon analizi ile </a:t>
            </a:r>
            <a:r>
              <a:rPr lang="tr-TR" sz="2500" dirty="0" smtClean="0"/>
              <a:t>devam edilmektedir</a:t>
            </a:r>
            <a:r>
              <a:rPr lang="tr-TR" sz="2500" dirty="0"/>
              <a:t>. İki değişkenli regresyon analizindeki tüm kavramlar çoklu regresyon</a:t>
            </a:r>
          </a:p>
          <a:p>
            <a:r>
              <a:rPr lang="tr-TR" sz="2500" dirty="0"/>
              <a:t>analizi için de geçerlidir. Aralarındaki tek fark, çoklu regresyonda birden fazla </a:t>
            </a:r>
            <a:r>
              <a:rPr lang="tr-TR" sz="2500" dirty="0" smtClean="0"/>
              <a:t>sayıda bağımsız </a:t>
            </a:r>
            <a:r>
              <a:rPr lang="tr-TR" sz="2500" dirty="0"/>
              <a:t>değişken kullanılmasıdır.</a:t>
            </a:r>
          </a:p>
        </p:txBody>
      </p:sp>
    </p:spTree>
    <p:extLst>
      <p:ext uri="{BB962C8B-B14F-4D97-AF65-F5344CB8AC3E}">
        <p14:creationId xmlns:p14="http://schemas.microsoft.com/office/powerpoint/2010/main" val="22278972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711179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2301451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790445" y="2564904"/>
            <a:ext cx="392729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KAVRAMSAL MODEL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90445" y="3501008"/>
            <a:ext cx="75631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Çoklu </a:t>
            </a:r>
            <a:r>
              <a:rPr lang="tr-TR" sz="2500" dirty="0"/>
              <a:t>regresyon </a:t>
            </a:r>
            <a:r>
              <a:rPr lang="tr-TR" sz="2500" dirty="0" smtClean="0"/>
              <a:t>analizinin temelinde genel bir </a:t>
            </a:r>
            <a:r>
              <a:rPr lang="tr-TR" sz="2500" dirty="0"/>
              <a:t>kavramsal </a:t>
            </a:r>
            <a:r>
              <a:rPr lang="tr-TR" sz="2500" dirty="0" smtClean="0"/>
              <a:t>model yer </a:t>
            </a:r>
            <a:r>
              <a:rPr lang="tr-TR" sz="2500" dirty="0"/>
              <a:t>almaktadır.</a:t>
            </a:r>
          </a:p>
        </p:txBody>
      </p:sp>
    </p:spTree>
    <p:extLst>
      <p:ext uri="{BB962C8B-B14F-4D97-AF65-F5344CB8AC3E}">
        <p14:creationId xmlns:p14="http://schemas.microsoft.com/office/powerpoint/2010/main" val="37072582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94272"/>
            <a:ext cx="8207326" cy="466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ikdörtgen 3"/>
          <p:cNvSpPr/>
          <p:nvPr/>
        </p:nvSpPr>
        <p:spPr>
          <a:xfrm>
            <a:off x="2626991" y="980728"/>
            <a:ext cx="38884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500" b="1" dirty="0">
                <a:solidFill>
                  <a:srgbClr val="D56509"/>
                </a:solidFill>
              </a:rPr>
              <a:t>ŞEKİL </a:t>
            </a:r>
            <a:r>
              <a:rPr lang="tr-TR" sz="2500" b="1" dirty="0" smtClean="0">
                <a:solidFill>
                  <a:srgbClr val="D56509"/>
                </a:solidFill>
              </a:rPr>
              <a:t>15.2 Çoklu </a:t>
            </a:r>
            <a:r>
              <a:rPr lang="tr-TR" sz="2500" b="1" dirty="0">
                <a:solidFill>
                  <a:srgbClr val="D56509"/>
                </a:solidFill>
              </a:rPr>
              <a:t>Regresyon </a:t>
            </a:r>
            <a:r>
              <a:rPr lang="tr-TR" sz="2500" b="1" dirty="0" smtClean="0">
                <a:solidFill>
                  <a:srgbClr val="D56509"/>
                </a:solidFill>
              </a:rPr>
              <a:t>Analizi İçin </a:t>
            </a:r>
            <a:r>
              <a:rPr lang="tr-TR" sz="2500" b="1" dirty="0">
                <a:solidFill>
                  <a:srgbClr val="D56509"/>
                </a:solidFill>
              </a:rPr>
              <a:t>Genel </a:t>
            </a:r>
            <a:r>
              <a:rPr lang="tr-TR" sz="2500" b="1" dirty="0" smtClean="0">
                <a:solidFill>
                  <a:srgbClr val="D56509"/>
                </a:solidFill>
              </a:rPr>
              <a:t>Kavramsal Model</a:t>
            </a:r>
            <a:endParaRPr lang="tr-TR" sz="2500" b="1" dirty="0">
              <a:solidFill>
                <a:srgbClr val="D56509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25115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373205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963477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431540" y="2298938"/>
            <a:ext cx="828092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ÇOKLU REGRESYON ANALİZİNİN TANIMLANMASI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90445" y="2852936"/>
            <a:ext cx="75631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Çoklu </a:t>
            </a:r>
            <a:r>
              <a:rPr lang="tr-TR" sz="2500" dirty="0"/>
              <a:t>regresyon, </a:t>
            </a:r>
            <a:r>
              <a:rPr lang="tr-TR" sz="2500" dirty="0" smtClean="0"/>
              <a:t>tek bir </a:t>
            </a:r>
            <a:r>
              <a:rPr lang="tr-TR" sz="2500" dirty="0"/>
              <a:t>bağımlı </a:t>
            </a:r>
            <a:r>
              <a:rPr lang="tr-TR" sz="2500" dirty="0" smtClean="0"/>
              <a:t>değişkeni tahmin </a:t>
            </a:r>
            <a:r>
              <a:rPr lang="tr-TR" sz="2500" dirty="0"/>
              <a:t>etmek </a:t>
            </a:r>
            <a:r>
              <a:rPr lang="tr-TR" sz="2500" dirty="0" smtClean="0"/>
              <a:t>için birden </a:t>
            </a:r>
            <a:r>
              <a:rPr lang="tr-TR" sz="2500" dirty="0"/>
              <a:t>fazla </a:t>
            </a:r>
            <a:r>
              <a:rPr lang="tr-TR" sz="2500" dirty="0" smtClean="0"/>
              <a:t>bağımsız değişkenin </a:t>
            </a:r>
            <a:r>
              <a:rPr lang="tr-TR" sz="2500" dirty="0"/>
              <a:t>olması</a:t>
            </a:r>
          </a:p>
          <a:p>
            <a:r>
              <a:rPr lang="tr-TR" sz="2500" dirty="0"/>
              <a:t>anlamına gelir.</a:t>
            </a:r>
          </a:p>
        </p:txBody>
      </p:sp>
      <p:sp>
        <p:nvSpPr>
          <p:cNvPr id="9" name="Dikdörtgen 8"/>
          <p:cNvSpPr/>
          <p:nvPr/>
        </p:nvSpPr>
        <p:spPr>
          <a:xfrm>
            <a:off x="790445" y="4293096"/>
            <a:ext cx="5827686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/>
              <a:t>Çoklu Regresyonun Temel Varsayımları</a:t>
            </a:r>
          </a:p>
        </p:txBody>
      </p:sp>
    </p:spTree>
    <p:extLst>
      <p:ext uri="{BB962C8B-B14F-4D97-AF65-F5344CB8AC3E}">
        <p14:creationId xmlns:p14="http://schemas.microsoft.com/office/powerpoint/2010/main" val="32685414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373205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963477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611560" y="2132856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ANLAMLI BULGULARA ULAŞMAK İÇİN REGRESYON </a:t>
            </a:r>
            <a:r>
              <a:rPr lang="tr-TR" sz="3000" b="1" dirty="0" smtClean="0">
                <a:solidFill>
                  <a:srgbClr val="D56509"/>
                </a:solidFill>
              </a:rPr>
              <a:t>BULGULARININ “ELENMESİ</a:t>
            </a:r>
            <a:r>
              <a:rPr lang="tr-TR" sz="3000" b="1" dirty="0">
                <a:solidFill>
                  <a:srgbClr val="D56509"/>
                </a:solidFill>
              </a:rPr>
              <a:t>”</a:t>
            </a:r>
          </a:p>
        </p:txBody>
      </p:sp>
      <p:sp>
        <p:nvSpPr>
          <p:cNvPr id="8" name="Dikdörtgen 7"/>
          <p:cNvSpPr/>
          <p:nvPr/>
        </p:nvSpPr>
        <p:spPr>
          <a:xfrm>
            <a:off x="790445" y="3429000"/>
            <a:ext cx="756311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Elenmiş regresyon, anlamlı bulunmayan bağımsız değişkenlerin analizden çıkarılarak regresyonun yenilenmesi anlamıma gelmektedir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59475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373205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963477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539552" y="2204864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ÇOKLU REGRESYON ANALİZİNİN ÖZEL KULLANIM ALANLARI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043608" y="3356992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Çoklu regresyonun aralıklı </a:t>
            </a:r>
            <a:r>
              <a:rPr lang="tr-TR" sz="2500" dirty="0"/>
              <a:t>ölçek </a:t>
            </a:r>
            <a:r>
              <a:rPr lang="tr-TR" sz="2500" dirty="0" smtClean="0"/>
              <a:t>kullanma gerekliliği kukla değişken </a:t>
            </a:r>
            <a:r>
              <a:rPr lang="tr-TR" sz="2500" dirty="0"/>
              <a:t>kullanımı </a:t>
            </a:r>
            <a:r>
              <a:rPr lang="tr-TR" sz="2500" dirty="0" smtClean="0"/>
              <a:t>ile çözülebilir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937655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16769" y="2204864"/>
            <a:ext cx="806489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/>
            </a:pPr>
            <a:r>
              <a:rPr lang="tr-TR" sz="2500" b="1" dirty="0" smtClean="0"/>
              <a:t>	Bağımsız </a:t>
            </a:r>
            <a:r>
              <a:rPr lang="tr-TR" sz="2500" b="1" dirty="0"/>
              <a:t>Değişkenlerin Önem Derecelerini Karşılaştırmak İçin Standardize </a:t>
            </a:r>
            <a:r>
              <a:rPr lang="tr-TR" sz="2500" b="1" dirty="0" smtClean="0"/>
              <a:t>Edilmiş Beta </a:t>
            </a:r>
            <a:r>
              <a:rPr lang="tr-TR" sz="2500" b="1" dirty="0"/>
              <a:t>Katsayılarını Kullanma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862453" y="1373205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7" name="Düz Bağlayıcı 6"/>
          <p:cNvCxnSpPr/>
          <p:nvPr/>
        </p:nvCxnSpPr>
        <p:spPr>
          <a:xfrm>
            <a:off x="790445" y="1963477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8" name="Dikdörtgen 7"/>
          <p:cNvSpPr/>
          <p:nvPr/>
        </p:nvSpPr>
        <p:spPr>
          <a:xfrm>
            <a:off x="1116768" y="3573016"/>
            <a:ext cx="698362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tr-TR" sz="2500" b="1" dirty="0"/>
              <a:t>Çoklu Regresyonu Tarama Aracı Olarak Kullanma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116768" y="4653136"/>
            <a:ext cx="691046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LcPeriod" startAt="3"/>
            </a:pPr>
            <a:r>
              <a:rPr lang="tr-TR" sz="2500" b="1" dirty="0"/>
              <a:t>Çoklu Regresyon Analizi Bulgularının Yorumlanması</a:t>
            </a:r>
          </a:p>
        </p:txBody>
      </p:sp>
    </p:spTree>
    <p:extLst>
      <p:ext uri="{BB962C8B-B14F-4D97-AF65-F5344CB8AC3E}">
        <p14:creationId xmlns:p14="http://schemas.microsoft.com/office/powerpoint/2010/main" val="3265143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140501" y="1955602"/>
            <a:ext cx="4862998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Adımsal Çoklu Regresyon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39552" y="3284984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Kademeli regresyon, araştırmacının çok sayıda </a:t>
            </a:r>
            <a:r>
              <a:rPr lang="tr-TR" sz="2500" dirty="0"/>
              <a:t>bağımsız </a:t>
            </a:r>
            <a:r>
              <a:rPr lang="tr-TR" sz="2500" dirty="0" smtClean="0"/>
              <a:t>değişkene sahip olduğu ve </a:t>
            </a:r>
            <a:r>
              <a:rPr lang="tr-TR" sz="2500" dirty="0"/>
              <a:t>değişken setini </a:t>
            </a:r>
            <a:r>
              <a:rPr lang="tr-TR" sz="2500" dirty="0" smtClean="0"/>
              <a:t>istatistiksel olarak anlamlı değişkenlerden oluşan bir </a:t>
            </a:r>
            <a:r>
              <a:rPr lang="tr-TR" sz="2500" dirty="0"/>
              <a:t>kümeye </a:t>
            </a:r>
            <a:r>
              <a:rPr lang="tr-TR" sz="2500" dirty="0" smtClean="0"/>
              <a:t>indirgemek istediği durumlarda kullanışlı </a:t>
            </a:r>
            <a:r>
              <a:rPr lang="tr-TR" sz="2500" dirty="0"/>
              <a:t>bir </a:t>
            </a:r>
            <a:r>
              <a:rPr lang="tr-TR" sz="2500" dirty="0" smtClean="0"/>
              <a:t>analizdir.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4983294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86964"/>
            <a:ext cx="6313998" cy="1100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75" y="1987522"/>
            <a:ext cx="6197730" cy="4121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752408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862453" y="1373205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6" name="Düz Bağlayıcı 5"/>
          <p:cNvCxnSpPr/>
          <p:nvPr/>
        </p:nvCxnSpPr>
        <p:spPr>
          <a:xfrm>
            <a:off x="790445" y="1963477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Dikdörtgen 6"/>
          <p:cNvSpPr/>
          <p:nvPr/>
        </p:nvSpPr>
        <p:spPr>
          <a:xfrm>
            <a:off x="539552" y="2276872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SPSS’tE ADIMSAL ÇOKLU REGRESYON </a:t>
            </a:r>
            <a:r>
              <a:rPr lang="tr-TR" sz="3000" b="1" dirty="0" smtClean="0">
                <a:solidFill>
                  <a:srgbClr val="D56509"/>
                </a:solidFill>
              </a:rPr>
              <a:t>ANALİZİNİN GERÇEKLEŞTİRİLMESİ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539552" y="3645024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ÇOKLU REGRESYON ANALİZİ UYGULAMASININ ADIMLARI</a:t>
            </a:r>
          </a:p>
        </p:txBody>
      </p:sp>
    </p:spTree>
    <p:extLst>
      <p:ext uri="{BB962C8B-B14F-4D97-AF65-F5344CB8AC3E}">
        <p14:creationId xmlns:p14="http://schemas.microsoft.com/office/powerpoint/2010/main" val="29185610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763714" y="1899702"/>
            <a:ext cx="7616572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Çoklu Regresyon Analizi ile İlgili Uyarılar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827584" y="2967335"/>
            <a:ext cx="748883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Regresyon istatistiksel bir </a:t>
            </a:r>
            <a:r>
              <a:rPr lang="tr-TR" sz="2500" dirty="0"/>
              <a:t>araçtır, bir </a:t>
            </a:r>
            <a:r>
              <a:rPr lang="tr-TR" sz="2500" dirty="0" smtClean="0"/>
              <a:t>neden-sonuç</a:t>
            </a:r>
            <a:endParaRPr lang="tr-TR" sz="2500" dirty="0"/>
          </a:p>
          <a:p>
            <a:r>
              <a:rPr lang="tr-TR" sz="2500" dirty="0"/>
              <a:t>bildirimi değildir.</a:t>
            </a:r>
          </a:p>
        </p:txBody>
      </p:sp>
    </p:spTree>
    <p:extLst>
      <p:ext uri="{BB962C8B-B14F-4D97-AF65-F5344CB8AC3E}">
        <p14:creationId xmlns:p14="http://schemas.microsoft.com/office/powerpoint/2010/main" val="18383677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15616" y="1484784"/>
            <a:ext cx="6912768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Regresyon Bulgularının Müşterilere Raporlanması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39552" y="3068960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Araştırmacının </a:t>
            </a:r>
            <a:r>
              <a:rPr lang="tr-TR" sz="2500" dirty="0"/>
              <a:t>amacı müşterinin ilgilendiği bağımlı değişkenle ilişkili olan veya </a:t>
            </a:r>
            <a:r>
              <a:rPr lang="tr-TR" sz="2500" dirty="0" smtClean="0"/>
              <a:t>anlamlı bulunan </a:t>
            </a:r>
            <a:r>
              <a:rPr lang="tr-TR" sz="2500" dirty="0"/>
              <a:t>değişkenleri belirlemektir. Müşterilerin pek çoğunun ilgilendiği bağımlı</a:t>
            </a:r>
          </a:p>
          <a:p>
            <a:r>
              <a:rPr lang="tr-TR" sz="2500" dirty="0"/>
              <a:t>değişkenler satışlar, satın almalar, satın alma niyetleri, tatmin veya tüketicilerin </a:t>
            </a:r>
            <a:r>
              <a:rPr lang="tr-TR" sz="2500" dirty="0" smtClean="0"/>
              <a:t>firmaya ya </a:t>
            </a:r>
            <a:r>
              <a:rPr lang="tr-TR" sz="2500" dirty="0"/>
              <a:t>da markaya yönelik tutum veya davranışlarını ifade eden değişkenlerdir.</a:t>
            </a:r>
          </a:p>
        </p:txBody>
      </p:sp>
    </p:spTree>
    <p:extLst>
      <p:ext uri="{BB962C8B-B14F-4D97-AF65-F5344CB8AC3E}">
        <p14:creationId xmlns:p14="http://schemas.microsoft.com/office/powerpoint/2010/main" val="40258657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39238116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01224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836712"/>
            <a:ext cx="567741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402675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20688"/>
            <a:ext cx="9144000" cy="382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2819392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42475" y="1699647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99592" y="2420888"/>
            <a:ext cx="3997441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Tahmin kavramını anlamak</a:t>
            </a:r>
            <a:endParaRPr lang="tr-TR" sz="2500" dirty="0"/>
          </a:p>
        </p:txBody>
      </p:sp>
      <p:sp>
        <p:nvSpPr>
          <p:cNvPr id="7" name="Dikdörtgen 6"/>
          <p:cNvSpPr/>
          <p:nvPr/>
        </p:nvSpPr>
        <p:spPr>
          <a:xfrm>
            <a:off x="899592" y="3140968"/>
            <a:ext cx="7344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Pazarlama araştırmacılarının regresyon analizinden nasıl faydalandığını öğrenmek</a:t>
            </a:r>
            <a:endParaRPr lang="tr-TR" sz="2500" dirty="0"/>
          </a:p>
        </p:txBody>
      </p:sp>
      <p:sp>
        <p:nvSpPr>
          <p:cNvPr id="8" name="Dikdörtgen 7"/>
          <p:cNvSpPr/>
          <p:nvPr/>
        </p:nvSpPr>
        <p:spPr>
          <a:xfrm>
            <a:off x="899592" y="4149080"/>
            <a:ext cx="7344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Pazarlama araştırmacılarının iki değişkenli regresyon analizini nasıl kullandıklarını öğrenmek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71019301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99592" y="2636912"/>
            <a:ext cx="7344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Çoklu regresyonun iki değişkenli regresyondan farkını görmek</a:t>
            </a:r>
            <a:endParaRPr lang="tr-TR" sz="2500" dirty="0"/>
          </a:p>
        </p:txBody>
      </p:sp>
      <p:sp>
        <p:nvSpPr>
          <p:cNvPr id="6" name="Dikdörtgen 5"/>
          <p:cNvSpPr/>
          <p:nvPr/>
        </p:nvSpPr>
        <p:spPr>
          <a:xfrm>
            <a:off x="899592" y="3789040"/>
            <a:ext cx="73448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2500" dirty="0" smtClean="0"/>
              <a:t>SPSS ile çoklu regresyon analizini gerçekleştirip sonuçlarını yorumlamak</a:t>
            </a:r>
            <a:endParaRPr lang="tr-TR" sz="25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2442475" y="1699647"/>
            <a:ext cx="4259051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rgbClr val="D56509"/>
                </a:solidFill>
              </a:rPr>
              <a:t>ÖĞRENME AMAÇLARI</a:t>
            </a:r>
          </a:p>
        </p:txBody>
      </p:sp>
    </p:spTree>
    <p:extLst>
      <p:ext uri="{BB962C8B-B14F-4D97-AF65-F5344CB8AC3E}">
        <p14:creationId xmlns:p14="http://schemas.microsoft.com/office/powerpoint/2010/main" val="31130458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75556" y="162880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  <p:sp>
        <p:nvSpPr>
          <p:cNvPr id="5" name="Dikdörtgen 4"/>
          <p:cNvSpPr/>
          <p:nvPr/>
        </p:nvSpPr>
        <p:spPr>
          <a:xfrm>
            <a:off x="575557" y="3501008"/>
            <a:ext cx="7992888" cy="55399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tr-TR" sz="3000" b="1" dirty="0"/>
              <a:t>Aşama 10 </a:t>
            </a:r>
            <a:r>
              <a:rPr lang="tr-TR" sz="3000" b="1" dirty="0" smtClean="0"/>
              <a:t>» </a:t>
            </a:r>
            <a:r>
              <a:rPr lang="tr-TR" sz="3000" dirty="0"/>
              <a:t>Verilerin analizi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61330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9552" y="1412776"/>
            <a:ext cx="806489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Pazarlama Araştırması </a:t>
            </a:r>
            <a:r>
              <a:rPr lang="tr-TR" sz="3500" b="1" dirty="0" smtClean="0">
                <a:solidFill>
                  <a:schemeClr val="bg1"/>
                </a:solidFill>
              </a:rPr>
              <a:t>Uzmanının Çoklu </a:t>
            </a:r>
            <a:r>
              <a:rPr lang="tr-TR" sz="3500" b="1" dirty="0">
                <a:solidFill>
                  <a:schemeClr val="bg1"/>
                </a:solidFill>
              </a:rPr>
              <a:t>Regresyon Analizi ile </a:t>
            </a:r>
            <a:r>
              <a:rPr lang="tr-TR" sz="3500" b="1" dirty="0" smtClean="0">
                <a:solidFill>
                  <a:schemeClr val="bg1"/>
                </a:solidFill>
              </a:rPr>
              <a:t>İlgili Yorumları</a:t>
            </a:r>
            <a:endParaRPr lang="tr-TR" sz="3500" b="1" dirty="0">
              <a:solidFill>
                <a:schemeClr val="bg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39552" y="2996952"/>
            <a:ext cx="806489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araştırması yapan </a:t>
            </a:r>
            <a:r>
              <a:rPr lang="tr-TR" sz="2500" dirty="0" smtClean="0"/>
              <a:t>kişilerin iki </a:t>
            </a:r>
            <a:r>
              <a:rPr lang="tr-TR" sz="2500" dirty="0"/>
              <a:t>temel görevi bulunmaktadır: </a:t>
            </a:r>
            <a:r>
              <a:rPr lang="tr-TR" sz="2500" dirty="0" smtClean="0"/>
              <a:t>pazarın genel </a:t>
            </a:r>
            <a:r>
              <a:rPr lang="tr-TR" sz="2500" dirty="0"/>
              <a:t>durumunu tanımlamak ve</a:t>
            </a:r>
          </a:p>
          <a:p>
            <a:r>
              <a:rPr lang="tr-TR" sz="2500" dirty="0"/>
              <a:t>pazara sunulan mevcut </a:t>
            </a:r>
            <a:r>
              <a:rPr lang="tr-TR" sz="2500" dirty="0" smtClean="0"/>
              <a:t>ürün/hizmet karşısında </a:t>
            </a:r>
            <a:r>
              <a:rPr lang="tr-TR" sz="2500" dirty="0"/>
              <a:t>veya yeni bir </a:t>
            </a:r>
            <a:r>
              <a:rPr lang="tr-TR" sz="2500" dirty="0" smtClean="0"/>
              <a:t>ürün/hizmetin pazara </a:t>
            </a:r>
            <a:r>
              <a:rPr lang="tr-TR" sz="2500" dirty="0"/>
              <a:t>sunulması durumunda meydana</a:t>
            </a:r>
          </a:p>
          <a:p>
            <a:r>
              <a:rPr lang="tr-TR" sz="2500" dirty="0"/>
              <a:t>gelecek değişikliklere pazarın nasıl </a:t>
            </a:r>
            <a:r>
              <a:rPr lang="tr-TR" sz="2500" dirty="0" smtClean="0"/>
              <a:t>tepki vereceğini </a:t>
            </a:r>
            <a:r>
              <a:rPr lang="tr-TR" sz="2500" dirty="0"/>
              <a:t>tahmin etmek.</a:t>
            </a:r>
          </a:p>
        </p:txBody>
      </p:sp>
    </p:spTree>
    <p:extLst>
      <p:ext uri="{BB962C8B-B14F-4D97-AF65-F5344CB8AC3E}">
        <p14:creationId xmlns:p14="http://schemas.microsoft.com/office/powerpoint/2010/main" val="6678893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90297" y="2001907"/>
            <a:ext cx="7763407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İki Değişkenli Doğrusal Regresyon Analizi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690297" y="3356992"/>
            <a:ext cx="776340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İki </a:t>
            </a:r>
            <a:r>
              <a:rPr lang="tr-TR" sz="2500" dirty="0"/>
              <a:t>değişkenli </a:t>
            </a:r>
            <a:r>
              <a:rPr lang="tr-TR" sz="2500" dirty="0" smtClean="0"/>
              <a:t>regresyon analizinde</a:t>
            </a:r>
            <a:r>
              <a:rPr lang="tr-TR" sz="2500" dirty="0"/>
              <a:t>, </a:t>
            </a:r>
            <a:r>
              <a:rPr lang="tr-TR" sz="2500" dirty="0" smtClean="0"/>
              <a:t>bir değişken</a:t>
            </a:r>
            <a:r>
              <a:rPr lang="tr-TR" sz="2500" dirty="0"/>
              <a:t>, </a:t>
            </a:r>
            <a:r>
              <a:rPr lang="tr-TR" sz="2500" dirty="0" smtClean="0"/>
              <a:t>düz-çizgi denklemi kullanılarak diğer </a:t>
            </a:r>
            <a:r>
              <a:rPr lang="tr-TR" sz="2500" dirty="0"/>
              <a:t>değişkeni tahmin</a:t>
            </a:r>
          </a:p>
          <a:p>
            <a:r>
              <a:rPr lang="tr-TR" sz="2500" dirty="0"/>
              <a:t>etmede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21369977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184</Words>
  <Application>Microsoft Office PowerPoint</Application>
  <PresentationFormat>Ekran Gösterisi (4:3)</PresentationFormat>
  <Paragraphs>59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6</cp:revision>
  <dcterms:created xsi:type="dcterms:W3CDTF">2015-09-30T15:08:25Z</dcterms:created>
  <dcterms:modified xsi:type="dcterms:W3CDTF">2024-04-03T09:14:17Z</dcterms:modified>
</cp:coreProperties>
</file>