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F4BD4D0-46DC-4313-990A-5B34FA31D325}" type="datetimeFigureOut">
              <a:rPr lang="tr-TR" smtClean="0"/>
              <a:t>3.04.2024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15998A2-B951-48C0-B7B4-DDE7B6A8309D}" type="slidenum">
              <a:rPr lang="tr-TR" smtClean="0"/>
              <a:t>‹#›</a:t>
            </a:fld>
            <a:endParaRPr lang="tr-TR"/>
          </a:p>
        </p:txBody>
      </p:sp>
    </p:spTree>
    <p:extLst>
      <p:ext uri="{BB962C8B-B14F-4D97-AF65-F5344CB8AC3E}">
        <p14:creationId xmlns:p14="http://schemas.microsoft.com/office/powerpoint/2010/main" val="279604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4BD4D0-46DC-4313-990A-5B34FA31D325}" type="datetimeFigureOut">
              <a:rPr lang="tr-TR" smtClean="0"/>
              <a:t>3.04.2024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15998A2-B951-48C0-B7B4-DDE7B6A8309D}" type="slidenum">
              <a:rPr lang="tr-TR" smtClean="0"/>
              <a:t>‹#›</a:t>
            </a:fld>
            <a:endParaRPr lang="tr-TR"/>
          </a:p>
        </p:txBody>
      </p:sp>
    </p:spTree>
    <p:extLst>
      <p:ext uri="{BB962C8B-B14F-4D97-AF65-F5344CB8AC3E}">
        <p14:creationId xmlns:p14="http://schemas.microsoft.com/office/powerpoint/2010/main" val="360598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4BD4D0-46DC-4313-990A-5B34FA31D325}" type="datetimeFigureOut">
              <a:rPr lang="tr-TR" smtClean="0"/>
              <a:t>3.04.2024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15998A2-B951-48C0-B7B4-DDE7B6A8309D}" type="slidenum">
              <a:rPr lang="tr-TR" smtClean="0"/>
              <a:t>‹#›</a:t>
            </a:fld>
            <a:endParaRPr lang="tr-TR"/>
          </a:p>
        </p:txBody>
      </p:sp>
    </p:spTree>
    <p:extLst>
      <p:ext uri="{BB962C8B-B14F-4D97-AF65-F5344CB8AC3E}">
        <p14:creationId xmlns:p14="http://schemas.microsoft.com/office/powerpoint/2010/main" val="388031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4BD4D0-46DC-4313-990A-5B34FA31D325}" type="datetimeFigureOut">
              <a:rPr lang="tr-TR" smtClean="0"/>
              <a:t>3.04.2024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15998A2-B951-48C0-B7B4-DDE7B6A8309D}" type="slidenum">
              <a:rPr lang="tr-TR" smtClean="0"/>
              <a:t>‹#›</a:t>
            </a:fld>
            <a:endParaRPr lang="tr-TR"/>
          </a:p>
        </p:txBody>
      </p:sp>
    </p:spTree>
    <p:extLst>
      <p:ext uri="{BB962C8B-B14F-4D97-AF65-F5344CB8AC3E}">
        <p14:creationId xmlns:p14="http://schemas.microsoft.com/office/powerpoint/2010/main" val="55673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F4BD4D0-46DC-4313-990A-5B34FA31D325}" type="datetimeFigureOut">
              <a:rPr lang="tr-TR" smtClean="0"/>
              <a:t>3.04.2024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15998A2-B951-48C0-B7B4-DDE7B6A8309D}" type="slidenum">
              <a:rPr lang="tr-TR" smtClean="0"/>
              <a:t>‹#›</a:t>
            </a:fld>
            <a:endParaRPr lang="tr-TR"/>
          </a:p>
        </p:txBody>
      </p:sp>
    </p:spTree>
    <p:extLst>
      <p:ext uri="{BB962C8B-B14F-4D97-AF65-F5344CB8AC3E}">
        <p14:creationId xmlns:p14="http://schemas.microsoft.com/office/powerpoint/2010/main" val="377818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F4BD4D0-46DC-4313-990A-5B34FA31D325}" type="datetimeFigureOut">
              <a:rPr lang="tr-TR" smtClean="0"/>
              <a:t>3.04.2024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15998A2-B951-48C0-B7B4-DDE7B6A8309D}" type="slidenum">
              <a:rPr lang="tr-TR" smtClean="0"/>
              <a:t>‹#›</a:t>
            </a:fld>
            <a:endParaRPr lang="tr-TR"/>
          </a:p>
        </p:txBody>
      </p:sp>
    </p:spTree>
    <p:extLst>
      <p:ext uri="{BB962C8B-B14F-4D97-AF65-F5344CB8AC3E}">
        <p14:creationId xmlns:p14="http://schemas.microsoft.com/office/powerpoint/2010/main" val="179019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F4BD4D0-46DC-4313-990A-5B34FA31D325}" type="datetimeFigureOut">
              <a:rPr lang="tr-TR" smtClean="0"/>
              <a:t>3.04.2024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15998A2-B951-48C0-B7B4-DDE7B6A8309D}" type="slidenum">
              <a:rPr lang="tr-TR" smtClean="0"/>
              <a:t>‹#›</a:t>
            </a:fld>
            <a:endParaRPr lang="tr-TR"/>
          </a:p>
        </p:txBody>
      </p:sp>
    </p:spTree>
    <p:extLst>
      <p:ext uri="{BB962C8B-B14F-4D97-AF65-F5344CB8AC3E}">
        <p14:creationId xmlns:p14="http://schemas.microsoft.com/office/powerpoint/2010/main" val="44827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F4BD4D0-46DC-4313-990A-5B34FA31D325}" type="datetimeFigureOut">
              <a:rPr lang="tr-TR" smtClean="0"/>
              <a:t>3.04.2024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15998A2-B951-48C0-B7B4-DDE7B6A8309D}" type="slidenum">
              <a:rPr lang="tr-TR" smtClean="0"/>
              <a:t>‹#›</a:t>
            </a:fld>
            <a:endParaRPr lang="tr-TR"/>
          </a:p>
        </p:txBody>
      </p:sp>
    </p:spTree>
    <p:extLst>
      <p:ext uri="{BB962C8B-B14F-4D97-AF65-F5344CB8AC3E}">
        <p14:creationId xmlns:p14="http://schemas.microsoft.com/office/powerpoint/2010/main" val="360549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F4BD4D0-46DC-4313-990A-5B34FA31D325}" type="datetimeFigureOut">
              <a:rPr lang="tr-TR" smtClean="0"/>
              <a:t>3.04.2024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15998A2-B951-48C0-B7B4-DDE7B6A8309D}" type="slidenum">
              <a:rPr lang="tr-TR" smtClean="0"/>
              <a:t>‹#›</a:t>
            </a:fld>
            <a:endParaRPr lang="tr-TR"/>
          </a:p>
        </p:txBody>
      </p:sp>
    </p:spTree>
    <p:extLst>
      <p:ext uri="{BB962C8B-B14F-4D97-AF65-F5344CB8AC3E}">
        <p14:creationId xmlns:p14="http://schemas.microsoft.com/office/powerpoint/2010/main" val="336723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F4BD4D0-46DC-4313-990A-5B34FA31D325}" type="datetimeFigureOut">
              <a:rPr lang="tr-TR" smtClean="0"/>
              <a:t>3.04.2024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15998A2-B951-48C0-B7B4-DDE7B6A8309D}" type="slidenum">
              <a:rPr lang="tr-TR" smtClean="0"/>
              <a:t>‹#›</a:t>
            </a:fld>
            <a:endParaRPr lang="tr-TR"/>
          </a:p>
        </p:txBody>
      </p:sp>
    </p:spTree>
    <p:extLst>
      <p:ext uri="{BB962C8B-B14F-4D97-AF65-F5344CB8AC3E}">
        <p14:creationId xmlns:p14="http://schemas.microsoft.com/office/powerpoint/2010/main" val="429092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F4BD4D0-46DC-4313-990A-5B34FA31D325}" type="datetimeFigureOut">
              <a:rPr lang="tr-TR" smtClean="0"/>
              <a:t>3.04.2024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15998A2-B951-48C0-B7B4-DDE7B6A8309D}" type="slidenum">
              <a:rPr lang="tr-TR" smtClean="0"/>
              <a:t>‹#›</a:t>
            </a:fld>
            <a:endParaRPr lang="tr-TR"/>
          </a:p>
        </p:txBody>
      </p:sp>
    </p:spTree>
    <p:extLst>
      <p:ext uri="{BB962C8B-B14F-4D97-AF65-F5344CB8AC3E}">
        <p14:creationId xmlns:p14="http://schemas.microsoft.com/office/powerpoint/2010/main" val="62307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BD4D0-46DC-4313-990A-5B34FA31D325}" type="datetimeFigureOut">
              <a:rPr lang="tr-TR" smtClean="0"/>
              <a:t>3.04.2024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998A2-B951-48C0-B7B4-DDE7B6A8309D}" type="slidenum">
              <a:rPr lang="tr-TR" smtClean="0"/>
              <a:t>‹#›</a:t>
            </a:fld>
            <a:endParaRPr lang="tr-TR"/>
          </a:p>
        </p:txBody>
      </p:sp>
    </p:spTree>
    <p:extLst>
      <p:ext uri="{BB962C8B-B14F-4D97-AF65-F5344CB8AC3E}">
        <p14:creationId xmlns:p14="http://schemas.microsoft.com/office/powerpoint/2010/main" val="124101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OBEL-PC1\Desktop\Pazarlama Araştırması\kitap_kap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3161" y="0"/>
            <a:ext cx="477767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517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0"/>
            <a:ext cx="20517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9349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765302" y="2564904"/>
            <a:ext cx="5613396" cy="553998"/>
          </a:xfrm>
          <a:prstGeom prst="rect">
            <a:avLst/>
          </a:prstGeom>
        </p:spPr>
        <p:txBody>
          <a:bodyPr wrap="none">
            <a:spAutoFit/>
          </a:bodyPr>
          <a:lstStyle/>
          <a:p>
            <a:r>
              <a:rPr lang="tr-TR" sz="3000" b="1" dirty="0">
                <a:solidFill>
                  <a:srgbClr val="D56509"/>
                </a:solidFill>
              </a:rPr>
              <a:t>FİRMA DIŞI HİZMET SAĞLAYICILAR</a:t>
            </a:r>
          </a:p>
        </p:txBody>
      </p:sp>
      <p:sp>
        <p:nvSpPr>
          <p:cNvPr id="6" name="Dikdörtgen 5"/>
          <p:cNvSpPr/>
          <p:nvPr/>
        </p:nvSpPr>
        <p:spPr>
          <a:xfrm>
            <a:off x="467544" y="3501008"/>
            <a:ext cx="8208912" cy="1246495"/>
          </a:xfrm>
          <a:prstGeom prst="rect">
            <a:avLst/>
          </a:prstGeom>
        </p:spPr>
        <p:txBody>
          <a:bodyPr wrap="square">
            <a:spAutoFit/>
          </a:bodyPr>
          <a:lstStyle/>
          <a:p>
            <a:r>
              <a:rPr lang="tr-TR" sz="2500" dirty="0" smtClean="0"/>
              <a:t>	Dış </a:t>
            </a:r>
            <a:r>
              <a:rPr lang="tr-TR" sz="2500" dirty="0"/>
              <a:t>kaynaklar, </a:t>
            </a:r>
            <a:r>
              <a:rPr lang="tr-TR" sz="2500" dirty="0" smtClean="0"/>
              <a:t>bir firmanın pazarlama araştırması ihtiyaçlarını karşılamak </a:t>
            </a:r>
            <a:r>
              <a:rPr lang="tr-TR" sz="2500" dirty="0"/>
              <a:t>için </a:t>
            </a:r>
            <a:r>
              <a:rPr lang="tr-TR" sz="2500" dirty="0" smtClean="0"/>
              <a:t>kiralanan firmalardır</a:t>
            </a:r>
            <a:r>
              <a:rPr lang="tr-TR" sz="2500" dirty="0"/>
              <a:t>. Bu hizmeti</a:t>
            </a:r>
          </a:p>
          <a:p>
            <a:r>
              <a:rPr lang="tr-TR" sz="2500" dirty="0"/>
              <a:t>sağlayan </a:t>
            </a:r>
            <a:r>
              <a:rPr lang="tr-TR" sz="2500" dirty="0" smtClean="0"/>
              <a:t>firmalar ajans </a:t>
            </a:r>
            <a:r>
              <a:rPr lang="tr-TR" sz="2500" dirty="0"/>
              <a:t>olarak isimlendirilebilmektedir.</a:t>
            </a:r>
          </a:p>
        </p:txBody>
      </p:sp>
    </p:spTree>
    <p:extLst>
      <p:ext uri="{BB962C8B-B14F-4D97-AF65-F5344CB8AC3E}">
        <p14:creationId xmlns:p14="http://schemas.microsoft.com/office/powerpoint/2010/main" val="4041627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2834537" y="925850"/>
            <a:ext cx="3474926" cy="630942"/>
          </a:xfrm>
          <a:prstGeom prst="rect">
            <a:avLst/>
          </a:prstGeom>
          <a:solidFill>
            <a:srgbClr val="D56509"/>
          </a:solidFill>
        </p:spPr>
        <p:txBody>
          <a:bodyPr wrap="none">
            <a:spAutoFit/>
          </a:bodyPr>
          <a:lstStyle/>
          <a:p>
            <a:r>
              <a:rPr lang="tr-TR" sz="3500" b="1" dirty="0">
                <a:solidFill>
                  <a:schemeClr val="bg1"/>
                </a:solidFill>
              </a:rPr>
              <a:t>SEKTÖRÜN YAPISI</a:t>
            </a:r>
            <a:endParaRPr lang="tr-TR" sz="3500" dirty="0">
              <a:solidFill>
                <a:schemeClr val="bg1"/>
              </a:solidFill>
            </a:endParaRPr>
          </a:p>
        </p:txBody>
      </p:sp>
      <p:sp>
        <p:nvSpPr>
          <p:cNvPr id="6" name="Dikdörtgen 5"/>
          <p:cNvSpPr/>
          <p:nvPr/>
        </p:nvSpPr>
        <p:spPr>
          <a:xfrm>
            <a:off x="947290" y="1628800"/>
            <a:ext cx="7249420" cy="553998"/>
          </a:xfrm>
          <a:prstGeom prst="rect">
            <a:avLst/>
          </a:prstGeom>
        </p:spPr>
        <p:txBody>
          <a:bodyPr wrap="none">
            <a:spAutoFit/>
          </a:bodyPr>
          <a:lstStyle/>
          <a:p>
            <a:r>
              <a:rPr lang="tr-TR" sz="3000" b="1" dirty="0">
                <a:solidFill>
                  <a:srgbClr val="D56509"/>
                </a:solidFill>
              </a:rPr>
              <a:t>BÜYÜKLÜĞE GÖRE DAĞILIM: ÇALIŞAN SAYISI</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40364"/>
            <a:ext cx="8351342" cy="385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4721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p:cTn id="17" dur="500" fill="hold"/>
                                        <p:tgtEl>
                                          <p:spTgt spid="6147"/>
                                        </p:tgtEl>
                                        <p:attrNameLst>
                                          <p:attrName>ppt_w</p:attrName>
                                        </p:attrNameLst>
                                      </p:cBhvr>
                                      <p:tavLst>
                                        <p:tav tm="0">
                                          <p:val>
                                            <p:fltVal val="0"/>
                                          </p:val>
                                        </p:tav>
                                        <p:tav tm="100000">
                                          <p:val>
                                            <p:strVal val="#ppt_w"/>
                                          </p:val>
                                        </p:tav>
                                      </p:tavLst>
                                    </p:anim>
                                    <p:anim calcmode="lin" valueType="num">
                                      <p:cBhvr>
                                        <p:cTn id="18" dur="500" fill="hold"/>
                                        <p:tgtEl>
                                          <p:spTgt spid="6147"/>
                                        </p:tgtEl>
                                        <p:attrNameLst>
                                          <p:attrName>ppt_h</p:attrName>
                                        </p:attrNameLst>
                                      </p:cBhvr>
                                      <p:tavLst>
                                        <p:tav tm="0">
                                          <p:val>
                                            <p:fltVal val="0"/>
                                          </p:val>
                                        </p:tav>
                                        <p:tav tm="100000">
                                          <p:val>
                                            <p:strVal val="#ppt_h"/>
                                          </p:val>
                                        </p:tav>
                                      </p:tavLst>
                                    </p:anim>
                                    <p:animEffect transition="in" filter="fade">
                                      <p:cBhvr>
                                        <p:cTn id="19"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796913" y="1124744"/>
            <a:ext cx="5550174" cy="553998"/>
          </a:xfrm>
          <a:prstGeom prst="rect">
            <a:avLst/>
          </a:prstGeom>
        </p:spPr>
        <p:txBody>
          <a:bodyPr wrap="none">
            <a:spAutoFit/>
          </a:bodyPr>
          <a:lstStyle/>
          <a:p>
            <a:r>
              <a:rPr lang="tr-TR" sz="3000" b="1" dirty="0">
                <a:solidFill>
                  <a:srgbClr val="D56509"/>
                </a:solidFill>
              </a:rPr>
              <a:t>GELİRE GÖRE FİRMA BÜYÜKLÜĞÜ</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990208"/>
            <a:ext cx="8640960" cy="374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0704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723303" y="2564904"/>
            <a:ext cx="5697394" cy="553998"/>
          </a:xfrm>
          <a:prstGeom prst="rect">
            <a:avLst/>
          </a:prstGeom>
        </p:spPr>
        <p:txBody>
          <a:bodyPr wrap="none">
            <a:spAutoFit/>
          </a:bodyPr>
          <a:lstStyle/>
          <a:p>
            <a:r>
              <a:rPr lang="tr-TR" sz="3000" b="1" dirty="0">
                <a:solidFill>
                  <a:srgbClr val="D56509"/>
                </a:solidFill>
              </a:rPr>
              <a:t>FİRMA TÜRLERİ VE UZMANLIKLARI</a:t>
            </a:r>
          </a:p>
        </p:txBody>
      </p:sp>
      <p:sp>
        <p:nvSpPr>
          <p:cNvPr id="6" name="Dikdörtgen 5"/>
          <p:cNvSpPr/>
          <p:nvPr/>
        </p:nvSpPr>
        <p:spPr>
          <a:xfrm>
            <a:off x="467544" y="3645024"/>
            <a:ext cx="8208912" cy="861774"/>
          </a:xfrm>
          <a:prstGeom prst="rect">
            <a:avLst/>
          </a:prstGeom>
        </p:spPr>
        <p:txBody>
          <a:bodyPr wrap="square">
            <a:spAutoFit/>
          </a:bodyPr>
          <a:lstStyle/>
          <a:p>
            <a:r>
              <a:rPr lang="tr-TR" sz="2500" dirty="0" smtClean="0"/>
              <a:t>	Pazarlama araştırması firmaları </a:t>
            </a:r>
            <a:r>
              <a:rPr lang="tr-TR" sz="2500" dirty="0"/>
              <a:t>tam </a:t>
            </a:r>
            <a:r>
              <a:rPr lang="tr-TR" sz="2500" dirty="0" smtClean="0"/>
              <a:t>hizmet sağlayanlar </a:t>
            </a:r>
            <a:r>
              <a:rPr lang="tr-TR" sz="2500" dirty="0"/>
              <a:t>ve </a:t>
            </a:r>
            <a:r>
              <a:rPr lang="tr-TR" sz="2500" dirty="0" smtClean="0"/>
              <a:t>sınırlı hizmet sağlayanlar olmak </a:t>
            </a:r>
            <a:r>
              <a:rPr lang="tr-TR" sz="2500" dirty="0"/>
              <a:t>üzere sınıflandırılabilir.</a:t>
            </a:r>
          </a:p>
        </p:txBody>
      </p:sp>
    </p:spTree>
    <p:extLst>
      <p:ext uri="{BB962C8B-B14F-4D97-AF65-F5344CB8AC3E}">
        <p14:creationId xmlns:p14="http://schemas.microsoft.com/office/powerpoint/2010/main" val="2821378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945" y="63398"/>
            <a:ext cx="6744111" cy="667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5585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2325680" y="1052736"/>
            <a:ext cx="4492640" cy="630942"/>
          </a:xfrm>
          <a:prstGeom prst="rect">
            <a:avLst/>
          </a:prstGeom>
          <a:solidFill>
            <a:srgbClr val="D56509"/>
          </a:solidFill>
        </p:spPr>
        <p:txBody>
          <a:bodyPr wrap="none">
            <a:spAutoFit/>
          </a:bodyPr>
          <a:lstStyle/>
          <a:p>
            <a:r>
              <a:rPr lang="tr-TR" sz="3500" b="1" dirty="0">
                <a:solidFill>
                  <a:schemeClr val="bg1"/>
                </a:solidFill>
              </a:rPr>
              <a:t>SEKTÖR PERFORMANSI</a:t>
            </a:r>
            <a:endParaRPr lang="tr-TR" sz="3500" dirty="0">
              <a:solidFill>
                <a:schemeClr val="bg1"/>
              </a:solidFill>
            </a:endParaRPr>
          </a:p>
        </p:txBody>
      </p:sp>
      <p:sp>
        <p:nvSpPr>
          <p:cNvPr id="6" name="Dikdörtgen 5"/>
          <p:cNvSpPr/>
          <p:nvPr/>
        </p:nvSpPr>
        <p:spPr>
          <a:xfrm>
            <a:off x="2047463" y="1722874"/>
            <a:ext cx="5039456" cy="553998"/>
          </a:xfrm>
          <a:prstGeom prst="rect">
            <a:avLst/>
          </a:prstGeom>
        </p:spPr>
        <p:txBody>
          <a:bodyPr wrap="none">
            <a:spAutoFit/>
          </a:bodyPr>
          <a:lstStyle/>
          <a:p>
            <a:r>
              <a:rPr lang="tr-TR" sz="3000" b="1" dirty="0">
                <a:solidFill>
                  <a:srgbClr val="D56509"/>
                </a:solidFill>
              </a:rPr>
              <a:t>SEKTÖR GELİRLERİ VE </a:t>
            </a:r>
            <a:r>
              <a:rPr lang="tr-TR" sz="3000" b="1" dirty="0" smtClean="0">
                <a:solidFill>
                  <a:srgbClr val="D56509"/>
                </a:solidFill>
              </a:rPr>
              <a:t>KÂRLARI</a:t>
            </a:r>
            <a:endParaRPr lang="tr-TR" sz="3000" b="1" dirty="0">
              <a:solidFill>
                <a:srgbClr val="D56509"/>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2" y="2402984"/>
            <a:ext cx="4175918" cy="364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5148064" y="3217742"/>
            <a:ext cx="3384376" cy="2015936"/>
          </a:xfrm>
          <a:prstGeom prst="rect">
            <a:avLst/>
          </a:prstGeom>
        </p:spPr>
        <p:txBody>
          <a:bodyPr wrap="square">
            <a:spAutoFit/>
          </a:bodyPr>
          <a:lstStyle/>
          <a:p>
            <a:pPr algn="ctr"/>
            <a:r>
              <a:rPr lang="tr-TR" sz="2500" b="1" dirty="0"/>
              <a:t>Şekil 2.1 </a:t>
            </a:r>
            <a:endParaRPr lang="tr-TR" sz="2500" b="1" dirty="0" smtClean="0"/>
          </a:p>
          <a:p>
            <a:pPr algn="ctr"/>
            <a:r>
              <a:rPr lang="tr-TR" sz="2500" dirty="0" smtClean="0"/>
              <a:t>Pazarlama </a:t>
            </a:r>
            <a:r>
              <a:rPr lang="tr-TR" sz="2500" dirty="0"/>
              <a:t>Araştırması</a:t>
            </a:r>
          </a:p>
          <a:p>
            <a:pPr algn="ctr"/>
            <a:r>
              <a:rPr lang="tr-TR" sz="2500" dirty="0"/>
              <a:t>Gelirlerinin Temel Göstergelerinden</a:t>
            </a:r>
          </a:p>
          <a:p>
            <a:pPr algn="ctr"/>
            <a:r>
              <a:rPr lang="tr-TR" sz="2500" dirty="0"/>
              <a:t>Biri Kurumsal </a:t>
            </a:r>
            <a:r>
              <a:rPr lang="tr-TR" sz="2500" dirty="0" smtClean="0"/>
              <a:t>Kârlılıktır</a:t>
            </a:r>
            <a:endParaRPr lang="tr-TR" sz="2500" dirty="0"/>
          </a:p>
        </p:txBody>
      </p:sp>
    </p:spTree>
    <p:extLst>
      <p:ext uri="{BB962C8B-B14F-4D97-AF65-F5344CB8AC3E}">
        <p14:creationId xmlns:p14="http://schemas.microsoft.com/office/powerpoint/2010/main" val="14487431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p:cTn id="17" dur="500" fill="hold"/>
                                        <p:tgtEl>
                                          <p:spTgt spid="9218"/>
                                        </p:tgtEl>
                                        <p:attrNameLst>
                                          <p:attrName>ppt_w</p:attrName>
                                        </p:attrNameLst>
                                      </p:cBhvr>
                                      <p:tavLst>
                                        <p:tav tm="0">
                                          <p:val>
                                            <p:fltVal val="0"/>
                                          </p:val>
                                        </p:tav>
                                        <p:tav tm="100000">
                                          <p:val>
                                            <p:strVal val="#ppt_w"/>
                                          </p:val>
                                        </p:tav>
                                      </p:tavLst>
                                    </p:anim>
                                    <p:anim calcmode="lin" valueType="num">
                                      <p:cBhvr>
                                        <p:cTn id="18" dur="500" fill="hold"/>
                                        <p:tgtEl>
                                          <p:spTgt spid="9218"/>
                                        </p:tgtEl>
                                        <p:attrNameLst>
                                          <p:attrName>ppt_h</p:attrName>
                                        </p:attrNameLst>
                                      </p:cBhvr>
                                      <p:tavLst>
                                        <p:tav tm="0">
                                          <p:val>
                                            <p:fltVal val="0"/>
                                          </p:val>
                                        </p:tav>
                                        <p:tav tm="100000">
                                          <p:val>
                                            <p:strVal val="#ppt_h"/>
                                          </p:val>
                                        </p:tav>
                                      </p:tavLst>
                                    </p:anim>
                                    <p:animEffect transition="in" filter="fade">
                                      <p:cBhvr>
                                        <p:cTn id="19" dur="500"/>
                                        <p:tgtEl>
                                          <p:spTgt spid="92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27750"/>
            <a:ext cx="8351342" cy="416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11560" y="980728"/>
            <a:ext cx="7920880" cy="861774"/>
          </a:xfrm>
          <a:prstGeom prst="rect">
            <a:avLst/>
          </a:prstGeom>
        </p:spPr>
        <p:txBody>
          <a:bodyPr wrap="square">
            <a:spAutoFit/>
          </a:bodyPr>
          <a:lstStyle/>
          <a:p>
            <a:r>
              <a:rPr lang="tr-TR" sz="2500" b="1" dirty="0"/>
              <a:t>Şekil 2.2 </a:t>
            </a:r>
            <a:r>
              <a:rPr lang="tr-TR" sz="2500" dirty="0" smtClean="0"/>
              <a:t>2010 Yılı Pazarlama Araştırması Sektörüne </a:t>
            </a:r>
            <a:r>
              <a:rPr lang="tr-TR" sz="2500" dirty="0"/>
              <a:t>İlişkin</a:t>
            </a:r>
          </a:p>
          <a:p>
            <a:r>
              <a:rPr lang="tr-TR" sz="2500" dirty="0"/>
              <a:t>Dünya </a:t>
            </a:r>
            <a:r>
              <a:rPr lang="tr-TR" sz="2500" dirty="0" smtClean="0"/>
              <a:t>Genelindeki Gelirler, Pazar </a:t>
            </a:r>
            <a:r>
              <a:rPr lang="tr-TR" sz="2500" dirty="0"/>
              <a:t>Payı </a:t>
            </a:r>
            <a:r>
              <a:rPr lang="tr-TR" sz="2500" dirty="0" smtClean="0"/>
              <a:t>ve Büyüme </a:t>
            </a:r>
            <a:r>
              <a:rPr lang="tr-TR" sz="2500" dirty="0"/>
              <a:t>Oranları</a:t>
            </a:r>
          </a:p>
        </p:txBody>
      </p:sp>
    </p:spTree>
    <p:extLst>
      <p:ext uri="{BB962C8B-B14F-4D97-AF65-F5344CB8AC3E}">
        <p14:creationId xmlns:p14="http://schemas.microsoft.com/office/powerpoint/2010/main" val="37066850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11560" y="1844824"/>
            <a:ext cx="7920880" cy="553998"/>
          </a:xfrm>
          <a:prstGeom prst="rect">
            <a:avLst/>
          </a:prstGeom>
        </p:spPr>
        <p:txBody>
          <a:bodyPr wrap="square">
            <a:spAutoFit/>
          </a:bodyPr>
          <a:lstStyle/>
          <a:p>
            <a:pPr algn="ctr"/>
            <a:r>
              <a:rPr lang="tr-TR" sz="3000" b="1" dirty="0">
                <a:solidFill>
                  <a:srgbClr val="D56509"/>
                </a:solidFill>
              </a:rPr>
              <a:t>SEKTÖRÜN NİTEL (KALİTATİF) DEĞERLENDİRMESİ</a:t>
            </a:r>
          </a:p>
        </p:txBody>
      </p:sp>
      <p:sp>
        <p:nvSpPr>
          <p:cNvPr id="6" name="Dikdörtgen 5"/>
          <p:cNvSpPr/>
          <p:nvPr/>
        </p:nvSpPr>
        <p:spPr>
          <a:xfrm>
            <a:off x="467544" y="2708920"/>
            <a:ext cx="8208912" cy="2400657"/>
          </a:xfrm>
          <a:prstGeom prst="rect">
            <a:avLst/>
          </a:prstGeom>
        </p:spPr>
        <p:txBody>
          <a:bodyPr wrap="square">
            <a:spAutoFit/>
          </a:bodyPr>
          <a:lstStyle/>
          <a:p>
            <a:r>
              <a:rPr lang="tr-TR" sz="2500" dirty="0" smtClean="0"/>
              <a:t>	Sektör </a:t>
            </a:r>
            <a:r>
              <a:rPr lang="tr-TR" sz="2500" dirty="0"/>
              <a:t>performansı açısından diğer önemli bir unsur yıllar içerisinde yapılan </a:t>
            </a:r>
            <a:r>
              <a:rPr lang="tr-TR" sz="2500" dirty="0" smtClean="0"/>
              <a:t>kalitatif/nitel değerlendirmelerdir</a:t>
            </a:r>
            <a:r>
              <a:rPr lang="tr-TR" sz="2500" dirty="0"/>
              <a:t>. Sektöre ilişkin yapılan kritik değerlendirmelerin toplamını şu </a:t>
            </a:r>
            <a:r>
              <a:rPr lang="tr-TR" sz="2500" dirty="0" smtClean="0"/>
              <a:t>ifadeyle özetlemek </a:t>
            </a:r>
            <a:r>
              <a:rPr lang="tr-TR" sz="2500" dirty="0"/>
              <a:t>mümkündür: “Sektör iyi durumdadır, ancak daha da gelişebilir”. Yapıcı </a:t>
            </a:r>
            <a:r>
              <a:rPr lang="tr-TR" sz="2500" dirty="0" smtClean="0"/>
              <a:t>eleştiriler şu </a:t>
            </a:r>
            <a:r>
              <a:rPr lang="tr-TR" sz="2500" dirty="0"/>
              <a:t>alanlara odaklanmıştır.</a:t>
            </a:r>
          </a:p>
        </p:txBody>
      </p:sp>
    </p:spTree>
    <p:extLst>
      <p:ext uri="{BB962C8B-B14F-4D97-AF65-F5344CB8AC3E}">
        <p14:creationId xmlns:p14="http://schemas.microsoft.com/office/powerpoint/2010/main" val="31738877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539552" y="1556792"/>
            <a:ext cx="8064896" cy="861774"/>
          </a:xfrm>
          <a:prstGeom prst="rect">
            <a:avLst/>
          </a:prstGeom>
        </p:spPr>
        <p:txBody>
          <a:bodyPr wrap="square">
            <a:spAutoFit/>
          </a:bodyPr>
          <a:lstStyle/>
          <a:p>
            <a:pPr marL="342900" indent="-342900">
              <a:buFont typeface="Arial" pitchFamily="34" charset="0"/>
              <a:buChar char="•"/>
            </a:pPr>
            <a:r>
              <a:rPr lang="tr-TR" sz="2500" b="1" dirty="0">
                <a:solidFill>
                  <a:srgbClr val="D56509"/>
                </a:solidFill>
              </a:rPr>
              <a:t>Pazarlama Araştırmasını Nelerin Oluşturduğuna İlişkin Sorular</a:t>
            </a:r>
          </a:p>
        </p:txBody>
      </p:sp>
      <p:sp>
        <p:nvSpPr>
          <p:cNvPr id="6" name="Dikdörtgen 5"/>
          <p:cNvSpPr/>
          <p:nvPr/>
        </p:nvSpPr>
        <p:spPr>
          <a:xfrm>
            <a:off x="539552" y="2447890"/>
            <a:ext cx="6385722" cy="477054"/>
          </a:xfrm>
          <a:prstGeom prst="rect">
            <a:avLst/>
          </a:prstGeom>
        </p:spPr>
        <p:txBody>
          <a:bodyPr wrap="none">
            <a:spAutoFit/>
          </a:bodyPr>
          <a:lstStyle/>
          <a:p>
            <a:pPr marL="342900" indent="-342900">
              <a:buFont typeface="Arial" pitchFamily="34" charset="0"/>
              <a:buChar char="•"/>
            </a:pPr>
            <a:r>
              <a:rPr lang="tr-TR" sz="2500" b="1" dirty="0">
                <a:solidFill>
                  <a:srgbClr val="D56509"/>
                </a:solidFill>
              </a:rPr>
              <a:t>Katılımcılara Yapılan Yanlış/Kötü Davranışlar</a:t>
            </a:r>
          </a:p>
        </p:txBody>
      </p:sp>
      <p:sp>
        <p:nvSpPr>
          <p:cNvPr id="7" name="Dikdörtgen 6"/>
          <p:cNvSpPr/>
          <p:nvPr/>
        </p:nvSpPr>
        <p:spPr>
          <a:xfrm>
            <a:off x="539552" y="3068960"/>
            <a:ext cx="8064896" cy="861774"/>
          </a:xfrm>
          <a:prstGeom prst="rect">
            <a:avLst/>
          </a:prstGeom>
        </p:spPr>
        <p:txBody>
          <a:bodyPr wrap="square">
            <a:spAutoFit/>
          </a:bodyPr>
          <a:lstStyle/>
          <a:p>
            <a:pPr marL="342900" indent="-342900">
              <a:buFont typeface="Arial" pitchFamily="34" charset="0"/>
              <a:buChar char="•"/>
            </a:pPr>
            <a:r>
              <a:rPr lang="tr-TR" sz="2500" b="1" dirty="0">
                <a:solidFill>
                  <a:srgbClr val="D56509"/>
                </a:solidFill>
              </a:rPr>
              <a:t>Pazarlama Araştırmasının Teknikler Üzerine Çok Fazla Odaklanması</a:t>
            </a:r>
          </a:p>
        </p:txBody>
      </p:sp>
      <p:sp>
        <p:nvSpPr>
          <p:cNvPr id="8" name="Dikdörtgen 7"/>
          <p:cNvSpPr/>
          <p:nvPr/>
        </p:nvSpPr>
        <p:spPr>
          <a:xfrm>
            <a:off x="539552" y="4019356"/>
            <a:ext cx="8064896" cy="477054"/>
          </a:xfrm>
          <a:prstGeom prst="rect">
            <a:avLst/>
          </a:prstGeom>
        </p:spPr>
        <p:txBody>
          <a:bodyPr wrap="square">
            <a:spAutoFit/>
          </a:bodyPr>
          <a:lstStyle/>
          <a:p>
            <a:pPr marL="342900" indent="-342900">
              <a:buFont typeface="Arial" pitchFamily="34" charset="0"/>
              <a:buChar char="•"/>
            </a:pPr>
            <a:r>
              <a:rPr lang="tr-TR" sz="2500" b="1" dirty="0">
                <a:solidFill>
                  <a:srgbClr val="D56509"/>
                </a:solidFill>
              </a:rPr>
              <a:t>Pazarlama Araştırması Bir Emtia Olarak Görülmektedir</a:t>
            </a:r>
          </a:p>
        </p:txBody>
      </p:sp>
      <p:sp>
        <p:nvSpPr>
          <p:cNvPr id="9" name="Dikdörtgen 8"/>
          <p:cNvSpPr/>
          <p:nvPr/>
        </p:nvSpPr>
        <p:spPr>
          <a:xfrm>
            <a:off x="539552" y="4653136"/>
            <a:ext cx="2566087" cy="477054"/>
          </a:xfrm>
          <a:prstGeom prst="rect">
            <a:avLst/>
          </a:prstGeom>
        </p:spPr>
        <p:txBody>
          <a:bodyPr wrap="none">
            <a:spAutoFit/>
          </a:bodyPr>
          <a:lstStyle/>
          <a:p>
            <a:pPr marL="342900" indent="-342900">
              <a:buFont typeface="Arial" pitchFamily="34" charset="0"/>
              <a:buChar char="•"/>
            </a:pPr>
            <a:r>
              <a:rPr lang="tr-TR" sz="2500" b="1" dirty="0">
                <a:solidFill>
                  <a:srgbClr val="D56509"/>
                </a:solidFill>
              </a:rPr>
              <a:t>Diğer Eleştiriler</a:t>
            </a:r>
          </a:p>
        </p:txBody>
      </p:sp>
    </p:spTree>
    <p:extLst>
      <p:ext uri="{BB962C8B-B14F-4D97-AF65-F5344CB8AC3E}">
        <p14:creationId xmlns:p14="http://schemas.microsoft.com/office/powerpoint/2010/main" val="36566465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294468" y="1988503"/>
            <a:ext cx="6555064" cy="630942"/>
          </a:xfrm>
          <a:prstGeom prst="rect">
            <a:avLst/>
          </a:prstGeom>
          <a:solidFill>
            <a:srgbClr val="D56509"/>
          </a:solidFill>
        </p:spPr>
        <p:txBody>
          <a:bodyPr wrap="none">
            <a:spAutoFit/>
          </a:bodyPr>
          <a:lstStyle/>
          <a:p>
            <a:r>
              <a:rPr lang="tr-TR" sz="3500" b="1" dirty="0">
                <a:solidFill>
                  <a:schemeClr val="bg1"/>
                </a:solidFill>
              </a:rPr>
              <a:t>SEKTÖRÜN KENDİNİ GELİŞTİRMESİ</a:t>
            </a:r>
            <a:endParaRPr lang="tr-TR" sz="3500" dirty="0">
              <a:solidFill>
                <a:schemeClr val="bg1"/>
              </a:solidFill>
            </a:endParaRPr>
          </a:p>
        </p:txBody>
      </p:sp>
      <p:sp>
        <p:nvSpPr>
          <p:cNvPr id="6" name="Dikdörtgen 5"/>
          <p:cNvSpPr/>
          <p:nvPr/>
        </p:nvSpPr>
        <p:spPr>
          <a:xfrm>
            <a:off x="2938604" y="2780591"/>
            <a:ext cx="3266792" cy="553998"/>
          </a:xfrm>
          <a:prstGeom prst="rect">
            <a:avLst/>
          </a:prstGeom>
        </p:spPr>
        <p:txBody>
          <a:bodyPr wrap="none">
            <a:spAutoFit/>
          </a:bodyPr>
          <a:lstStyle/>
          <a:p>
            <a:r>
              <a:rPr lang="tr-TR" sz="3000" b="1" dirty="0">
                <a:solidFill>
                  <a:srgbClr val="D56509"/>
                </a:solidFill>
              </a:rPr>
              <a:t>SEKTÖR TEŞVİKLERİ</a:t>
            </a:r>
          </a:p>
        </p:txBody>
      </p:sp>
      <p:sp>
        <p:nvSpPr>
          <p:cNvPr id="7" name="Dikdörtgen 6"/>
          <p:cNvSpPr/>
          <p:nvPr/>
        </p:nvSpPr>
        <p:spPr>
          <a:xfrm>
            <a:off x="683568" y="3789040"/>
            <a:ext cx="7776864" cy="1246495"/>
          </a:xfrm>
          <a:prstGeom prst="rect">
            <a:avLst/>
          </a:prstGeom>
        </p:spPr>
        <p:txBody>
          <a:bodyPr wrap="square">
            <a:spAutoFit/>
          </a:bodyPr>
          <a:lstStyle/>
          <a:p>
            <a:r>
              <a:rPr lang="tr-TR" sz="2500" dirty="0" smtClean="0"/>
              <a:t>	Sektörün </a:t>
            </a:r>
            <a:r>
              <a:rPr lang="tr-TR" sz="2500" dirty="0"/>
              <a:t>performansını iyileştirmek için bazı aktif profesyonel kurumlar tarafından </a:t>
            </a:r>
            <a:r>
              <a:rPr lang="tr-TR" sz="2500" dirty="0" smtClean="0"/>
              <a:t>yürütülen çeşitli </a:t>
            </a:r>
            <a:r>
              <a:rPr lang="tr-TR" sz="2500" dirty="0"/>
              <a:t>teşvikler kullanılmaktadır.</a:t>
            </a:r>
          </a:p>
        </p:txBody>
      </p:sp>
    </p:spTree>
    <p:extLst>
      <p:ext uri="{BB962C8B-B14F-4D97-AF65-F5344CB8AC3E}">
        <p14:creationId xmlns:p14="http://schemas.microsoft.com/office/powerpoint/2010/main" val="33441327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47402"/>
            <a:ext cx="5487560" cy="188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838" y="2636912"/>
            <a:ext cx="5693022" cy="323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5781"/>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83568" y="1052736"/>
            <a:ext cx="3010824" cy="477054"/>
          </a:xfrm>
          <a:prstGeom prst="rect">
            <a:avLst/>
          </a:prstGeom>
        </p:spPr>
        <p:txBody>
          <a:bodyPr wrap="none">
            <a:spAutoFit/>
          </a:bodyPr>
          <a:lstStyle/>
          <a:p>
            <a:pPr marL="342900" indent="-342900">
              <a:buFont typeface="Arial" pitchFamily="34" charset="0"/>
              <a:buChar char="•"/>
            </a:pPr>
            <a:r>
              <a:rPr lang="tr-TR" sz="2500" b="1" dirty="0">
                <a:solidFill>
                  <a:srgbClr val="D56509"/>
                </a:solidFill>
              </a:rPr>
              <a:t>En İyi Uygulamalar</a:t>
            </a:r>
          </a:p>
        </p:txBody>
      </p:sp>
      <p:sp>
        <p:nvSpPr>
          <p:cNvPr id="6" name="Dikdörtgen 5"/>
          <p:cNvSpPr/>
          <p:nvPr/>
        </p:nvSpPr>
        <p:spPr>
          <a:xfrm>
            <a:off x="683568" y="1844824"/>
            <a:ext cx="6587381" cy="477054"/>
          </a:xfrm>
          <a:prstGeom prst="rect">
            <a:avLst/>
          </a:prstGeom>
        </p:spPr>
        <p:txBody>
          <a:bodyPr wrap="none">
            <a:spAutoFit/>
          </a:bodyPr>
          <a:lstStyle/>
          <a:p>
            <a:pPr marL="342900" indent="-342900">
              <a:buFont typeface="Arial" pitchFamily="34" charset="0"/>
              <a:buChar char="•"/>
            </a:pPr>
            <a:r>
              <a:rPr lang="tr-TR" sz="2500" b="1" dirty="0">
                <a:solidFill>
                  <a:srgbClr val="D56509"/>
                </a:solidFill>
              </a:rPr>
              <a:t>Kamuoyunun Araştırmaya Güvenini Sağlamak</a:t>
            </a:r>
          </a:p>
        </p:txBody>
      </p:sp>
      <p:sp>
        <p:nvSpPr>
          <p:cNvPr id="7" name="Dikdörtgen 6"/>
          <p:cNvSpPr/>
          <p:nvPr/>
        </p:nvSpPr>
        <p:spPr>
          <a:xfrm>
            <a:off x="683568" y="2564904"/>
            <a:ext cx="4401526" cy="477054"/>
          </a:xfrm>
          <a:prstGeom prst="rect">
            <a:avLst/>
          </a:prstGeom>
        </p:spPr>
        <p:txBody>
          <a:bodyPr wrap="none">
            <a:spAutoFit/>
          </a:bodyPr>
          <a:lstStyle/>
          <a:p>
            <a:pPr marL="342900" indent="-342900">
              <a:buFont typeface="Arial" pitchFamily="34" charset="0"/>
              <a:buChar char="•"/>
            </a:pPr>
            <a:r>
              <a:rPr lang="tr-TR" sz="2500" b="1" dirty="0">
                <a:solidFill>
                  <a:srgbClr val="D56509"/>
                </a:solidFill>
              </a:rPr>
              <a:t>Sektör Trendlerinin İzlenmesi</a:t>
            </a:r>
          </a:p>
        </p:txBody>
      </p:sp>
      <p:sp>
        <p:nvSpPr>
          <p:cNvPr id="8" name="Dikdörtgen 7"/>
          <p:cNvSpPr/>
          <p:nvPr/>
        </p:nvSpPr>
        <p:spPr>
          <a:xfrm>
            <a:off x="683568" y="3383994"/>
            <a:ext cx="4343818" cy="477054"/>
          </a:xfrm>
          <a:prstGeom prst="rect">
            <a:avLst/>
          </a:prstGeom>
        </p:spPr>
        <p:txBody>
          <a:bodyPr wrap="none">
            <a:spAutoFit/>
          </a:bodyPr>
          <a:lstStyle/>
          <a:p>
            <a:pPr marL="342900" indent="-342900">
              <a:buFont typeface="Arial" pitchFamily="34" charset="0"/>
              <a:buChar char="•"/>
            </a:pPr>
            <a:r>
              <a:rPr lang="tr-TR" sz="2500" b="1" dirty="0">
                <a:solidFill>
                  <a:srgbClr val="D56509"/>
                </a:solidFill>
              </a:rPr>
              <a:t>Etik Davranışın İyileştirilmesi</a:t>
            </a:r>
          </a:p>
        </p:txBody>
      </p:sp>
      <p:sp>
        <p:nvSpPr>
          <p:cNvPr id="9" name="Dikdörtgen 8"/>
          <p:cNvSpPr/>
          <p:nvPr/>
        </p:nvSpPr>
        <p:spPr>
          <a:xfrm>
            <a:off x="683568" y="4149080"/>
            <a:ext cx="6912768" cy="477054"/>
          </a:xfrm>
          <a:prstGeom prst="rect">
            <a:avLst/>
          </a:prstGeom>
        </p:spPr>
        <p:txBody>
          <a:bodyPr wrap="square">
            <a:spAutoFit/>
          </a:bodyPr>
          <a:lstStyle/>
          <a:p>
            <a:pPr marL="342900" indent="-342900">
              <a:buFont typeface="Arial" pitchFamily="34" charset="0"/>
              <a:buChar char="•"/>
            </a:pPr>
            <a:r>
              <a:rPr lang="tr-TR" sz="2500" b="1" dirty="0">
                <a:solidFill>
                  <a:srgbClr val="D56509"/>
                </a:solidFill>
              </a:rPr>
              <a:t>Kalifiye Araştırma Profesyonelleri Sertifikasyonu</a:t>
            </a:r>
          </a:p>
        </p:txBody>
      </p:sp>
      <p:sp>
        <p:nvSpPr>
          <p:cNvPr id="10" name="Dikdörtgen 9"/>
          <p:cNvSpPr/>
          <p:nvPr/>
        </p:nvSpPr>
        <p:spPr>
          <a:xfrm>
            <a:off x="683568" y="4797152"/>
            <a:ext cx="2348335" cy="477054"/>
          </a:xfrm>
          <a:prstGeom prst="rect">
            <a:avLst/>
          </a:prstGeom>
        </p:spPr>
        <p:txBody>
          <a:bodyPr wrap="none">
            <a:spAutoFit/>
          </a:bodyPr>
          <a:lstStyle/>
          <a:p>
            <a:pPr marL="342900" indent="-342900">
              <a:buFont typeface="Arial" pitchFamily="34" charset="0"/>
              <a:buChar char="•"/>
            </a:pPr>
            <a:r>
              <a:rPr lang="tr-TR" sz="2500" b="1" dirty="0">
                <a:solidFill>
                  <a:srgbClr val="D56509"/>
                </a:solidFill>
              </a:rPr>
              <a:t>Sürekli Eğitim</a:t>
            </a:r>
          </a:p>
        </p:txBody>
      </p:sp>
    </p:spTree>
    <p:extLst>
      <p:ext uri="{BB962C8B-B14F-4D97-AF65-F5344CB8AC3E}">
        <p14:creationId xmlns:p14="http://schemas.microsoft.com/office/powerpoint/2010/main" val="31946235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945690"/>
            <a:ext cx="7488832" cy="1169551"/>
          </a:xfrm>
          <a:prstGeom prst="rect">
            <a:avLst/>
          </a:prstGeom>
          <a:solidFill>
            <a:srgbClr val="D56509"/>
          </a:solidFill>
        </p:spPr>
        <p:txBody>
          <a:bodyPr wrap="square">
            <a:spAutoFit/>
          </a:bodyPr>
          <a:lstStyle/>
          <a:p>
            <a:pPr algn="ctr"/>
            <a:r>
              <a:rPr lang="tr-TR" sz="3500" b="1" dirty="0">
                <a:solidFill>
                  <a:schemeClr val="bg1"/>
                </a:solidFill>
              </a:rPr>
              <a:t>PAZARLAMA ARAŞTIRMASI ALANINDA KARİYER</a:t>
            </a:r>
            <a:endParaRPr lang="tr-TR" sz="3500" dirty="0">
              <a:solidFill>
                <a:schemeClr val="bg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611560" y="3573016"/>
            <a:ext cx="7920880" cy="1631216"/>
          </a:xfrm>
          <a:prstGeom prst="rect">
            <a:avLst/>
          </a:prstGeom>
        </p:spPr>
        <p:txBody>
          <a:bodyPr wrap="square">
            <a:spAutoFit/>
          </a:bodyPr>
          <a:lstStyle/>
          <a:p>
            <a:r>
              <a:rPr lang="tr-TR" sz="2500" dirty="0" smtClean="0"/>
              <a:t>	Belki </a:t>
            </a:r>
            <a:r>
              <a:rPr lang="tr-TR" sz="2500" dirty="0"/>
              <a:t>pazarlama araştırması alanında kariyer yapmaya ilgi duymaya başladınız. </a:t>
            </a:r>
            <a:r>
              <a:rPr lang="tr-TR" sz="2500" dirty="0" smtClean="0"/>
              <a:t>Yakın bir </a:t>
            </a:r>
            <a:r>
              <a:rPr lang="tr-TR" sz="2500" dirty="0"/>
              <a:t>tarihte ESOMAR, kariyerlerinde altı yıla kadar olan genç araştırmacılarla çevrim </a:t>
            </a:r>
            <a:r>
              <a:rPr lang="tr-TR" sz="2500" dirty="0" smtClean="0"/>
              <a:t>içi bir </a:t>
            </a:r>
            <a:r>
              <a:rPr lang="tr-TR" sz="2500" dirty="0"/>
              <a:t>forum oluşturmuştur.</a:t>
            </a:r>
          </a:p>
        </p:txBody>
      </p:sp>
    </p:spTree>
    <p:extLst>
      <p:ext uri="{BB962C8B-B14F-4D97-AF65-F5344CB8AC3E}">
        <p14:creationId xmlns:p14="http://schemas.microsoft.com/office/powerpoint/2010/main" val="27842453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1551" y="1999898"/>
            <a:ext cx="8200899" cy="630942"/>
          </a:xfrm>
          <a:prstGeom prst="rect">
            <a:avLst/>
          </a:prstGeom>
          <a:solidFill>
            <a:srgbClr val="D56509"/>
          </a:solidFill>
        </p:spPr>
        <p:txBody>
          <a:bodyPr wrap="none">
            <a:spAutoFit/>
          </a:bodyPr>
          <a:lstStyle/>
          <a:p>
            <a:r>
              <a:rPr lang="tr-TR" sz="3500" b="1" dirty="0">
                <a:solidFill>
                  <a:schemeClr val="bg1"/>
                </a:solidFill>
              </a:rPr>
              <a:t>NEREDEYDİNİZ VE NEREYE GİDİYORSUNUZ!</a:t>
            </a:r>
            <a:endParaRPr lang="tr-TR" sz="3500" dirty="0">
              <a:solidFill>
                <a:schemeClr val="bg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251520" y="2996952"/>
            <a:ext cx="8640960" cy="2015936"/>
          </a:xfrm>
          <a:prstGeom prst="rect">
            <a:avLst/>
          </a:prstGeom>
        </p:spPr>
        <p:txBody>
          <a:bodyPr wrap="square">
            <a:spAutoFit/>
          </a:bodyPr>
          <a:lstStyle/>
          <a:p>
            <a:r>
              <a:rPr lang="tr-TR" sz="2500" dirty="0" smtClean="0"/>
              <a:t>	Pazarlama </a:t>
            </a:r>
            <a:r>
              <a:rPr lang="tr-TR" sz="2500" dirty="0"/>
              <a:t>araştırmasına ilişkin iki giriş bölümü burada </a:t>
            </a:r>
            <a:r>
              <a:rPr lang="tr-TR" sz="2500" dirty="0" smtClean="0"/>
              <a:t>sonlanmıştır. </a:t>
            </a:r>
            <a:r>
              <a:rPr lang="tr-TR" sz="2500" dirty="0"/>
              <a:t>Şimdi ise, 11 adımdan </a:t>
            </a:r>
            <a:r>
              <a:rPr lang="tr-TR" sz="2500" dirty="0" smtClean="0"/>
              <a:t>oluşan pazarlama </a:t>
            </a:r>
            <a:r>
              <a:rPr lang="tr-TR" sz="2500" dirty="0"/>
              <a:t>araştırması sürecini öğrenmeye hazırsınız. Bu süreç ve sürecin ilk adımları </a:t>
            </a:r>
            <a:r>
              <a:rPr lang="tr-TR" sz="2500" dirty="0" smtClean="0"/>
              <a:t>üçüncü bölümde </a:t>
            </a:r>
            <a:r>
              <a:rPr lang="tr-TR" sz="2500" dirty="0"/>
              <a:t>incelenmektedir. Sonraki bölümlerde ise sürecin diğer adımlarına yer verilmektedir.</a:t>
            </a:r>
          </a:p>
        </p:txBody>
      </p:sp>
    </p:spTree>
    <p:extLst>
      <p:ext uri="{BB962C8B-B14F-4D97-AF65-F5344CB8AC3E}">
        <p14:creationId xmlns:p14="http://schemas.microsoft.com/office/powerpoint/2010/main" val="41191115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799545" y="1988840"/>
            <a:ext cx="1544911" cy="861774"/>
          </a:xfrm>
          <a:prstGeom prst="rect">
            <a:avLst/>
          </a:prstGeom>
          <a:solidFill>
            <a:srgbClr val="D56509"/>
          </a:solidFill>
        </p:spPr>
        <p:txBody>
          <a:bodyPr wrap="none" rtlCol="0">
            <a:spAutoFit/>
          </a:bodyPr>
          <a:lstStyle/>
          <a:p>
            <a:pPr algn="ctr"/>
            <a:r>
              <a:rPr lang="tr-TR" sz="5000" b="1" dirty="0" smtClean="0">
                <a:solidFill>
                  <a:schemeClr val="bg1"/>
                </a:solidFill>
              </a:rPr>
              <a:t>ÖZET</a:t>
            </a:r>
            <a:endParaRPr lang="tr-TR" sz="5000" b="1" dirty="0">
              <a:solidFill>
                <a:schemeClr val="bg1"/>
              </a:solidFill>
            </a:endParaRPr>
          </a:p>
        </p:txBody>
      </p:sp>
      <p:sp>
        <p:nvSpPr>
          <p:cNvPr id="6" name="Metin kutusu 5"/>
          <p:cNvSpPr txBox="1"/>
          <p:nvPr/>
        </p:nvSpPr>
        <p:spPr>
          <a:xfrm>
            <a:off x="789971" y="3717032"/>
            <a:ext cx="7564058" cy="477054"/>
          </a:xfrm>
          <a:prstGeom prst="rect">
            <a:avLst/>
          </a:prstGeom>
          <a:noFill/>
        </p:spPr>
        <p:txBody>
          <a:bodyPr wrap="none" rtlCol="0">
            <a:spAutoFit/>
          </a:bodyPr>
          <a:lstStyle/>
          <a:p>
            <a:r>
              <a:rPr lang="tr-TR" sz="2500" dirty="0" smtClean="0"/>
              <a:t>Bölüm özetini kitabınızda bölüm sonlarında bulabilirsiniz.</a:t>
            </a:r>
            <a:endParaRPr lang="tr-TR" sz="2500" dirty="0"/>
          </a:p>
        </p:txBody>
      </p:sp>
    </p:spTree>
    <p:extLst>
      <p:ext uri="{BB962C8B-B14F-4D97-AF65-F5344CB8AC3E}">
        <p14:creationId xmlns:p14="http://schemas.microsoft.com/office/powerpoint/2010/main" val="8981807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0243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980728"/>
            <a:ext cx="5471022" cy="376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0163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9144002" cy="340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399626"/>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95536" y="1251337"/>
            <a:ext cx="8352928" cy="1169551"/>
          </a:xfrm>
          <a:prstGeom prst="rect">
            <a:avLst/>
          </a:prstGeom>
          <a:solidFill>
            <a:srgbClr val="D56509"/>
          </a:solidFill>
        </p:spPr>
        <p:txBody>
          <a:bodyPr wrap="square">
            <a:spAutoFit/>
          </a:bodyPr>
          <a:lstStyle/>
          <a:p>
            <a:pPr algn="ctr"/>
            <a:r>
              <a:rPr lang="tr-TR" sz="3500" dirty="0">
                <a:solidFill>
                  <a:schemeClr val="bg1"/>
                </a:solidFill>
              </a:rPr>
              <a:t>Pazarlama Araştırması Derneği CEO’sundan Birkaç Söz</a:t>
            </a:r>
          </a:p>
        </p:txBody>
      </p:sp>
      <p:sp>
        <p:nvSpPr>
          <p:cNvPr id="11" name="Dikdörtgen 10"/>
          <p:cNvSpPr/>
          <p:nvPr/>
        </p:nvSpPr>
        <p:spPr>
          <a:xfrm>
            <a:off x="251520" y="2731854"/>
            <a:ext cx="8640960" cy="2785378"/>
          </a:xfrm>
          <a:prstGeom prst="rect">
            <a:avLst/>
          </a:prstGeom>
        </p:spPr>
        <p:txBody>
          <a:bodyPr wrap="square">
            <a:spAutoFit/>
          </a:bodyPr>
          <a:lstStyle/>
          <a:p>
            <a:r>
              <a:rPr lang="tr-TR" sz="2500" dirty="0" smtClean="0"/>
              <a:t>	Bu bölümde, sektörün diğer profesyonel kuruluşları ve Pazarlama Araştırması Derneği tarafından desteklenen Profesyonel Araştırmacı Sertifikasyonu hakkında detaylı bilgi verilecektir. Bölümde ayrıca sektörün tarihçesi, sektörde faaliyet gösteren çeşitli yapıdaki ve büyüklükteki firmalar, sektör değerlendirmesi ve sektörün kendini geliştirmek için kullandığı yöntemler gibi çeşitli sektörel bilgilere de yer verilecektir.</a:t>
            </a:r>
            <a:endParaRPr lang="tr-TR" sz="2500" dirty="0"/>
          </a:p>
        </p:txBody>
      </p:sp>
    </p:spTree>
    <p:extLst>
      <p:ext uri="{BB962C8B-B14F-4D97-AF65-F5344CB8AC3E}">
        <p14:creationId xmlns:p14="http://schemas.microsoft.com/office/powerpoint/2010/main" val="17345033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40020" y="1988840"/>
            <a:ext cx="4863960" cy="630942"/>
          </a:xfrm>
          <a:prstGeom prst="rect">
            <a:avLst/>
          </a:prstGeom>
          <a:solidFill>
            <a:srgbClr val="D56509"/>
          </a:solidFill>
        </p:spPr>
        <p:txBody>
          <a:bodyPr wrap="none">
            <a:spAutoFit/>
          </a:bodyPr>
          <a:lstStyle/>
          <a:p>
            <a:r>
              <a:rPr lang="tr-TR" sz="3500" dirty="0">
                <a:solidFill>
                  <a:schemeClr val="bg1"/>
                </a:solidFill>
              </a:rPr>
              <a:t>BİR ENDÜSTRİNİN EVRİMİ</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2486333" y="2847578"/>
            <a:ext cx="4171335" cy="553998"/>
          </a:xfrm>
          <a:prstGeom prst="rect">
            <a:avLst/>
          </a:prstGeom>
        </p:spPr>
        <p:txBody>
          <a:bodyPr wrap="none">
            <a:spAutoFit/>
          </a:bodyPr>
          <a:lstStyle/>
          <a:p>
            <a:pPr eaLnBrk="0" hangingPunct="0"/>
            <a:r>
              <a:rPr lang="tr-TR" sz="3000" b="1" dirty="0">
                <a:solidFill>
                  <a:srgbClr val="D56509"/>
                </a:solidFill>
              </a:rPr>
              <a:t>BİLİNEN İLK ÇALIŞMALAR</a:t>
            </a:r>
            <a:endParaRPr lang="tr-TR" sz="3000" dirty="0">
              <a:solidFill>
                <a:srgbClr val="D56509"/>
              </a:solidFill>
            </a:endParaRPr>
          </a:p>
        </p:txBody>
      </p:sp>
      <p:sp>
        <p:nvSpPr>
          <p:cNvPr id="8" name="Dikdörtgen 7"/>
          <p:cNvSpPr/>
          <p:nvPr/>
        </p:nvSpPr>
        <p:spPr>
          <a:xfrm>
            <a:off x="395536" y="3582467"/>
            <a:ext cx="8352928" cy="1246495"/>
          </a:xfrm>
          <a:prstGeom prst="rect">
            <a:avLst/>
          </a:prstGeom>
        </p:spPr>
        <p:txBody>
          <a:bodyPr wrap="square">
            <a:spAutoFit/>
          </a:bodyPr>
          <a:lstStyle/>
          <a:p>
            <a:r>
              <a:rPr lang="tr-TR" sz="2500" dirty="0" smtClean="0"/>
              <a:t>	Bilinen </a:t>
            </a:r>
            <a:r>
              <a:rPr lang="tr-TR" sz="2500" dirty="0"/>
              <a:t>ilk </a:t>
            </a:r>
            <a:r>
              <a:rPr lang="tr-TR" sz="2500" dirty="0" smtClean="0"/>
              <a:t>pazarlama araştırması</a:t>
            </a:r>
            <a:r>
              <a:rPr lang="tr-TR" sz="2500" dirty="0"/>
              <a:t>, bir </a:t>
            </a:r>
            <a:r>
              <a:rPr lang="tr-TR" sz="2500" dirty="0" smtClean="0"/>
              <a:t>pazarlama/reklam sorununu çözmek amacıyla 1879’da N.W.Ayer</a:t>
            </a:r>
            <a:r>
              <a:rPr lang="tr-TR" sz="2500" dirty="0"/>
              <a:t> </a:t>
            </a:r>
            <a:r>
              <a:rPr lang="tr-TR" sz="2500" dirty="0" smtClean="0"/>
              <a:t>&amp; </a:t>
            </a:r>
            <a:r>
              <a:rPr lang="tr-TR" sz="2500" dirty="0"/>
              <a:t>Son isimli </a:t>
            </a:r>
            <a:r>
              <a:rPr lang="tr-TR" sz="2500" dirty="0" smtClean="0"/>
              <a:t>reklam ajansı </a:t>
            </a:r>
            <a:r>
              <a:rPr lang="tr-TR" sz="2500" dirty="0"/>
              <a:t>tarafından gerçekleştirilmiştir.</a:t>
            </a:r>
          </a:p>
        </p:txBody>
      </p:sp>
    </p:spTree>
    <p:extLst>
      <p:ext uri="{BB962C8B-B14F-4D97-AF65-F5344CB8AC3E}">
        <p14:creationId xmlns:p14="http://schemas.microsoft.com/office/powerpoint/2010/main" val="34394916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952373" y="2154922"/>
            <a:ext cx="5239255" cy="553998"/>
          </a:xfrm>
          <a:prstGeom prst="rect">
            <a:avLst/>
          </a:prstGeom>
        </p:spPr>
        <p:txBody>
          <a:bodyPr wrap="none">
            <a:spAutoFit/>
          </a:bodyPr>
          <a:lstStyle/>
          <a:p>
            <a:pPr eaLnBrk="0" hangingPunct="0"/>
            <a:r>
              <a:rPr lang="tr-TR" sz="3000" b="1" dirty="0">
                <a:solidFill>
                  <a:srgbClr val="D56509"/>
                </a:solidFill>
              </a:rPr>
              <a:t>SEKTÖR NEDEN BÜYÜMÜŞTÜR?</a:t>
            </a:r>
            <a:endParaRPr lang="tr-TR" sz="3000" dirty="0">
              <a:solidFill>
                <a:srgbClr val="D56509"/>
              </a:solidFill>
            </a:endParaRPr>
          </a:p>
        </p:txBody>
      </p:sp>
      <p:sp>
        <p:nvSpPr>
          <p:cNvPr id="7" name="Dikdörtgen 6"/>
          <p:cNvSpPr/>
          <p:nvPr/>
        </p:nvSpPr>
        <p:spPr>
          <a:xfrm>
            <a:off x="323528" y="3140968"/>
            <a:ext cx="8496944" cy="1246495"/>
          </a:xfrm>
          <a:prstGeom prst="rect">
            <a:avLst/>
          </a:prstGeom>
        </p:spPr>
        <p:txBody>
          <a:bodyPr wrap="square">
            <a:spAutoFit/>
          </a:bodyPr>
          <a:lstStyle/>
          <a:p>
            <a:r>
              <a:rPr lang="tr-TR" sz="2500" dirty="0" smtClean="0"/>
              <a:t>	Endüstri </a:t>
            </a:r>
            <a:r>
              <a:rPr lang="tr-TR" sz="2500" dirty="0"/>
              <a:t>devrimi </a:t>
            </a:r>
            <a:r>
              <a:rPr lang="tr-TR" sz="2500" dirty="0" smtClean="0"/>
              <a:t>sayesinde üreticilerin uzak pazarlar </a:t>
            </a:r>
            <a:r>
              <a:rPr lang="tr-TR" sz="2500" dirty="0"/>
              <a:t>için </a:t>
            </a:r>
            <a:r>
              <a:rPr lang="tr-TR" sz="2500" dirty="0" smtClean="0"/>
              <a:t>üretim yapmaya başlamasıyla birlikte</a:t>
            </a:r>
            <a:r>
              <a:rPr lang="tr-TR" sz="2500" dirty="0"/>
              <a:t>, </a:t>
            </a:r>
            <a:r>
              <a:rPr lang="tr-TR" sz="2500" dirty="0" smtClean="0"/>
              <a:t>pazarlama araştırmasına olan ihtiyaç </a:t>
            </a:r>
            <a:r>
              <a:rPr lang="tr-TR" sz="2500" dirty="0"/>
              <a:t>da </a:t>
            </a:r>
            <a:r>
              <a:rPr lang="tr-TR" sz="2500" dirty="0" smtClean="0"/>
              <a:t>gündeme gelmiştir</a:t>
            </a:r>
            <a:r>
              <a:rPr lang="tr-TR" sz="2500" dirty="0"/>
              <a:t>.</a:t>
            </a:r>
          </a:p>
        </p:txBody>
      </p:sp>
    </p:spTree>
    <p:extLst>
      <p:ext uri="{BB962C8B-B14F-4D97-AF65-F5344CB8AC3E}">
        <p14:creationId xmlns:p14="http://schemas.microsoft.com/office/powerpoint/2010/main" val="12073449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01562" y="1739717"/>
            <a:ext cx="5540876" cy="553998"/>
          </a:xfrm>
          <a:prstGeom prst="rect">
            <a:avLst/>
          </a:prstGeom>
        </p:spPr>
        <p:txBody>
          <a:bodyPr wrap="none">
            <a:spAutoFit/>
          </a:bodyPr>
          <a:lstStyle/>
          <a:p>
            <a:r>
              <a:rPr lang="tr-TR" sz="3000" b="1" dirty="0">
                <a:solidFill>
                  <a:srgbClr val="D56509"/>
                </a:solidFill>
              </a:rPr>
              <a:t>20.YY İLE “OLGUNLAŞAN SEKTÖR”</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251520" y="2636912"/>
            <a:ext cx="8640960" cy="2785378"/>
          </a:xfrm>
          <a:prstGeom prst="rect">
            <a:avLst/>
          </a:prstGeom>
        </p:spPr>
        <p:txBody>
          <a:bodyPr wrap="square">
            <a:spAutoFit/>
          </a:bodyPr>
          <a:lstStyle/>
          <a:p>
            <a:r>
              <a:rPr lang="tr-TR" sz="2500" dirty="0" smtClean="0"/>
              <a:t>	1900’lü </a:t>
            </a:r>
            <a:r>
              <a:rPr lang="tr-TR" sz="2500" dirty="0"/>
              <a:t>yıllar, </a:t>
            </a:r>
            <a:r>
              <a:rPr lang="tr-TR" sz="2500" dirty="0" smtClean="0"/>
              <a:t>1950’lerde küçük firmaların kontrolündeki</a:t>
            </a:r>
            <a:endParaRPr lang="tr-TR" sz="2500" dirty="0"/>
          </a:p>
          <a:p>
            <a:r>
              <a:rPr lang="tr-TR" sz="2500" dirty="0"/>
              <a:t>sektörün, </a:t>
            </a:r>
            <a:r>
              <a:rPr lang="tr-TR" sz="2500" dirty="0" smtClean="0"/>
              <a:t>günümüzde küresel </a:t>
            </a:r>
            <a:r>
              <a:rPr lang="tr-TR" sz="2500" dirty="0"/>
              <a:t>çapta “</a:t>
            </a:r>
            <a:r>
              <a:rPr lang="tr-TR" sz="2500" dirty="0" smtClean="0"/>
              <a:t>olgun bir </a:t>
            </a:r>
            <a:r>
              <a:rPr lang="tr-TR" sz="2500" dirty="0"/>
              <a:t>sektör” haline</a:t>
            </a:r>
          </a:p>
          <a:p>
            <a:r>
              <a:rPr lang="tr-TR" sz="2500" dirty="0"/>
              <a:t>gelişine şahit </a:t>
            </a:r>
            <a:r>
              <a:rPr lang="tr-TR" sz="2500" dirty="0" smtClean="0"/>
              <a:t>olmuştur. Yıllar </a:t>
            </a:r>
            <a:r>
              <a:rPr lang="tr-TR" sz="2500" dirty="0"/>
              <a:t>içerisinde </a:t>
            </a:r>
            <a:r>
              <a:rPr lang="tr-TR" sz="2500" dirty="0" smtClean="0"/>
              <a:t>yeni istatistiksel yöntemlerin, kalitatif araştırma metotlarının </a:t>
            </a:r>
            <a:r>
              <a:rPr lang="tr-TR" sz="2500" dirty="0"/>
              <a:t>ve </a:t>
            </a:r>
            <a:r>
              <a:rPr lang="tr-TR" sz="2500" dirty="0" smtClean="0"/>
              <a:t>çeşitli yazılımların sektöre uyarlanmasıyla İnternetin faydalarından en üst </a:t>
            </a:r>
            <a:r>
              <a:rPr lang="tr-TR" sz="2500" dirty="0"/>
              <a:t>düzeyde </a:t>
            </a:r>
            <a:r>
              <a:rPr lang="tr-TR" sz="2500" dirty="0" smtClean="0"/>
              <a:t>yararlanılmıştır. Bunların hepsi müşterilere </a:t>
            </a:r>
            <a:r>
              <a:rPr lang="tr-TR" sz="2500" dirty="0"/>
              <a:t>düzenli </a:t>
            </a:r>
            <a:r>
              <a:rPr lang="tr-TR" sz="2500" dirty="0" smtClean="0"/>
              <a:t>ve yeni </a:t>
            </a:r>
            <a:r>
              <a:rPr lang="tr-TR" sz="2500" dirty="0"/>
              <a:t>hizmetler </a:t>
            </a:r>
            <a:r>
              <a:rPr lang="tr-TR" sz="2500" dirty="0" smtClean="0"/>
              <a:t>sunulmasını sağlamıştır</a:t>
            </a:r>
            <a:r>
              <a:rPr lang="tr-TR" sz="2500" dirty="0"/>
              <a:t>.</a:t>
            </a:r>
          </a:p>
        </p:txBody>
      </p:sp>
    </p:spTree>
    <p:extLst>
      <p:ext uri="{BB962C8B-B14F-4D97-AF65-F5344CB8AC3E}">
        <p14:creationId xmlns:p14="http://schemas.microsoft.com/office/powerpoint/2010/main" val="27467066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564781" y="1729572"/>
            <a:ext cx="8014438" cy="630942"/>
          </a:xfrm>
          <a:prstGeom prst="rect">
            <a:avLst/>
          </a:prstGeom>
          <a:solidFill>
            <a:srgbClr val="D56509"/>
          </a:solidFill>
        </p:spPr>
        <p:txBody>
          <a:bodyPr wrap="none">
            <a:spAutoFit/>
          </a:bodyPr>
          <a:lstStyle/>
          <a:p>
            <a:r>
              <a:rPr lang="tr-TR" sz="3500" b="1" dirty="0">
                <a:solidFill>
                  <a:schemeClr val="bg1"/>
                </a:solidFill>
              </a:rPr>
              <a:t>PAZARLAMA ARAŞTIRMASINI KİM YAPAR?</a:t>
            </a:r>
            <a:endParaRPr lang="tr-TR" sz="3500" dirty="0">
              <a:solidFill>
                <a:schemeClr val="bg1"/>
              </a:solidFill>
            </a:endParaRPr>
          </a:p>
        </p:txBody>
      </p:sp>
      <p:sp>
        <p:nvSpPr>
          <p:cNvPr id="6" name="Dikdörtgen 5"/>
          <p:cNvSpPr/>
          <p:nvPr/>
        </p:nvSpPr>
        <p:spPr>
          <a:xfrm>
            <a:off x="1939773" y="2488868"/>
            <a:ext cx="5393784" cy="553998"/>
          </a:xfrm>
          <a:prstGeom prst="rect">
            <a:avLst/>
          </a:prstGeom>
        </p:spPr>
        <p:txBody>
          <a:bodyPr wrap="none">
            <a:spAutoFit/>
          </a:bodyPr>
          <a:lstStyle/>
          <a:p>
            <a:r>
              <a:rPr lang="tr-TR" sz="3000" b="1" dirty="0">
                <a:solidFill>
                  <a:srgbClr val="D56509"/>
                </a:solidFill>
              </a:rPr>
              <a:t>FİRMA İÇİ HİZMET SAĞLAYICILAR</a:t>
            </a:r>
          </a:p>
        </p:txBody>
      </p:sp>
      <p:sp>
        <p:nvSpPr>
          <p:cNvPr id="7" name="Dikdörtgen 6"/>
          <p:cNvSpPr/>
          <p:nvPr/>
        </p:nvSpPr>
        <p:spPr>
          <a:xfrm>
            <a:off x="467544" y="3640996"/>
            <a:ext cx="8208912" cy="1631216"/>
          </a:xfrm>
          <a:prstGeom prst="rect">
            <a:avLst/>
          </a:prstGeom>
        </p:spPr>
        <p:txBody>
          <a:bodyPr wrap="square">
            <a:spAutoFit/>
          </a:bodyPr>
          <a:lstStyle/>
          <a:p>
            <a:r>
              <a:rPr lang="tr-TR" sz="2500" dirty="0" smtClean="0"/>
              <a:t>	Firma </a:t>
            </a:r>
            <a:r>
              <a:rPr lang="tr-TR" sz="2500" dirty="0"/>
              <a:t>içi </a:t>
            </a:r>
            <a:r>
              <a:rPr lang="tr-TR" sz="2500" dirty="0" smtClean="0"/>
              <a:t>kaynaklar, firma </a:t>
            </a:r>
            <a:r>
              <a:rPr lang="tr-TR" sz="2500" dirty="0"/>
              <a:t>içinde </a:t>
            </a:r>
            <a:r>
              <a:rPr lang="tr-TR" sz="2500" dirty="0" smtClean="0"/>
              <a:t>pazarlama araştırması yapan herhangi </a:t>
            </a:r>
            <a:r>
              <a:rPr lang="tr-TR" sz="2500" dirty="0"/>
              <a:t>bir </a:t>
            </a:r>
            <a:r>
              <a:rPr lang="tr-TR" sz="2500" dirty="0" smtClean="0"/>
              <a:t>birimdir. Firma </a:t>
            </a:r>
            <a:r>
              <a:rPr lang="tr-TR" sz="2500" dirty="0"/>
              <a:t>içi </a:t>
            </a:r>
            <a:r>
              <a:rPr lang="tr-TR" sz="2500" dirty="0" smtClean="0"/>
              <a:t>kaynaklar kullanılarak yapılan araştırmalar genellikle kullanıcı/istemci taraflı araştırmalar olarak adlandırılırlar</a:t>
            </a:r>
            <a:r>
              <a:rPr lang="tr-TR" sz="2500" dirty="0"/>
              <a:t>.</a:t>
            </a:r>
          </a:p>
        </p:txBody>
      </p:sp>
    </p:spTree>
    <p:extLst>
      <p:ext uri="{BB962C8B-B14F-4D97-AF65-F5344CB8AC3E}">
        <p14:creationId xmlns:p14="http://schemas.microsoft.com/office/powerpoint/2010/main" val="37188515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156</Words>
  <Application>Microsoft Office PowerPoint</Application>
  <PresentationFormat>Ekran Gösterisi (4:3)</PresentationFormat>
  <Paragraphs>52</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NOBEL-PC1</dc:creator>
  <cp:lastModifiedBy>Admin</cp:lastModifiedBy>
  <cp:revision>8</cp:revision>
  <dcterms:created xsi:type="dcterms:W3CDTF">2015-09-28T11:02:32Z</dcterms:created>
  <dcterms:modified xsi:type="dcterms:W3CDTF">2024-04-03T09:08:32Z</dcterms:modified>
</cp:coreProperties>
</file>