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38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505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5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39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02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94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09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7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248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9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37D2-AF08-4E85-9C0C-F5A4C598B32D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B0CC-18A8-4C0D-8F2F-D66A5573D1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7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40888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553691" y="2204864"/>
            <a:ext cx="403661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İKİNCİL VERİ KULLANIMI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2974886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İkincil </a:t>
            </a:r>
            <a:r>
              <a:rPr lang="tr-TR" sz="2500" dirty="0"/>
              <a:t>veri </a:t>
            </a:r>
            <a:r>
              <a:rPr lang="tr-TR" sz="2500" dirty="0" smtClean="0"/>
              <a:t>uygulamaları, bir kültürün “yaşam tarzın” daki değişimleri tahminlemeden, yeni </a:t>
            </a:r>
            <a:r>
              <a:rPr lang="tr-TR" sz="2500" dirty="0"/>
              <a:t>bir </a:t>
            </a:r>
            <a:r>
              <a:rPr lang="tr-TR" sz="2500" dirty="0" smtClean="0"/>
              <a:t>oto yıkama </a:t>
            </a:r>
            <a:r>
              <a:rPr lang="tr-TR" sz="2500" dirty="0"/>
              <a:t>açmak </a:t>
            </a:r>
            <a:r>
              <a:rPr lang="tr-TR" sz="2500" dirty="0" smtClean="0"/>
              <a:t>için yer </a:t>
            </a:r>
            <a:r>
              <a:rPr lang="tr-TR" sz="2500" dirty="0"/>
              <a:t>bulma gibi </a:t>
            </a:r>
            <a:r>
              <a:rPr lang="tr-TR" sz="2500" dirty="0" smtClean="0"/>
              <a:t>özel bir </a:t>
            </a:r>
            <a:r>
              <a:rPr lang="tr-TR" sz="2500" dirty="0"/>
              <a:t>uygulamaya </a:t>
            </a:r>
            <a:r>
              <a:rPr lang="tr-TR" sz="2500" dirty="0" smtClean="0"/>
              <a:t>kadar çeşitlilik </a:t>
            </a:r>
            <a:r>
              <a:rPr lang="tr-TR" sz="2500" dirty="0"/>
              <a:t>gösterir.</a:t>
            </a:r>
          </a:p>
        </p:txBody>
      </p:sp>
    </p:spTree>
    <p:extLst>
      <p:ext uri="{BB962C8B-B14F-4D97-AF65-F5344CB8AC3E}">
        <p14:creationId xmlns:p14="http://schemas.microsoft.com/office/powerpoint/2010/main" val="40387052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26" y="1939191"/>
            <a:ext cx="7797948" cy="4187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692696"/>
            <a:ext cx="74888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Şekil 5.1 </a:t>
            </a:r>
          </a:p>
          <a:p>
            <a:pPr algn="ctr"/>
            <a:r>
              <a:rPr lang="tr-TR" sz="2500" dirty="0" smtClean="0"/>
              <a:t>Nüfus </a:t>
            </a:r>
            <a:r>
              <a:rPr lang="tr-TR" sz="2500" dirty="0"/>
              <a:t>Verileri </a:t>
            </a:r>
            <a:r>
              <a:rPr lang="tr-TR" sz="2500" dirty="0" smtClean="0"/>
              <a:t>Bir Pazarın </a:t>
            </a:r>
            <a:r>
              <a:rPr lang="tr-TR" sz="2500" dirty="0"/>
              <a:t>Yaş </a:t>
            </a:r>
            <a:r>
              <a:rPr lang="tr-TR" sz="2500" dirty="0" smtClean="0"/>
              <a:t>Dağılım Gruplarındaki</a:t>
            </a:r>
            <a:r>
              <a:rPr lang="tr-TR" sz="2500" dirty="0"/>
              <a:t> </a:t>
            </a:r>
            <a:r>
              <a:rPr lang="tr-TR" sz="2500" dirty="0" smtClean="0"/>
              <a:t>Değişimleri Değerlendirmede Kullanılabilir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1914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019058" y="2110790"/>
            <a:ext cx="51058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İKİNCİL VERİ SINIFLANDIRMASI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299695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Veri </a:t>
            </a:r>
            <a:r>
              <a:rPr lang="tr-TR" sz="2500" dirty="0"/>
              <a:t>tabanı </a:t>
            </a:r>
            <a:r>
              <a:rPr lang="tr-TR" sz="2500" dirty="0" smtClean="0"/>
              <a:t>pazarlaması müşteri ile temasa </a:t>
            </a:r>
            <a:r>
              <a:rPr lang="tr-TR" sz="2500" dirty="0"/>
              <a:t>geçmek ve</a:t>
            </a:r>
          </a:p>
          <a:p>
            <a:r>
              <a:rPr lang="tr-TR" sz="2500" dirty="0"/>
              <a:t>ilişki kurmak </a:t>
            </a:r>
            <a:r>
              <a:rPr lang="tr-TR" sz="2500" dirty="0" smtClean="0"/>
              <a:t>için müşteri </a:t>
            </a:r>
            <a:r>
              <a:rPr lang="tr-TR" sz="2500" dirty="0"/>
              <a:t>(içsel) </a:t>
            </a:r>
            <a:r>
              <a:rPr lang="tr-TR" sz="2500" dirty="0" smtClean="0"/>
              <a:t>veri tabanlarını </a:t>
            </a:r>
            <a:r>
              <a:rPr lang="tr-TR" sz="2500" dirty="0"/>
              <a:t>ve </a:t>
            </a:r>
            <a:r>
              <a:rPr lang="tr-TR" sz="2500" dirty="0" smtClean="0"/>
              <a:t>diğer (dışsal</a:t>
            </a:r>
            <a:r>
              <a:rPr lang="tr-TR" sz="2500" dirty="0"/>
              <a:t>) veri </a:t>
            </a:r>
            <a:r>
              <a:rPr lang="tr-TR" sz="2500" dirty="0" smtClean="0"/>
              <a:t>tabanlarını (ürünler</a:t>
            </a:r>
            <a:r>
              <a:rPr lang="tr-TR" sz="2500" dirty="0"/>
              <a:t>, </a:t>
            </a:r>
            <a:r>
              <a:rPr lang="tr-TR" sz="2500" dirty="0" smtClean="0"/>
              <a:t>tedarikçiler ve aracılar) oluşturma, sürdürme</a:t>
            </a:r>
            <a:r>
              <a:rPr lang="tr-TR" sz="2500" dirty="0"/>
              <a:t>, ve </a:t>
            </a:r>
            <a:r>
              <a:rPr lang="tr-TR" sz="2500" dirty="0" smtClean="0"/>
              <a:t>kullanma sürecidir.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99647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670165" y="2132856"/>
            <a:ext cx="3803670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Dışsal İkincil Veriler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3429000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Basılı </a:t>
            </a:r>
            <a:r>
              <a:rPr lang="tr-TR" sz="2500" dirty="0"/>
              <a:t>kaynaklar Dışsal ikincil veriler, firma dışından elde edilen verilerdir. Bunlar </a:t>
            </a:r>
            <a:r>
              <a:rPr lang="tr-TR" sz="2500" dirty="0" smtClean="0"/>
              <a:t>üç başlıkta </a:t>
            </a:r>
            <a:r>
              <a:rPr lang="tr-TR" sz="2500" dirty="0"/>
              <a:t>sınıflandırılır</a:t>
            </a:r>
            <a:r>
              <a:rPr lang="tr-TR" sz="2500" dirty="0" smtClean="0"/>
              <a:t>: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18456468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740584" y="1772816"/>
            <a:ext cx="278307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tr-TR" sz="2500" b="1" dirty="0" smtClean="0">
                <a:solidFill>
                  <a:srgbClr val="D56509"/>
                </a:solidFill>
              </a:rPr>
              <a:t>Basılı kaynaklar </a:t>
            </a:r>
            <a:endParaRPr lang="tr-TR" sz="2500" b="1" dirty="0">
              <a:solidFill>
                <a:srgbClr val="D56509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1740584" y="2924944"/>
            <a:ext cx="566283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tr-TR" sz="2500" b="1" dirty="0" smtClean="0">
                <a:solidFill>
                  <a:srgbClr val="D56509"/>
                </a:solidFill>
              </a:rPr>
              <a:t>Özel amaçlı hizmetler (ticari hizmetler)</a:t>
            </a:r>
            <a:endParaRPr lang="tr-TR" sz="2500" b="1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740584" y="4221088"/>
            <a:ext cx="252793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tr-TR" sz="2500" b="1" dirty="0" smtClean="0">
                <a:solidFill>
                  <a:srgbClr val="D56509"/>
                </a:solidFill>
              </a:rPr>
              <a:t>Veri tabanları</a:t>
            </a:r>
            <a:endParaRPr lang="tr-TR" sz="2500" b="1" dirty="0">
              <a:solidFill>
                <a:srgbClr val="D565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660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672215" y="908720"/>
            <a:ext cx="77995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	Dışsal ikincil veriler konumuzda yer alan 6 alt başlığı</a:t>
            </a:r>
          </a:p>
          <a:p>
            <a:r>
              <a:rPr lang="tr-TR" sz="2500" dirty="0" smtClean="0"/>
              <a:t>detaylarıyla ele alınız.</a:t>
            </a:r>
            <a:endParaRPr lang="tr-TR" sz="25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99592" y="19168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071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99417" y="2708920"/>
            <a:ext cx="575561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İKİNCİL VERİLERİN AVANTAJLARI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99592" y="3284984"/>
            <a:ext cx="63650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İKİNCİL VERİLERİN DEZAVANTAJLARI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82495" y="3861048"/>
            <a:ext cx="521892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Raporlama Birimlerindeki Farklılık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82495" y="4338102"/>
            <a:ext cx="497283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Ölçülen Birimlerin Uyumsuzluğu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382495" y="4839995"/>
            <a:ext cx="588911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Veri Sınıflarının Kullanılabilir Olmaması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1371468" y="5301208"/>
            <a:ext cx="471270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Verilerin Güncelliğini Yitirmesi</a:t>
            </a:r>
          </a:p>
        </p:txBody>
      </p:sp>
    </p:spTree>
    <p:extLst>
      <p:ext uri="{BB962C8B-B14F-4D97-AF65-F5344CB8AC3E}">
        <p14:creationId xmlns:p14="http://schemas.microsoft.com/office/powerpoint/2010/main" val="34029829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187624" y="2780928"/>
            <a:ext cx="660488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İKİNCİL VERİNİN DEĞERLENDİRİLMESİ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99592" y="19168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5071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619672" y="3370716"/>
            <a:ext cx="401744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Çalışmanın Amacı Nedir?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619672" y="3861048"/>
            <a:ext cx="379058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Bilgiyi Kim Toplamıştır?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619672" y="4331894"/>
            <a:ext cx="35168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Toplanan Bilgi Nedir?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619672" y="4797152"/>
            <a:ext cx="359277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tr-TR" sz="2500" b="1" dirty="0"/>
              <a:t>Bilgi Nasıl Elde Edildi?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1619672" y="5274206"/>
            <a:ext cx="513095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5"/>
            </a:pPr>
            <a:r>
              <a:rPr lang="tr-TR" sz="2500" b="1" dirty="0"/>
              <a:t>Bilgi Diğer Bilgilerle Tutarlı mıdır?</a:t>
            </a:r>
          </a:p>
        </p:txBody>
      </p:sp>
    </p:spTree>
    <p:extLst>
      <p:ext uri="{BB962C8B-B14F-4D97-AF65-F5344CB8AC3E}">
        <p14:creationId xmlns:p14="http://schemas.microsoft.com/office/powerpoint/2010/main" val="41091771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9168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5071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Dikdörtgen 5"/>
          <p:cNvSpPr/>
          <p:nvPr/>
        </p:nvSpPr>
        <p:spPr>
          <a:xfrm>
            <a:off x="827584" y="2708920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PAZARLAMACILAR İÇİN ÖNEMLİ İKİNCİL VERİ KAYNAKLARI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827584" y="4005064"/>
            <a:ext cx="61981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AMERİKAN TOPLUM ARAŞTIRMASI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259632" y="4752146"/>
            <a:ext cx="553850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ACS’nin Nasıl Kullanıldığını Öğrenme</a:t>
            </a:r>
          </a:p>
        </p:txBody>
      </p:sp>
    </p:spTree>
    <p:extLst>
      <p:ext uri="{BB962C8B-B14F-4D97-AF65-F5344CB8AC3E}">
        <p14:creationId xmlns:p14="http://schemas.microsoft.com/office/powerpoint/2010/main" val="3778452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8932"/>
            <a:ext cx="8784976" cy="555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449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42083"/>
            <a:ext cx="8640960" cy="457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0293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37145"/>
            <a:ext cx="6338290" cy="536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4440920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899592" y="1916832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827584" y="2507104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827584" y="2875002"/>
            <a:ext cx="621266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İKİNCİL BİLGİ ÜZERİNE SON SÖZLER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39552" y="3789040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Bilginin </a:t>
            </a:r>
            <a:r>
              <a:rPr lang="tr-TR" sz="2500" dirty="0"/>
              <a:t>nerede olduğunu bilmek çalışma hayatında </a:t>
            </a:r>
            <a:r>
              <a:rPr lang="tr-TR" sz="2500" dirty="0" smtClean="0"/>
              <a:t>oldukça değerli </a:t>
            </a:r>
            <a:r>
              <a:rPr lang="tr-TR" sz="2500" dirty="0"/>
              <a:t>bir </a:t>
            </a:r>
            <a:r>
              <a:rPr lang="tr-TR" sz="2500" dirty="0" smtClean="0"/>
              <a:t>beceridir.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7652009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700092" y="2204864"/>
            <a:ext cx="574381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Paketlenmiş Hazır Bilgi Nedir?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67544" y="3356992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Paketlenmiş </a:t>
            </a:r>
            <a:r>
              <a:rPr lang="tr-TR" sz="2500" dirty="0"/>
              <a:t>hazır </a:t>
            </a:r>
            <a:r>
              <a:rPr lang="tr-TR" sz="2500" dirty="0" smtClean="0"/>
              <a:t>bilgi, toplanmış </a:t>
            </a:r>
            <a:r>
              <a:rPr lang="tr-TR" sz="2500" dirty="0"/>
              <a:t>veri </a:t>
            </a:r>
            <a:r>
              <a:rPr lang="tr-TR" sz="2500" dirty="0" smtClean="0"/>
              <a:t>ve/veya veri </a:t>
            </a:r>
            <a:r>
              <a:rPr lang="tr-TR" sz="2500" dirty="0"/>
              <a:t>toplama </a:t>
            </a:r>
            <a:r>
              <a:rPr lang="tr-TR" sz="2500" dirty="0" smtClean="0"/>
              <a:t>sürecindeki tüm </a:t>
            </a:r>
            <a:r>
              <a:rPr lang="tr-TR" sz="2500" dirty="0"/>
              <a:t>kullanıcılar </a:t>
            </a:r>
            <a:r>
              <a:rPr lang="tr-TR" sz="2500" dirty="0" smtClean="0"/>
              <a:t>için önceden </a:t>
            </a:r>
            <a:r>
              <a:rPr lang="tr-TR" sz="2500" dirty="0"/>
              <a:t>hazırlanmış</a:t>
            </a:r>
          </a:p>
          <a:p>
            <a:r>
              <a:rPr lang="tr-TR" sz="2500" dirty="0"/>
              <a:t>ikincil bir veri </a:t>
            </a:r>
            <a:r>
              <a:rPr lang="tr-TR" sz="2500" dirty="0" smtClean="0"/>
              <a:t>türüdür. Hazır </a:t>
            </a:r>
            <a:r>
              <a:rPr lang="tr-TR" sz="2500" dirty="0"/>
              <a:t>veri; özel </a:t>
            </a:r>
            <a:r>
              <a:rPr lang="tr-TR" sz="2500" dirty="0" smtClean="0"/>
              <a:t>amaçlı veriler </a:t>
            </a:r>
            <a:r>
              <a:rPr lang="tr-TR" sz="2500" dirty="0"/>
              <a:t>ve </a:t>
            </a:r>
            <a:r>
              <a:rPr lang="tr-TR" sz="2500" dirty="0" smtClean="0"/>
              <a:t>paketlenmiş hizmetler </a:t>
            </a:r>
            <a:r>
              <a:rPr lang="tr-TR" sz="2500" dirty="0"/>
              <a:t>olarak iki </a:t>
            </a:r>
            <a:r>
              <a:rPr lang="tr-TR" sz="2500" dirty="0" smtClean="0"/>
              <a:t>ana sınıfa </a:t>
            </a:r>
            <a:r>
              <a:rPr lang="tr-TR" sz="2500" dirty="0"/>
              <a:t>ayrılır.</a:t>
            </a:r>
          </a:p>
        </p:txBody>
      </p:sp>
    </p:spTree>
    <p:extLst>
      <p:ext uri="{BB962C8B-B14F-4D97-AF65-F5344CB8AC3E}">
        <p14:creationId xmlns:p14="http://schemas.microsoft.com/office/powerpoint/2010/main" val="3852766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27584" y="112706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/>
              <a:t>	Paketlenmiş Hazır Bilgi konusunda işleyeceğimiz alt bölümler şunlardır.</a:t>
            </a:r>
            <a:endParaRPr lang="tr-TR" sz="25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899592" y="219065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827584" y="278092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827584" y="292494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KULLANIMA HAZIR BİLGİNİN AVANTAJLARI VE DEZAVANTAJLARI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331640" y="4104074"/>
            <a:ext cx="309584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400050">
              <a:buFont typeface="+mj-lt"/>
              <a:buAutoNum type="romanLcPeriod"/>
            </a:pPr>
            <a:r>
              <a:rPr lang="tr-TR" sz="2500" b="1" dirty="0"/>
              <a:t>Özel Amaçlı Veriler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1331640" y="4680138"/>
            <a:ext cx="368703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Paketlenmiş Hizmetler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31640" y="5301208"/>
            <a:ext cx="555517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Paketlenmiş Hazır Bilgi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897014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42134073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187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052736"/>
            <a:ext cx="5111784" cy="244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204143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122"/>
            <a:ext cx="9144002" cy="343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404973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628800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59532" y="2492896"/>
            <a:ext cx="842493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İkincil verileri nasıl kullanacağımızı ve içsel ve dışsal veri</a:t>
            </a:r>
          </a:p>
          <a:p>
            <a:r>
              <a:rPr lang="tr-TR" sz="2500" dirty="0" smtClean="0"/>
              <a:t>tabanlarından oluşan ikincil verileri nasıl sınırlandırabileceğimizi öğrenmek.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59532" y="4054569"/>
            <a:ext cx="84249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İkincil verilerin avantajları ve dezavantajlarını anlamak.</a:t>
            </a:r>
            <a:endParaRPr lang="tr-TR" sz="2500" dirty="0"/>
          </a:p>
        </p:txBody>
      </p:sp>
      <p:sp>
        <p:nvSpPr>
          <p:cNvPr id="9" name="Dikdörtgen 8"/>
          <p:cNvSpPr/>
          <p:nvPr/>
        </p:nvSpPr>
        <p:spPr>
          <a:xfrm>
            <a:off x="359532" y="4869160"/>
            <a:ext cx="84249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İkincil verilerin nasıl değerlendirileceğini öğrenmek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164918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7544" y="141270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Amerikan Nüfus Sayım Bürosu’nun yeni Amerikan Toplumu </a:t>
            </a:r>
          </a:p>
          <a:p>
            <a:r>
              <a:rPr lang="tr-TR" sz="2500" dirty="0" smtClean="0"/>
              <a:t>Araştırmasının nasıl kullanılacağını öğrenmek.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2636844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Paketlenmiş hazır bilgilerin ne olduğunu ve özel amaçlı </a:t>
            </a:r>
          </a:p>
          <a:p>
            <a:r>
              <a:rPr lang="tr-TR" sz="2500" dirty="0"/>
              <a:t>v</a:t>
            </a:r>
            <a:r>
              <a:rPr lang="tr-TR" sz="2500" dirty="0" smtClean="0"/>
              <a:t>eriler ile paketlenmiş hizmetler arasındaki farkların ne olduğunu öğrenmek.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29302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Paketlenmiş hazır bilgi ve uygulamalarının avantaj ve</a:t>
            </a:r>
          </a:p>
          <a:p>
            <a:r>
              <a:rPr lang="tr-TR" sz="2500" dirty="0" smtClean="0"/>
              <a:t>dezavantajlarının neler olduğunu anlamak.</a:t>
            </a:r>
          </a:p>
        </p:txBody>
      </p:sp>
    </p:spTree>
    <p:extLst>
      <p:ext uri="{BB962C8B-B14F-4D97-AF65-F5344CB8AC3E}">
        <p14:creationId xmlns:p14="http://schemas.microsoft.com/office/powerpoint/2010/main" val="7085939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6" y="3501008"/>
            <a:ext cx="6726650" cy="10156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3000" b="1" dirty="0" smtClean="0"/>
              <a:t>Aşama </a:t>
            </a:r>
            <a:r>
              <a:rPr lang="tr-TR" sz="3000" b="1" dirty="0"/>
              <a:t>5</a:t>
            </a:r>
            <a:r>
              <a:rPr lang="tr-TR" sz="3000" b="1" dirty="0" smtClean="0"/>
              <a:t> » </a:t>
            </a:r>
            <a:r>
              <a:rPr lang="tr-TR" sz="3000" dirty="0" smtClean="0"/>
              <a:t>Bilgi </a:t>
            </a:r>
            <a:r>
              <a:rPr lang="tr-TR" sz="3000" dirty="0"/>
              <a:t>türlerinin ve kaynaklarının</a:t>
            </a:r>
          </a:p>
          <a:p>
            <a:r>
              <a:rPr lang="tr-TR" sz="3000" dirty="0"/>
              <a:t>tanımlanması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4467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16090" y="1429906"/>
            <a:ext cx="431182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pPr eaLnBrk="0" hangingPunct="0"/>
            <a:r>
              <a:rPr lang="tr-TR" sz="3500" b="1" dirty="0">
                <a:solidFill>
                  <a:schemeClr val="bg1"/>
                </a:solidFill>
              </a:rPr>
              <a:t>İkincil Verinin Gelişimi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2419141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bölüm ikincil verilerin nasıl kullanıldığını</a:t>
            </a:r>
            <a:r>
              <a:rPr lang="tr-TR" sz="2500" dirty="0" smtClean="0"/>
              <a:t>, 1 </a:t>
            </a:r>
            <a:r>
              <a:rPr lang="tr-TR" sz="2500" dirty="0"/>
              <a:t>farklı bilgi </a:t>
            </a:r>
            <a:r>
              <a:rPr lang="tr-TR" sz="2500" dirty="0" smtClean="0"/>
              <a:t>türlerinin nasıl </a:t>
            </a:r>
            <a:r>
              <a:rPr lang="tr-TR" sz="2500" dirty="0"/>
              <a:t>sınıflandırıldığını, bu bilgi kaynaklarının ne tür avantajlar ve dezavantajlara </a:t>
            </a:r>
            <a:r>
              <a:rPr lang="tr-TR" sz="2500" dirty="0" smtClean="0"/>
              <a:t>sahip olduğunu </a:t>
            </a:r>
            <a:r>
              <a:rPr lang="tr-TR" sz="2500" dirty="0"/>
              <a:t>ve pazarlama araştırmacılarının önemli ikincil veri kaynaklarını nereden </a:t>
            </a:r>
            <a:r>
              <a:rPr lang="tr-TR" sz="2500" dirty="0" smtClean="0"/>
              <a:t>bulabileceklerini araştırmaktadır</a:t>
            </a:r>
            <a:r>
              <a:rPr lang="tr-TR" sz="2500" dirty="0"/>
              <a:t>. Bu konulara ek olarak kullanıma </a:t>
            </a:r>
            <a:r>
              <a:rPr lang="tr-TR" sz="2500" i="1" dirty="0"/>
              <a:t>paketlenmiş hazır </a:t>
            </a:r>
            <a:r>
              <a:rPr lang="tr-TR" sz="2500" i="1" dirty="0" smtClean="0"/>
              <a:t>bilgi </a:t>
            </a:r>
            <a:r>
              <a:rPr lang="tr-TR" sz="2500" dirty="0" smtClean="0"/>
              <a:t>olarak </a:t>
            </a:r>
            <a:r>
              <a:rPr lang="tr-TR" sz="2500" dirty="0"/>
              <a:t>adlandırılan diğer bilgi türüne giriş yapılacak ve bu bilgilerle yapılan pazarlama</a:t>
            </a:r>
          </a:p>
          <a:p>
            <a:r>
              <a:rPr lang="tr-TR" sz="2500" dirty="0"/>
              <a:t>araştırması uygulamaları incelenecektir.</a:t>
            </a:r>
          </a:p>
        </p:txBody>
      </p:sp>
    </p:spTree>
    <p:extLst>
      <p:ext uri="{BB962C8B-B14F-4D97-AF65-F5344CB8AC3E}">
        <p14:creationId xmlns:p14="http://schemas.microsoft.com/office/powerpoint/2010/main" val="3311809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3511742" y="908720"/>
            <a:ext cx="2120517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İkincil Veri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61075" y="1700808"/>
            <a:ext cx="58218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tr-TR" sz="3000" b="1" dirty="0">
                <a:solidFill>
                  <a:srgbClr val="D56509"/>
                </a:solidFill>
              </a:rPr>
              <a:t>BİRİNCİL VERİYE KARŞI İKİNCİL VERİ</a:t>
            </a:r>
            <a:endParaRPr lang="tr-TR" sz="3000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2564904"/>
            <a:ext cx="8237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tr-TR" sz="2500" dirty="0" smtClean="0"/>
              <a:t>	Birincil </a:t>
            </a:r>
            <a:r>
              <a:rPr lang="tr-TR" sz="2500" dirty="0"/>
              <a:t>veri özellikle araştırmacı  tarafından mevcut bir proje için geliştirilen ya da </a:t>
            </a:r>
            <a:r>
              <a:rPr lang="tr-TR" sz="2500" dirty="0" smtClean="0"/>
              <a:t>toplanan </a:t>
            </a:r>
            <a:r>
              <a:rPr lang="tr-TR" sz="2500" dirty="0"/>
              <a:t>bilgileri ifade eder.</a:t>
            </a:r>
          </a:p>
          <a:p>
            <a:pPr eaLnBrk="0" hangingPunct="0"/>
            <a:r>
              <a:rPr lang="tr-TR" sz="2500" dirty="0"/>
              <a:t> </a:t>
            </a:r>
          </a:p>
          <a:p>
            <a:pPr eaLnBrk="0" hangingPunct="0"/>
            <a:r>
              <a:rPr lang="tr-TR" sz="2500" dirty="0" smtClean="0"/>
              <a:t>	İkincil </a:t>
            </a:r>
            <a:r>
              <a:rPr lang="tr-TR" sz="2500" dirty="0"/>
              <a:t>veri, araştırmacı dışında bir başkası tarafından daha </a:t>
            </a:r>
            <a:r>
              <a:rPr lang="tr-TR" sz="2500" dirty="0" smtClean="0"/>
              <a:t>önceden </a:t>
            </a:r>
            <a:r>
              <a:rPr lang="tr-TR" sz="2500" dirty="0"/>
              <a:t>ve/veya eldeki araştırma projesinden daha farklı bir amaç için toplanmaktadır.</a:t>
            </a:r>
          </a:p>
        </p:txBody>
      </p:sp>
    </p:spTree>
    <p:extLst>
      <p:ext uri="{BB962C8B-B14F-4D97-AF65-F5344CB8AC3E}">
        <p14:creationId xmlns:p14="http://schemas.microsoft.com/office/powerpoint/2010/main" val="37130310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228</Words>
  <Application>Microsoft Office PowerPoint</Application>
  <PresentationFormat>Ekran Gösterisi (4:3)</PresentationFormat>
  <Paragraphs>68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12</cp:revision>
  <dcterms:created xsi:type="dcterms:W3CDTF">2015-09-29T05:37:23Z</dcterms:created>
  <dcterms:modified xsi:type="dcterms:W3CDTF">2024-04-03T09:09:45Z</dcterms:modified>
</cp:coreProperties>
</file>