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8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64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1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92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94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95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10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71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68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60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78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55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1369-D116-4A1A-88C0-DFD1BC8B8192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3AB68-5991-4AA1-9910-E61031ECA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30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739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326464" y="2348880"/>
            <a:ext cx="6491072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es-ES" sz="3500" b="1" dirty="0">
                <a:solidFill>
                  <a:schemeClr val="bg1"/>
                </a:solidFill>
              </a:rPr>
              <a:t>Nicel, Nitel ve Karma Araştırmalar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9552" y="350100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 smtClean="0"/>
              <a:t>	Bir </a:t>
            </a:r>
            <a:r>
              <a:rPr lang="tr-TR" sz="3000" dirty="0"/>
              <a:t>araştırma </a:t>
            </a:r>
            <a:r>
              <a:rPr lang="tr-TR" sz="3000" dirty="0" smtClean="0"/>
              <a:t>sürecinde veri </a:t>
            </a:r>
            <a:r>
              <a:rPr lang="tr-TR" sz="3000" dirty="0"/>
              <a:t>toplama nicel </a:t>
            </a:r>
            <a:r>
              <a:rPr lang="tr-TR" sz="3000" dirty="0" smtClean="0"/>
              <a:t>ve nitel </a:t>
            </a:r>
            <a:r>
              <a:rPr lang="tr-TR" sz="3000" dirty="0"/>
              <a:t>olmak üzere </a:t>
            </a:r>
            <a:r>
              <a:rPr lang="tr-TR" sz="3000" dirty="0" smtClean="0"/>
              <a:t>iki ana </a:t>
            </a:r>
            <a:r>
              <a:rPr lang="tr-TR" sz="3000" dirty="0"/>
              <a:t>sınıfa ayrılmaktadır.</a:t>
            </a:r>
          </a:p>
        </p:txBody>
      </p:sp>
    </p:spTree>
    <p:extLst>
      <p:ext uri="{BB962C8B-B14F-4D97-AF65-F5344CB8AC3E}">
        <p14:creationId xmlns:p14="http://schemas.microsoft.com/office/powerpoint/2010/main" val="11650002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274838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	Nicel </a:t>
            </a:r>
            <a:r>
              <a:rPr lang="tr-TR" sz="2800" dirty="0"/>
              <a:t>araştırma </a:t>
            </a:r>
            <a:r>
              <a:rPr lang="tr-TR" sz="2800" dirty="0" smtClean="0"/>
              <a:t>bir grup </a:t>
            </a:r>
            <a:r>
              <a:rPr lang="tr-TR" sz="2800" dirty="0"/>
              <a:t>yapılandırılmış </a:t>
            </a:r>
            <a:r>
              <a:rPr lang="tr-TR" sz="2800" dirty="0" smtClean="0"/>
              <a:t>ve önceden belirlenmiş soru </a:t>
            </a:r>
            <a:r>
              <a:rPr lang="tr-TR" sz="2800" dirty="0"/>
              <a:t>ve cevap </a:t>
            </a:r>
            <a:r>
              <a:rPr lang="tr-TR" sz="2800" dirty="0" smtClean="0"/>
              <a:t>kategorisinin çok </a:t>
            </a:r>
            <a:r>
              <a:rPr lang="tr-TR" sz="2800" dirty="0"/>
              <a:t>sayıda </a:t>
            </a:r>
            <a:r>
              <a:rPr lang="tr-TR" sz="2800" dirty="0" smtClean="0"/>
              <a:t>cevaplayıcıya uygulandığı bir araştırma </a:t>
            </a:r>
            <a:r>
              <a:rPr lang="tr-TR" sz="2800" dirty="0"/>
              <a:t>türü </a:t>
            </a:r>
            <a:r>
              <a:rPr lang="tr-TR" sz="2800" dirty="0" smtClean="0"/>
              <a:t>olarak tanımlanmaktadır</a:t>
            </a:r>
            <a:r>
              <a:rPr lang="tr-TR" sz="2800" dirty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423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2413338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	Nitel </a:t>
            </a:r>
            <a:r>
              <a:rPr lang="tr-TR" sz="2800" dirty="0"/>
              <a:t>araştırmada </a:t>
            </a:r>
            <a:r>
              <a:rPr lang="tr-TR" sz="2800" dirty="0" smtClean="0"/>
              <a:t>ise toplanan</a:t>
            </a:r>
            <a:r>
              <a:rPr lang="tr-TR" sz="2800" dirty="0"/>
              <a:t>, analiz </a:t>
            </a:r>
            <a:r>
              <a:rPr lang="tr-TR" sz="2800" dirty="0" smtClean="0"/>
              <a:t>edilen ve </a:t>
            </a:r>
            <a:r>
              <a:rPr lang="tr-TR" sz="2800" dirty="0"/>
              <a:t>yorumlanan </a:t>
            </a:r>
            <a:r>
              <a:rPr lang="tr-TR" sz="2800" dirty="0" smtClean="0"/>
              <a:t>veriler insanların </a:t>
            </a:r>
            <a:r>
              <a:rPr lang="tr-TR" sz="2800" dirty="0"/>
              <a:t>ne </a:t>
            </a:r>
            <a:r>
              <a:rPr lang="tr-TR" sz="2800" dirty="0" smtClean="0"/>
              <a:t>yaptıklarına ve </a:t>
            </a:r>
            <a:r>
              <a:rPr lang="tr-TR" sz="2800" dirty="0"/>
              <a:t>ne </a:t>
            </a:r>
            <a:r>
              <a:rPr lang="tr-TR" sz="2800" dirty="0" smtClean="0"/>
              <a:t>söylediklerine yönelik gözlemlere dayanmaktadır</a:t>
            </a:r>
            <a:r>
              <a:rPr lang="tr-TR" sz="2800" dirty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7072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45875" y="908720"/>
            <a:ext cx="76522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 smtClean="0"/>
              <a:t>	Bu bölümün içerisinde inceleyeceğimiz diğer alt başlıklar :</a:t>
            </a:r>
            <a:endParaRPr lang="tr-TR" sz="25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7584" y="2765519"/>
            <a:ext cx="39246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GÖZLEM TEKNİKLERİ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331640" y="3281045"/>
            <a:ext cx="263841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Gözlem Türleri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331640" y="3783995"/>
            <a:ext cx="317651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Doğrudan - Dolaylı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31640" y="4307304"/>
            <a:ext cx="31606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Açık - Gizli (Kapalı)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331640" y="4811360"/>
            <a:ext cx="533133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Yapılandırılmış – Yapılandırılmamış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1331640" y="5288414"/>
            <a:ext cx="404912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5"/>
            </a:pPr>
            <a:r>
              <a:rPr lang="tr-TR" sz="2500" b="1" dirty="0" smtClean="0"/>
              <a:t>Yerinde – Yapay Ortamda</a:t>
            </a:r>
            <a:endParaRPr lang="tr-TR" sz="2500" b="1" dirty="0"/>
          </a:p>
        </p:txBody>
      </p:sp>
    </p:spTree>
    <p:extLst>
      <p:ext uri="{BB962C8B-B14F-4D97-AF65-F5344CB8AC3E}">
        <p14:creationId xmlns:p14="http://schemas.microsoft.com/office/powerpoint/2010/main" val="24311243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27584" y="2845385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GÖZLEM YÖNTEMİNİN KULLANIMI İÇİN UYGUN KOŞULLAR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27584" y="3933056"/>
            <a:ext cx="65188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GÖZLEMSEL VERİLERİN AVANTAJLARI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27584" y="4653136"/>
            <a:ext cx="58755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GÖZLEMSEL VERİLERİN KISITLARI</a:t>
            </a:r>
          </a:p>
        </p:txBody>
      </p:sp>
    </p:spTree>
    <p:extLst>
      <p:ext uri="{BB962C8B-B14F-4D97-AF65-F5344CB8AC3E}">
        <p14:creationId xmlns:p14="http://schemas.microsoft.com/office/powerpoint/2010/main" val="23537842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230126" y="2205152"/>
            <a:ext cx="2683748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Odak Gruplar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3069248"/>
            <a:ext cx="835292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Odak </a:t>
            </a:r>
            <a:r>
              <a:rPr lang="tr-TR" sz="2500" dirty="0"/>
              <a:t>gruplar </a:t>
            </a:r>
            <a:r>
              <a:rPr lang="tr-TR" sz="2500" dirty="0" smtClean="0"/>
              <a:t>insanların küçük </a:t>
            </a:r>
            <a:r>
              <a:rPr lang="tr-TR" sz="2500" dirty="0"/>
              <a:t>gruplar </a:t>
            </a:r>
            <a:r>
              <a:rPr lang="tr-TR" sz="2500" dirty="0" smtClean="0"/>
              <a:t>halinde araştırma </a:t>
            </a:r>
            <a:r>
              <a:rPr lang="tr-TR" sz="2500" dirty="0"/>
              <a:t>problemi </a:t>
            </a:r>
            <a:r>
              <a:rPr lang="tr-TR" sz="2500" dirty="0" smtClean="0"/>
              <a:t>ile ilgili </a:t>
            </a:r>
            <a:r>
              <a:rPr lang="tr-TR" sz="2500" dirty="0"/>
              <a:t>bilgiler elde </a:t>
            </a:r>
            <a:r>
              <a:rPr lang="tr-TR" sz="2500" dirty="0" smtClean="0"/>
              <a:t>etmek amacıyla </a:t>
            </a:r>
            <a:r>
              <a:rPr lang="tr-TR" sz="2500" dirty="0"/>
              <a:t>bir araya </a:t>
            </a:r>
            <a:r>
              <a:rPr lang="tr-TR" sz="2500" dirty="0" smtClean="0"/>
              <a:t>getirildiği ve katılımcıların bir </a:t>
            </a:r>
            <a:r>
              <a:rPr lang="tr-TR" sz="2500" dirty="0"/>
              <a:t>moderatör tarafından,</a:t>
            </a:r>
          </a:p>
          <a:p>
            <a:r>
              <a:rPr lang="tr-TR" sz="2500" dirty="0" smtClean="0"/>
              <a:t>yapılandırılmamış, spontane tartışmalarla yönlendirildikleri popüler bir </a:t>
            </a:r>
            <a:r>
              <a:rPr lang="tr-TR" sz="2500" dirty="0"/>
              <a:t>nitel </a:t>
            </a:r>
            <a:r>
              <a:rPr lang="tr-TR" sz="2500" dirty="0" smtClean="0"/>
              <a:t>araştırma tekniğidir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7678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45875" y="908720"/>
            <a:ext cx="76522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 smtClean="0"/>
              <a:t>	Odak gruplar içerisinde inceleyeceğimiz alt başlıklar :</a:t>
            </a:r>
            <a:endParaRPr lang="tr-TR" sz="25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745875" y="2780928"/>
            <a:ext cx="48596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ODAK GRUPLARIN İŞLEYİŞİ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45875" y="3451066"/>
            <a:ext cx="50535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ÇEVRİM İÇİ ODAK GRUPLAR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745875" y="4077072"/>
            <a:ext cx="5783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ODAK GRUPLARIN AVANTAJLARI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45875" y="4725144"/>
            <a:ext cx="63929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ODAK GRUPLARIN DEZAVANTAJLARI</a:t>
            </a:r>
          </a:p>
        </p:txBody>
      </p:sp>
    </p:spTree>
    <p:extLst>
      <p:ext uri="{BB962C8B-B14F-4D97-AF65-F5344CB8AC3E}">
        <p14:creationId xmlns:p14="http://schemas.microsoft.com/office/powerpoint/2010/main" val="8226267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682596"/>
            <a:ext cx="8927404" cy="349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5226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539552" y="2828836"/>
            <a:ext cx="82809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ODAK GRUPLAR NE </a:t>
            </a:r>
            <a:r>
              <a:rPr lang="tr-TR" sz="3000" b="1" dirty="0" smtClean="0">
                <a:solidFill>
                  <a:srgbClr val="D56509"/>
                </a:solidFill>
              </a:rPr>
              <a:t>ZAMAN KULLANILMALIDIR</a:t>
            </a:r>
            <a:r>
              <a:rPr lang="tr-TR" sz="3000" b="1" dirty="0">
                <a:solidFill>
                  <a:srgbClr val="D56509"/>
                </a:solidFill>
              </a:rPr>
              <a:t>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39552" y="3565465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ODAK GRUPLAR NE </a:t>
            </a:r>
            <a:r>
              <a:rPr lang="tr-TR" sz="3000" b="1" dirty="0" smtClean="0">
                <a:solidFill>
                  <a:srgbClr val="D56509"/>
                </a:solidFill>
              </a:rPr>
              <a:t>ZAMAN KULLANILMAMALIDIR</a:t>
            </a:r>
            <a:r>
              <a:rPr lang="tr-TR" sz="3000" b="1" dirty="0">
                <a:solidFill>
                  <a:srgbClr val="D56509"/>
                </a:solidFill>
              </a:rPr>
              <a:t>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39552" y="4675202"/>
            <a:ext cx="796429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ODAK GRUPLARIN BAZI KULLANIM AMAÇLARI</a:t>
            </a:r>
          </a:p>
        </p:txBody>
      </p:sp>
    </p:spTree>
    <p:extLst>
      <p:ext uri="{BB962C8B-B14F-4D97-AF65-F5344CB8AC3E}">
        <p14:creationId xmlns:p14="http://schemas.microsoft.com/office/powerpoint/2010/main" val="39271078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2313168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GELENEKSEL ODAK GRUPLARIN UYGULAMA ÖZELLİKLERİ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99592" y="152108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11135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1115616" y="3393288"/>
            <a:ext cx="492750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Odak Grupta Kaç Kişi Olmalıdır?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115616" y="3876980"/>
            <a:ext cx="480009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Odak Grupta Kimler Olmalıdır?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115616" y="4401400"/>
            <a:ext cx="628511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Odak Grup Katılımcıları Nasıl Seçilmelidir?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115616" y="4878454"/>
            <a:ext cx="633211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Odak Grup Toplantısı Nerede Yapılmalıdır?</a:t>
            </a:r>
          </a:p>
        </p:txBody>
      </p:sp>
    </p:spTree>
    <p:extLst>
      <p:ext uri="{BB962C8B-B14F-4D97-AF65-F5344CB8AC3E}">
        <p14:creationId xmlns:p14="http://schemas.microsoft.com/office/powerpoint/2010/main" val="5429364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509748" cy="237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35658"/>
            <a:ext cx="5590660" cy="79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28507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19746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827584" y="25649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Dikdörtgen 5"/>
          <p:cNvSpPr/>
          <p:nvPr/>
        </p:nvSpPr>
        <p:spPr>
          <a:xfrm>
            <a:off x="1403648" y="2708920"/>
            <a:ext cx="741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5"/>
            </a:pPr>
            <a:r>
              <a:rPr lang="tr-TR" sz="2500" b="1" dirty="0"/>
              <a:t>Moderatör Araştırma Projesine Ne Zaman Müdahale Etmelidir?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403648" y="3570694"/>
            <a:ext cx="71287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6"/>
            </a:pPr>
            <a:r>
              <a:rPr lang="tr-TR" sz="2500" b="1" dirty="0"/>
              <a:t>Odak Grup Görüşmelerinin Sonuçları Nasıl Raporlanır ve Kullanılır?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403648" y="4432468"/>
            <a:ext cx="71287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7"/>
            </a:pPr>
            <a:r>
              <a:rPr lang="tr-TR" sz="2500" b="1" dirty="0"/>
              <a:t>Odak Grup Görüşmeleri Başka Ne Faydalar Sunarlar?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906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72557" y="1979841"/>
            <a:ext cx="599888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Diğer Nitel Araştırma Teknikleri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323528" y="2708920"/>
            <a:ext cx="84969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Odak </a:t>
            </a:r>
            <a:r>
              <a:rPr lang="tr-TR" sz="2500" dirty="0"/>
              <a:t>gruplar en popüler yöntem olmasına rağmen pazarlama araştırmacılarının </a:t>
            </a:r>
            <a:r>
              <a:rPr lang="tr-TR" sz="2500" dirty="0" smtClean="0"/>
              <a:t>başvurdukları tek </a:t>
            </a:r>
            <a:r>
              <a:rPr lang="tr-TR" sz="2500" dirty="0"/>
              <a:t>nitel araştırma tekniği değildir. Nitel araştırma teknikleri içerisinde derinlemesine </a:t>
            </a:r>
            <a:r>
              <a:rPr lang="tr-TR" sz="2500" dirty="0" smtClean="0"/>
              <a:t>mülakatlar, etnografik </a:t>
            </a:r>
            <a:r>
              <a:rPr lang="tr-TR" sz="2500" dirty="0"/>
              <a:t>araştırma, protokol analizi, projektif teknikler ve fizyolojik ölçümler gibi diğer yöntemler</a:t>
            </a:r>
          </a:p>
          <a:p>
            <a:r>
              <a:rPr lang="tr-TR" sz="2500" dirty="0"/>
              <a:t>de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40232809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19746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5649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27584" y="2780928"/>
            <a:ext cx="552568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DERİNLEMESİNE MÜLAKATLAR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27584" y="3333364"/>
            <a:ext cx="372627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PROTOKOL ANALİZİ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27584" y="3933056"/>
            <a:ext cx="41204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PROJEKTİF TEKNİKLER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331640" y="4487054"/>
            <a:ext cx="350749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Kelime Çağrışım Testi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31640" y="4964108"/>
            <a:ext cx="392985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Cümle Tamamlama Testi</a:t>
            </a:r>
          </a:p>
        </p:txBody>
      </p:sp>
    </p:spTree>
    <p:extLst>
      <p:ext uri="{BB962C8B-B14F-4D97-AF65-F5344CB8AC3E}">
        <p14:creationId xmlns:p14="http://schemas.microsoft.com/office/powerpoint/2010/main" val="2251683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41704" y="2708920"/>
            <a:ext cx="218931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Resim Testi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99592" y="19746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5649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1941704" y="3185974"/>
            <a:ext cx="530081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fi-FI" sz="2500" b="1" dirty="0"/>
              <a:t>Karikatür ve Konuşma Balonu Testi</a:t>
            </a:r>
            <a:endParaRPr lang="tr-TR" sz="2500" b="1" dirty="0"/>
          </a:p>
        </p:txBody>
      </p:sp>
      <p:sp>
        <p:nvSpPr>
          <p:cNvPr id="9" name="Dikdörtgen 8"/>
          <p:cNvSpPr/>
          <p:nvPr/>
        </p:nvSpPr>
        <p:spPr>
          <a:xfrm>
            <a:off x="1941704" y="3672026"/>
            <a:ext cx="386208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5"/>
            </a:pPr>
            <a:r>
              <a:rPr lang="tr-TR" sz="2500" b="1" dirty="0"/>
              <a:t>Rol Oynama Aktiviteleri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827584" y="4365104"/>
            <a:ext cx="47446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ETNOGRAFİK ARAŞTIRMA</a:t>
            </a:r>
          </a:p>
        </p:txBody>
      </p:sp>
    </p:spTree>
    <p:extLst>
      <p:ext uri="{BB962C8B-B14F-4D97-AF65-F5344CB8AC3E}">
        <p14:creationId xmlns:p14="http://schemas.microsoft.com/office/powerpoint/2010/main" val="15903309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327781"/>
            <a:ext cx="8928992" cy="420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1262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229893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827584" y="292494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827584" y="3140968"/>
            <a:ext cx="66464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“YENİ” NİTEL ARAŞTIRMA TEKNİKLERİ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27584" y="3739098"/>
            <a:ext cx="42642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FİZYOLOJİK ÖLÇÜMLER</a:t>
            </a:r>
          </a:p>
        </p:txBody>
      </p:sp>
    </p:spTree>
    <p:extLst>
      <p:ext uri="{BB962C8B-B14F-4D97-AF65-F5344CB8AC3E}">
        <p14:creationId xmlns:p14="http://schemas.microsoft.com/office/powerpoint/2010/main" val="7261129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7980560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1320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14054"/>
            <a:ext cx="7920880" cy="502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06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296" y="1052737"/>
            <a:ext cx="6345410" cy="47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57156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2" cy="368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99430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442475" y="1628800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7544" y="2541508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Nicel ve nitel araştırma teknikleri arasındaki temel farklılıkları</a:t>
            </a:r>
            <a:r>
              <a:rPr lang="tr-TR" sz="2500" dirty="0"/>
              <a:t> </a:t>
            </a:r>
            <a:r>
              <a:rPr lang="tr-TR" sz="2500" dirty="0" smtClean="0"/>
              <a:t>anlamak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467544" y="3573016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Gözlem tekniği </a:t>
            </a:r>
            <a:r>
              <a:rPr lang="tr-TR" sz="2500" dirty="0" smtClean="0"/>
              <a:t>yoluyla veri </a:t>
            </a:r>
            <a:r>
              <a:rPr lang="tr-TR" sz="2500" dirty="0"/>
              <a:t>toplamanın avantaj </a:t>
            </a:r>
            <a:r>
              <a:rPr lang="tr-TR" sz="2500" dirty="0" smtClean="0"/>
              <a:t>ve dezavantajlarını </a:t>
            </a:r>
            <a:r>
              <a:rPr lang="tr-TR" sz="2500" dirty="0"/>
              <a:t>öğrenmek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4655458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Odak grupların ne </a:t>
            </a:r>
            <a:r>
              <a:rPr lang="tr-TR" sz="2500" dirty="0" smtClean="0"/>
              <a:t>olduklarını, nasıl </a:t>
            </a:r>
            <a:r>
              <a:rPr lang="tr-TR" sz="2500" dirty="0"/>
              <a:t>yapıldıklarını ve bu yolla</a:t>
            </a:r>
          </a:p>
          <a:p>
            <a:r>
              <a:rPr lang="tr-TR" sz="2500" dirty="0"/>
              <a:t>elde edilen verileri nasıl </a:t>
            </a:r>
            <a:r>
              <a:rPr lang="tr-TR" sz="2500" dirty="0" smtClean="0"/>
              <a:t>analiz edildiklerini </a:t>
            </a:r>
            <a:r>
              <a:rPr lang="tr-TR" sz="2500" dirty="0"/>
              <a:t>keşfetmek</a:t>
            </a:r>
          </a:p>
        </p:txBody>
      </p:sp>
    </p:spTree>
    <p:extLst>
      <p:ext uri="{BB962C8B-B14F-4D97-AF65-F5344CB8AC3E}">
        <p14:creationId xmlns:p14="http://schemas.microsoft.com/office/powerpoint/2010/main" val="29938103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11560" y="2649082"/>
            <a:ext cx="662473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Çevrim içi odak grupları </a:t>
            </a:r>
            <a:r>
              <a:rPr lang="tr-TR" sz="2500" dirty="0" smtClean="0"/>
              <a:t>ve avantajlarını </a:t>
            </a:r>
            <a:r>
              <a:rPr lang="tr-TR" sz="2500" dirty="0"/>
              <a:t>bilmek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11560" y="3610198"/>
            <a:ext cx="73448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/>
              <a:t>Pazarlama </a:t>
            </a:r>
            <a:r>
              <a:rPr lang="tr-TR" sz="2500" dirty="0" smtClean="0"/>
              <a:t>araştırmacıları tarafından </a:t>
            </a:r>
            <a:r>
              <a:rPr lang="tr-TR" sz="2500" dirty="0"/>
              <a:t>kullanılan diğer </a:t>
            </a:r>
            <a:r>
              <a:rPr lang="tr-TR" sz="2500" dirty="0" smtClean="0"/>
              <a:t>nitel araştırma </a:t>
            </a:r>
            <a:r>
              <a:rPr lang="tr-TR" sz="2500" dirty="0"/>
              <a:t>yöntemlerini öğrenmek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442475" y="1628800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</p:spTree>
    <p:extLst>
      <p:ext uri="{BB962C8B-B14F-4D97-AF65-F5344CB8AC3E}">
        <p14:creationId xmlns:p14="http://schemas.microsoft.com/office/powerpoint/2010/main" val="18564950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467544" y="3501008"/>
            <a:ext cx="8384859" cy="5539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3000" b="1" dirty="0"/>
              <a:t>Aşama 6 </a:t>
            </a:r>
            <a:r>
              <a:rPr lang="tr-TR" sz="3000" b="1" dirty="0" smtClean="0"/>
              <a:t>» </a:t>
            </a:r>
            <a:r>
              <a:rPr lang="tr-TR" sz="3000" dirty="0"/>
              <a:t>Veriye ulaşma yöntemlerinin belirlenmesi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5868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19672" y="2038489"/>
            <a:ext cx="590465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dirty="0">
                <a:solidFill>
                  <a:schemeClr val="bg1"/>
                </a:solidFill>
              </a:rPr>
              <a:t>Nitel Verileri </a:t>
            </a:r>
            <a:r>
              <a:rPr lang="tr-TR" sz="3500" dirty="0" smtClean="0">
                <a:solidFill>
                  <a:schemeClr val="bg1"/>
                </a:solidFill>
              </a:rPr>
              <a:t>İşletme Sezgilerine </a:t>
            </a:r>
            <a:r>
              <a:rPr lang="tr-TR" sz="3500" dirty="0">
                <a:solidFill>
                  <a:schemeClr val="bg1"/>
                </a:solidFill>
              </a:rPr>
              <a:t>Dönüştürmek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83568" y="3622665"/>
            <a:ext cx="799288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           Bu </a:t>
            </a:r>
            <a:r>
              <a:rPr lang="tr-TR" sz="2500" dirty="0"/>
              <a:t>bölümde </a:t>
            </a:r>
            <a:r>
              <a:rPr lang="tr-TR" sz="2500" dirty="0" smtClean="0"/>
              <a:t>nitel ve </a:t>
            </a:r>
            <a:r>
              <a:rPr lang="tr-TR" sz="2500" dirty="0"/>
              <a:t>nicel </a:t>
            </a:r>
            <a:r>
              <a:rPr lang="tr-TR" sz="2500" dirty="0" smtClean="0"/>
              <a:t>araştırmaların birbirlerinden nasıl ayrıldığı </a:t>
            </a:r>
            <a:r>
              <a:rPr lang="tr-TR" sz="2500" dirty="0"/>
              <a:t>ve nitel araştırma </a:t>
            </a:r>
            <a:r>
              <a:rPr lang="tr-TR" sz="2500" dirty="0" smtClean="0"/>
              <a:t>uygulamalarında kullanılan </a:t>
            </a:r>
            <a:r>
              <a:rPr lang="tr-TR" sz="2500" dirty="0"/>
              <a:t>çeşitli yöntemler ele alınmaktadır.</a:t>
            </a:r>
          </a:p>
        </p:txBody>
      </p:sp>
    </p:spTree>
    <p:extLst>
      <p:ext uri="{BB962C8B-B14F-4D97-AF65-F5344CB8AC3E}">
        <p14:creationId xmlns:p14="http://schemas.microsoft.com/office/powerpoint/2010/main" val="4121875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275</Words>
  <Application>Microsoft Office PowerPoint</Application>
  <PresentationFormat>Ekran Gösterisi (4:3)</PresentationFormat>
  <Paragraphs>70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7</cp:revision>
  <dcterms:created xsi:type="dcterms:W3CDTF">2015-09-29T07:02:43Z</dcterms:created>
  <dcterms:modified xsi:type="dcterms:W3CDTF">2024-04-03T09:10:09Z</dcterms:modified>
</cp:coreProperties>
</file>