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86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1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6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7E74-DB78-401C-8601-034683032F8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4F-830E-48D1-BD5C-086B2BE60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60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7E74-DB78-401C-8601-034683032F8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4F-830E-48D1-BD5C-086B2BE60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74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7E74-DB78-401C-8601-034683032F8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4F-830E-48D1-BD5C-086B2BE60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886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7E74-DB78-401C-8601-034683032F8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4F-830E-48D1-BD5C-086B2BE60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001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7E74-DB78-401C-8601-034683032F8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4F-830E-48D1-BD5C-086B2BE60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30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7E74-DB78-401C-8601-034683032F8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4F-830E-48D1-BD5C-086B2BE60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2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7E74-DB78-401C-8601-034683032F8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4F-830E-48D1-BD5C-086B2BE60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296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7E74-DB78-401C-8601-034683032F8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4F-830E-48D1-BD5C-086B2BE60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08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7E74-DB78-401C-8601-034683032F8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4F-830E-48D1-BD5C-086B2BE60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708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7E74-DB78-401C-8601-034683032F8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4F-830E-48D1-BD5C-086B2BE60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90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7E74-DB78-401C-8601-034683032F8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4F-830E-48D1-BD5C-086B2BE60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287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E7E74-DB78-401C-8601-034683032F8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664F-830E-48D1-BD5C-086B2BE60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59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OBEL-PC1\Desktop\Pazarlama Araştırması\kitap_kapa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161" y="0"/>
            <a:ext cx="47776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4518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1700808"/>
            <a:ext cx="8568952" cy="3590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41020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2204301" y="1556792"/>
            <a:ext cx="4735399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Veri Toplama Yöntemleri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95536" y="2492896"/>
            <a:ext cx="83529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b="1" dirty="0">
                <a:solidFill>
                  <a:srgbClr val="D56509"/>
                </a:solidFill>
              </a:rPr>
              <a:t>VERİ TOPLAMA GÜÇLÜĞÜ VE TEKNOLOJİNİN ETKİSİ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39552" y="3501008"/>
            <a:ext cx="806489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Bu </a:t>
            </a:r>
            <a:r>
              <a:rPr lang="tr-TR" sz="2500" dirty="0"/>
              <a:t>kısma başlamadan önce, pazarlama araştırması sürecinin veri toplama </a:t>
            </a:r>
            <a:r>
              <a:rPr lang="tr-TR" sz="2500" dirty="0" smtClean="0"/>
              <a:t>aşamasının büyük </a:t>
            </a:r>
            <a:r>
              <a:rPr lang="tr-TR" sz="2500" dirty="0"/>
              <a:t>bir değişimin ortasında olduğu belirtilmelidir.</a:t>
            </a:r>
          </a:p>
        </p:txBody>
      </p:sp>
    </p:spTree>
    <p:extLst>
      <p:ext uri="{BB962C8B-B14F-4D97-AF65-F5344CB8AC3E}">
        <p14:creationId xmlns:p14="http://schemas.microsoft.com/office/powerpoint/2010/main" val="10116848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9" y="1484785"/>
            <a:ext cx="8981636" cy="3886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1145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790903" y="2389692"/>
            <a:ext cx="3562194" cy="63094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KİŞİSEL GÖRÜŞME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67544" y="3525553"/>
            <a:ext cx="820891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Bir </a:t>
            </a:r>
            <a:r>
              <a:rPr lang="tr-TR" sz="2500" dirty="0"/>
              <a:t>kişisel </a:t>
            </a:r>
            <a:r>
              <a:rPr lang="tr-TR" sz="2500" dirty="0" smtClean="0"/>
              <a:t>görüşmede, anketör soruları yüz </a:t>
            </a:r>
            <a:r>
              <a:rPr lang="tr-TR" sz="2500" dirty="0"/>
              <a:t>yüze veya </a:t>
            </a:r>
            <a:r>
              <a:rPr lang="tr-TR" sz="2500" dirty="0" smtClean="0"/>
              <a:t>telefonda cevaplayıcıya okur </a:t>
            </a:r>
            <a:r>
              <a:rPr lang="tr-TR" sz="2500" dirty="0"/>
              <a:t>ve </a:t>
            </a:r>
            <a:r>
              <a:rPr lang="tr-TR" sz="2500" dirty="0" smtClean="0"/>
              <a:t>cevapları bilgisayar kullanmadan kaydeder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63781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99592" y="1988840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827584" y="2579112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827584" y="3065863"/>
            <a:ext cx="481798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>
              <a:buFont typeface="+mj-lt"/>
              <a:buAutoNum type="romanLcPeriod"/>
            </a:pPr>
            <a:r>
              <a:rPr lang="tr-TR" sz="2500" b="1" dirty="0"/>
              <a:t>Kişisel Görüşmelerin Avantajları</a:t>
            </a:r>
          </a:p>
        </p:txBody>
      </p:sp>
      <p:sp>
        <p:nvSpPr>
          <p:cNvPr id="8" name="Dikdörtgen 7"/>
          <p:cNvSpPr/>
          <p:nvPr/>
        </p:nvSpPr>
        <p:spPr>
          <a:xfrm>
            <a:off x="827584" y="3960058"/>
            <a:ext cx="538474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2"/>
            </a:pPr>
            <a:r>
              <a:rPr lang="tr-TR" sz="2500" b="1" dirty="0"/>
              <a:t>Kişisel Görüşmelerin Dezavantajları</a:t>
            </a:r>
          </a:p>
        </p:txBody>
      </p:sp>
    </p:spTree>
    <p:extLst>
      <p:ext uri="{BB962C8B-B14F-4D97-AF65-F5344CB8AC3E}">
        <p14:creationId xmlns:p14="http://schemas.microsoft.com/office/powerpoint/2010/main" val="2873548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1508565" y="2348880"/>
            <a:ext cx="6126870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BİLGİSAYAR DESTEKLİ ANKETLER</a:t>
            </a:r>
          </a:p>
        </p:txBody>
      </p:sp>
      <p:sp>
        <p:nvSpPr>
          <p:cNvPr id="9" name="Dikdörtgen 8"/>
          <p:cNvSpPr/>
          <p:nvPr/>
        </p:nvSpPr>
        <p:spPr>
          <a:xfrm>
            <a:off x="827584" y="3652012"/>
            <a:ext cx="748883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Bilgisayar destekli ankette teknoloji, anketörün yapacağı işi destekleyici rol </a:t>
            </a:r>
            <a:r>
              <a:rPr lang="tr-TR" sz="2500" dirty="0"/>
              <a:t>oynar.</a:t>
            </a:r>
          </a:p>
        </p:txBody>
      </p:sp>
    </p:spTree>
    <p:extLst>
      <p:ext uri="{BB962C8B-B14F-4D97-AF65-F5344CB8AC3E}">
        <p14:creationId xmlns:p14="http://schemas.microsoft.com/office/powerpoint/2010/main" val="35889084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827584" y="3005807"/>
            <a:ext cx="608089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Bilgisayar Destekli Anketlerin Avantajları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899592" y="1988840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827584" y="2579112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827584" y="3816042"/>
            <a:ext cx="653223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2"/>
            </a:pPr>
            <a:r>
              <a:rPr lang="tr-TR" sz="2500" b="1" dirty="0"/>
              <a:t>Bilgisayar Destekli Anketlerin Dezavantajları</a:t>
            </a:r>
          </a:p>
        </p:txBody>
      </p:sp>
    </p:spTree>
    <p:extLst>
      <p:ext uri="{BB962C8B-B14F-4D97-AF65-F5344CB8AC3E}">
        <p14:creationId xmlns:p14="http://schemas.microsoft.com/office/powerpoint/2010/main" val="19122170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215793" y="2212414"/>
            <a:ext cx="6712415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KATILIMCI UYGULAMALI ANKETLER</a:t>
            </a:r>
          </a:p>
        </p:txBody>
      </p:sp>
      <p:sp>
        <p:nvSpPr>
          <p:cNvPr id="7" name="Dikdörtgen 6"/>
          <p:cNvSpPr/>
          <p:nvPr/>
        </p:nvSpPr>
        <p:spPr>
          <a:xfrm>
            <a:off x="683568" y="3212976"/>
            <a:ext cx="777686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Katılımcı uygulamalı anketlerde</a:t>
            </a:r>
            <a:r>
              <a:rPr lang="tr-TR" sz="2500" dirty="0"/>
              <a:t>, cevaplayıcı,</a:t>
            </a:r>
          </a:p>
          <a:p>
            <a:r>
              <a:rPr lang="tr-TR" sz="2500" dirty="0" smtClean="0"/>
              <a:t>Görüşmeyi yöneten </a:t>
            </a:r>
            <a:r>
              <a:rPr lang="tr-TR" sz="2500" dirty="0"/>
              <a:t>bir kişi </a:t>
            </a:r>
            <a:r>
              <a:rPr lang="tr-TR" sz="2500" dirty="0" smtClean="0"/>
              <a:t>veya bilgisayar </a:t>
            </a:r>
            <a:r>
              <a:rPr lang="tr-TR" sz="2500" dirty="0"/>
              <a:t>olmadan</a:t>
            </a:r>
          </a:p>
          <a:p>
            <a:r>
              <a:rPr lang="tr-TR" sz="2500" dirty="0"/>
              <a:t>anketi kendi </a:t>
            </a:r>
            <a:r>
              <a:rPr lang="tr-TR" sz="2500" dirty="0" smtClean="0"/>
              <a:t>başına tamamlar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30567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99592" y="2204864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827584" y="2795136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827584" y="3356992"/>
            <a:ext cx="638867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Katılımcı Uygulamalı Anketlerin Avantajları</a:t>
            </a:r>
          </a:p>
        </p:txBody>
      </p:sp>
      <p:sp>
        <p:nvSpPr>
          <p:cNvPr id="8" name="Dikdörtgen 7"/>
          <p:cNvSpPr/>
          <p:nvPr/>
        </p:nvSpPr>
        <p:spPr>
          <a:xfrm>
            <a:off x="827584" y="4293096"/>
            <a:ext cx="684001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2"/>
            </a:pPr>
            <a:r>
              <a:rPr lang="tr-TR" sz="2500" b="1" dirty="0"/>
              <a:t>Katılımcı Uygulamalı Anketlerin Dezavantajları</a:t>
            </a:r>
          </a:p>
        </p:txBody>
      </p:sp>
    </p:spTree>
    <p:extLst>
      <p:ext uri="{BB962C8B-B14F-4D97-AF65-F5344CB8AC3E}">
        <p14:creationId xmlns:p14="http://schemas.microsoft.com/office/powerpoint/2010/main" val="8509993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098581" y="2162473"/>
            <a:ext cx="6946838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BİLGİSAYAR UYGULAMALI ANKETLER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755576" y="3429000"/>
            <a:ext cx="763284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Bilgisayar </a:t>
            </a:r>
            <a:r>
              <a:rPr lang="tr-TR" sz="2500" dirty="0"/>
              <a:t>uygulamalı ankette bilgisayar, soruların sorulması ve katılımcının </a:t>
            </a:r>
            <a:r>
              <a:rPr lang="tr-TR" sz="2500" dirty="0" smtClean="0"/>
              <a:t>cevaplarının kaydedilmesinde </a:t>
            </a:r>
            <a:r>
              <a:rPr lang="tr-TR" sz="2500" dirty="0"/>
              <a:t>tamamlayıcı rol oynar.</a:t>
            </a:r>
          </a:p>
        </p:txBody>
      </p:sp>
    </p:spTree>
    <p:extLst>
      <p:ext uri="{BB962C8B-B14F-4D97-AF65-F5344CB8AC3E}">
        <p14:creationId xmlns:p14="http://schemas.microsoft.com/office/powerpoint/2010/main" val="30040201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06" y="764704"/>
            <a:ext cx="732154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207" y="5572869"/>
            <a:ext cx="3794057" cy="4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4941359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827584" y="3244334"/>
            <a:ext cx="651005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Bilgisayar Uygulamalı Anketlerin Avantajları</a:t>
            </a:r>
            <a:endParaRPr lang="tr-TR" sz="25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899592" y="2204864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827584" y="2795136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827584" y="3910553"/>
            <a:ext cx="698477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LcPeriod" startAt="2"/>
            </a:pPr>
            <a:r>
              <a:rPr lang="tr-TR" sz="2500" b="1" dirty="0"/>
              <a:t>Bilgisayar Uygulamalı Anketlerin Dezavantajları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26039335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752431" y="2537294"/>
            <a:ext cx="3639138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KARMA ANKETLER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611560" y="3460331"/>
            <a:ext cx="792088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Bazen </a:t>
            </a:r>
            <a:r>
              <a:rPr lang="tr-TR" sz="2500" i="1" dirty="0"/>
              <a:t>melez </a:t>
            </a:r>
            <a:r>
              <a:rPr lang="tr-TR" sz="2500" dirty="0" smtClean="0"/>
              <a:t>olarak da </a:t>
            </a:r>
            <a:r>
              <a:rPr lang="tr-TR" sz="2500" dirty="0"/>
              <a:t>adlandırılan </a:t>
            </a:r>
            <a:r>
              <a:rPr lang="tr-TR" sz="2500" dirty="0" smtClean="0"/>
              <a:t>karma anket yöntemleri, birçok </a:t>
            </a:r>
            <a:r>
              <a:rPr lang="tr-TR" sz="2500" dirty="0"/>
              <a:t>veri </a:t>
            </a:r>
            <a:r>
              <a:rPr lang="tr-TR" sz="2500" dirty="0" smtClean="0"/>
              <a:t>toplama yöntemini </a:t>
            </a:r>
            <a:r>
              <a:rPr lang="tr-TR" sz="2500" dirty="0"/>
              <a:t>birlikte</a:t>
            </a:r>
          </a:p>
          <a:p>
            <a:r>
              <a:rPr lang="tr-TR" sz="2500" dirty="0"/>
              <a:t>kullanmaktadır.</a:t>
            </a:r>
          </a:p>
        </p:txBody>
      </p:sp>
    </p:spTree>
    <p:extLst>
      <p:ext uri="{BB962C8B-B14F-4D97-AF65-F5344CB8AC3E}">
        <p14:creationId xmlns:p14="http://schemas.microsoft.com/office/powerpoint/2010/main" val="29108067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99592" y="2204864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827584" y="2795136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827584" y="3015235"/>
            <a:ext cx="551567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Karma Anket Yönteminin Avantajları</a:t>
            </a:r>
          </a:p>
        </p:txBody>
      </p:sp>
      <p:sp>
        <p:nvSpPr>
          <p:cNvPr id="8" name="Dikdörtgen 7"/>
          <p:cNvSpPr/>
          <p:nvPr/>
        </p:nvSpPr>
        <p:spPr>
          <a:xfrm>
            <a:off x="827584" y="3675580"/>
            <a:ext cx="596701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2"/>
            </a:pPr>
            <a:r>
              <a:rPr lang="tr-TR" sz="2500" b="1" dirty="0"/>
              <a:t>Karma Anket Yönteminin Dezavantajları</a:t>
            </a:r>
          </a:p>
        </p:txBody>
      </p:sp>
    </p:spTree>
    <p:extLst>
      <p:ext uri="{BB962C8B-B14F-4D97-AF65-F5344CB8AC3E}">
        <p14:creationId xmlns:p14="http://schemas.microsoft.com/office/powerpoint/2010/main" val="41737726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570200" y="1340768"/>
            <a:ext cx="8003601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Veri Toplama Yöntemlerinin Tanımlanması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5536" y="2492896"/>
            <a:ext cx="835292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Kişisel </a:t>
            </a:r>
            <a:r>
              <a:rPr lang="tr-TR" sz="2500" dirty="0"/>
              <a:t>görüşme, katılımcı uygulamalı, bilgisayar destekli ve bilgisayar </a:t>
            </a:r>
            <a:r>
              <a:rPr lang="tr-TR" sz="2500" dirty="0" smtClean="0"/>
              <a:t>uygulamalı anketlerin </a:t>
            </a:r>
            <a:r>
              <a:rPr lang="tr-TR" sz="2500" dirty="0"/>
              <a:t>olumlu ve olumsuz yönlerine değinildikten sonra, bu kısımda her yöntemde</a:t>
            </a:r>
          </a:p>
          <a:p>
            <a:r>
              <a:rPr lang="tr-TR" sz="2500" dirty="0"/>
              <a:t>kullanılan çeşitli görüşme teknikleri tanımlanmaktadır. Pazarlama araştırmacıları </a:t>
            </a:r>
            <a:r>
              <a:rPr lang="tr-TR" sz="2500" dirty="0" smtClean="0"/>
              <a:t>tarafından kullanılan </a:t>
            </a:r>
            <a:r>
              <a:rPr lang="tr-TR" sz="2500" dirty="0"/>
              <a:t>görüşme teknikleri </a:t>
            </a:r>
            <a:r>
              <a:rPr lang="tr-TR" sz="2500" dirty="0" smtClean="0"/>
              <a:t>şunlardır: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42705905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67544" y="1700808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Kişisel görüşme/bilgisayar destekli (eğer uygulama için bilgisayar </a:t>
            </a:r>
            <a:r>
              <a:rPr lang="tr-TR" sz="3000" b="1" dirty="0" smtClean="0">
                <a:solidFill>
                  <a:srgbClr val="D56509"/>
                </a:solidFill>
              </a:rPr>
              <a:t>kullanılıyorsa) anketler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1043608" y="2793961"/>
            <a:ext cx="340843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500" b="1" dirty="0"/>
              <a:t>1. Evde uygulanan anket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043608" y="3306323"/>
            <a:ext cx="550695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500" b="1" dirty="0"/>
              <a:t>2. Alışveriş merkezinde uygulanan anket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043608" y="3861048"/>
            <a:ext cx="407028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500" b="1" dirty="0"/>
              <a:t>3. İş yerinde uygulanan anket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043608" y="4392106"/>
            <a:ext cx="39860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500" b="1" dirty="0"/>
              <a:t>4. Telefonla uygulanan anket</a:t>
            </a:r>
          </a:p>
        </p:txBody>
      </p:sp>
    </p:spTree>
    <p:extLst>
      <p:ext uri="{BB962C8B-B14F-4D97-AF65-F5344CB8AC3E}">
        <p14:creationId xmlns:p14="http://schemas.microsoft.com/office/powerpoint/2010/main" val="32490181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899592" y="1268760"/>
            <a:ext cx="551542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Bilgisayar uygulamalı anketler: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403648" y="1916832"/>
            <a:ext cx="426950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500" b="1" dirty="0"/>
              <a:t>5. Tamamen otomatik anketler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403648" y="2517692"/>
            <a:ext cx="297581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500" b="1" dirty="0"/>
              <a:t>6. Çevrim içi anketler</a:t>
            </a:r>
          </a:p>
        </p:txBody>
      </p:sp>
      <p:sp>
        <p:nvSpPr>
          <p:cNvPr id="8" name="Dikdörtgen 7"/>
          <p:cNvSpPr/>
          <p:nvPr/>
        </p:nvSpPr>
        <p:spPr>
          <a:xfrm>
            <a:off x="899592" y="3284984"/>
            <a:ext cx="535140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Katılımcı Uygulamalı Anketler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403648" y="4005064"/>
            <a:ext cx="318048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500" b="1" dirty="0"/>
              <a:t>7. Grup katılımcı anket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1403648" y="4536122"/>
            <a:ext cx="329090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500" b="1" dirty="0"/>
              <a:t>8. Elden bırakılan anket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403648" y="5112186"/>
            <a:ext cx="243387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500" b="1" dirty="0"/>
              <a:t>9. Postayla anket</a:t>
            </a:r>
          </a:p>
        </p:txBody>
      </p:sp>
    </p:spTree>
    <p:extLst>
      <p:ext uri="{BB962C8B-B14F-4D97-AF65-F5344CB8AC3E}">
        <p14:creationId xmlns:p14="http://schemas.microsoft.com/office/powerpoint/2010/main" val="24614680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166630" y="2204864"/>
            <a:ext cx="4810741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Anket Yönteminin Seçimi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>
          <a:xfrm>
            <a:off x="467544" y="3717032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Veri </a:t>
            </a:r>
            <a:r>
              <a:rPr lang="tr-TR" sz="2500" dirty="0"/>
              <a:t>toplama </a:t>
            </a:r>
            <a:r>
              <a:rPr lang="tr-TR" sz="2500" dirty="0" smtClean="0"/>
              <a:t>yöntemini seçmede, araştırmacı </a:t>
            </a:r>
            <a:r>
              <a:rPr lang="tr-TR" sz="2500" dirty="0"/>
              <a:t>maliyet,</a:t>
            </a:r>
          </a:p>
          <a:p>
            <a:r>
              <a:rPr lang="tr-TR" sz="2500" dirty="0"/>
              <a:t>zaman ve diğer </a:t>
            </a:r>
            <a:r>
              <a:rPr lang="tr-TR" sz="2500" dirty="0" smtClean="0"/>
              <a:t>unsurlara karşı kaliteyi dengeler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11466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67544" y="1859340"/>
            <a:ext cx="8208912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Yeni veri </a:t>
            </a:r>
            <a:r>
              <a:rPr lang="tr-TR" sz="2500" dirty="0"/>
              <a:t>toplama yöntemleri ortaya </a:t>
            </a:r>
            <a:r>
              <a:rPr lang="tr-TR" sz="2500" dirty="0" smtClean="0"/>
              <a:t>çıkmıştır </a:t>
            </a:r>
            <a:r>
              <a:rPr lang="tr-TR" sz="2500" dirty="0"/>
              <a:t>ve var olan metotlardaki gelişmeler de </a:t>
            </a:r>
            <a:r>
              <a:rPr lang="tr-TR" sz="2500" dirty="0" smtClean="0"/>
              <a:t>devam etmektedir</a:t>
            </a:r>
            <a:r>
              <a:rPr lang="tr-TR" sz="2500" dirty="0"/>
              <a:t>. Bu nedenle araştırmacı sürekli olarak veri </a:t>
            </a:r>
            <a:r>
              <a:rPr lang="tr-TR" sz="2500" dirty="0" smtClean="0"/>
              <a:t>toplama yöntemleriyle </a:t>
            </a:r>
            <a:r>
              <a:rPr lang="tr-TR" sz="2500" dirty="0"/>
              <a:t>ilgili </a:t>
            </a:r>
            <a:r>
              <a:rPr lang="tr-TR" sz="2500" dirty="0" smtClean="0"/>
              <a:t>bilgisini güncellemelidir</a:t>
            </a:r>
            <a:r>
              <a:rPr lang="tr-TR" sz="2500" dirty="0"/>
              <a:t>. Yine de, zaman, maliyet, katılımcıların etkileşim düzeyi, </a:t>
            </a:r>
            <a:r>
              <a:rPr lang="tr-TR" sz="2500" dirty="0" smtClean="0"/>
              <a:t>sahiplik oranı </a:t>
            </a:r>
            <a:r>
              <a:rPr lang="tr-TR" sz="2500" dirty="0"/>
              <a:t>ve özel durumlar veri toplama yönteminin seçiminde öncelikli olarak göz </a:t>
            </a:r>
            <a:r>
              <a:rPr lang="tr-TR" sz="2500" dirty="0" smtClean="0"/>
              <a:t>önünde bulundurulması </a:t>
            </a:r>
            <a:r>
              <a:rPr lang="tr-TR" sz="2500" dirty="0"/>
              <a:t>gereken unsurlardır.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4614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899592" y="1988840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5" name="Düz Bağlayıcı 4"/>
          <p:cNvCxnSpPr/>
          <p:nvPr/>
        </p:nvCxnSpPr>
        <p:spPr>
          <a:xfrm>
            <a:off x="827584" y="2579112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>
          <a:xfrm>
            <a:off x="827584" y="2852936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VERİ TOPLAMAK İÇİN NE KADAR SÜRE GEREKİR?</a:t>
            </a:r>
          </a:p>
        </p:txBody>
      </p:sp>
      <p:sp>
        <p:nvSpPr>
          <p:cNvPr id="8" name="Dikdörtgen 7"/>
          <p:cNvSpPr/>
          <p:nvPr/>
        </p:nvSpPr>
        <p:spPr>
          <a:xfrm>
            <a:off x="899592" y="4224862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VERİ TOPLAMAK İÇİN NE KADAR BÜTÇE GEREKİR?</a:t>
            </a:r>
          </a:p>
        </p:txBody>
      </p:sp>
    </p:spTree>
    <p:extLst>
      <p:ext uri="{BB962C8B-B14F-4D97-AF65-F5344CB8AC3E}">
        <p14:creationId xmlns:p14="http://schemas.microsoft.com/office/powerpoint/2010/main" val="9561420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899592" y="1772816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5" name="Düz Bağlayıcı 4"/>
          <p:cNvCxnSpPr/>
          <p:nvPr/>
        </p:nvCxnSpPr>
        <p:spPr>
          <a:xfrm>
            <a:off x="827584" y="2363088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>
          <a:xfrm>
            <a:off x="497102" y="2636912"/>
            <a:ext cx="814979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HANGİ TÜR KATILIMCI ETKİLEŞİMİ GEREKLİDİR?</a:t>
            </a:r>
          </a:p>
        </p:txBody>
      </p:sp>
      <p:sp>
        <p:nvSpPr>
          <p:cNvPr id="8" name="Dikdörtgen 7"/>
          <p:cNvSpPr/>
          <p:nvPr/>
        </p:nvSpPr>
        <p:spPr>
          <a:xfrm>
            <a:off x="497102" y="3305309"/>
            <a:ext cx="416985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İSABET ORANI NEDİR?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97102" y="4005064"/>
            <a:ext cx="81497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KÜLTÜREL VE/VEYA ALTYAPISAL UNSURLAR VAR MI?</a:t>
            </a:r>
          </a:p>
        </p:txBody>
      </p:sp>
    </p:spTree>
    <p:extLst>
      <p:ext uri="{BB962C8B-B14F-4D97-AF65-F5344CB8AC3E}">
        <p14:creationId xmlns:p14="http://schemas.microsoft.com/office/powerpoint/2010/main" val="33622897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1" y="662590"/>
            <a:ext cx="5040560" cy="5532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9130900"/>
      </p:ext>
    </p:extLst>
  </p:cSld>
  <p:clrMapOvr>
    <a:masterClrMapping/>
  </p:clrMapOvr>
  <p:transition spd="slow">
    <p:cove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799545" y="1988840"/>
            <a:ext cx="1544911" cy="861774"/>
          </a:xfrm>
          <a:prstGeom prst="rect">
            <a:avLst/>
          </a:prstGeom>
          <a:solidFill>
            <a:srgbClr val="D56509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chemeClr val="bg1"/>
                </a:solidFill>
              </a:rPr>
              <a:t>ÖZET</a:t>
            </a:r>
            <a:endParaRPr lang="tr-TR" sz="5000" b="1" dirty="0">
              <a:solidFill>
                <a:schemeClr val="bg1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89971" y="3717032"/>
            <a:ext cx="75640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/>
              <a:t>Bölüm özetini kitabınızda bölüm sonlarında bulabilirsiniz.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5173710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90239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648"/>
            <a:ext cx="9144002" cy="34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404159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442475" y="1717938"/>
            <a:ext cx="42590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ÖĞRENME AMAÇLARI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043608" y="2753489"/>
            <a:ext cx="64087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/>
              <a:t>Çeşitli veri toplama </a:t>
            </a:r>
            <a:r>
              <a:rPr lang="tr-TR" sz="2500" dirty="0" smtClean="0"/>
              <a:t>yöntemlerinin avantaj </a:t>
            </a:r>
            <a:r>
              <a:rPr lang="tr-TR" sz="2500" dirty="0"/>
              <a:t>ve dezavantajlarını anlamak.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043608" y="3933056"/>
            <a:ext cx="748883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Kişisel görüşme, telefonla anket ve çevrim içi anketleri de kapsayan bilgisayar-uygulamalı anketler gibi farklı anket toplama yöntemleri ile ilgili bilgilenmek.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292368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442475" y="2033409"/>
            <a:ext cx="42590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ÖĞRENME AMAÇLARI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611560" y="3398222"/>
            <a:ext cx="79208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Belirli bir anket yöntemini seçerken araştırmacıların göz önünde bulundurması gereken unsurları anlamak.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2904916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575556" y="1628800"/>
            <a:ext cx="7992888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500" b="1" dirty="0" smtClean="0"/>
              <a:t>« NEREDEYİZ »</a:t>
            </a:r>
            <a:endParaRPr lang="tr-TR" sz="3500" b="1" dirty="0"/>
          </a:p>
        </p:txBody>
      </p:sp>
      <p:sp>
        <p:nvSpPr>
          <p:cNvPr id="11" name="Dikdörtgen 10"/>
          <p:cNvSpPr/>
          <p:nvPr/>
        </p:nvSpPr>
        <p:spPr>
          <a:xfrm>
            <a:off x="467544" y="3501008"/>
            <a:ext cx="8384859" cy="5539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3000" b="1" dirty="0"/>
              <a:t>Aşama 6 </a:t>
            </a:r>
            <a:r>
              <a:rPr lang="tr-TR" sz="3000" b="1" dirty="0" smtClean="0"/>
              <a:t>» </a:t>
            </a:r>
            <a:r>
              <a:rPr lang="tr-TR" sz="3000" dirty="0"/>
              <a:t>Veriye ulaşma yöntemlerinin belirlenmesi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9931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719442" y="1124744"/>
            <a:ext cx="3705117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dirty="0">
                <a:solidFill>
                  <a:schemeClr val="bg1"/>
                </a:solidFill>
              </a:rPr>
              <a:t>Mobil Veri Toplama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67544" y="2136339"/>
            <a:ext cx="820891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Bölüm</a:t>
            </a:r>
            <a:r>
              <a:rPr lang="tr-TR" sz="2500" dirty="0"/>
              <a:t>, anketlerin neden popüler ve avantajlı olduğu ile ilgili kısa bir tartışma </a:t>
            </a:r>
            <a:r>
              <a:rPr lang="tr-TR" sz="2500" dirty="0" smtClean="0"/>
              <a:t>ile başlamaktadır</a:t>
            </a:r>
            <a:r>
              <a:rPr lang="tr-TR" sz="2500" dirty="0"/>
              <a:t>. Ardından, temel anket yöntemleri açıklanmaktadır: </a:t>
            </a:r>
            <a:endParaRPr lang="tr-TR" sz="2500" dirty="0" smtClean="0"/>
          </a:p>
          <a:p>
            <a:endParaRPr lang="tr-TR" sz="2500" b="1" dirty="0" smtClean="0">
              <a:solidFill>
                <a:srgbClr val="D56509"/>
              </a:solidFill>
            </a:endParaRPr>
          </a:p>
          <a:p>
            <a:r>
              <a:rPr lang="tr-TR" sz="2500" b="1" dirty="0" smtClean="0">
                <a:solidFill>
                  <a:srgbClr val="D56509"/>
                </a:solidFill>
              </a:rPr>
              <a:t>(</a:t>
            </a:r>
            <a:r>
              <a:rPr lang="tr-TR" sz="2500" b="1" dirty="0">
                <a:solidFill>
                  <a:srgbClr val="D56509"/>
                </a:solidFill>
              </a:rPr>
              <a:t>1)</a:t>
            </a:r>
            <a:r>
              <a:rPr lang="tr-TR" sz="2500" dirty="0"/>
              <a:t> Kişisel görüşme</a:t>
            </a:r>
          </a:p>
          <a:p>
            <a:r>
              <a:rPr lang="tr-TR" sz="2500" b="1" dirty="0">
                <a:solidFill>
                  <a:srgbClr val="D56509"/>
                </a:solidFill>
              </a:rPr>
              <a:t>(2)</a:t>
            </a:r>
            <a:r>
              <a:rPr lang="tr-TR" sz="2500" dirty="0"/>
              <a:t> Bilgisayar destekli </a:t>
            </a:r>
            <a:r>
              <a:rPr lang="tr-TR" sz="2500" dirty="0" smtClean="0"/>
              <a:t>anketler</a:t>
            </a:r>
          </a:p>
          <a:p>
            <a:r>
              <a:rPr lang="tr-TR" sz="2500" b="1" dirty="0" smtClean="0">
                <a:solidFill>
                  <a:srgbClr val="D56509"/>
                </a:solidFill>
              </a:rPr>
              <a:t>(</a:t>
            </a:r>
            <a:r>
              <a:rPr lang="tr-TR" sz="2500" b="1" dirty="0">
                <a:solidFill>
                  <a:srgbClr val="D56509"/>
                </a:solidFill>
              </a:rPr>
              <a:t>3)</a:t>
            </a:r>
            <a:r>
              <a:rPr lang="tr-TR" sz="2500" dirty="0"/>
              <a:t> Bilgisayar uygulamalı </a:t>
            </a:r>
            <a:r>
              <a:rPr lang="tr-TR" sz="2500" dirty="0" smtClean="0"/>
              <a:t>anketler </a:t>
            </a:r>
          </a:p>
          <a:p>
            <a:r>
              <a:rPr lang="tr-TR" sz="2500" b="1" dirty="0" smtClean="0">
                <a:solidFill>
                  <a:srgbClr val="D56509"/>
                </a:solidFill>
              </a:rPr>
              <a:t>(</a:t>
            </a:r>
            <a:r>
              <a:rPr lang="tr-TR" sz="2500" b="1" dirty="0">
                <a:solidFill>
                  <a:srgbClr val="D56509"/>
                </a:solidFill>
              </a:rPr>
              <a:t>4)</a:t>
            </a:r>
            <a:r>
              <a:rPr lang="tr-TR" sz="2500" dirty="0"/>
              <a:t> Katılımcı </a:t>
            </a:r>
            <a:r>
              <a:rPr lang="tr-TR" sz="2500" dirty="0" smtClean="0"/>
              <a:t>uygulamalı anketler</a:t>
            </a:r>
          </a:p>
          <a:p>
            <a:r>
              <a:rPr lang="tr-TR" sz="2500" b="1" dirty="0" smtClean="0">
                <a:solidFill>
                  <a:srgbClr val="D56509"/>
                </a:solidFill>
              </a:rPr>
              <a:t>(</a:t>
            </a:r>
            <a:r>
              <a:rPr lang="tr-TR" sz="2500" b="1" dirty="0">
                <a:solidFill>
                  <a:srgbClr val="D56509"/>
                </a:solidFill>
              </a:rPr>
              <a:t>5)</a:t>
            </a:r>
            <a:r>
              <a:rPr lang="tr-TR" sz="2500" dirty="0"/>
              <a:t> Bazen “melez” olarak adlandırılan karma </a:t>
            </a:r>
            <a:r>
              <a:rPr lang="tr-TR" sz="2500" dirty="0" smtClean="0"/>
              <a:t>yöntem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13041787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450939" y="2005970"/>
            <a:ext cx="4242123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Anketlerin Avantajları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3212976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Anket yönteminin temel avantajları standardizasyon</a:t>
            </a:r>
            <a:r>
              <a:rPr lang="tr-TR" sz="2500" dirty="0"/>
              <a:t>,</a:t>
            </a:r>
          </a:p>
          <a:p>
            <a:r>
              <a:rPr lang="tr-TR" sz="2500" dirty="0"/>
              <a:t>uygulama kolaylığı</a:t>
            </a:r>
            <a:r>
              <a:rPr lang="tr-TR" sz="2500" dirty="0" smtClean="0"/>
              <a:t>, “görünmeyene” dokunma </a:t>
            </a:r>
            <a:r>
              <a:rPr lang="tr-TR" sz="2500" dirty="0"/>
              <a:t>becerisi,</a:t>
            </a:r>
          </a:p>
          <a:p>
            <a:r>
              <a:rPr lang="tr-TR" sz="2500" dirty="0"/>
              <a:t>tablolama ve </a:t>
            </a:r>
            <a:r>
              <a:rPr lang="tr-TR" sz="2500" dirty="0" smtClean="0"/>
              <a:t>istatistiki analize </a:t>
            </a:r>
            <a:r>
              <a:rPr lang="tr-TR" sz="2500" dirty="0"/>
              <a:t>uygunluk </a:t>
            </a:r>
            <a:r>
              <a:rPr lang="tr-TR" sz="2500" dirty="0" smtClean="0"/>
              <a:t>ve alt grup farklılıklarına karşı </a:t>
            </a:r>
            <a:r>
              <a:rPr lang="tr-TR" sz="2500" dirty="0"/>
              <a:t>hassasiyettir.</a:t>
            </a:r>
          </a:p>
        </p:txBody>
      </p:sp>
    </p:spTree>
    <p:extLst>
      <p:ext uri="{BB962C8B-B14F-4D97-AF65-F5344CB8AC3E}">
        <p14:creationId xmlns:p14="http://schemas.microsoft.com/office/powerpoint/2010/main" val="19557932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249</Words>
  <Application>Microsoft Office PowerPoint</Application>
  <PresentationFormat>Ekran Gösterisi (4:3)</PresentationFormat>
  <Paragraphs>78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NOBEL-PC1</dc:creator>
  <cp:lastModifiedBy>Admin</cp:lastModifiedBy>
  <cp:revision>9</cp:revision>
  <dcterms:created xsi:type="dcterms:W3CDTF">2015-09-29T08:16:43Z</dcterms:created>
  <dcterms:modified xsi:type="dcterms:W3CDTF">2024-04-03T09:10:54Z</dcterms:modified>
</cp:coreProperties>
</file>