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77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65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3" d="100"/>
          <a:sy n="93" d="100"/>
        </p:scale>
        <p:origin x="-912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B66D4-6E9B-40BB-B448-EE4E581C3EA5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0EAE-02A2-46FA-B309-BF1F1FF569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5897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B66D4-6E9B-40BB-B448-EE4E581C3EA5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0EAE-02A2-46FA-B309-BF1F1FF569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5193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B66D4-6E9B-40BB-B448-EE4E581C3EA5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0EAE-02A2-46FA-B309-BF1F1FF569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2951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B66D4-6E9B-40BB-B448-EE4E581C3EA5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0EAE-02A2-46FA-B309-BF1F1FF569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3316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B66D4-6E9B-40BB-B448-EE4E581C3EA5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0EAE-02A2-46FA-B309-BF1F1FF569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2826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B66D4-6E9B-40BB-B448-EE4E581C3EA5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0EAE-02A2-46FA-B309-BF1F1FF569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5912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B66D4-6E9B-40BB-B448-EE4E581C3EA5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0EAE-02A2-46FA-B309-BF1F1FF569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3223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B66D4-6E9B-40BB-B448-EE4E581C3EA5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0EAE-02A2-46FA-B309-BF1F1FF569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2517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B66D4-6E9B-40BB-B448-EE4E581C3EA5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0EAE-02A2-46FA-B309-BF1F1FF569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4172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B66D4-6E9B-40BB-B448-EE4E581C3EA5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0EAE-02A2-46FA-B309-BF1F1FF569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64092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B66D4-6E9B-40BB-B448-EE4E581C3EA5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0EAE-02A2-46FA-B309-BF1F1FF569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0923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5B66D4-6E9B-40BB-B448-EE4E581C3EA5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00EAE-02A2-46FA-B309-BF1F1FF569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0540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NOBEL-PC1\Desktop\Pazarlama Araştırması\kitap_kapa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3161" y="0"/>
            <a:ext cx="477767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5172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0"/>
            <a:ext cx="205172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2415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876352"/>
            <a:ext cx="6113068" cy="4072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467544" y="1641075"/>
            <a:ext cx="2361480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000" b="1" dirty="0">
                <a:solidFill>
                  <a:srgbClr val="D56509"/>
                </a:solidFill>
              </a:rPr>
              <a:t>ANAKÜTLE</a:t>
            </a:r>
          </a:p>
        </p:txBody>
      </p:sp>
      <p:sp>
        <p:nvSpPr>
          <p:cNvPr id="7" name="Metin kutusu 6"/>
          <p:cNvSpPr txBox="1"/>
          <p:nvPr/>
        </p:nvSpPr>
        <p:spPr>
          <a:xfrm>
            <a:off x="467544" y="938777"/>
            <a:ext cx="20842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b="1" dirty="0" smtClean="0">
                <a:solidFill>
                  <a:srgbClr val="D56509"/>
                </a:solidFill>
              </a:rPr>
              <a:t>Alt Başlıklar</a:t>
            </a:r>
            <a:endParaRPr lang="tr-TR" sz="3000" b="1" dirty="0">
              <a:solidFill>
                <a:srgbClr val="D56509"/>
              </a:solidFill>
            </a:endParaRPr>
          </a:p>
        </p:txBody>
      </p:sp>
      <p:cxnSp>
        <p:nvCxnSpPr>
          <p:cNvPr id="8" name="Düz Bağlayıcı 7"/>
          <p:cNvCxnSpPr/>
          <p:nvPr/>
        </p:nvCxnSpPr>
        <p:spPr>
          <a:xfrm>
            <a:off x="395536" y="1529049"/>
            <a:ext cx="6192688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034509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862453" y="2528029"/>
            <a:ext cx="239302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000" b="1" dirty="0">
                <a:solidFill>
                  <a:srgbClr val="D56509"/>
                </a:solidFill>
              </a:rPr>
              <a:t>TAMSAYIM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Metin kutusu 6"/>
          <p:cNvSpPr txBox="1"/>
          <p:nvPr/>
        </p:nvSpPr>
        <p:spPr>
          <a:xfrm>
            <a:off x="862453" y="1765998"/>
            <a:ext cx="20842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b="1" dirty="0" smtClean="0">
                <a:solidFill>
                  <a:srgbClr val="D56509"/>
                </a:solidFill>
              </a:rPr>
              <a:t>Alt Başlıklar</a:t>
            </a:r>
            <a:endParaRPr lang="tr-TR" sz="3000" b="1" dirty="0">
              <a:solidFill>
                <a:srgbClr val="D56509"/>
              </a:solidFill>
            </a:endParaRPr>
          </a:p>
        </p:txBody>
      </p:sp>
      <p:cxnSp>
        <p:nvCxnSpPr>
          <p:cNvPr id="8" name="Düz Bağlayıcı 7"/>
          <p:cNvCxnSpPr/>
          <p:nvPr/>
        </p:nvCxnSpPr>
        <p:spPr>
          <a:xfrm>
            <a:off x="790445" y="2356270"/>
            <a:ext cx="6192688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9" name="Dikdörtgen 8"/>
          <p:cNvSpPr/>
          <p:nvPr/>
        </p:nvSpPr>
        <p:spPr>
          <a:xfrm>
            <a:off x="862453" y="3356992"/>
            <a:ext cx="533832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000" b="1" dirty="0">
                <a:solidFill>
                  <a:srgbClr val="D56509"/>
                </a:solidFill>
              </a:rPr>
              <a:t>ÖRNEKLEM VE ÖRNEK BİRİMİ</a:t>
            </a:r>
          </a:p>
        </p:txBody>
      </p:sp>
      <p:sp>
        <p:nvSpPr>
          <p:cNvPr id="10" name="Dikdörtgen 9"/>
          <p:cNvSpPr/>
          <p:nvPr/>
        </p:nvSpPr>
        <p:spPr>
          <a:xfrm>
            <a:off x="862453" y="4213537"/>
            <a:ext cx="655272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tr-TR" sz="3000" b="1" dirty="0">
                <a:solidFill>
                  <a:srgbClr val="D56509"/>
                </a:solidFill>
              </a:rPr>
              <a:t>ÖRNEKLEM ÇERÇEVESİ VE ÖRNEKLEM ÇERÇEVESİ HATASI</a:t>
            </a:r>
          </a:p>
        </p:txBody>
      </p:sp>
    </p:spTree>
    <p:extLst>
      <p:ext uri="{BB962C8B-B14F-4D97-AF65-F5344CB8AC3E}">
        <p14:creationId xmlns:p14="http://schemas.microsoft.com/office/powerpoint/2010/main" val="323660059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91" y="1988841"/>
            <a:ext cx="9020032" cy="2878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178015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Metin kutusu 4"/>
          <p:cNvSpPr txBox="1"/>
          <p:nvPr/>
        </p:nvSpPr>
        <p:spPr>
          <a:xfrm>
            <a:off x="899592" y="2321878"/>
            <a:ext cx="20842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b="1" dirty="0" smtClean="0">
                <a:solidFill>
                  <a:srgbClr val="D56509"/>
                </a:solidFill>
              </a:rPr>
              <a:t>Alt Başlıklar</a:t>
            </a:r>
            <a:endParaRPr lang="tr-TR" sz="3000" b="1" dirty="0">
              <a:solidFill>
                <a:srgbClr val="D56509"/>
              </a:solidFill>
            </a:endParaRPr>
          </a:p>
        </p:txBody>
      </p:sp>
      <p:cxnSp>
        <p:nvCxnSpPr>
          <p:cNvPr id="6" name="Düz Bağlayıcı 5"/>
          <p:cNvCxnSpPr/>
          <p:nvPr/>
        </p:nvCxnSpPr>
        <p:spPr>
          <a:xfrm>
            <a:off x="827584" y="2912150"/>
            <a:ext cx="6192688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7" name="Dikdörtgen 6"/>
          <p:cNvSpPr/>
          <p:nvPr/>
        </p:nvSpPr>
        <p:spPr>
          <a:xfrm>
            <a:off x="899592" y="3113966"/>
            <a:ext cx="385451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000" b="1" dirty="0">
                <a:solidFill>
                  <a:srgbClr val="D56509"/>
                </a:solidFill>
              </a:rPr>
              <a:t>ÖRNEKLEME HATASI</a:t>
            </a:r>
          </a:p>
        </p:txBody>
      </p:sp>
      <p:sp>
        <p:nvSpPr>
          <p:cNvPr id="8" name="Dikdörtgen 7"/>
          <p:cNvSpPr/>
          <p:nvPr/>
        </p:nvSpPr>
        <p:spPr>
          <a:xfrm>
            <a:off x="1403648" y="3717032"/>
            <a:ext cx="3990195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Font typeface="+mj-lt"/>
              <a:buAutoNum type="romanLcPeriod"/>
            </a:pPr>
            <a:r>
              <a:rPr lang="tr-TR" sz="2500" b="1" dirty="0"/>
              <a:t>Örneklemenin Nedenleri</a:t>
            </a:r>
          </a:p>
        </p:txBody>
      </p:sp>
    </p:spTree>
    <p:extLst>
      <p:ext uri="{BB962C8B-B14F-4D97-AF65-F5344CB8AC3E}">
        <p14:creationId xmlns:p14="http://schemas.microsoft.com/office/powerpoint/2010/main" val="411739044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1691680" y="1628800"/>
            <a:ext cx="5760640" cy="1169551"/>
          </a:xfrm>
          <a:prstGeom prst="rect">
            <a:avLst/>
          </a:prstGeom>
          <a:solidFill>
            <a:srgbClr val="D56509"/>
          </a:solidFill>
        </p:spPr>
        <p:txBody>
          <a:bodyPr wrap="square">
            <a:spAutoFit/>
          </a:bodyPr>
          <a:lstStyle/>
          <a:p>
            <a:pPr algn="ctr"/>
            <a:r>
              <a:rPr lang="tr-TR" sz="3500" b="1" dirty="0">
                <a:solidFill>
                  <a:schemeClr val="bg1"/>
                </a:solidFill>
              </a:rPr>
              <a:t>Tesadüfi ve Tesadüfi Olmayan</a:t>
            </a:r>
          </a:p>
          <a:p>
            <a:pPr algn="ctr"/>
            <a:r>
              <a:rPr lang="tr-TR" sz="3500" b="1" dirty="0">
                <a:solidFill>
                  <a:schemeClr val="bg1"/>
                </a:solidFill>
              </a:rPr>
              <a:t>Örnekleme Yöntemleri</a:t>
            </a:r>
            <a:endParaRPr lang="tr-TR" sz="3500" dirty="0">
              <a:solidFill>
                <a:schemeClr val="bg1"/>
              </a:solidFill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611560" y="3441940"/>
            <a:ext cx="7920880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500" dirty="0" smtClean="0"/>
              <a:t>	Tesadüfi örneklemede, seçilme olasılığı </a:t>
            </a:r>
            <a:r>
              <a:rPr lang="tr-TR" sz="2500" dirty="0"/>
              <a:t>bilinmekte;</a:t>
            </a:r>
          </a:p>
          <a:p>
            <a:r>
              <a:rPr lang="tr-TR" sz="2500" dirty="0"/>
              <a:t>tesadüfi </a:t>
            </a:r>
            <a:r>
              <a:rPr lang="tr-TR" sz="2500" dirty="0" smtClean="0"/>
              <a:t>olmayan örneklemde seçilme olasılığı bilinmemektedir</a:t>
            </a:r>
            <a:r>
              <a:rPr lang="tr-TR" sz="25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2676401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Metin kutusu 5"/>
          <p:cNvSpPr txBox="1"/>
          <p:nvPr/>
        </p:nvSpPr>
        <p:spPr>
          <a:xfrm>
            <a:off x="899592" y="1988840"/>
            <a:ext cx="20842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b="1" dirty="0" smtClean="0">
                <a:solidFill>
                  <a:srgbClr val="D56509"/>
                </a:solidFill>
              </a:rPr>
              <a:t>Alt Başlıklar</a:t>
            </a:r>
            <a:endParaRPr lang="tr-TR" sz="3000" b="1" dirty="0">
              <a:solidFill>
                <a:srgbClr val="D56509"/>
              </a:solidFill>
            </a:endParaRPr>
          </a:p>
        </p:txBody>
      </p:sp>
      <p:cxnSp>
        <p:nvCxnSpPr>
          <p:cNvPr id="7" name="Düz Bağlayıcı 6"/>
          <p:cNvCxnSpPr/>
          <p:nvPr/>
        </p:nvCxnSpPr>
        <p:spPr>
          <a:xfrm>
            <a:off x="827584" y="2579112"/>
            <a:ext cx="6192688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8" name="Dikdörtgen 7"/>
          <p:cNvSpPr/>
          <p:nvPr/>
        </p:nvSpPr>
        <p:spPr>
          <a:xfrm>
            <a:off x="899592" y="2924944"/>
            <a:ext cx="645830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000" b="1" dirty="0" smtClean="0">
                <a:solidFill>
                  <a:srgbClr val="D56509"/>
                </a:solidFill>
              </a:rPr>
              <a:t>TESADÜFİ ÖRNEKLEME YÖNTEMLERİ</a:t>
            </a:r>
            <a:endParaRPr lang="tr-TR" sz="3000" b="1" dirty="0">
              <a:solidFill>
                <a:srgbClr val="D56509"/>
              </a:solidFill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1403648" y="3478942"/>
            <a:ext cx="4087529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Font typeface="+mj-lt"/>
              <a:buAutoNum type="romanLcPeriod"/>
            </a:pPr>
            <a:r>
              <a:rPr lang="tr-TR" sz="2500" b="1" dirty="0"/>
              <a:t>Basit Tesadüfi Örnekleme</a:t>
            </a:r>
          </a:p>
        </p:txBody>
      </p:sp>
      <p:sp>
        <p:nvSpPr>
          <p:cNvPr id="10" name="Dikdörtgen 9"/>
          <p:cNvSpPr/>
          <p:nvPr/>
        </p:nvSpPr>
        <p:spPr>
          <a:xfrm>
            <a:off x="1403648" y="4077072"/>
            <a:ext cx="3641510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Font typeface="+mj-lt"/>
              <a:buAutoNum type="romanLcPeriod" startAt="2"/>
            </a:pPr>
            <a:r>
              <a:rPr lang="tr-TR" sz="2500" b="1" dirty="0"/>
              <a:t>Sistematik Örnekleme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1403648" y="4653136"/>
            <a:ext cx="3230115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Font typeface="+mj-lt"/>
              <a:buAutoNum type="romanLcPeriod" startAt="3"/>
            </a:pPr>
            <a:r>
              <a:rPr lang="tr-TR" sz="2500" b="1" dirty="0"/>
              <a:t>Küme Örneklemesi</a:t>
            </a:r>
          </a:p>
        </p:txBody>
      </p:sp>
      <p:sp>
        <p:nvSpPr>
          <p:cNvPr id="12" name="Dikdörtgen 11"/>
          <p:cNvSpPr/>
          <p:nvPr/>
        </p:nvSpPr>
        <p:spPr>
          <a:xfrm>
            <a:off x="1403648" y="5229200"/>
            <a:ext cx="3346494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Font typeface="+mj-lt"/>
              <a:buAutoNum type="romanLcPeriod" startAt="4"/>
            </a:pPr>
            <a:r>
              <a:rPr lang="tr-TR" sz="2500" b="1" dirty="0"/>
              <a:t>Tabakalı Örnekleme</a:t>
            </a:r>
          </a:p>
        </p:txBody>
      </p:sp>
    </p:spTree>
    <p:extLst>
      <p:ext uri="{BB962C8B-B14F-4D97-AF65-F5344CB8AC3E}">
        <p14:creationId xmlns:p14="http://schemas.microsoft.com/office/powerpoint/2010/main" val="78669828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1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620688"/>
            <a:ext cx="7346404" cy="54938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ikdörtgen 3"/>
          <p:cNvSpPr/>
          <p:nvPr/>
        </p:nvSpPr>
        <p:spPr>
          <a:xfrm>
            <a:off x="755576" y="980728"/>
            <a:ext cx="3312368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500" b="1" dirty="0"/>
              <a:t>Şekil 9.2</a:t>
            </a:r>
          </a:p>
          <a:p>
            <a:pPr algn="ctr"/>
            <a:r>
              <a:rPr lang="tr-TR" sz="2500" b="1" dirty="0"/>
              <a:t>Tabakalı Basit </a:t>
            </a:r>
            <a:r>
              <a:rPr lang="tr-TR" sz="2500" b="1" dirty="0" smtClean="0"/>
              <a:t>Tesadüfi </a:t>
            </a:r>
          </a:p>
          <a:p>
            <a:pPr algn="ctr"/>
            <a:r>
              <a:rPr lang="tr-TR" sz="2500" b="1" dirty="0" smtClean="0"/>
              <a:t>Örnekleme</a:t>
            </a:r>
            <a:endParaRPr lang="tr-TR" sz="2500" dirty="0"/>
          </a:p>
        </p:txBody>
      </p:sp>
    </p:spTree>
    <p:extLst>
      <p:ext uri="{BB962C8B-B14F-4D97-AF65-F5344CB8AC3E}">
        <p14:creationId xmlns:p14="http://schemas.microsoft.com/office/powerpoint/2010/main" val="27088773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Metin kutusu 4"/>
          <p:cNvSpPr txBox="1"/>
          <p:nvPr/>
        </p:nvSpPr>
        <p:spPr>
          <a:xfrm>
            <a:off x="493319" y="1988840"/>
            <a:ext cx="20842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b="1" dirty="0" smtClean="0">
                <a:solidFill>
                  <a:srgbClr val="D56509"/>
                </a:solidFill>
              </a:rPr>
              <a:t>Alt Başlıklar</a:t>
            </a:r>
            <a:endParaRPr lang="tr-TR" sz="3000" b="1" dirty="0">
              <a:solidFill>
                <a:srgbClr val="D56509"/>
              </a:solidFill>
            </a:endParaRPr>
          </a:p>
        </p:txBody>
      </p:sp>
      <p:cxnSp>
        <p:nvCxnSpPr>
          <p:cNvPr id="6" name="Düz Bağlayıcı 5"/>
          <p:cNvCxnSpPr/>
          <p:nvPr/>
        </p:nvCxnSpPr>
        <p:spPr>
          <a:xfrm>
            <a:off x="421311" y="2579112"/>
            <a:ext cx="6192688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7" name="Dikdörtgen 6"/>
          <p:cNvSpPr/>
          <p:nvPr/>
        </p:nvSpPr>
        <p:spPr>
          <a:xfrm>
            <a:off x="493319" y="2780928"/>
            <a:ext cx="815736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000" b="1" dirty="0" smtClean="0">
                <a:solidFill>
                  <a:srgbClr val="D56509"/>
                </a:solidFill>
              </a:rPr>
              <a:t>TESADÜFİ </a:t>
            </a:r>
            <a:r>
              <a:rPr lang="tr-TR" sz="3000" b="1" dirty="0">
                <a:solidFill>
                  <a:srgbClr val="D56509"/>
                </a:solidFill>
              </a:rPr>
              <a:t>OLMAYAN ÖRNEKLEME YÖNTEMLERİ</a:t>
            </a:r>
          </a:p>
        </p:txBody>
      </p:sp>
      <p:sp>
        <p:nvSpPr>
          <p:cNvPr id="8" name="Dikdörtgen 7"/>
          <p:cNvSpPr/>
          <p:nvPr/>
        </p:nvSpPr>
        <p:spPr>
          <a:xfrm>
            <a:off x="1043608" y="3334926"/>
            <a:ext cx="3310393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Font typeface="+mj-lt"/>
              <a:buAutoNum type="romanLcPeriod"/>
            </a:pPr>
            <a:r>
              <a:rPr lang="tr-TR" sz="2500" b="1" dirty="0"/>
              <a:t>Kolayda Örnekleme</a:t>
            </a:r>
          </a:p>
        </p:txBody>
      </p:sp>
      <p:sp>
        <p:nvSpPr>
          <p:cNvPr id="9" name="Dikdörtgen 8"/>
          <p:cNvSpPr/>
          <p:nvPr/>
        </p:nvSpPr>
        <p:spPr>
          <a:xfrm>
            <a:off x="1043608" y="3861048"/>
            <a:ext cx="3267176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Font typeface="+mj-lt"/>
              <a:buAutoNum type="romanLcPeriod" startAt="2"/>
            </a:pPr>
            <a:r>
              <a:rPr lang="tr-TR" sz="2500" b="1" dirty="0"/>
              <a:t>Yargısal Örnekleme</a:t>
            </a:r>
          </a:p>
        </p:txBody>
      </p:sp>
      <p:sp>
        <p:nvSpPr>
          <p:cNvPr id="10" name="Dikdörtgen 9"/>
          <p:cNvSpPr/>
          <p:nvPr/>
        </p:nvSpPr>
        <p:spPr>
          <a:xfrm>
            <a:off x="1060773" y="4365104"/>
            <a:ext cx="3324180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Font typeface="+mj-lt"/>
              <a:buAutoNum type="romanLcPeriod" startAt="3"/>
            </a:pPr>
            <a:r>
              <a:rPr lang="tr-TR" sz="2500" b="1" dirty="0"/>
              <a:t>Kartopu Örnekleme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1060773" y="4880067"/>
            <a:ext cx="3072957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Font typeface="+mj-lt"/>
              <a:buAutoNum type="romanLcPeriod" startAt="4"/>
            </a:pPr>
            <a:r>
              <a:rPr lang="tr-TR" sz="2500" b="1" dirty="0"/>
              <a:t>Kota Örneklemesi</a:t>
            </a:r>
          </a:p>
        </p:txBody>
      </p:sp>
    </p:spTree>
    <p:extLst>
      <p:ext uri="{BB962C8B-B14F-4D97-AF65-F5344CB8AC3E}">
        <p14:creationId xmlns:p14="http://schemas.microsoft.com/office/powerpoint/2010/main" val="239740264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1528988" y="1413593"/>
            <a:ext cx="6086025" cy="630942"/>
          </a:xfrm>
          <a:prstGeom prst="rect">
            <a:avLst/>
          </a:prstGeom>
          <a:solidFill>
            <a:srgbClr val="D56509"/>
          </a:solidFill>
        </p:spPr>
        <p:txBody>
          <a:bodyPr wrap="none">
            <a:spAutoFit/>
          </a:bodyPr>
          <a:lstStyle/>
          <a:p>
            <a:r>
              <a:rPr lang="tr-TR" sz="3500" b="1" dirty="0">
                <a:solidFill>
                  <a:schemeClr val="bg1"/>
                </a:solidFill>
              </a:rPr>
              <a:t>Çevrim İçi Örnekleme Teknikleri</a:t>
            </a:r>
            <a:endParaRPr lang="tr-TR" sz="3500" dirty="0">
              <a:solidFill>
                <a:schemeClr val="bg1"/>
              </a:solidFill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755576" y="2402885"/>
            <a:ext cx="76328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 smtClean="0"/>
              <a:t>	Temel olarak</a:t>
            </a:r>
            <a:r>
              <a:rPr lang="tr-TR" sz="2800" dirty="0"/>
              <a:t>, çevrim içi anketlerde üç tür örneklem kullanılır:</a:t>
            </a:r>
          </a:p>
        </p:txBody>
      </p:sp>
      <p:sp>
        <p:nvSpPr>
          <p:cNvPr id="7" name="Dikdörtgen 6"/>
          <p:cNvSpPr/>
          <p:nvPr/>
        </p:nvSpPr>
        <p:spPr>
          <a:xfrm>
            <a:off x="2286000" y="3573016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2800" b="1" dirty="0" smtClean="0">
                <a:solidFill>
                  <a:srgbClr val="D56509"/>
                </a:solidFill>
              </a:rPr>
              <a:t>(1) </a:t>
            </a:r>
            <a:r>
              <a:rPr lang="tr-TR" sz="2800" dirty="0" smtClean="0"/>
              <a:t>Çevrim </a:t>
            </a:r>
            <a:r>
              <a:rPr lang="tr-TR" sz="2800" dirty="0"/>
              <a:t>içi </a:t>
            </a:r>
            <a:r>
              <a:rPr lang="tr-TR" sz="2800" dirty="0" smtClean="0"/>
              <a:t>paneller </a:t>
            </a:r>
          </a:p>
          <a:p>
            <a:r>
              <a:rPr lang="tr-TR" sz="2800" b="1" dirty="0" smtClean="0">
                <a:solidFill>
                  <a:srgbClr val="D56509"/>
                </a:solidFill>
              </a:rPr>
              <a:t>(</a:t>
            </a:r>
            <a:r>
              <a:rPr lang="tr-TR" sz="2800" b="1" dirty="0">
                <a:solidFill>
                  <a:srgbClr val="D56509"/>
                </a:solidFill>
              </a:rPr>
              <a:t>2) </a:t>
            </a:r>
            <a:r>
              <a:rPr lang="tr-TR" sz="2800" dirty="0" smtClean="0"/>
              <a:t>Nehir paneller </a:t>
            </a:r>
          </a:p>
          <a:p>
            <a:r>
              <a:rPr lang="tr-TR" sz="2800" b="1" dirty="0" smtClean="0">
                <a:solidFill>
                  <a:srgbClr val="D56509"/>
                </a:solidFill>
              </a:rPr>
              <a:t>(</a:t>
            </a:r>
            <a:r>
              <a:rPr lang="tr-TR" sz="2800" b="1" dirty="0">
                <a:solidFill>
                  <a:srgbClr val="D56509"/>
                </a:solidFill>
              </a:rPr>
              <a:t>3) </a:t>
            </a:r>
            <a:r>
              <a:rPr lang="tr-TR" sz="2800" dirty="0" smtClean="0"/>
              <a:t>Liste örneklemler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79956788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Metin kutusu 4"/>
          <p:cNvSpPr txBox="1"/>
          <p:nvPr/>
        </p:nvSpPr>
        <p:spPr>
          <a:xfrm>
            <a:off x="899592" y="1988840"/>
            <a:ext cx="20842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b="1" dirty="0" smtClean="0">
                <a:solidFill>
                  <a:srgbClr val="D56509"/>
                </a:solidFill>
              </a:rPr>
              <a:t>Alt Başlıklar</a:t>
            </a:r>
            <a:endParaRPr lang="tr-TR" sz="3000" b="1" dirty="0">
              <a:solidFill>
                <a:srgbClr val="D56509"/>
              </a:solidFill>
            </a:endParaRPr>
          </a:p>
        </p:txBody>
      </p:sp>
      <p:cxnSp>
        <p:nvCxnSpPr>
          <p:cNvPr id="6" name="Düz Bağlayıcı 5"/>
          <p:cNvCxnSpPr/>
          <p:nvPr/>
        </p:nvCxnSpPr>
        <p:spPr>
          <a:xfrm>
            <a:off x="827584" y="2579112"/>
            <a:ext cx="6192688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7" name="Dikdörtgen 6"/>
          <p:cNvSpPr/>
          <p:nvPr/>
        </p:nvSpPr>
        <p:spPr>
          <a:xfrm>
            <a:off x="899592" y="2780928"/>
            <a:ext cx="4967578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000" b="1" dirty="0">
                <a:solidFill>
                  <a:srgbClr val="D56509"/>
                </a:solidFill>
              </a:rPr>
              <a:t>ONLINE PANEL ÖRNEKLEMİ</a:t>
            </a:r>
          </a:p>
        </p:txBody>
      </p:sp>
      <p:sp>
        <p:nvSpPr>
          <p:cNvPr id="8" name="Dikdörtgen 7"/>
          <p:cNvSpPr/>
          <p:nvPr/>
        </p:nvSpPr>
        <p:spPr>
          <a:xfrm>
            <a:off x="899592" y="3521333"/>
            <a:ext cx="401526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000" b="1" dirty="0">
                <a:solidFill>
                  <a:srgbClr val="D56509"/>
                </a:solidFill>
              </a:rPr>
              <a:t>NEHİR ÖRNEKLEMESİ</a:t>
            </a:r>
          </a:p>
        </p:txBody>
      </p:sp>
      <p:sp>
        <p:nvSpPr>
          <p:cNvPr id="9" name="Dikdörtgen 8"/>
          <p:cNvSpPr/>
          <p:nvPr/>
        </p:nvSpPr>
        <p:spPr>
          <a:xfrm>
            <a:off x="899592" y="4243154"/>
            <a:ext cx="5174878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000" b="1" dirty="0">
                <a:solidFill>
                  <a:srgbClr val="D56509"/>
                </a:solidFill>
              </a:rPr>
              <a:t>E-POSTA LİSTESİ ÖRNEKLEMİ</a:t>
            </a:r>
          </a:p>
        </p:txBody>
      </p:sp>
    </p:spTree>
    <p:extLst>
      <p:ext uri="{BB962C8B-B14F-4D97-AF65-F5344CB8AC3E}">
        <p14:creationId xmlns:p14="http://schemas.microsoft.com/office/powerpoint/2010/main" val="417922641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948" y="793718"/>
            <a:ext cx="8132518" cy="4894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0284764"/>
      </p:ext>
    </p:extLst>
  </p:cSld>
  <p:clrMapOvr>
    <a:masterClrMapping/>
  </p:clrMapOvr>
  <p:transition spd="slow">
    <p:cover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924609" y="1988840"/>
            <a:ext cx="5294783" cy="630942"/>
          </a:xfrm>
          <a:prstGeom prst="rect">
            <a:avLst/>
          </a:prstGeom>
          <a:solidFill>
            <a:srgbClr val="D56509"/>
          </a:solidFill>
        </p:spPr>
        <p:txBody>
          <a:bodyPr wrap="none">
            <a:spAutoFit/>
          </a:bodyPr>
          <a:lstStyle/>
          <a:p>
            <a:r>
              <a:rPr lang="tr-TR" sz="3500" b="1" dirty="0">
                <a:solidFill>
                  <a:schemeClr val="bg1"/>
                </a:solidFill>
              </a:rPr>
              <a:t>Örneklem Planı Geliştirmek</a:t>
            </a:r>
            <a:endParaRPr lang="tr-TR" sz="3500" dirty="0">
              <a:solidFill>
                <a:schemeClr val="bg1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ikdörtgen 5"/>
          <p:cNvSpPr/>
          <p:nvPr/>
        </p:nvSpPr>
        <p:spPr>
          <a:xfrm>
            <a:off x="539552" y="3068960"/>
            <a:ext cx="8064896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500" dirty="0" smtClean="0"/>
              <a:t>	Bu </a:t>
            </a:r>
            <a:r>
              <a:rPr lang="tr-TR" sz="2500" dirty="0"/>
              <a:t>noktaya kadar, örneklemenin ayrı kısımlardan oluşan ve birbiriyle ilgisiz kararlarmış </a:t>
            </a:r>
            <a:r>
              <a:rPr lang="tr-TR" sz="2500" dirty="0" smtClean="0"/>
              <a:t>gibi görünen </a:t>
            </a:r>
            <a:r>
              <a:rPr lang="tr-TR" sz="2500" dirty="0"/>
              <a:t>çeşitli yönleri tartışılmıştır. Buna karşılık, bunlar mantıksal olarak belirli bir </a:t>
            </a:r>
            <a:r>
              <a:rPr lang="tr-TR" sz="2500" dirty="0" smtClean="0"/>
              <a:t>sırası olan </a:t>
            </a:r>
            <a:r>
              <a:rPr lang="tr-TR" sz="2500" dirty="0"/>
              <a:t>aşamalardır ve araştırmacının şekillendirdiği ve neticede sonuç örneklemede ulaştığı</a:t>
            </a:r>
          </a:p>
          <a:p>
            <a:r>
              <a:rPr lang="tr-TR" sz="2500" dirty="0"/>
              <a:t>örnekleme planı olarak adlandırılır.</a:t>
            </a:r>
          </a:p>
        </p:txBody>
      </p:sp>
    </p:spTree>
    <p:extLst>
      <p:ext uri="{BB962C8B-B14F-4D97-AF65-F5344CB8AC3E}">
        <p14:creationId xmlns:p14="http://schemas.microsoft.com/office/powerpoint/2010/main" val="165502738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08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Metin kutusu 4"/>
          <p:cNvSpPr txBox="1"/>
          <p:nvPr/>
        </p:nvSpPr>
        <p:spPr>
          <a:xfrm>
            <a:off x="3799545" y="1988840"/>
            <a:ext cx="1544911" cy="861774"/>
          </a:xfrm>
          <a:prstGeom prst="rect">
            <a:avLst/>
          </a:prstGeom>
          <a:solidFill>
            <a:srgbClr val="D56509"/>
          </a:solidFill>
        </p:spPr>
        <p:txBody>
          <a:bodyPr wrap="none" rtlCol="0">
            <a:spAutoFit/>
          </a:bodyPr>
          <a:lstStyle/>
          <a:p>
            <a:pPr algn="ctr"/>
            <a:r>
              <a:rPr lang="tr-TR" sz="5000" b="1" dirty="0" smtClean="0">
                <a:solidFill>
                  <a:schemeClr val="bg1"/>
                </a:solidFill>
              </a:rPr>
              <a:t>ÖZET</a:t>
            </a:r>
            <a:endParaRPr lang="tr-TR" sz="5000" b="1" dirty="0">
              <a:solidFill>
                <a:schemeClr val="bg1"/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789971" y="3717032"/>
            <a:ext cx="756405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500" dirty="0" smtClean="0"/>
              <a:t>Bölüm özetini kitabınızda bölüm sonlarında bulabilirsiniz.</a:t>
            </a:r>
            <a:endParaRPr lang="tr-TR" sz="2500" dirty="0"/>
          </a:p>
        </p:txBody>
      </p:sp>
    </p:spTree>
    <p:extLst>
      <p:ext uri="{BB962C8B-B14F-4D97-AF65-F5344CB8AC3E}">
        <p14:creationId xmlns:p14="http://schemas.microsoft.com/office/powerpoint/2010/main" val="323274626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9376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9629" y="869989"/>
            <a:ext cx="5554240" cy="4037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6349" y="5013176"/>
            <a:ext cx="6568666" cy="656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2607297"/>
      </p:ext>
    </p:extLst>
  </p:cSld>
  <p:clrMapOvr>
    <a:masterClrMapping/>
  </p:clrMapOvr>
  <p:transition spd="slow"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23183"/>
            <a:ext cx="9144000" cy="3682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5929813"/>
      </p:ext>
    </p:extLst>
  </p:cSld>
  <p:clrMapOvr>
    <a:masterClrMapping/>
  </p:clrMapOvr>
  <p:transition spd="slow">
    <p:cov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2442475" y="1196752"/>
            <a:ext cx="4259051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500" b="1" dirty="0">
                <a:solidFill>
                  <a:srgbClr val="D56509"/>
                </a:solidFill>
              </a:rPr>
              <a:t>ÖĞRENME AMAÇLARI</a:t>
            </a:r>
          </a:p>
        </p:txBody>
      </p:sp>
      <p:sp>
        <p:nvSpPr>
          <p:cNvPr id="6" name="Dikdörtgen 5"/>
          <p:cNvSpPr/>
          <p:nvPr/>
        </p:nvSpPr>
        <p:spPr>
          <a:xfrm>
            <a:off x="971600" y="2132856"/>
            <a:ext cx="7021288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tr-TR" sz="2500" dirty="0" smtClean="0"/>
              <a:t>Örneklem tasarımının terminolojisine aşina olmak</a:t>
            </a:r>
            <a:endParaRPr lang="tr-TR" sz="2500" dirty="0"/>
          </a:p>
        </p:txBody>
      </p:sp>
      <p:sp>
        <p:nvSpPr>
          <p:cNvPr id="7" name="Dikdörtgen 6"/>
          <p:cNvSpPr/>
          <p:nvPr/>
        </p:nvSpPr>
        <p:spPr>
          <a:xfrm>
            <a:off x="971600" y="3105835"/>
            <a:ext cx="72008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tr-TR" sz="2500" dirty="0" smtClean="0"/>
              <a:t>Tesadüfi ve tesadüfi olmayan örnekleme yöntemleri arasındaki farkı anlamak</a:t>
            </a:r>
            <a:endParaRPr lang="tr-TR" sz="2500" dirty="0"/>
          </a:p>
        </p:txBody>
      </p:sp>
      <p:sp>
        <p:nvSpPr>
          <p:cNvPr id="8" name="Dikdörtgen 7"/>
          <p:cNvSpPr/>
          <p:nvPr/>
        </p:nvSpPr>
        <p:spPr>
          <a:xfrm>
            <a:off x="971600" y="4198729"/>
            <a:ext cx="7488832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tr-TR" sz="2500" dirty="0" smtClean="0"/>
              <a:t>Tesadüfi örneklemenin 4 türünün (basit tesadüfi örnekleme, sistematik örnekleme, küme örneklemesi ve tabakalı örnekleme) nasıl ele alınacağını öğrenmek</a:t>
            </a:r>
            <a:endParaRPr lang="tr-TR" sz="2500" dirty="0"/>
          </a:p>
        </p:txBody>
      </p:sp>
    </p:spTree>
    <p:extLst>
      <p:ext uri="{BB962C8B-B14F-4D97-AF65-F5344CB8AC3E}">
        <p14:creationId xmlns:p14="http://schemas.microsoft.com/office/powerpoint/2010/main" val="357715466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2442475" y="1512329"/>
            <a:ext cx="4259051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500" b="1" dirty="0">
                <a:solidFill>
                  <a:srgbClr val="D56509"/>
                </a:solidFill>
              </a:rPr>
              <a:t>ÖĞRENME AMAÇLARI</a:t>
            </a:r>
          </a:p>
        </p:txBody>
      </p:sp>
      <p:sp>
        <p:nvSpPr>
          <p:cNvPr id="6" name="Dikdörtgen 5"/>
          <p:cNvSpPr/>
          <p:nvPr/>
        </p:nvSpPr>
        <p:spPr>
          <a:xfrm>
            <a:off x="539552" y="2376425"/>
            <a:ext cx="8064896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tr-TR" sz="2500" dirty="0" smtClean="0"/>
              <a:t>Tesadüfi olmayan örneklemenin 4 türünün (kolayda örnekleme, yargısal örnekleme kartopu örnekleme ve kota örneklemesi) nasıl ele alınacağını öğrenmek</a:t>
            </a:r>
            <a:endParaRPr lang="tr-TR" sz="2500" dirty="0"/>
          </a:p>
        </p:txBody>
      </p:sp>
      <p:sp>
        <p:nvSpPr>
          <p:cNvPr id="7" name="Dikdörtgen 6"/>
          <p:cNvSpPr/>
          <p:nvPr/>
        </p:nvSpPr>
        <p:spPr>
          <a:xfrm>
            <a:off x="539552" y="3744577"/>
            <a:ext cx="806489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tr-TR" sz="2500" dirty="0" smtClean="0"/>
              <a:t>Çevrim içi örnekleme dâhil, farklı türlerdeki örneklemleri yönetme becerileri sağlamak</a:t>
            </a:r>
            <a:endParaRPr lang="tr-TR" sz="2500" dirty="0"/>
          </a:p>
        </p:txBody>
      </p:sp>
      <p:sp>
        <p:nvSpPr>
          <p:cNvPr id="9" name="Dikdörtgen 8"/>
          <p:cNvSpPr/>
          <p:nvPr/>
        </p:nvSpPr>
        <p:spPr>
          <a:xfrm>
            <a:off x="539552" y="4824697"/>
            <a:ext cx="5097293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tr-TR" sz="2500" dirty="0" smtClean="0"/>
              <a:t>Bir örnekleme planı oluşturabilmek</a:t>
            </a:r>
            <a:endParaRPr lang="tr-TR" sz="2500" dirty="0"/>
          </a:p>
        </p:txBody>
      </p:sp>
    </p:spTree>
    <p:extLst>
      <p:ext uri="{BB962C8B-B14F-4D97-AF65-F5344CB8AC3E}">
        <p14:creationId xmlns:p14="http://schemas.microsoft.com/office/powerpoint/2010/main" val="190193475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575556" y="1628800"/>
            <a:ext cx="7992888" cy="100811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500" b="1" dirty="0" smtClean="0"/>
              <a:t>« NEREDEYİZ »</a:t>
            </a:r>
            <a:endParaRPr lang="tr-TR" sz="3500" b="1" dirty="0"/>
          </a:p>
        </p:txBody>
      </p:sp>
      <p:sp>
        <p:nvSpPr>
          <p:cNvPr id="5" name="Dikdörtgen 4"/>
          <p:cNvSpPr/>
          <p:nvPr/>
        </p:nvSpPr>
        <p:spPr>
          <a:xfrm>
            <a:off x="575557" y="3501008"/>
            <a:ext cx="7992888" cy="101566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tr-TR" sz="3000" b="1" dirty="0"/>
              <a:t>Aşama 8 </a:t>
            </a:r>
            <a:r>
              <a:rPr lang="tr-TR" sz="3000" b="1" dirty="0" smtClean="0"/>
              <a:t>» </a:t>
            </a:r>
            <a:r>
              <a:rPr lang="tr-TR" sz="3000" dirty="0"/>
              <a:t>Örneklem planının ve hacminin belirlenmesi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535715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3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1403648" y="2348880"/>
            <a:ext cx="6336704" cy="630942"/>
          </a:xfrm>
          <a:prstGeom prst="rect">
            <a:avLst/>
          </a:prstGeom>
          <a:solidFill>
            <a:srgbClr val="D56509"/>
          </a:solidFill>
        </p:spPr>
        <p:txBody>
          <a:bodyPr wrap="square">
            <a:spAutoFit/>
          </a:bodyPr>
          <a:lstStyle/>
          <a:p>
            <a:r>
              <a:rPr lang="tr-TR" sz="3500" dirty="0">
                <a:solidFill>
                  <a:schemeClr val="bg1"/>
                </a:solidFill>
              </a:rPr>
              <a:t>Örnekleme </a:t>
            </a:r>
            <a:r>
              <a:rPr lang="tr-TR" sz="3500" dirty="0" smtClean="0">
                <a:solidFill>
                  <a:schemeClr val="bg1"/>
                </a:solidFill>
              </a:rPr>
              <a:t>Sektöründeki Değişim</a:t>
            </a:r>
            <a:endParaRPr lang="tr-TR" sz="3500" dirty="0">
              <a:solidFill>
                <a:schemeClr val="bg1"/>
              </a:solidFill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611560" y="3645024"/>
            <a:ext cx="7920880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500" dirty="0" smtClean="0"/>
              <a:t>	Bir </a:t>
            </a:r>
            <a:r>
              <a:rPr lang="tr-TR" sz="2500" dirty="0"/>
              <a:t>pazardaki her bir bireyden bilgi elde etmek genellikle imkânsız ve </a:t>
            </a:r>
            <a:r>
              <a:rPr lang="tr-TR" sz="2500" dirty="0" smtClean="0"/>
              <a:t>açıkça kullanışsızdır</a:t>
            </a:r>
            <a:r>
              <a:rPr lang="tr-TR" sz="2500" dirty="0"/>
              <a:t>. Bu nedenle, pazarlama araştırmacıları örneklemeden yararlanırlar.</a:t>
            </a:r>
          </a:p>
        </p:txBody>
      </p:sp>
    </p:spTree>
    <p:extLst>
      <p:ext uri="{BB962C8B-B14F-4D97-AF65-F5344CB8AC3E}">
        <p14:creationId xmlns:p14="http://schemas.microsoft.com/office/powerpoint/2010/main" val="365515443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314649" y="1556792"/>
            <a:ext cx="8514703" cy="630942"/>
          </a:xfrm>
          <a:prstGeom prst="rect">
            <a:avLst/>
          </a:prstGeom>
          <a:solidFill>
            <a:srgbClr val="D56509"/>
          </a:solidFill>
        </p:spPr>
        <p:txBody>
          <a:bodyPr wrap="none">
            <a:spAutoFit/>
          </a:bodyPr>
          <a:lstStyle/>
          <a:p>
            <a:r>
              <a:rPr lang="tr-TR" sz="3500" b="1" dirty="0">
                <a:solidFill>
                  <a:schemeClr val="bg1"/>
                </a:solidFill>
              </a:rPr>
              <a:t>Örneklem ve Örneklemdeki Temel Kavramlar</a:t>
            </a:r>
            <a:endParaRPr lang="tr-TR" sz="3500" dirty="0">
              <a:solidFill>
                <a:schemeClr val="bg1"/>
              </a:solidFill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395536" y="3284984"/>
            <a:ext cx="835292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500" dirty="0" smtClean="0"/>
              <a:t>	Örneklemenin </a:t>
            </a:r>
            <a:r>
              <a:rPr lang="tr-TR" sz="2500" dirty="0"/>
              <a:t>kendine has temel bir terminolojisi vardır: anakütle (popülasyon), </a:t>
            </a:r>
            <a:r>
              <a:rPr lang="tr-TR" sz="2500" dirty="0" smtClean="0"/>
              <a:t>tamsayım, örneklem</a:t>
            </a:r>
            <a:r>
              <a:rPr lang="tr-TR" sz="2500" dirty="0"/>
              <a:t>, örneklem birimi, örnekleme çerçevesi, örnekleme çerçevesi hatası </a:t>
            </a:r>
            <a:r>
              <a:rPr lang="tr-TR" sz="2500" dirty="0" smtClean="0"/>
              <a:t>ve örneklem </a:t>
            </a:r>
            <a:r>
              <a:rPr lang="tr-TR" sz="2500" dirty="0"/>
              <a:t>hatası.</a:t>
            </a:r>
          </a:p>
        </p:txBody>
      </p:sp>
    </p:spTree>
    <p:extLst>
      <p:ext uri="{BB962C8B-B14F-4D97-AF65-F5344CB8AC3E}">
        <p14:creationId xmlns:p14="http://schemas.microsoft.com/office/powerpoint/2010/main" val="406403657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198</Words>
  <Application>Microsoft Office PowerPoint</Application>
  <PresentationFormat>Ekran Gösterisi (4:3)</PresentationFormat>
  <Paragraphs>56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22</vt:i4>
      </vt:variant>
    </vt:vector>
  </HeadingPairs>
  <TitlesOfParts>
    <vt:vector size="23" baseType="lpstr"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NOBEL-PC1</dc:creator>
  <cp:lastModifiedBy>Admin</cp:lastModifiedBy>
  <cp:revision>7</cp:revision>
  <dcterms:created xsi:type="dcterms:W3CDTF">2015-09-29T14:09:33Z</dcterms:created>
  <dcterms:modified xsi:type="dcterms:W3CDTF">2024-04-03T09:11:50Z</dcterms:modified>
</cp:coreProperties>
</file>