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113" d="100"/>
          <a:sy n="113" d="100"/>
        </p:scale>
        <p:origin x="-150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5.01.2021</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img99.imageshack.us/my.php?image=77777w.jp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img402.imageshack.us/my.php?image=88888m.jpg"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img99.imageshack.us/my.php?image=99999h.jp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TÜM BÖLÜMLER</a:t>
            </a:r>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FEN-EDEBİYAT FAKÜLTESİ</a:t>
            </a:r>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SSD143 AMATÖR BALIKÇILIK</a:t>
            </a:r>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Prof. Dr. Savaş YILMAZ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000" b="1" smtClean="0"/>
              <a:t>Olta Balıkçılığı-1</a:t>
            </a:r>
            <a:endParaRPr lang="tr-TR" altLang="tr-TR" sz="4000" b="1"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Hafta-10</a:t>
            </a:r>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SSD143 AMATÖR BALIKÇILIK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60ABBC4-630F-4172-9673-944E38B2A76D}"/>
              </a:ext>
            </a:extLst>
          </p:cNvPr>
          <p:cNvSpPr>
            <a:spLocks noGrp="1"/>
          </p:cNvSpPr>
          <p:nvPr>
            <p:ph type="title"/>
          </p:nvPr>
        </p:nvSpPr>
        <p:spPr/>
        <p:txBody>
          <a:bodyPr/>
          <a:lstStyle/>
          <a:p>
            <a:r>
              <a:rPr lang="tr-TR" sz="3400" b="1" dirty="0">
                <a:solidFill>
                  <a:srgbClr val="FF0000"/>
                </a:solidFill>
              </a:rPr>
              <a:t>Sazan Balığı (</a:t>
            </a:r>
            <a:r>
              <a:rPr lang="tr-TR" sz="3400" b="1" i="1" dirty="0" err="1">
                <a:solidFill>
                  <a:srgbClr val="FF0000"/>
                </a:solidFill>
              </a:rPr>
              <a:t>Cyprinus</a:t>
            </a:r>
            <a:r>
              <a:rPr lang="tr-TR" sz="3400" b="1" i="1" dirty="0">
                <a:solidFill>
                  <a:srgbClr val="FF0000"/>
                </a:solidFill>
              </a:rPr>
              <a:t> </a:t>
            </a:r>
            <a:r>
              <a:rPr lang="tr-TR" sz="3400" b="1" i="1" dirty="0" err="1">
                <a:solidFill>
                  <a:srgbClr val="FF0000"/>
                </a:solidFill>
              </a:rPr>
              <a:t>carpio</a:t>
            </a:r>
            <a:r>
              <a:rPr lang="tr-TR" sz="3400" b="1" dirty="0">
                <a:solidFill>
                  <a:srgbClr val="FF0000"/>
                </a:solidFill>
              </a:rPr>
              <a:t>) Avcılığı</a:t>
            </a:r>
          </a:p>
        </p:txBody>
      </p:sp>
      <p:pic>
        <p:nvPicPr>
          <p:cNvPr id="1028" name="Picture 4" descr="Sazan avı nasıl yapılır? | Köşe Başı">
            <a:extLst>
              <a:ext uri="{FF2B5EF4-FFF2-40B4-BE49-F238E27FC236}">
                <a16:creationId xmlns:a16="http://schemas.microsoft.com/office/drawing/2014/main" xmlns="" id="{FD21DE47-825B-484A-866E-2547BC1646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278" y="1988840"/>
            <a:ext cx="6643114" cy="3178274"/>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a:extLst>
              <a:ext uri="{FF2B5EF4-FFF2-40B4-BE49-F238E27FC236}">
                <a16:creationId xmlns:a16="http://schemas.microsoft.com/office/drawing/2014/main" xmlns="" id="{B4A4B6D5-D820-4F5A-8C20-FED3277A358B}"/>
              </a:ext>
            </a:extLst>
          </p:cNvPr>
          <p:cNvSpPr txBox="1"/>
          <p:nvPr/>
        </p:nvSpPr>
        <p:spPr>
          <a:xfrm>
            <a:off x="2699792" y="5435932"/>
            <a:ext cx="3236784" cy="369332"/>
          </a:xfrm>
          <a:prstGeom prst="rect">
            <a:avLst/>
          </a:prstGeom>
          <a:noFill/>
        </p:spPr>
        <p:txBody>
          <a:bodyPr wrap="none" rtlCol="0">
            <a:spAutoFit/>
          </a:bodyPr>
          <a:lstStyle/>
          <a:p>
            <a:r>
              <a:rPr lang="tr-TR" dirty="0"/>
              <a:t>Pullu Sazan (</a:t>
            </a:r>
            <a:r>
              <a:rPr lang="tr-TR" i="1" dirty="0" err="1"/>
              <a:t>Cyprinus</a:t>
            </a:r>
            <a:r>
              <a:rPr lang="tr-TR" i="1" dirty="0"/>
              <a:t> </a:t>
            </a:r>
            <a:r>
              <a:rPr lang="tr-TR" i="1" dirty="0" err="1"/>
              <a:t>carpio</a:t>
            </a:r>
            <a:r>
              <a:rPr lang="tr-TR" dirty="0"/>
              <a:t>)</a:t>
            </a:r>
          </a:p>
        </p:txBody>
      </p:sp>
    </p:spTree>
    <p:extLst>
      <p:ext uri="{BB962C8B-B14F-4D97-AF65-F5344CB8AC3E}">
        <p14:creationId xmlns:p14="http://schemas.microsoft.com/office/powerpoint/2010/main" val="3764294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ASTGELE-DER Rastgelebalıkçı Amatör Olta Balıkçıları Derneği - WEB">
            <a:extLst>
              <a:ext uri="{FF2B5EF4-FFF2-40B4-BE49-F238E27FC236}">
                <a16:creationId xmlns:a16="http://schemas.microsoft.com/office/drawing/2014/main" xmlns="" id="{F2502084-14FF-4A32-BF2F-CAEDF27362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8771" y="764704"/>
            <a:ext cx="6686457" cy="3744416"/>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xmlns="" id="{110756C1-D97B-428E-B28A-E2BCDAAA2932}"/>
              </a:ext>
            </a:extLst>
          </p:cNvPr>
          <p:cNvSpPr txBox="1"/>
          <p:nvPr/>
        </p:nvSpPr>
        <p:spPr>
          <a:xfrm>
            <a:off x="2699792" y="5085184"/>
            <a:ext cx="3360856" cy="369332"/>
          </a:xfrm>
          <a:prstGeom prst="rect">
            <a:avLst/>
          </a:prstGeom>
          <a:noFill/>
        </p:spPr>
        <p:txBody>
          <a:bodyPr wrap="none" rtlCol="0">
            <a:spAutoFit/>
          </a:bodyPr>
          <a:lstStyle/>
          <a:p>
            <a:r>
              <a:rPr lang="tr-TR" dirty="0"/>
              <a:t>Aynalı Sazan (</a:t>
            </a:r>
            <a:r>
              <a:rPr lang="tr-TR" i="1" dirty="0" err="1"/>
              <a:t>Cyprinus</a:t>
            </a:r>
            <a:r>
              <a:rPr lang="tr-TR" i="1" dirty="0"/>
              <a:t> </a:t>
            </a:r>
            <a:r>
              <a:rPr lang="tr-TR" i="1" dirty="0" err="1"/>
              <a:t>carpio</a:t>
            </a:r>
            <a:r>
              <a:rPr lang="tr-TR" dirty="0"/>
              <a:t>)</a:t>
            </a:r>
          </a:p>
        </p:txBody>
      </p:sp>
    </p:spTree>
    <p:extLst>
      <p:ext uri="{BB962C8B-B14F-4D97-AF65-F5344CB8AC3E}">
        <p14:creationId xmlns:p14="http://schemas.microsoft.com/office/powerpoint/2010/main" val="2673795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320D1FF-E3BD-4204-B6AC-308BA323AEF4}"/>
              </a:ext>
            </a:extLst>
          </p:cNvPr>
          <p:cNvSpPr>
            <a:spLocks noGrp="1"/>
          </p:cNvSpPr>
          <p:nvPr>
            <p:ph type="title"/>
          </p:nvPr>
        </p:nvSpPr>
        <p:spPr/>
        <p:txBody>
          <a:bodyPr/>
          <a:lstStyle/>
          <a:p>
            <a:r>
              <a:rPr lang="tr-TR" sz="2800" b="1" kern="1200" dirty="0">
                <a:solidFill>
                  <a:srgbClr val="FF0000"/>
                </a:solidFill>
                <a:effectLst/>
                <a:latin typeface="+mn-lt"/>
                <a:ea typeface="Times New Roman" panose="02020603050405020304" pitchFamily="18" charset="0"/>
              </a:rPr>
              <a:t>Sazan Balığı Nerelerde Bulunur?</a:t>
            </a:r>
            <a:endParaRPr lang="tr-TR" sz="2800" dirty="0">
              <a:solidFill>
                <a:srgbClr val="FF0000"/>
              </a:solidFill>
              <a:latin typeface="+mn-lt"/>
            </a:endParaRPr>
          </a:p>
        </p:txBody>
      </p:sp>
      <p:sp>
        <p:nvSpPr>
          <p:cNvPr id="3" name="İçerik Yer Tutucusu 2">
            <a:extLst>
              <a:ext uri="{FF2B5EF4-FFF2-40B4-BE49-F238E27FC236}">
                <a16:creationId xmlns:a16="http://schemas.microsoft.com/office/drawing/2014/main" xmlns="" id="{5CAAC8FB-1EB3-43FE-927B-645EC35AD149}"/>
              </a:ext>
            </a:extLst>
          </p:cNvPr>
          <p:cNvSpPr>
            <a:spLocks noGrp="1"/>
          </p:cNvSpPr>
          <p:nvPr>
            <p:ph idx="1"/>
          </p:nvPr>
        </p:nvSpPr>
        <p:spPr>
          <a:xfrm>
            <a:off x="457200" y="1484784"/>
            <a:ext cx="8229600" cy="4525963"/>
          </a:xfrm>
        </p:spPr>
        <p:txBody>
          <a:bodyPr/>
          <a:lstStyle/>
          <a:p>
            <a:pPr algn="just" fontAlgn="base">
              <a:lnSpc>
                <a:spcPct val="150000"/>
              </a:lnSpc>
            </a:pPr>
            <a:r>
              <a:rPr lang="tr-TR" sz="2200" kern="1200" dirty="0">
                <a:solidFill>
                  <a:srgbClr val="000000"/>
                </a:solidFill>
                <a:effectLst/>
                <a:ea typeface="Times New Roman" panose="02020603050405020304" pitchFamily="18" charset="0"/>
              </a:rPr>
              <a:t>Baraj ya da göle açılan küçük dere yataklarının ağızlarında, bahar yağmurlarının aktığı su yollarının önlerinde, dibi kayalık olmayan akıntı ağızlarında, bilhassa kumluk ve yosunlu kısımlarda çokça görülürler.</a:t>
            </a:r>
            <a:endParaRPr lang="tr-TR" sz="2200" dirty="0">
              <a:effectLst/>
              <a:ea typeface="Times New Roman" panose="02020603050405020304" pitchFamily="18" charset="0"/>
            </a:endParaRPr>
          </a:p>
          <a:p>
            <a:pPr algn="just" fontAlgn="base">
              <a:lnSpc>
                <a:spcPct val="150000"/>
              </a:lnSpc>
            </a:pPr>
            <a:r>
              <a:rPr lang="tr-TR" sz="2200" kern="1200" dirty="0">
                <a:solidFill>
                  <a:srgbClr val="000000"/>
                </a:solidFill>
                <a:effectLst/>
                <a:ea typeface="Times New Roman" panose="02020603050405020304" pitchFamily="18" charset="0"/>
              </a:rPr>
              <a:t>Sazan hafif meyilli yerlerde bulunur. Çok dik yamaç kenarlarında bulunmaz. Akarsularda ise ağaç kökleri sazlık araları ve kovuklarda irileri kaya önlerindeki derin girdaplarda ve akıntılı yerlerde suların köpürerek aktığı akıntı ağzının hemen önünde bulunurlar.</a:t>
            </a:r>
            <a:endParaRPr lang="tr-TR" sz="2200" dirty="0">
              <a:effectLst/>
              <a:ea typeface="Times New Roman" panose="02020603050405020304" pitchFamily="18" charset="0"/>
            </a:endParaRPr>
          </a:p>
          <a:p>
            <a:endParaRPr lang="tr-TR" sz="2200" dirty="0"/>
          </a:p>
        </p:txBody>
      </p:sp>
    </p:spTree>
    <p:extLst>
      <p:ext uri="{BB962C8B-B14F-4D97-AF65-F5344CB8AC3E}">
        <p14:creationId xmlns:p14="http://schemas.microsoft.com/office/powerpoint/2010/main" val="2132689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43DAB39-1C09-42B3-85AA-55B0ABC091DF}"/>
              </a:ext>
            </a:extLst>
          </p:cNvPr>
          <p:cNvSpPr>
            <a:spLocks noGrp="1"/>
          </p:cNvSpPr>
          <p:nvPr>
            <p:ph type="title"/>
          </p:nvPr>
        </p:nvSpPr>
        <p:spPr/>
        <p:txBody>
          <a:bodyPr/>
          <a:lstStyle/>
          <a:p>
            <a:r>
              <a:rPr lang="tr-TR" sz="3200" b="1" dirty="0">
                <a:solidFill>
                  <a:srgbClr val="FF0000"/>
                </a:solidFill>
              </a:rPr>
              <a:t>Nasıl Avlanır?</a:t>
            </a:r>
          </a:p>
        </p:txBody>
      </p:sp>
      <p:sp>
        <p:nvSpPr>
          <p:cNvPr id="3" name="İçerik Yer Tutucusu 2">
            <a:extLst>
              <a:ext uri="{FF2B5EF4-FFF2-40B4-BE49-F238E27FC236}">
                <a16:creationId xmlns:a16="http://schemas.microsoft.com/office/drawing/2014/main" xmlns="" id="{6D27A961-5403-4C80-8858-DA3DC9D64180}"/>
              </a:ext>
            </a:extLst>
          </p:cNvPr>
          <p:cNvSpPr>
            <a:spLocks noGrp="1"/>
          </p:cNvSpPr>
          <p:nvPr>
            <p:ph idx="1"/>
          </p:nvPr>
        </p:nvSpPr>
        <p:spPr/>
        <p:txBody>
          <a:bodyPr/>
          <a:lstStyle/>
          <a:p>
            <a:pPr marL="365760" indent="-283210" algn="just">
              <a:lnSpc>
                <a:spcPct val="150000"/>
              </a:lnSpc>
              <a:spcBef>
                <a:spcPts val="600"/>
              </a:spcBef>
            </a:pPr>
            <a:r>
              <a:rPr lang="tr-TR" sz="2800" kern="1200" dirty="0">
                <a:effectLst/>
                <a:ea typeface="Times New Roman" panose="02020603050405020304" pitchFamily="18" charset="0"/>
              </a:rPr>
              <a:t>a) Dip oltası </a:t>
            </a:r>
            <a:endParaRPr lang="tr-TR" sz="2800" dirty="0">
              <a:effectLst/>
              <a:ea typeface="Times New Roman" panose="02020603050405020304" pitchFamily="18" charset="0"/>
            </a:endParaRPr>
          </a:p>
          <a:p>
            <a:pPr marL="365760" indent="-283210" algn="just">
              <a:lnSpc>
                <a:spcPct val="150000"/>
              </a:lnSpc>
              <a:spcBef>
                <a:spcPts val="600"/>
              </a:spcBef>
            </a:pPr>
            <a:r>
              <a:rPr lang="tr-TR" sz="2800" kern="1200" dirty="0">
                <a:effectLst/>
                <a:ea typeface="Times New Roman" panose="02020603050405020304" pitchFamily="18" charset="0"/>
              </a:rPr>
              <a:t>b) Şamandıralı oltalar </a:t>
            </a:r>
            <a:endParaRPr lang="tr-TR" sz="2800" dirty="0">
              <a:effectLst/>
              <a:ea typeface="Times New Roman" panose="02020603050405020304" pitchFamily="18" charset="0"/>
            </a:endParaRPr>
          </a:p>
          <a:p>
            <a:pPr marL="0" indent="0">
              <a:buNone/>
            </a:pPr>
            <a:endParaRPr lang="tr-TR" sz="2800" dirty="0"/>
          </a:p>
          <a:p>
            <a:pPr algn="just">
              <a:lnSpc>
                <a:spcPct val="150000"/>
              </a:lnSpc>
            </a:pPr>
            <a:r>
              <a:rPr lang="tr-TR" sz="2400" kern="1200" dirty="0">
                <a:effectLst/>
                <a:ea typeface="Times New Roman" panose="02020603050405020304" pitchFamily="18" charset="0"/>
                <a:cs typeface="Times New Roman" panose="02020603050405020304" pitchFamily="18" charset="0"/>
              </a:rPr>
              <a:t>Özellikle  iri boylarının yakalanması için gece avı tercih  edilmektedir. </a:t>
            </a:r>
          </a:p>
          <a:p>
            <a:pPr algn="just">
              <a:lnSpc>
                <a:spcPct val="150000"/>
              </a:lnSpc>
            </a:pPr>
            <a:r>
              <a:rPr lang="tr-TR" sz="2400" kern="1200" dirty="0">
                <a:effectLst/>
                <a:ea typeface="Times New Roman" panose="02020603050405020304" pitchFamily="18" charset="0"/>
                <a:cs typeface="Times New Roman" panose="02020603050405020304" pitchFamily="18" charset="0"/>
              </a:rPr>
              <a:t>Bir amatör balıkçı en fazla 4 olta takımı ile avlanabilir. Olta başına iğne sayısı 6 adedi   geçemez. </a:t>
            </a:r>
            <a:endParaRPr lang="tr-TR" sz="2400" dirty="0"/>
          </a:p>
        </p:txBody>
      </p:sp>
    </p:spTree>
    <p:extLst>
      <p:ext uri="{BB962C8B-B14F-4D97-AF65-F5344CB8AC3E}">
        <p14:creationId xmlns:p14="http://schemas.microsoft.com/office/powerpoint/2010/main" val="3961904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ncode_imageresizer_container_1">
            <a:extLst>
              <a:ext uri="{FF2B5EF4-FFF2-40B4-BE49-F238E27FC236}">
                <a16:creationId xmlns:a16="http://schemas.microsoft.com/office/drawing/2014/main" xmlns="" id="{B5EA0E09-738E-43A3-93B6-87B4EBC2CD6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836712"/>
            <a:ext cx="4752528" cy="4752528"/>
          </a:xfrm>
          <a:prstGeom prst="rect">
            <a:avLst/>
          </a:prstGeom>
          <a:noFill/>
          <a:ln>
            <a:noFill/>
          </a:ln>
        </p:spPr>
      </p:pic>
      <p:sp>
        <p:nvSpPr>
          <p:cNvPr id="6" name="Metin kutusu 5">
            <a:extLst>
              <a:ext uri="{FF2B5EF4-FFF2-40B4-BE49-F238E27FC236}">
                <a16:creationId xmlns:a16="http://schemas.microsoft.com/office/drawing/2014/main" xmlns="" id="{7C649C49-714D-48E2-A5DD-D5A11332CE9A}"/>
              </a:ext>
            </a:extLst>
          </p:cNvPr>
          <p:cNvSpPr txBox="1"/>
          <p:nvPr/>
        </p:nvSpPr>
        <p:spPr>
          <a:xfrm>
            <a:off x="2024252" y="5774620"/>
            <a:ext cx="4572000" cy="390684"/>
          </a:xfrm>
          <a:prstGeom prst="rect">
            <a:avLst/>
          </a:prstGeom>
          <a:noFill/>
        </p:spPr>
        <p:txBody>
          <a:bodyPr wrap="square">
            <a:spAutoFit/>
          </a:bodyPr>
          <a:lstStyle/>
          <a:p>
            <a:pPr indent="82550" algn="ctr">
              <a:lnSpc>
                <a:spcPct val="115000"/>
              </a:lnSpc>
              <a:spcAft>
                <a:spcPts val="1000"/>
              </a:spcAft>
            </a:pPr>
            <a:r>
              <a:rPr lang="tr-TR" sz="1800" kern="1200" dirty="0">
                <a:effectLst/>
                <a:latin typeface="Times New Roman" panose="02020603050405020304" pitchFamily="18" charset="0"/>
                <a:ea typeface="Times New Roman" panose="02020603050405020304" pitchFamily="18" charset="0"/>
                <a:cs typeface="Times New Roman" panose="02020603050405020304" pitchFamily="18" charset="0"/>
              </a:rPr>
              <a:t> Sazan Olta Takımı</a:t>
            </a:r>
            <a:endParaRPr lang="tr-TR"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7777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7144738-7831-4D85-8323-29938EED8EC9}"/>
              </a:ext>
            </a:extLst>
          </p:cNvPr>
          <p:cNvSpPr>
            <a:spLocks noGrp="1"/>
          </p:cNvSpPr>
          <p:nvPr>
            <p:ph type="title"/>
          </p:nvPr>
        </p:nvSpPr>
        <p:spPr/>
        <p:txBody>
          <a:bodyPr/>
          <a:lstStyle/>
          <a:p>
            <a:r>
              <a:rPr lang="tr-TR" sz="2700" b="1" dirty="0">
                <a:solidFill>
                  <a:srgbClr val="FF0000"/>
                </a:solidFill>
              </a:rPr>
              <a:t>Sazan Avcılığında Kullanılabilecek Olta Takımları</a:t>
            </a:r>
          </a:p>
        </p:txBody>
      </p:sp>
      <p:sp>
        <p:nvSpPr>
          <p:cNvPr id="3" name="İçerik Yer Tutucusu 2">
            <a:extLst>
              <a:ext uri="{FF2B5EF4-FFF2-40B4-BE49-F238E27FC236}">
                <a16:creationId xmlns:a16="http://schemas.microsoft.com/office/drawing/2014/main" xmlns="" id="{DC065CE3-63A5-4574-9F1D-A3791BA9DF46}"/>
              </a:ext>
            </a:extLst>
          </p:cNvPr>
          <p:cNvSpPr>
            <a:spLocks noGrp="1"/>
          </p:cNvSpPr>
          <p:nvPr>
            <p:ph idx="1"/>
          </p:nvPr>
        </p:nvSpPr>
        <p:spPr/>
        <p:txBody>
          <a:bodyPr/>
          <a:lstStyle/>
          <a:p>
            <a:pPr algn="just">
              <a:lnSpc>
                <a:spcPct val="150000"/>
              </a:lnSpc>
            </a:pPr>
            <a:r>
              <a:rPr lang="tr-TR" sz="2000" kern="1200" dirty="0">
                <a:effectLst/>
                <a:ea typeface="Times New Roman" panose="02020603050405020304" pitchFamily="18" charset="0"/>
              </a:rPr>
              <a:t>Sazan avı için en uygun takım 3.20 m teleskopik kamış ve 1:3 turlu bir makara ile 0.35 mm ana misina, orta veya küçük boy bir fırdöndü, 0.30 mm beden ve kullanılacak yeme göre 2-6 numara iğneden oluşur. Yemin ağırlığına bağlı olarak uzak mesafelere atışı sağlayacak bir hareketli iskandil de zaman zaman kullanılabilir.</a:t>
            </a:r>
            <a:endParaRPr lang="tr-TR" sz="2000" dirty="0">
              <a:ea typeface="Times New Roman" panose="02020603050405020304" pitchFamily="18" charset="0"/>
            </a:endParaRPr>
          </a:p>
          <a:p>
            <a:pPr algn="just">
              <a:lnSpc>
                <a:spcPct val="150000"/>
              </a:lnSpc>
            </a:pPr>
            <a:r>
              <a:rPr lang="tr-TR" sz="2000" kern="1200" dirty="0">
                <a:effectLst/>
                <a:ea typeface="Times New Roman" panose="02020603050405020304" pitchFamily="18" charset="0"/>
              </a:rPr>
              <a:t>Sazan avcılığında eğer yakın mesafelerde veya suda eriyebilir yemlerle avlanılacaksa, iskandil kullanmaya gerek yoktur. Bu durumda ya yakın mesafeye olta indirilir, ya da yemin ağırlığından faydalanılır.</a:t>
            </a:r>
            <a:endParaRPr lang="tr-TR" sz="2000" dirty="0"/>
          </a:p>
        </p:txBody>
      </p:sp>
    </p:spTree>
    <p:extLst>
      <p:ext uri="{BB962C8B-B14F-4D97-AF65-F5344CB8AC3E}">
        <p14:creationId xmlns:p14="http://schemas.microsoft.com/office/powerpoint/2010/main" val="116059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B09A4DAA-654A-4690-80B7-3B5AB87CA638}"/>
              </a:ext>
            </a:extLst>
          </p:cNvPr>
          <p:cNvSpPr>
            <a:spLocks noGrp="1"/>
          </p:cNvSpPr>
          <p:nvPr>
            <p:ph idx="1"/>
          </p:nvPr>
        </p:nvSpPr>
        <p:spPr>
          <a:xfrm>
            <a:off x="72008" y="299789"/>
            <a:ext cx="9036496" cy="5649491"/>
          </a:xfrm>
        </p:spPr>
        <p:txBody>
          <a:bodyPr/>
          <a:lstStyle/>
          <a:p>
            <a:pPr>
              <a:lnSpc>
                <a:spcPct val="150000"/>
              </a:lnSpc>
              <a:spcBef>
                <a:spcPts val="0"/>
              </a:spcBef>
            </a:pPr>
            <a:r>
              <a:rPr lang="tr-TR" sz="1500" kern="1200" dirty="0">
                <a:effectLst/>
                <a:ea typeface="Times New Roman" panose="02020603050405020304" pitchFamily="18" charset="0"/>
              </a:rPr>
              <a:t>Sazan balığı tüm balıklar göze alınacak olursa yükü ve malzemesi en çok olan balıktır. Sazan avına gidecek olan Olta Balıkçısı aşağıdaki malzemeleri yanına alması iyi olur.</a:t>
            </a:r>
          </a:p>
          <a:p>
            <a:pPr>
              <a:lnSpc>
                <a:spcPct val="150000"/>
              </a:lnSpc>
              <a:spcBef>
                <a:spcPts val="0"/>
              </a:spcBef>
            </a:pPr>
            <a:r>
              <a:rPr lang="tr-TR" sz="1500" kern="1200" dirty="0">
                <a:effectLst/>
                <a:ea typeface="Times New Roman" panose="02020603050405020304" pitchFamily="18" charset="0"/>
                <a:cs typeface="Times New Roman" panose="02020603050405020304" pitchFamily="18" charset="0"/>
              </a:rPr>
              <a:t>a) 0.35 - 0.40 mm misina</a:t>
            </a:r>
            <a:br>
              <a:rPr lang="tr-TR" sz="1500" kern="1200" dirty="0">
                <a:effectLst/>
                <a:ea typeface="Times New Roman" panose="02020603050405020304" pitchFamily="18" charset="0"/>
                <a:cs typeface="Times New Roman" panose="02020603050405020304" pitchFamily="18" charset="0"/>
              </a:rPr>
            </a:br>
            <a:r>
              <a:rPr lang="tr-TR" sz="1500" kern="1200" dirty="0">
                <a:effectLst/>
                <a:ea typeface="Times New Roman" panose="02020603050405020304" pitchFamily="18" charset="0"/>
                <a:cs typeface="Times New Roman" panose="02020603050405020304" pitchFamily="18" charset="0"/>
              </a:rPr>
              <a:t>b) Değişik boy ve ağırlıkta hassas gezer şamandıra (Tercihen fosfor takılabilecek türlerde olanlar)</a:t>
            </a:r>
            <a:br>
              <a:rPr lang="tr-TR" sz="1500" kern="1200" dirty="0">
                <a:effectLst/>
                <a:ea typeface="Times New Roman" panose="02020603050405020304" pitchFamily="18" charset="0"/>
                <a:cs typeface="Times New Roman" panose="02020603050405020304" pitchFamily="18" charset="0"/>
              </a:rPr>
            </a:br>
            <a:r>
              <a:rPr lang="tr-TR" sz="1500" kern="1200" dirty="0">
                <a:effectLst/>
                <a:ea typeface="Times New Roman" panose="02020603050405020304" pitchFamily="18" charset="0"/>
                <a:cs typeface="Times New Roman" panose="02020603050405020304" pitchFamily="18" charset="0"/>
              </a:rPr>
              <a:t>c) Fırdöndü ve klipsler</a:t>
            </a:r>
            <a:br>
              <a:rPr lang="tr-TR" sz="1500" kern="1200" dirty="0">
                <a:effectLst/>
                <a:ea typeface="Times New Roman" panose="02020603050405020304" pitchFamily="18" charset="0"/>
                <a:cs typeface="Times New Roman" panose="02020603050405020304" pitchFamily="18" charset="0"/>
              </a:rPr>
            </a:br>
            <a:r>
              <a:rPr lang="tr-TR" sz="1500" kern="1200" dirty="0">
                <a:effectLst/>
                <a:ea typeface="Times New Roman" panose="02020603050405020304" pitchFamily="18" charset="0"/>
                <a:cs typeface="Times New Roman" panose="02020603050405020304" pitchFamily="18" charset="0"/>
              </a:rPr>
              <a:t>d) Değişik ağırlıkta gezer ve sıkıştırma kurşunlar</a:t>
            </a:r>
            <a:br>
              <a:rPr lang="tr-TR" sz="1500" kern="1200" dirty="0">
                <a:effectLst/>
                <a:ea typeface="Times New Roman" panose="02020603050405020304" pitchFamily="18" charset="0"/>
                <a:cs typeface="Times New Roman" panose="02020603050405020304" pitchFamily="18" charset="0"/>
              </a:rPr>
            </a:br>
            <a:r>
              <a:rPr lang="tr-TR" sz="1500" kern="1200" dirty="0">
                <a:effectLst/>
                <a:ea typeface="Times New Roman" panose="02020603050405020304" pitchFamily="18" charset="0"/>
                <a:cs typeface="Times New Roman" panose="02020603050405020304" pitchFamily="18" charset="0"/>
              </a:rPr>
              <a:t>e) Kaliteli iğneler değişik boylarda uzun pala </a:t>
            </a:r>
            <a:br>
              <a:rPr lang="tr-TR" sz="1500" kern="1200" dirty="0">
                <a:effectLst/>
                <a:ea typeface="Times New Roman" panose="02020603050405020304" pitchFamily="18" charset="0"/>
                <a:cs typeface="Times New Roman" panose="02020603050405020304" pitchFamily="18" charset="0"/>
              </a:rPr>
            </a:br>
            <a:r>
              <a:rPr lang="tr-TR" sz="1500" kern="1200" dirty="0">
                <a:effectLst/>
                <a:ea typeface="Times New Roman" panose="02020603050405020304" pitchFamily="18" charset="0"/>
                <a:cs typeface="Times New Roman" panose="02020603050405020304" pitchFamily="18" charset="0"/>
              </a:rPr>
              <a:t>f) Stoper (su derinliğinin ayarlanması için gereklidir) </a:t>
            </a:r>
            <a:br>
              <a:rPr lang="tr-TR" sz="1500" kern="1200" dirty="0">
                <a:effectLst/>
                <a:ea typeface="Times New Roman" panose="02020603050405020304" pitchFamily="18" charset="0"/>
                <a:cs typeface="Times New Roman" panose="02020603050405020304" pitchFamily="18" charset="0"/>
              </a:rPr>
            </a:br>
            <a:r>
              <a:rPr lang="tr-TR" sz="1500" kern="1200" dirty="0">
                <a:effectLst/>
                <a:ea typeface="Times New Roman" panose="02020603050405020304" pitchFamily="18" charset="0"/>
                <a:cs typeface="Times New Roman" panose="02020603050405020304" pitchFamily="18" charset="0"/>
              </a:rPr>
              <a:t>g) Fosforlar (Gece avcılığı için)</a:t>
            </a:r>
            <a:br>
              <a:rPr lang="tr-TR" sz="1500" kern="1200" dirty="0">
                <a:effectLst/>
                <a:ea typeface="Times New Roman" panose="02020603050405020304" pitchFamily="18" charset="0"/>
                <a:cs typeface="Times New Roman" panose="02020603050405020304" pitchFamily="18" charset="0"/>
              </a:rPr>
            </a:br>
            <a:r>
              <a:rPr lang="tr-TR" sz="1500" kern="1200" dirty="0">
                <a:effectLst/>
                <a:ea typeface="Times New Roman" panose="02020603050405020304" pitchFamily="18" charset="0"/>
                <a:cs typeface="Times New Roman" panose="02020603050405020304" pitchFamily="18" charset="0"/>
              </a:rPr>
              <a:t>h) Hamurlu yem atmada kullanılan ağırlıklı yay (Yedekleri olmalıdır)</a:t>
            </a:r>
            <a:br>
              <a:rPr lang="tr-TR" sz="1500" kern="1200" dirty="0">
                <a:effectLst/>
                <a:ea typeface="Times New Roman" panose="02020603050405020304" pitchFamily="18" charset="0"/>
                <a:cs typeface="Times New Roman" panose="02020603050405020304" pitchFamily="18" charset="0"/>
              </a:rPr>
            </a:br>
            <a:r>
              <a:rPr lang="tr-TR" sz="1500" kern="1200" dirty="0">
                <a:effectLst/>
                <a:ea typeface="Times New Roman" panose="02020603050405020304" pitchFamily="18" charset="0"/>
                <a:cs typeface="Times New Roman" panose="02020603050405020304" pitchFamily="18" charset="0"/>
              </a:rPr>
              <a:t>i) Dip oltası atacak olanlar için zil, misinayı bağlamak için sopa.</a:t>
            </a:r>
            <a:br>
              <a:rPr lang="tr-TR" sz="1500" kern="1200" dirty="0">
                <a:effectLst/>
                <a:ea typeface="Times New Roman" panose="02020603050405020304" pitchFamily="18" charset="0"/>
                <a:cs typeface="Times New Roman" panose="02020603050405020304" pitchFamily="18" charset="0"/>
              </a:rPr>
            </a:br>
            <a:r>
              <a:rPr lang="tr-TR" sz="1500" kern="1200" dirty="0">
                <a:effectLst/>
                <a:ea typeface="Times New Roman" panose="02020603050405020304" pitchFamily="18" charset="0"/>
                <a:cs typeface="Times New Roman" panose="02020603050405020304" pitchFamily="18" charset="0"/>
              </a:rPr>
              <a:t>j) Kamış (Sopa)</a:t>
            </a:r>
            <a:br>
              <a:rPr lang="tr-TR" sz="1500" kern="1200" dirty="0">
                <a:effectLst/>
                <a:ea typeface="Times New Roman" panose="02020603050405020304" pitchFamily="18" charset="0"/>
                <a:cs typeface="Times New Roman" panose="02020603050405020304" pitchFamily="18" charset="0"/>
              </a:rPr>
            </a:br>
            <a:r>
              <a:rPr lang="tr-TR" sz="1500" kern="1200" dirty="0">
                <a:effectLst/>
                <a:ea typeface="Times New Roman" panose="02020603050405020304" pitchFamily="18" charset="0"/>
                <a:cs typeface="Times New Roman" panose="02020603050405020304" pitchFamily="18" charset="0"/>
              </a:rPr>
              <a:t>k) Makine</a:t>
            </a:r>
            <a:br>
              <a:rPr lang="tr-TR" sz="1500" kern="1200" dirty="0">
                <a:effectLst/>
                <a:ea typeface="Times New Roman" panose="02020603050405020304" pitchFamily="18" charset="0"/>
                <a:cs typeface="Times New Roman" panose="02020603050405020304" pitchFamily="18" charset="0"/>
              </a:rPr>
            </a:br>
            <a:r>
              <a:rPr lang="tr-TR" sz="1500" kern="1200" dirty="0">
                <a:effectLst/>
                <a:ea typeface="Times New Roman" panose="02020603050405020304" pitchFamily="18" charset="0"/>
                <a:cs typeface="Times New Roman" panose="02020603050405020304" pitchFamily="18" charset="0"/>
              </a:rPr>
              <a:t>l) Yemler</a:t>
            </a:r>
            <a:br>
              <a:rPr lang="tr-TR" sz="1500" kern="1200" dirty="0">
                <a:effectLst/>
                <a:ea typeface="Times New Roman" panose="02020603050405020304" pitchFamily="18" charset="0"/>
                <a:cs typeface="Times New Roman" panose="02020603050405020304" pitchFamily="18" charset="0"/>
              </a:rPr>
            </a:br>
            <a:r>
              <a:rPr lang="tr-TR" sz="1500" kern="1200" dirty="0">
                <a:effectLst/>
                <a:ea typeface="Times New Roman" panose="02020603050405020304" pitchFamily="18" charset="0"/>
                <a:cs typeface="Times New Roman" panose="02020603050405020304" pitchFamily="18" charset="0"/>
              </a:rPr>
              <a:t>m) Fener (Yedek Pilleri)</a:t>
            </a:r>
            <a:br>
              <a:rPr lang="tr-TR" sz="1500" kern="1200" dirty="0">
                <a:effectLst/>
                <a:ea typeface="Times New Roman" panose="02020603050405020304" pitchFamily="18" charset="0"/>
                <a:cs typeface="Times New Roman" panose="02020603050405020304" pitchFamily="18" charset="0"/>
              </a:rPr>
            </a:br>
            <a:r>
              <a:rPr lang="tr-TR" sz="1500" kern="1200" dirty="0">
                <a:effectLst/>
                <a:ea typeface="Times New Roman" panose="02020603050405020304" pitchFamily="18" charset="0"/>
                <a:cs typeface="Times New Roman" panose="02020603050405020304" pitchFamily="18" charset="0"/>
              </a:rPr>
              <a:t>n) Gaz lambası</a:t>
            </a:r>
            <a:br>
              <a:rPr lang="tr-TR" sz="1500" kern="1200" dirty="0">
                <a:effectLst/>
                <a:ea typeface="Times New Roman" panose="02020603050405020304" pitchFamily="18" charset="0"/>
                <a:cs typeface="Times New Roman" panose="02020603050405020304" pitchFamily="18" charset="0"/>
              </a:rPr>
            </a:br>
            <a:r>
              <a:rPr lang="tr-TR" sz="1500" kern="1200" dirty="0">
                <a:effectLst/>
                <a:ea typeface="Times New Roman" panose="02020603050405020304" pitchFamily="18" charset="0"/>
                <a:cs typeface="Times New Roman" panose="02020603050405020304" pitchFamily="18" charset="0"/>
              </a:rPr>
              <a:t>o) Uyku tulumu ve çadır (gece kalınacaksa)</a:t>
            </a:r>
            <a:endParaRPr lang="tr-TR" sz="1500" dirty="0">
              <a:effectLst/>
              <a:ea typeface="Times New Roman" panose="02020603050405020304" pitchFamily="18" charset="0"/>
              <a:cs typeface="Times New Roman" panose="02020603050405020304" pitchFamily="18" charset="0"/>
            </a:endParaRPr>
          </a:p>
          <a:p>
            <a:pPr>
              <a:lnSpc>
                <a:spcPct val="150000"/>
              </a:lnSpc>
              <a:spcBef>
                <a:spcPts val="0"/>
              </a:spcBef>
            </a:pPr>
            <a:endParaRPr lang="tr-TR" sz="1500" dirty="0"/>
          </a:p>
        </p:txBody>
      </p:sp>
    </p:spTree>
    <p:extLst>
      <p:ext uri="{BB962C8B-B14F-4D97-AF65-F5344CB8AC3E}">
        <p14:creationId xmlns:p14="http://schemas.microsoft.com/office/powerpoint/2010/main" val="3495555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E12194D-2562-44E5-ABDD-4A1BBCBA6C8B}"/>
              </a:ext>
            </a:extLst>
          </p:cNvPr>
          <p:cNvSpPr>
            <a:spLocks noGrp="1"/>
          </p:cNvSpPr>
          <p:nvPr>
            <p:ph type="title"/>
          </p:nvPr>
        </p:nvSpPr>
        <p:spPr/>
        <p:txBody>
          <a:bodyPr/>
          <a:lstStyle/>
          <a:p>
            <a:r>
              <a:rPr lang="tr-TR" sz="3600" b="1" dirty="0">
                <a:solidFill>
                  <a:srgbClr val="FF0000"/>
                </a:solidFill>
              </a:rPr>
              <a:t>1) Dip Oltası</a:t>
            </a:r>
          </a:p>
        </p:txBody>
      </p:sp>
      <p:sp>
        <p:nvSpPr>
          <p:cNvPr id="3" name="İçerik Yer Tutucusu 2">
            <a:extLst>
              <a:ext uri="{FF2B5EF4-FFF2-40B4-BE49-F238E27FC236}">
                <a16:creationId xmlns:a16="http://schemas.microsoft.com/office/drawing/2014/main" xmlns="" id="{0BF752EF-0976-4DDB-8EAF-C4E2CC09678A}"/>
              </a:ext>
            </a:extLst>
          </p:cNvPr>
          <p:cNvSpPr>
            <a:spLocks noGrp="1"/>
          </p:cNvSpPr>
          <p:nvPr>
            <p:ph idx="1"/>
          </p:nvPr>
        </p:nvSpPr>
        <p:spPr>
          <a:xfrm>
            <a:off x="457200" y="1268760"/>
            <a:ext cx="8229600" cy="4525963"/>
          </a:xfrm>
        </p:spPr>
        <p:txBody>
          <a:bodyPr/>
          <a:lstStyle/>
          <a:p>
            <a:pPr algn="just">
              <a:lnSpc>
                <a:spcPct val="150000"/>
              </a:lnSpc>
            </a:pPr>
            <a:r>
              <a:rPr lang="tr-TR" sz="2000" kern="1200" dirty="0">
                <a:solidFill>
                  <a:srgbClr val="000000"/>
                </a:solidFill>
                <a:effectLst/>
                <a:ea typeface="Times New Roman" panose="02020603050405020304" pitchFamily="18" charset="0"/>
              </a:rPr>
              <a:t>Şamandıra, yem ve kıstırmaların ağırlığını taşıyamaz durumda ve suya tam olarak batmış haldedir. Son kıstırmadan sonra kısa bir beden parçası ile yem dibe yatmış durumdadır. Balığın yemi kapıp, yem ve iskandili dipten kesmesi sonucu üzerindeki yük azalan şamandıra yüzer hale geçer ve balıkçı tarafından görülür. </a:t>
            </a:r>
            <a:endParaRPr lang="tr-TR" sz="2000" dirty="0">
              <a:effectLst/>
              <a:ea typeface="Times New Roman" panose="02020603050405020304" pitchFamily="18" charset="0"/>
            </a:endParaRPr>
          </a:p>
          <a:p>
            <a:pPr algn="just">
              <a:lnSpc>
                <a:spcPct val="150000"/>
              </a:lnSpc>
              <a:tabLst>
                <a:tab pos="1432560" algn="l"/>
              </a:tabLst>
            </a:pPr>
            <a:r>
              <a:rPr lang="tr-TR" sz="2000" kern="1200" dirty="0">
                <a:solidFill>
                  <a:srgbClr val="000000"/>
                </a:solidFill>
                <a:effectLst/>
                <a:ea typeface="Times New Roman" panose="02020603050405020304" pitchFamily="18" charset="0"/>
              </a:rPr>
              <a:t>Bu yöntem için, su derinliğinin tam olarak bilinmesi gerekir. Yem ve balık ilişkisinin tüm detaylarını fark edebilmek için kıstırma ağırlıklarının iyi ayarlanmış ve şamandıranın en üst noktasının, derinlik iyi hesaplanarak, yüzeyden ancak 1-2 cm. kadar batık olması gerekmektedir. Bu da ancak hareketli şamandıra ile yapılabilir.</a:t>
            </a:r>
            <a:endParaRPr lang="tr-TR" sz="2000" dirty="0">
              <a:effectLst/>
              <a:ea typeface="Times New Roman" panose="02020603050405020304" pitchFamily="18" charset="0"/>
            </a:endParaRPr>
          </a:p>
          <a:p>
            <a:endParaRPr lang="tr-TR" sz="2000" dirty="0"/>
          </a:p>
        </p:txBody>
      </p:sp>
    </p:spTree>
    <p:extLst>
      <p:ext uri="{BB962C8B-B14F-4D97-AF65-F5344CB8AC3E}">
        <p14:creationId xmlns:p14="http://schemas.microsoft.com/office/powerpoint/2010/main" val="2849469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F2D28DA-77BA-493B-B1F3-91E9479EB0BF}"/>
              </a:ext>
            </a:extLst>
          </p:cNvPr>
          <p:cNvSpPr>
            <a:spLocks noGrp="1"/>
          </p:cNvSpPr>
          <p:nvPr>
            <p:ph type="title"/>
          </p:nvPr>
        </p:nvSpPr>
        <p:spPr/>
        <p:txBody>
          <a:bodyPr/>
          <a:lstStyle/>
          <a:p>
            <a:r>
              <a:rPr lang="tr-TR" sz="2800" b="1" dirty="0">
                <a:solidFill>
                  <a:srgbClr val="FF0000"/>
                </a:solidFill>
              </a:rPr>
              <a:t>a) Hamurlu Dip oltası</a:t>
            </a:r>
          </a:p>
        </p:txBody>
      </p:sp>
      <p:sp>
        <p:nvSpPr>
          <p:cNvPr id="3" name="İçerik Yer Tutucusu 2">
            <a:extLst>
              <a:ext uri="{FF2B5EF4-FFF2-40B4-BE49-F238E27FC236}">
                <a16:creationId xmlns:a16="http://schemas.microsoft.com/office/drawing/2014/main" xmlns="" id="{18357C32-07B0-40F8-8FC8-6E478CCA57FC}"/>
              </a:ext>
            </a:extLst>
          </p:cNvPr>
          <p:cNvSpPr>
            <a:spLocks noGrp="1"/>
          </p:cNvSpPr>
          <p:nvPr>
            <p:ph idx="1"/>
          </p:nvPr>
        </p:nvSpPr>
        <p:spPr>
          <a:xfrm>
            <a:off x="457200" y="1600200"/>
            <a:ext cx="8229600" cy="1828799"/>
          </a:xfrm>
        </p:spPr>
        <p:txBody>
          <a:bodyPr/>
          <a:lstStyle/>
          <a:p>
            <a:pPr algn="just">
              <a:lnSpc>
                <a:spcPct val="150000"/>
              </a:lnSpc>
            </a:pPr>
            <a:r>
              <a:rPr lang="tr-TR" sz="2000" kern="1200" dirty="0">
                <a:solidFill>
                  <a:srgbClr val="000000"/>
                </a:solidFill>
                <a:effectLst/>
                <a:ea typeface="Times New Roman" panose="02020603050405020304" pitchFamily="18" charset="0"/>
                <a:cs typeface="Times New Roman" panose="02020603050405020304" pitchFamily="18" charset="0"/>
              </a:rPr>
              <a:t>Piyasada bulunabilen ağırlıklı yay alınır. İğneler ve fırdöndü bağlanır. Hamur bu yay içine sıkılarak doldurulur, iğneler mısır veya üzüm takılarak bu hamura yapışması sağlanır ve suya atılır. Kıyıdaki kazığa bağlanır ve zil takılır.</a:t>
            </a:r>
            <a:endParaRPr lang="tr-TR" sz="2000" dirty="0">
              <a:effectLst/>
              <a:ea typeface="Times New Roman" panose="02020603050405020304" pitchFamily="18" charset="0"/>
              <a:cs typeface="Times New Roman" panose="02020603050405020304" pitchFamily="18" charset="0"/>
            </a:endParaRPr>
          </a:p>
          <a:p>
            <a:pPr algn="just">
              <a:lnSpc>
                <a:spcPct val="150000"/>
              </a:lnSpc>
            </a:pPr>
            <a:endParaRPr lang="tr-TR" sz="2000" dirty="0"/>
          </a:p>
        </p:txBody>
      </p:sp>
      <p:pic>
        <p:nvPicPr>
          <p:cNvPr id="4" name="5 Resim">
            <a:hlinkClick r:id="rId2" tgtFrame="&quot;_blank&quot;"/>
            <a:extLst>
              <a:ext uri="{FF2B5EF4-FFF2-40B4-BE49-F238E27FC236}">
                <a16:creationId xmlns:a16="http://schemas.microsoft.com/office/drawing/2014/main" xmlns="" id="{78EC56E9-A7BB-4417-BC18-41B89EC13FC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720" y="4005064"/>
            <a:ext cx="3754120" cy="197802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6" name="Metin kutusu 5">
            <a:extLst>
              <a:ext uri="{FF2B5EF4-FFF2-40B4-BE49-F238E27FC236}">
                <a16:creationId xmlns:a16="http://schemas.microsoft.com/office/drawing/2014/main" xmlns="" id="{A2825526-7213-4958-9CF2-EF765DC9DEF0}"/>
              </a:ext>
            </a:extLst>
          </p:cNvPr>
          <p:cNvSpPr txBox="1"/>
          <p:nvPr/>
        </p:nvSpPr>
        <p:spPr>
          <a:xfrm>
            <a:off x="5076056" y="5073134"/>
            <a:ext cx="4572000" cy="369332"/>
          </a:xfrm>
          <a:prstGeom prst="rect">
            <a:avLst/>
          </a:prstGeom>
          <a:noFill/>
        </p:spPr>
        <p:txBody>
          <a:bodyPr wrap="square">
            <a:spAutoFit/>
          </a:bodyPr>
          <a:lstStyle/>
          <a:p>
            <a:pPr algn="ctr"/>
            <a:r>
              <a:rPr lang="tr-TR" sz="1800" kern="1200" dirty="0">
                <a:effectLst/>
                <a:latin typeface="Times New Roman" panose="02020603050405020304" pitchFamily="18" charset="0"/>
                <a:ea typeface="Times New Roman" panose="02020603050405020304" pitchFamily="18" charset="0"/>
              </a:rPr>
              <a:t>Hamurlu Dip Olta Çeşitleri</a:t>
            </a:r>
            <a:endParaRPr lang="tr-T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41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DD796DF-681B-4D9E-BEC0-4BD6DD75D604}"/>
              </a:ext>
            </a:extLst>
          </p:cNvPr>
          <p:cNvSpPr>
            <a:spLocks noGrp="1"/>
          </p:cNvSpPr>
          <p:nvPr>
            <p:ph type="title"/>
          </p:nvPr>
        </p:nvSpPr>
        <p:spPr/>
        <p:txBody>
          <a:bodyPr/>
          <a:lstStyle/>
          <a:p>
            <a:r>
              <a:rPr lang="tr-TR" sz="2800" b="1" dirty="0">
                <a:solidFill>
                  <a:srgbClr val="FF0000"/>
                </a:solidFill>
              </a:rPr>
              <a:t>b) </a:t>
            </a:r>
            <a:r>
              <a:rPr lang="tr-TR" sz="2800" b="1" dirty="0" err="1">
                <a:solidFill>
                  <a:srgbClr val="FF0000"/>
                </a:solidFill>
              </a:rPr>
              <a:t>Boili</a:t>
            </a:r>
            <a:r>
              <a:rPr lang="tr-TR" sz="2800" b="1" dirty="0">
                <a:solidFill>
                  <a:srgbClr val="FF0000"/>
                </a:solidFill>
              </a:rPr>
              <a:t> (pişirilmiş hamur topları) Dip Oltası</a:t>
            </a:r>
          </a:p>
        </p:txBody>
      </p:sp>
      <p:sp>
        <p:nvSpPr>
          <p:cNvPr id="3" name="İçerik Yer Tutucusu 2">
            <a:extLst>
              <a:ext uri="{FF2B5EF4-FFF2-40B4-BE49-F238E27FC236}">
                <a16:creationId xmlns:a16="http://schemas.microsoft.com/office/drawing/2014/main" xmlns="" id="{07A4ED25-6600-48B9-B185-71C6EBCC5989}"/>
              </a:ext>
            </a:extLst>
          </p:cNvPr>
          <p:cNvSpPr>
            <a:spLocks noGrp="1"/>
          </p:cNvSpPr>
          <p:nvPr>
            <p:ph idx="1"/>
          </p:nvPr>
        </p:nvSpPr>
        <p:spPr>
          <a:xfrm>
            <a:off x="457200" y="1484784"/>
            <a:ext cx="8229600" cy="1396751"/>
          </a:xfrm>
        </p:spPr>
        <p:txBody>
          <a:bodyPr/>
          <a:lstStyle/>
          <a:p>
            <a:pPr algn="just">
              <a:lnSpc>
                <a:spcPct val="150000"/>
              </a:lnSpc>
            </a:pPr>
            <a:r>
              <a:rPr lang="tr-TR" sz="2000" kern="1200" dirty="0">
                <a:solidFill>
                  <a:srgbClr val="000000"/>
                </a:solidFill>
                <a:effectLst/>
                <a:ea typeface="Times New Roman" panose="02020603050405020304" pitchFamily="18" charset="0"/>
              </a:rPr>
              <a:t>Bu olta türü ülkemizde uygulanmağa yeni başlayan bir av türüdür. Ancak bu avlanma şeklinde avlanılacak bölgenin çok iyi yemlenmesi gerekmektedir.</a:t>
            </a:r>
            <a:endParaRPr lang="tr-TR" sz="2000" dirty="0">
              <a:effectLst/>
              <a:ea typeface="Times New Roman" panose="02020603050405020304" pitchFamily="18" charset="0"/>
            </a:endParaRPr>
          </a:p>
          <a:p>
            <a:pPr algn="just">
              <a:lnSpc>
                <a:spcPct val="150000"/>
              </a:lnSpc>
            </a:pPr>
            <a:endParaRPr lang="tr-TR" sz="2000" dirty="0"/>
          </a:p>
        </p:txBody>
      </p:sp>
      <p:pic>
        <p:nvPicPr>
          <p:cNvPr id="4" name="5 Resim">
            <a:hlinkClick r:id="rId2" tgtFrame="&quot;_blank&quot;"/>
            <a:extLst>
              <a:ext uri="{FF2B5EF4-FFF2-40B4-BE49-F238E27FC236}">
                <a16:creationId xmlns:a16="http://schemas.microsoft.com/office/drawing/2014/main" xmlns="" id="{B4E07E24-5B6F-4EEC-9EDE-BE3317CFEE5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0600" y="3145146"/>
            <a:ext cx="2376264" cy="266011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5" name="6 Resim">
            <a:hlinkClick r:id="rId4" tgtFrame="&quot;_blank&quot;"/>
            <a:extLst>
              <a:ext uri="{FF2B5EF4-FFF2-40B4-BE49-F238E27FC236}">
                <a16:creationId xmlns:a16="http://schemas.microsoft.com/office/drawing/2014/main" xmlns="" id="{EEF797B7-3525-4DC4-A42A-FC7B4F92DFCF}"/>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6056" y="3145145"/>
            <a:ext cx="2154347" cy="266011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994774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423FF4B-0EE8-43AF-ACC5-1C2935BD4392}"/>
              </a:ext>
            </a:extLst>
          </p:cNvPr>
          <p:cNvSpPr>
            <a:spLocks noGrp="1"/>
          </p:cNvSpPr>
          <p:nvPr>
            <p:ph type="title"/>
          </p:nvPr>
        </p:nvSpPr>
        <p:spPr/>
        <p:txBody>
          <a:bodyPr/>
          <a:lstStyle/>
          <a:p>
            <a:r>
              <a:rPr lang="tr-TR" sz="3600" b="1" dirty="0">
                <a:solidFill>
                  <a:srgbClr val="FF0000"/>
                </a:solidFill>
              </a:rPr>
              <a:t>2) Şamandıra Sistemi</a:t>
            </a:r>
          </a:p>
        </p:txBody>
      </p:sp>
      <p:sp>
        <p:nvSpPr>
          <p:cNvPr id="3" name="İçerik Yer Tutucusu 2">
            <a:extLst>
              <a:ext uri="{FF2B5EF4-FFF2-40B4-BE49-F238E27FC236}">
                <a16:creationId xmlns:a16="http://schemas.microsoft.com/office/drawing/2014/main" xmlns="" id="{E11D507B-1C1C-4B46-BFF8-C4D29DD2368F}"/>
              </a:ext>
            </a:extLst>
          </p:cNvPr>
          <p:cNvSpPr>
            <a:spLocks noGrp="1"/>
          </p:cNvSpPr>
          <p:nvPr>
            <p:ph idx="1"/>
          </p:nvPr>
        </p:nvSpPr>
        <p:spPr>
          <a:xfrm>
            <a:off x="251520" y="1268760"/>
            <a:ext cx="8712968" cy="4824536"/>
          </a:xfrm>
        </p:spPr>
        <p:txBody>
          <a:bodyPr/>
          <a:lstStyle/>
          <a:p>
            <a:pPr algn="just">
              <a:lnSpc>
                <a:spcPct val="150000"/>
              </a:lnSpc>
            </a:pPr>
            <a:r>
              <a:rPr lang="tr-TR" sz="1900" kern="1200" dirty="0">
                <a:solidFill>
                  <a:srgbClr val="000000"/>
                </a:solidFill>
                <a:effectLst/>
                <a:ea typeface="Times New Roman" panose="02020603050405020304" pitchFamily="18" charset="0"/>
              </a:rPr>
              <a:t>Bu yöntemde şamandıra yüzdürücü bir unsur olarak kullanılır, yani yem ve kıstırmaların ağırlıkları şamandırayı batırmaya yeterli değildir. Ancak yem balık tarafından kapıldığında şamandıra batar. </a:t>
            </a:r>
          </a:p>
          <a:p>
            <a:pPr algn="just">
              <a:lnSpc>
                <a:spcPct val="150000"/>
              </a:lnSpc>
            </a:pPr>
            <a:r>
              <a:rPr lang="tr-TR" sz="1900" kern="1200" dirty="0">
                <a:solidFill>
                  <a:srgbClr val="000000"/>
                </a:solidFill>
                <a:effectLst/>
                <a:ea typeface="Times New Roman" panose="02020603050405020304" pitchFamily="18" charset="0"/>
              </a:rPr>
              <a:t>Balığın yemleneceği derinlik tespit edilip, ona göre bir beden uzunluğu bırakmak gerekir. Beden uzunluğunun kamıştan uzun olması durumunda veya fırlatma sırasında zorlukları önleme açısından, her iki yöntemde de hareketli şamandıra kullanmakta fayda vardır.     </a:t>
            </a:r>
            <a:endParaRPr lang="tr-TR" sz="1900" dirty="0">
              <a:effectLst/>
              <a:ea typeface="Times New Roman" panose="02020603050405020304" pitchFamily="18" charset="0"/>
            </a:endParaRPr>
          </a:p>
          <a:p>
            <a:pPr algn="just">
              <a:lnSpc>
                <a:spcPct val="150000"/>
              </a:lnSpc>
            </a:pPr>
            <a:r>
              <a:rPr lang="tr-TR" sz="1900" kern="1200" dirty="0">
                <a:solidFill>
                  <a:srgbClr val="000000"/>
                </a:solidFill>
                <a:effectLst/>
                <a:ea typeface="Times New Roman" panose="02020603050405020304" pitchFamily="18" charset="0"/>
              </a:rPr>
              <a:t>Bu sistemde amaç balığın yakalanıp yakalanmadığını görmek için kullanılan dikkat çekici renklere sahip şamandıralardır. Yapımı çok basittir. Elle ve kamışla atılması kolay ve kullanışlıdır. Misinanızı yere değdirmediğiniz için dolaşmaz balığı kıyıya çekmekte çok kolay olur.</a:t>
            </a:r>
            <a:endParaRPr lang="tr-TR" sz="1900" dirty="0">
              <a:effectLst/>
              <a:ea typeface="Times New Roman" panose="02020603050405020304" pitchFamily="18" charset="0"/>
            </a:endParaRPr>
          </a:p>
          <a:p>
            <a:endParaRPr lang="tr-TR" sz="1900" dirty="0"/>
          </a:p>
        </p:txBody>
      </p:sp>
    </p:spTree>
    <p:extLst>
      <p:ext uri="{BB962C8B-B14F-4D97-AF65-F5344CB8AC3E}">
        <p14:creationId xmlns:p14="http://schemas.microsoft.com/office/powerpoint/2010/main" val="560202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38D56CA4-89BE-4F77-A5F5-DAB39AB8958F}"/>
              </a:ext>
            </a:extLst>
          </p:cNvPr>
          <p:cNvSpPr>
            <a:spLocks noGrp="1"/>
          </p:cNvSpPr>
          <p:nvPr>
            <p:ph idx="1"/>
          </p:nvPr>
        </p:nvSpPr>
        <p:spPr>
          <a:xfrm>
            <a:off x="107504" y="260648"/>
            <a:ext cx="8856984" cy="5832648"/>
          </a:xfrm>
        </p:spPr>
        <p:txBody>
          <a:bodyPr/>
          <a:lstStyle/>
          <a:p>
            <a:pPr algn="just">
              <a:lnSpc>
                <a:spcPct val="150000"/>
              </a:lnSpc>
            </a:pPr>
            <a:r>
              <a:rPr lang="tr-TR" sz="2000" kern="1200" dirty="0">
                <a:solidFill>
                  <a:srgbClr val="000000"/>
                </a:solidFill>
                <a:effectLst/>
                <a:ea typeface="Times New Roman" panose="02020603050405020304" pitchFamily="18" charset="0"/>
              </a:rPr>
              <a:t>Makinede sarılı 0.35 mm iyi bir misinaya önce stoper takılır. Bu suyun derinliğini ayarlamak için en iyi yöntemdir ve atış sırasında size büyük kolaylık sağlar. </a:t>
            </a:r>
          </a:p>
          <a:p>
            <a:pPr algn="just">
              <a:lnSpc>
                <a:spcPct val="150000"/>
              </a:lnSpc>
            </a:pPr>
            <a:r>
              <a:rPr lang="tr-TR" sz="2000" kern="1200" dirty="0">
                <a:solidFill>
                  <a:srgbClr val="000000"/>
                </a:solidFill>
                <a:effectLst/>
                <a:ea typeface="Times New Roman" panose="02020603050405020304" pitchFamily="18" charset="0"/>
              </a:rPr>
              <a:t>Stoperden sonra gezer şamandıra ve hemen arkasına gezer kurşun ve fırdöndü takılır. Sonrasında 40-50 </a:t>
            </a:r>
            <a:r>
              <a:rPr lang="tr-TR" sz="2000" kern="1200" dirty="0" err="1">
                <a:solidFill>
                  <a:srgbClr val="000000"/>
                </a:solidFill>
                <a:effectLst/>
                <a:ea typeface="Times New Roman" panose="02020603050405020304" pitchFamily="18" charset="0"/>
              </a:rPr>
              <a:t>cm’lik</a:t>
            </a:r>
            <a:r>
              <a:rPr lang="tr-TR" sz="2000" kern="1200" dirty="0">
                <a:solidFill>
                  <a:srgbClr val="000000"/>
                </a:solidFill>
                <a:effectLst/>
                <a:ea typeface="Times New Roman" panose="02020603050405020304" pitchFamily="18" charset="0"/>
              </a:rPr>
              <a:t> ucuna iğne takılı kısım fırdöndüye bağlanır. </a:t>
            </a:r>
          </a:p>
          <a:p>
            <a:pPr algn="just">
              <a:lnSpc>
                <a:spcPct val="150000"/>
              </a:lnSpc>
            </a:pPr>
            <a:r>
              <a:rPr lang="tr-TR" sz="2000" kern="1200" dirty="0">
                <a:solidFill>
                  <a:srgbClr val="000000"/>
                </a:solidFill>
                <a:effectLst/>
                <a:ea typeface="Times New Roman" panose="02020603050405020304" pitchFamily="18" charset="0"/>
              </a:rPr>
              <a:t>Suya atılan olta şamandıra ile birlikte suya dalıyorsa su derin demektir. Bu durumda stoper yukarıya doğru çekilir. </a:t>
            </a:r>
            <a:r>
              <a:rPr lang="tr-TR" sz="2000" dirty="0">
                <a:solidFill>
                  <a:srgbClr val="000000"/>
                </a:solidFill>
                <a:ea typeface="Times New Roman" panose="02020603050405020304" pitchFamily="18" charset="0"/>
              </a:rPr>
              <a:t>Ş</a:t>
            </a:r>
            <a:r>
              <a:rPr lang="tr-TR" sz="2000" kern="1200" dirty="0">
                <a:solidFill>
                  <a:srgbClr val="000000"/>
                </a:solidFill>
                <a:effectLst/>
                <a:ea typeface="Times New Roman" panose="02020603050405020304" pitchFamily="18" charset="0"/>
              </a:rPr>
              <a:t>amandıra suda diklemesine durana kadar ayarlama devam eder. </a:t>
            </a:r>
          </a:p>
          <a:p>
            <a:pPr algn="just">
              <a:lnSpc>
                <a:spcPct val="150000"/>
              </a:lnSpc>
            </a:pPr>
            <a:r>
              <a:rPr lang="tr-TR" sz="2000" kern="1200" dirty="0">
                <a:effectLst/>
                <a:ea typeface="Times New Roman" panose="02020603050405020304" pitchFamily="18" charset="0"/>
              </a:rPr>
              <a:t>Olta ucuna mısır, üzüm, hamur, solucan takılır. </a:t>
            </a:r>
            <a:r>
              <a:rPr lang="tr-TR" sz="2000" kern="1200" dirty="0">
                <a:solidFill>
                  <a:srgbClr val="000000"/>
                </a:solidFill>
                <a:effectLst/>
                <a:ea typeface="Times New Roman" panose="02020603050405020304" pitchFamily="18" charset="0"/>
              </a:rPr>
              <a:t>Burada dikkat edilecek en önemli husus yemin balık önce koku ile çağırılıp daha sonra da görülmesinin sağlanmasıdır. Dibin yosunlu veya bitkili olması yemin görülmesini etkiler.</a:t>
            </a:r>
            <a:endParaRPr lang="tr-TR" sz="2000" dirty="0">
              <a:effectLst/>
              <a:ea typeface="Times New Roman" panose="02020603050405020304" pitchFamily="18" charset="0"/>
            </a:endParaRPr>
          </a:p>
          <a:p>
            <a:pPr algn="just">
              <a:lnSpc>
                <a:spcPct val="150000"/>
              </a:lnSpc>
            </a:pPr>
            <a:endParaRPr lang="tr-TR" sz="2000" dirty="0"/>
          </a:p>
        </p:txBody>
      </p:sp>
    </p:spTree>
    <p:extLst>
      <p:ext uri="{BB962C8B-B14F-4D97-AF65-F5344CB8AC3E}">
        <p14:creationId xmlns:p14="http://schemas.microsoft.com/office/powerpoint/2010/main" val="2257657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DE0F768-8E79-4C9C-B146-2A561B932AF7}"/>
              </a:ext>
            </a:extLst>
          </p:cNvPr>
          <p:cNvSpPr>
            <a:spLocks noGrp="1"/>
          </p:cNvSpPr>
          <p:nvPr>
            <p:ph type="title"/>
          </p:nvPr>
        </p:nvSpPr>
        <p:spPr>
          <a:xfrm>
            <a:off x="457200" y="44624"/>
            <a:ext cx="8229600" cy="1143000"/>
          </a:xfrm>
        </p:spPr>
        <p:txBody>
          <a:bodyPr/>
          <a:lstStyle/>
          <a:p>
            <a:r>
              <a:rPr lang="tr-TR" sz="2800" b="1" dirty="0">
                <a:solidFill>
                  <a:srgbClr val="FF0000"/>
                </a:solidFill>
              </a:rPr>
              <a:t>Sazan Avcılığında Yemler</a:t>
            </a:r>
          </a:p>
        </p:txBody>
      </p:sp>
      <p:sp>
        <p:nvSpPr>
          <p:cNvPr id="3" name="İçerik Yer Tutucusu 2">
            <a:extLst>
              <a:ext uri="{FF2B5EF4-FFF2-40B4-BE49-F238E27FC236}">
                <a16:creationId xmlns:a16="http://schemas.microsoft.com/office/drawing/2014/main" xmlns="" id="{6F340D44-6A41-492D-9829-2D73C02B87B2}"/>
              </a:ext>
            </a:extLst>
          </p:cNvPr>
          <p:cNvSpPr>
            <a:spLocks noGrp="1"/>
          </p:cNvSpPr>
          <p:nvPr>
            <p:ph idx="1"/>
          </p:nvPr>
        </p:nvSpPr>
        <p:spPr>
          <a:xfrm>
            <a:off x="457200" y="836712"/>
            <a:ext cx="8507288" cy="4929411"/>
          </a:xfrm>
        </p:spPr>
        <p:txBody>
          <a:bodyPr/>
          <a:lstStyle/>
          <a:p>
            <a:pPr fontAlgn="base">
              <a:lnSpc>
                <a:spcPct val="150000"/>
              </a:lnSpc>
              <a:spcBef>
                <a:spcPts val="0"/>
              </a:spcBef>
              <a:spcAft>
                <a:spcPts val="1000"/>
              </a:spcAft>
              <a:buFont typeface="Wingdings" panose="05000000000000000000" pitchFamily="2" charset="2"/>
              <a:buChar char="q"/>
            </a:pPr>
            <a:r>
              <a:rPr lang="tr-TR" sz="2000" b="1" kern="1200" dirty="0">
                <a:effectLst/>
                <a:ea typeface="Times New Roman" panose="02020603050405020304" pitchFamily="18" charset="0"/>
                <a:cs typeface="Times New Roman" panose="02020603050405020304" pitchFamily="18" charset="0"/>
              </a:rPr>
              <a:t>Canlı Yemler</a:t>
            </a:r>
            <a:r>
              <a:rPr lang="tr-TR" sz="2000" kern="1200" dirty="0">
                <a:effectLst/>
                <a:ea typeface="Times New Roman" panose="02020603050405020304" pitchFamily="18" charset="0"/>
                <a:cs typeface="Times New Roman" panose="02020603050405020304" pitchFamily="18" charset="0"/>
              </a:rPr>
              <a:t>: Toprak solucanı </a:t>
            </a:r>
          </a:p>
          <a:p>
            <a:pPr fontAlgn="base">
              <a:lnSpc>
                <a:spcPct val="150000"/>
              </a:lnSpc>
              <a:spcBef>
                <a:spcPts val="0"/>
              </a:spcBef>
              <a:spcAft>
                <a:spcPts val="1000"/>
              </a:spcAft>
              <a:buFont typeface="Wingdings" panose="05000000000000000000" pitchFamily="2" charset="2"/>
              <a:buChar char="q"/>
            </a:pPr>
            <a:r>
              <a:rPr lang="tr-TR" sz="2000" b="1" kern="1200" dirty="0">
                <a:effectLst/>
                <a:ea typeface="Times New Roman" panose="02020603050405020304" pitchFamily="18" charset="0"/>
                <a:cs typeface="Times New Roman" panose="02020603050405020304" pitchFamily="18" charset="0"/>
              </a:rPr>
              <a:t>Taneli Yemler</a:t>
            </a:r>
            <a:r>
              <a:rPr lang="tr-TR" sz="2000" kern="1200" dirty="0">
                <a:effectLst/>
                <a:ea typeface="Times New Roman" panose="02020603050405020304" pitchFamily="18" charset="0"/>
                <a:cs typeface="Times New Roman" panose="02020603050405020304" pitchFamily="18" charset="0"/>
              </a:rPr>
              <a:t>: Haşlanmış mısır, az haşlanmış patates, az haşlanmış şeker pancarı, böğürtlen ve dut </a:t>
            </a:r>
          </a:p>
          <a:p>
            <a:pPr fontAlgn="base">
              <a:spcBef>
                <a:spcPts val="0"/>
              </a:spcBef>
              <a:spcAft>
                <a:spcPts val="1000"/>
              </a:spcAft>
              <a:buFont typeface="Wingdings" panose="05000000000000000000" pitchFamily="2" charset="2"/>
              <a:buChar char="q"/>
            </a:pPr>
            <a:r>
              <a:rPr lang="tr-TR" sz="2000" b="1" kern="1200" dirty="0">
                <a:effectLst/>
                <a:ea typeface="Times New Roman" panose="02020603050405020304" pitchFamily="18" charset="0"/>
                <a:cs typeface="Times New Roman" panose="02020603050405020304" pitchFamily="18" charset="0"/>
              </a:rPr>
              <a:t>Hamur Yemler</a:t>
            </a:r>
            <a:r>
              <a:rPr lang="tr-TR" sz="2000" kern="1200" dirty="0">
                <a:effectLst/>
                <a:ea typeface="Times New Roman" panose="02020603050405020304" pitchFamily="18" charset="0"/>
                <a:cs typeface="Times New Roman" panose="02020603050405020304" pitchFamily="18" charset="0"/>
              </a:rPr>
              <a:t>: </a:t>
            </a:r>
          </a:p>
          <a:p>
            <a:pPr marL="0" indent="0" fontAlgn="base">
              <a:spcBef>
                <a:spcPts val="0"/>
              </a:spcBef>
              <a:spcAft>
                <a:spcPts val="1000"/>
              </a:spcAft>
              <a:buNone/>
            </a:pPr>
            <a:r>
              <a:rPr lang="tr-TR" sz="2000" dirty="0">
                <a:ea typeface="Times New Roman" panose="02020603050405020304" pitchFamily="18" charset="0"/>
                <a:cs typeface="Times New Roman" panose="02020603050405020304" pitchFamily="18" charset="0"/>
              </a:rPr>
              <a:t>	</a:t>
            </a:r>
            <a:r>
              <a:rPr lang="tr-TR" sz="2000" kern="1200" dirty="0">
                <a:effectLst/>
                <a:ea typeface="Times New Roman" panose="02020603050405020304" pitchFamily="18" charset="0"/>
                <a:cs typeface="Times New Roman" panose="02020603050405020304" pitchFamily="18" charset="0"/>
              </a:rPr>
              <a:t>1-Mısır unu hamuru </a:t>
            </a:r>
          </a:p>
          <a:p>
            <a:pPr marL="0" indent="0" fontAlgn="base">
              <a:spcBef>
                <a:spcPts val="0"/>
              </a:spcBef>
              <a:spcAft>
                <a:spcPts val="1000"/>
              </a:spcAft>
              <a:buNone/>
            </a:pPr>
            <a:r>
              <a:rPr lang="tr-TR" sz="2000" dirty="0">
                <a:ea typeface="Times New Roman" panose="02020603050405020304" pitchFamily="18" charset="0"/>
                <a:cs typeface="Times New Roman" panose="02020603050405020304" pitchFamily="18" charset="0"/>
              </a:rPr>
              <a:t>	</a:t>
            </a:r>
            <a:r>
              <a:rPr lang="tr-TR" sz="2000" kern="1200" dirty="0">
                <a:effectLst/>
                <a:ea typeface="Times New Roman" panose="02020603050405020304" pitchFamily="18" charset="0"/>
                <a:cs typeface="Times New Roman" panose="02020603050405020304" pitchFamily="18" charset="0"/>
              </a:rPr>
              <a:t>2-Pişmiş ekmek hamuru</a:t>
            </a:r>
            <a:r>
              <a:rPr lang="tr-TR" sz="2000" dirty="0">
                <a:ea typeface="Times New Roman" panose="02020603050405020304" pitchFamily="18" charset="0"/>
                <a:cs typeface="Times New Roman" panose="02020603050405020304" pitchFamily="18" charset="0"/>
              </a:rPr>
              <a:t> </a:t>
            </a:r>
          </a:p>
          <a:p>
            <a:pPr marL="0" indent="0" fontAlgn="base">
              <a:spcBef>
                <a:spcPts val="0"/>
              </a:spcBef>
              <a:spcAft>
                <a:spcPts val="1000"/>
              </a:spcAft>
              <a:buNone/>
            </a:pPr>
            <a:r>
              <a:rPr lang="tr-TR" sz="2000" kern="1200" dirty="0">
                <a:effectLst/>
                <a:ea typeface="Times New Roman" panose="02020603050405020304" pitchFamily="18" charset="0"/>
                <a:cs typeface="Times New Roman" panose="02020603050405020304" pitchFamily="18" charset="0"/>
              </a:rPr>
              <a:t>	3-Buğday kırığı + buğday unu + </a:t>
            </a:r>
            <a:r>
              <a:rPr lang="tr-TR" sz="2000" kern="1200" dirty="0" err="1">
                <a:effectLst/>
                <a:ea typeface="Times New Roman" panose="02020603050405020304" pitchFamily="18" charset="0"/>
                <a:cs typeface="Times New Roman" panose="02020603050405020304" pitchFamily="18" charset="0"/>
              </a:rPr>
              <a:t>peyniraltı</a:t>
            </a:r>
            <a:r>
              <a:rPr lang="tr-TR" sz="2000" kern="1200" dirty="0">
                <a:effectLst/>
                <a:ea typeface="Times New Roman" panose="02020603050405020304" pitchFamily="18" charset="0"/>
                <a:cs typeface="Times New Roman" panose="02020603050405020304" pitchFamily="18" charset="0"/>
              </a:rPr>
              <a:t> suyu</a:t>
            </a:r>
            <a:r>
              <a:rPr lang="tr-TR" sz="2000" dirty="0">
                <a:ea typeface="Times New Roman" panose="02020603050405020304" pitchFamily="18" charset="0"/>
                <a:cs typeface="Times New Roman" panose="02020603050405020304" pitchFamily="18" charset="0"/>
              </a:rPr>
              <a:t>, </a:t>
            </a:r>
          </a:p>
          <a:p>
            <a:pPr marL="0" indent="0" fontAlgn="base">
              <a:spcBef>
                <a:spcPts val="0"/>
              </a:spcBef>
              <a:spcAft>
                <a:spcPts val="1000"/>
              </a:spcAft>
              <a:buNone/>
            </a:pPr>
            <a:r>
              <a:rPr lang="tr-TR" sz="2000" kern="1200" dirty="0">
                <a:effectLst/>
                <a:ea typeface="Times New Roman" panose="02020603050405020304" pitchFamily="18" charset="0"/>
                <a:cs typeface="Times New Roman" panose="02020603050405020304" pitchFamily="18" charset="0"/>
              </a:rPr>
              <a:t>	4-Mısır kırığı + buğday kırığı + beyaz ekmek içi</a:t>
            </a:r>
          </a:p>
          <a:p>
            <a:pPr fontAlgn="base">
              <a:spcBef>
                <a:spcPts val="0"/>
              </a:spcBef>
              <a:spcAft>
                <a:spcPts val="1000"/>
              </a:spcAft>
              <a:buFont typeface="Wingdings" panose="05000000000000000000" pitchFamily="2" charset="2"/>
              <a:buChar char="q"/>
            </a:pPr>
            <a:r>
              <a:rPr lang="tr-TR" sz="2000" b="1" kern="1200" dirty="0">
                <a:effectLst/>
                <a:ea typeface="Times New Roman" panose="02020603050405020304" pitchFamily="18" charset="0"/>
                <a:cs typeface="Times New Roman" panose="02020603050405020304" pitchFamily="18" charset="0"/>
              </a:rPr>
              <a:t>Kaynamış Yemler (</a:t>
            </a:r>
            <a:r>
              <a:rPr lang="tr-TR" sz="2000" b="1" kern="1200" dirty="0" err="1">
                <a:effectLst/>
                <a:ea typeface="Times New Roman" panose="02020603050405020304" pitchFamily="18" charset="0"/>
                <a:cs typeface="Times New Roman" panose="02020603050405020304" pitchFamily="18" charset="0"/>
              </a:rPr>
              <a:t>Boili</a:t>
            </a:r>
            <a:r>
              <a:rPr lang="tr-TR" sz="2000" b="1" kern="1200" dirty="0">
                <a:effectLst/>
                <a:ea typeface="Times New Roman" panose="02020603050405020304" pitchFamily="18" charset="0"/>
                <a:cs typeface="Times New Roman" panose="02020603050405020304" pitchFamily="18" charset="0"/>
              </a:rPr>
              <a:t>): </a:t>
            </a:r>
          </a:p>
          <a:p>
            <a:pPr marL="0" indent="0" fontAlgn="base">
              <a:spcBef>
                <a:spcPts val="0"/>
              </a:spcBef>
              <a:spcAft>
                <a:spcPts val="1000"/>
              </a:spcAft>
              <a:buNone/>
            </a:pPr>
            <a:r>
              <a:rPr lang="tr-TR" sz="2000" b="1" dirty="0">
                <a:ea typeface="Times New Roman" panose="02020603050405020304" pitchFamily="18" charset="0"/>
                <a:cs typeface="Times New Roman" panose="02020603050405020304" pitchFamily="18" charset="0"/>
              </a:rPr>
              <a:t>	</a:t>
            </a:r>
            <a:r>
              <a:rPr lang="tr-TR" sz="2000" kern="1200" dirty="0">
                <a:effectLst/>
                <a:ea typeface="Times New Roman" panose="02020603050405020304" pitchFamily="18" charset="0"/>
                <a:cs typeface="Times New Roman" panose="02020603050405020304" pitchFamily="18" charset="0"/>
              </a:rPr>
              <a:t>1-Peyniraltı suyu + beyaz ekmek içi + yumurta</a:t>
            </a:r>
            <a:r>
              <a:rPr lang="tr-TR" sz="2000" kern="1200" dirty="0">
                <a:effectLst/>
                <a:ea typeface="Calibri" panose="020F0502020204030204" pitchFamily="34" charset="0"/>
                <a:cs typeface="Times New Roman" panose="02020603050405020304" pitchFamily="18" charset="0"/>
              </a:rPr>
              <a:t> </a:t>
            </a:r>
          </a:p>
          <a:p>
            <a:pPr marL="0" indent="0" fontAlgn="base">
              <a:spcBef>
                <a:spcPts val="0"/>
              </a:spcBef>
              <a:spcAft>
                <a:spcPts val="1000"/>
              </a:spcAft>
              <a:buNone/>
            </a:pPr>
            <a:r>
              <a:rPr lang="tr-TR" sz="2000" dirty="0">
                <a:ea typeface="Calibri" panose="020F0502020204030204" pitchFamily="34" charset="0"/>
                <a:cs typeface="Times New Roman" panose="02020603050405020304" pitchFamily="18" charset="0"/>
              </a:rPr>
              <a:t>	</a:t>
            </a:r>
            <a:r>
              <a:rPr lang="tr-TR" sz="2000" kern="1200" dirty="0">
                <a:effectLst/>
                <a:ea typeface="Calibri" panose="020F0502020204030204" pitchFamily="34" charset="0"/>
                <a:cs typeface="Times New Roman" panose="02020603050405020304" pitchFamily="18" charset="0"/>
              </a:rPr>
              <a:t>2-Peyniraltı suyu + esmer ekmek içi + yumurta </a:t>
            </a:r>
          </a:p>
          <a:p>
            <a:pPr marL="0" indent="0" fontAlgn="base">
              <a:spcBef>
                <a:spcPts val="0"/>
              </a:spcBef>
              <a:spcAft>
                <a:spcPts val="1000"/>
              </a:spcAft>
              <a:buNone/>
            </a:pPr>
            <a:r>
              <a:rPr lang="tr-TR" sz="2000" dirty="0">
                <a:ea typeface="Calibri" panose="020F0502020204030204" pitchFamily="34" charset="0"/>
                <a:cs typeface="Times New Roman" panose="02020603050405020304" pitchFamily="18" charset="0"/>
              </a:rPr>
              <a:t>	</a:t>
            </a:r>
            <a:r>
              <a:rPr lang="tr-TR" sz="2000" kern="1200" dirty="0">
                <a:effectLst/>
                <a:ea typeface="Calibri" panose="020F0502020204030204" pitchFamily="34" charset="0"/>
                <a:cs typeface="Times New Roman" panose="02020603050405020304" pitchFamily="18" charset="0"/>
              </a:rPr>
              <a:t>3-Pirinç lapası + buğday unu + vanilya + yumurta</a:t>
            </a:r>
            <a:endParaRPr lang="tr-TR" sz="2000" dirty="0">
              <a:effectLst/>
              <a:ea typeface="Times New Roman" panose="02020603050405020304" pitchFamily="18" charset="0"/>
              <a:cs typeface="Times New Roman" panose="02020603050405020304" pitchFamily="18" charset="0"/>
            </a:endParaRPr>
          </a:p>
          <a:p>
            <a:pPr>
              <a:spcBef>
                <a:spcPts val="0"/>
              </a:spcBef>
            </a:pPr>
            <a:endParaRPr lang="tr-TR" sz="2000" dirty="0"/>
          </a:p>
        </p:txBody>
      </p:sp>
    </p:spTree>
    <p:extLst>
      <p:ext uri="{BB962C8B-B14F-4D97-AF65-F5344CB8AC3E}">
        <p14:creationId xmlns:p14="http://schemas.microsoft.com/office/powerpoint/2010/main" val="539524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E146B1F-305A-403A-BCF0-8FFB7C36A02A}"/>
              </a:ext>
            </a:extLst>
          </p:cNvPr>
          <p:cNvSpPr>
            <a:spLocks noGrp="1"/>
          </p:cNvSpPr>
          <p:nvPr>
            <p:ph type="title"/>
          </p:nvPr>
        </p:nvSpPr>
        <p:spPr/>
        <p:txBody>
          <a:bodyPr/>
          <a:lstStyle/>
          <a:p>
            <a:r>
              <a:rPr lang="tr-TR" sz="2800" b="1" dirty="0">
                <a:solidFill>
                  <a:srgbClr val="FF0000"/>
                </a:solidFill>
              </a:rPr>
              <a:t>Sazan Avcılığında Yemleme</a:t>
            </a:r>
          </a:p>
        </p:txBody>
      </p:sp>
      <p:sp>
        <p:nvSpPr>
          <p:cNvPr id="3" name="İçerik Yer Tutucusu 2">
            <a:extLst>
              <a:ext uri="{FF2B5EF4-FFF2-40B4-BE49-F238E27FC236}">
                <a16:creationId xmlns:a16="http://schemas.microsoft.com/office/drawing/2014/main" xmlns="" id="{09577276-FCCC-4227-96F8-E83D6498A5D1}"/>
              </a:ext>
            </a:extLst>
          </p:cNvPr>
          <p:cNvSpPr>
            <a:spLocks noGrp="1"/>
          </p:cNvSpPr>
          <p:nvPr>
            <p:ph idx="1"/>
          </p:nvPr>
        </p:nvSpPr>
        <p:spPr>
          <a:xfrm>
            <a:off x="251520" y="1484784"/>
            <a:ext cx="8712968" cy="4525963"/>
          </a:xfrm>
        </p:spPr>
        <p:txBody>
          <a:bodyPr/>
          <a:lstStyle/>
          <a:p>
            <a:pPr algn="just">
              <a:lnSpc>
                <a:spcPct val="150000"/>
              </a:lnSpc>
            </a:pPr>
            <a:r>
              <a:rPr lang="tr-TR" sz="2200" kern="1200" dirty="0">
                <a:effectLst/>
                <a:ea typeface="Times New Roman" panose="02020603050405020304" pitchFamily="18" charset="0"/>
              </a:rPr>
              <a:t>Bu işlem için en uygun materyal bayat ekmek ve haşlanmış tahıldır. </a:t>
            </a:r>
          </a:p>
          <a:p>
            <a:pPr algn="just">
              <a:lnSpc>
                <a:spcPct val="150000"/>
              </a:lnSpc>
            </a:pPr>
            <a:r>
              <a:rPr lang="tr-TR" sz="2200" kern="1200" dirty="0">
                <a:effectLst/>
                <a:ea typeface="Times New Roman" panose="02020603050405020304" pitchFamily="18" charset="0"/>
              </a:rPr>
              <a:t>Ufalanmış bayat ekmek yada tahıl çamurla karıştırılıp  avuç  içine  sığacak büyüklükte  toplar yapılır. </a:t>
            </a:r>
          </a:p>
          <a:p>
            <a:pPr algn="just">
              <a:lnSpc>
                <a:spcPct val="150000"/>
              </a:lnSpc>
            </a:pPr>
            <a:r>
              <a:rPr lang="tr-TR" sz="2200" kern="1200" dirty="0">
                <a:effectLst/>
                <a:ea typeface="Times New Roman" panose="02020603050405020304" pitchFamily="18" charset="0"/>
              </a:rPr>
              <a:t>Bunlar  güneş  altında 2-3   saat  kadar kurutulur . </a:t>
            </a:r>
          </a:p>
          <a:p>
            <a:pPr algn="just">
              <a:lnSpc>
                <a:spcPct val="150000"/>
              </a:lnSpc>
            </a:pPr>
            <a:r>
              <a:rPr lang="tr-TR" sz="2200" kern="1200" dirty="0">
                <a:effectLst/>
                <a:ea typeface="Times New Roman" panose="02020603050405020304" pitchFamily="18" charset="0"/>
              </a:rPr>
              <a:t>Daha sonra bu materyal avlanacak mıntıkaya atılır. </a:t>
            </a:r>
          </a:p>
          <a:p>
            <a:pPr algn="just">
              <a:lnSpc>
                <a:spcPct val="150000"/>
              </a:lnSpc>
            </a:pPr>
            <a:r>
              <a:rPr lang="tr-TR" sz="2200" kern="1200" dirty="0">
                <a:effectLst/>
                <a:ea typeface="Times New Roman" panose="02020603050405020304" pitchFamily="18" charset="0"/>
              </a:rPr>
              <a:t>Balığın oltaya  vurmasına göre yarım saatte bir ya da saat başı 1 top atılarak balıkların o bölgede toplanması sağlanır.</a:t>
            </a:r>
            <a:endParaRPr lang="tr-TR" sz="2200" dirty="0">
              <a:effectLst/>
              <a:ea typeface="Times New Roman" panose="02020603050405020304" pitchFamily="18" charset="0"/>
            </a:endParaRPr>
          </a:p>
          <a:p>
            <a:pPr algn="just">
              <a:lnSpc>
                <a:spcPct val="150000"/>
              </a:lnSpc>
            </a:pPr>
            <a:endParaRPr lang="tr-TR" sz="2200" dirty="0"/>
          </a:p>
        </p:txBody>
      </p:sp>
    </p:spTree>
    <p:extLst>
      <p:ext uri="{BB962C8B-B14F-4D97-AF65-F5344CB8AC3E}">
        <p14:creationId xmlns:p14="http://schemas.microsoft.com/office/powerpoint/2010/main" val="2091515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31724BA-A0E1-42B7-8023-CCEF6D96190C}"/>
              </a:ext>
            </a:extLst>
          </p:cNvPr>
          <p:cNvSpPr>
            <a:spLocks noGrp="1"/>
          </p:cNvSpPr>
          <p:nvPr>
            <p:ph type="title"/>
          </p:nvPr>
        </p:nvSpPr>
        <p:spPr/>
        <p:txBody>
          <a:bodyPr/>
          <a:lstStyle/>
          <a:p>
            <a:r>
              <a:rPr lang="tr-TR" sz="2800" b="1" dirty="0">
                <a:solidFill>
                  <a:srgbClr val="FF0000"/>
                </a:solidFill>
              </a:rPr>
              <a:t>Sazan Avcılığında Dikkat Edilmesi Gereken Hususlar</a:t>
            </a:r>
          </a:p>
        </p:txBody>
      </p:sp>
      <p:sp>
        <p:nvSpPr>
          <p:cNvPr id="3" name="İçerik Yer Tutucusu 2">
            <a:extLst>
              <a:ext uri="{FF2B5EF4-FFF2-40B4-BE49-F238E27FC236}">
                <a16:creationId xmlns:a16="http://schemas.microsoft.com/office/drawing/2014/main" xmlns="" id="{A9DB9B02-499E-4178-881B-E164BDF82811}"/>
              </a:ext>
            </a:extLst>
          </p:cNvPr>
          <p:cNvSpPr>
            <a:spLocks noGrp="1"/>
          </p:cNvSpPr>
          <p:nvPr>
            <p:ph idx="1"/>
          </p:nvPr>
        </p:nvSpPr>
        <p:spPr>
          <a:xfrm>
            <a:off x="107504" y="1340768"/>
            <a:ext cx="8928992" cy="5040560"/>
          </a:xfrm>
        </p:spPr>
        <p:txBody>
          <a:bodyPr/>
          <a:lstStyle/>
          <a:p>
            <a:pPr algn="just">
              <a:lnSpc>
                <a:spcPct val="150000"/>
              </a:lnSpc>
              <a:spcBef>
                <a:spcPts val="0"/>
              </a:spcBef>
            </a:pPr>
            <a:r>
              <a:rPr lang="tr-TR" sz="1800" kern="1200" dirty="0">
                <a:solidFill>
                  <a:srgbClr val="000000"/>
                </a:solidFill>
                <a:effectLst/>
                <a:ea typeface="Times New Roman" panose="02020603050405020304" pitchFamily="18" charset="0"/>
              </a:rPr>
              <a:t>Kullanılacak  yem  olta  iğnesinin tamamını  kapatacak  şekilde  takılıp olta atılır. Balık yemi kaptığında hemen tasma vurulmamalıdır. </a:t>
            </a:r>
            <a:endParaRPr lang="tr-TR" sz="1800" dirty="0">
              <a:effectLst/>
              <a:ea typeface="Times New Roman" panose="02020603050405020304" pitchFamily="18" charset="0"/>
            </a:endParaRPr>
          </a:p>
          <a:p>
            <a:pPr algn="just">
              <a:lnSpc>
                <a:spcPct val="150000"/>
              </a:lnSpc>
              <a:spcBef>
                <a:spcPts val="0"/>
              </a:spcBef>
            </a:pPr>
            <a:r>
              <a:rPr lang="tr-TR" sz="1800" kern="1200" dirty="0">
                <a:solidFill>
                  <a:srgbClr val="000000"/>
                </a:solidFill>
                <a:effectLst/>
                <a:ea typeface="Times New Roman" panose="02020603050405020304" pitchFamily="18" charset="0"/>
              </a:rPr>
              <a:t>Balık şamandırayı birkaç metre götürdükten sonra tasma vurulup balığın direnci ölçülür. Oltada iri bir balık olduğu anlaşılırsa misina yavaş yavaş çekilir. Çok direnç gösterirse hafifçe bırakılıp tekrar çekilmelidir. Bu işlem balığın yorulup kendini bırakmasına kadar sürdürülmelidir bu bazen 15 dakika kadar sürebilir. Balık kıyıya geldiğinde en iyisi kepçe ile almaktır. Eğer  kepçe  yoksa  misinadan tutarak balık dışarı alınmamalı  mutlaka  bir el  ile  balık  karnından  tutularak  karaya alınmalıdır. </a:t>
            </a:r>
            <a:endParaRPr lang="tr-TR" sz="1800" dirty="0">
              <a:effectLst/>
              <a:ea typeface="Times New Roman" panose="02020603050405020304" pitchFamily="18" charset="0"/>
            </a:endParaRPr>
          </a:p>
          <a:p>
            <a:pPr algn="just">
              <a:lnSpc>
                <a:spcPct val="150000"/>
              </a:lnSpc>
              <a:spcBef>
                <a:spcPts val="0"/>
              </a:spcBef>
            </a:pPr>
            <a:r>
              <a:rPr lang="tr-TR" sz="1800" kern="1200" dirty="0">
                <a:solidFill>
                  <a:srgbClr val="000000"/>
                </a:solidFill>
                <a:effectLst/>
                <a:ea typeface="Times New Roman" panose="02020603050405020304" pitchFamily="18" charset="0"/>
              </a:rPr>
              <a:t>Bu işlemler mümkün olduğunca sessiz yapılmalı, yemlediğimiz yerde başka balıklarında olabileceği unutulmamalıdır. Avladığınız yerin özelliğine ve balığın iriliğine göre suya düşmemek için mutlaka önlem alınmalıdır. </a:t>
            </a:r>
            <a:endParaRPr lang="tr-TR" sz="1800" dirty="0">
              <a:effectLst/>
              <a:ea typeface="Times New Roman" panose="02020603050405020304" pitchFamily="18" charset="0"/>
            </a:endParaRPr>
          </a:p>
          <a:p>
            <a:pPr>
              <a:spcBef>
                <a:spcPts val="0"/>
              </a:spcBef>
            </a:pPr>
            <a:endParaRPr lang="tr-TR" sz="2000" dirty="0"/>
          </a:p>
        </p:txBody>
      </p:sp>
    </p:spTree>
    <p:extLst>
      <p:ext uri="{BB962C8B-B14F-4D97-AF65-F5344CB8AC3E}">
        <p14:creationId xmlns:p14="http://schemas.microsoft.com/office/powerpoint/2010/main" val="1667329541"/>
      </p:ext>
    </p:extLst>
  </p:cSld>
  <p:clrMapOvr>
    <a:masterClrMapping/>
  </p:clrMapOvr>
</p:sld>
</file>

<file path=ppt/theme/theme1.xml><?xml version="1.0" encoding="utf-8"?>
<a:theme xmlns:a="http://schemas.openxmlformats.org/drawingml/2006/main" name="HAFT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HAFTA-1</Template>
  <TotalTime>1132</TotalTime>
  <Words>592</Words>
  <Application>Microsoft Office PowerPoint</Application>
  <PresentationFormat>Ekran Gösterisi (4:3)</PresentationFormat>
  <Paragraphs>63</Paragraphs>
  <Slides>17</Slides>
  <Notes>0</Notes>
  <HiddenSlides>0</HiddenSlides>
  <MMClips>0</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HAFTA-1</vt:lpstr>
      <vt:lpstr>PowerPoint Sunusu</vt:lpstr>
      <vt:lpstr>Olta Balıkçılığı-1</vt:lpstr>
      <vt:lpstr>Sazan Balığı (Cyprinus carpio) Avcılığı</vt:lpstr>
      <vt:lpstr>PowerPoint Sunusu</vt:lpstr>
      <vt:lpstr>Sazan Balığı Nerelerde Bulunur?</vt:lpstr>
      <vt:lpstr>Nasıl Avlanır?</vt:lpstr>
      <vt:lpstr>PowerPoint Sunusu</vt:lpstr>
      <vt:lpstr>Sazan Avcılığında Kullanılabilecek Olta Takımları</vt:lpstr>
      <vt:lpstr>PowerPoint Sunusu</vt:lpstr>
      <vt:lpstr>1) Dip Oltası</vt:lpstr>
      <vt:lpstr>a) Hamurlu Dip oltası</vt:lpstr>
      <vt:lpstr>b) Boili (pişirilmiş hamur topları) Dip Oltası</vt:lpstr>
      <vt:lpstr>2) Şamandıra Sistemi</vt:lpstr>
      <vt:lpstr>PowerPoint Sunusu</vt:lpstr>
      <vt:lpstr>Sazan Avcılığında Yemler</vt:lpstr>
      <vt:lpstr>Sazan Avcılığında Yemleme</vt:lpstr>
      <vt:lpstr>Sazan Avcılığında Dikkat Edilmesi Gereken Hususlar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147</cp:revision>
  <cp:lastPrinted>1601-01-01T00:00:00Z</cp:lastPrinted>
  <dcterms:created xsi:type="dcterms:W3CDTF">2020-09-29T14:08:01Z</dcterms:created>
  <dcterms:modified xsi:type="dcterms:W3CDTF">2021-01-05T14:15:52Z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