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7"/>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0" r:id="rId25"/>
    <p:sldId id="281" r:id="rId26"/>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113" d="100"/>
          <a:sy n="113" d="100"/>
        </p:scale>
        <p:origin x="-150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5.01.2021</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 için tıklatın</a:t>
            </a: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a:t>Asıl başlık stili için tıklatın</a:t>
            </a: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bp2.blogger.com/_WfPO0rywJew/R-l4-RO62tI/AAAAAAAAAIg/njK3dyvvruY/s1600-h/plastics_all.jp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TÜM BÖLÜMLER</a:t>
            </a:r>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FEN-EDEBİYAT FAKÜLTESİ</a:t>
            </a:r>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SSD143 AMATÖR BALIKÇILIK</a:t>
            </a:r>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Prof. Dr. Savaş YILMAZ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000" b="1" smtClean="0"/>
              <a:t>Olta</a:t>
            </a:r>
            <a:r>
              <a:rPr lang="tr-TR" altLang="tr-TR" sz="4000" b="1" smtClean="0"/>
              <a:t>Balıkçılığı-2</a:t>
            </a:r>
            <a:endParaRPr lang="tr-TR" altLang="tr-TR" sz="4000" b="1"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Hafta-11</a:t>
            </a:r>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SSD143 AMATÖR BALIKÇILIK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160ABBC4-630F-4172-9673-944E38B2A76D}"/>
              </a:ext>
            </a:extLst>
          </p:cNvPr>
          <p:cNvSpPr>
            <a:spLocks noGrp="1"/>
          </p:cNvSpPr>
          <p:nvPr>
            <p:ph type="title"/>
          </p:nvPr>
        </p:nvSpPr>
        <p:spPr/>
        <p:txBody>
          <a:bodyPr/>
          <a:lstStyle/>
          <a:p>
            <a:r>
              <a:rPr lang="tr-TR" sz="3200" b="1" dirty="0" smtClean="0">
                <a:solidFill>
                  <a:srgbClr val="FF0000"/>
                </a:solidFill>
              </a:rPr>
              <a:t>ALABALIK AVCILIĞI</a:t>
            </a:r>
            <a:endParaRPr lang="tr-TR" sz="3200" b="1" dirty="0">
              <a:solidFill>
                <a:srgbClr val="FF0000"/>
              </a:solidFill>
            </a:endParaRPr>
          </a:p>
        </p:txBody>
      </p:sp>
      <p:pic>
        <p:nvPicPr>
          <p:cNvPr id="2050" name="Picture 2" descr="Doğal Alabalık Avı Yasağı Başladı | Erzurum Pusula Gazete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468" y="1844824"/>
            <a:ext cx="3757508" cy="201622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Köylülerden kırmızı benekli alabalık koruması; kuru ağaç dallarıyla dere ve  su birikintilerinin üzerini kapatıyorl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844824"/>
            <a:ext cx="4056108" cy="202805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Face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832" y="4097883"/>
            <a:ext cx="3168351" cy="2074245"/>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899592" y="5135005"/>
            <a:ext cx="1915974" cy="369332"/>
          </a:xfrm>
          <a:prstGeom prst="rect">
            <a:avLst/>
          </a:prstGeom>
          <a:noFill/>
        </p:spPr>
        <p:txBody>
          <a:bodyPr wrap="none" rtlCol="0">
            <a:spAutoFit/>
          </a:bodyPr>
          <a:lstStyle/>
          <a:p>
            <a:r>
              <a:rPr lang="tr-TR" dirty="0" smtClean="0"/>
              <a:t>Doğal Alabalıklar</a:t>
            </a:r>
            <a:endParaRPr lang="tr-TR" dirty="0"/>
          </a:p>
        </p:txBody>
      </p:sp>
    </p:spTree>
    <p:extLst>
      <p:ext uri="{BB962C8B-B14F-4D97-AF65-F5344CB8AC3E}">
        <p14:creationId xmlns:p14="http://schemas.microsoft.com/office/powerpoint/2010/main" val="3764294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LABALIK – OLTA BALIKÇILIĞ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60648"/>
            <a:ext cx="5715000" cy="2676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LABALIK TÜRLERİ VE YAŞAM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3068960"/>
            <a:ext cx="4267200" cy="2686051"/>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p:cNvSpPr txBox="1"/>
          <p:nvPr/>
        </p:nvSpPr>
        <p:spPr>
          <a:xfrm>
            <a:off x="6444208" y="4411985"/>
            <a:ext cx="2377574" cy="646331"/>
          </a:xfrm>
          <a:prstGeom prst="rect">
            <a:avLst/>
          </a:prstGeom>
          <a:noFill/>
        </p:spPr>
        <p:txBody>
          <a:bodyPr wrap="none" rtlCol="0">
            <a:spAutoFit/>
          </a:bodyPr>
          <a:lstStyle/>
          <a:p>
            <a:r>
              <a:rPr lang="tr-TR" dirty="0" smtClean="0"/>
              <a:t>Kültür Alabalığı</a:t>
            </a:r>
          </a:p>
          <a:p>
            <a:r>
              <a:rPr lang="tr-TR" dirty="0" smtClean="0"/>
              <a:t>(Gökkuşağı alabalığı)</a:t>
            </a:r>
            <a:endParaRPr lang="tr-TR" dirty="0"/>
          </a:p>
        </p:txBody>
      </p:sp>
    </p:spTree>
    <p:extLst>
      <p:ext uri="{BB962C8B-B14F-4D97-AF65-F5344CB8AC3E}">
        <p14:creationId xmlns:p14="http://schemas.microsoft.com/office/powerpoint/2010/main" val="4148948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smtClean="0">
                <a:solidFill>
                  <a:srgbClr val="FF0000"/>
                </a:solidFill>
              </a:rPr>
              <a:t>Alabalık Yaşam Alanları</a:t>
            </a:r>
            <a:endParaRPr lang="tr-TR" sz="3200" b="1" dirty="0">
              <a:solidFill>
                <a:srgbClr val="FF0000"/>
              </a:solidFill>
            </a:endParaRPr>
          </a:p>
        </p:txBody>
      </p:sp>
      <p:sp>
        <p:nvSpPr>
          <p:cNvPr id="3" name="İçerik Yer Tutucusu 2"/>
          <p:cNvSpPr>
            <a:spLocks noGrp="1"/>
          </p:cNvSpPr>
          <p:nvPr>
            <p:ph idx="1"/>
          </p:nvPr>
        </p:nvSpPr>
        <p:spPr/>
        <p:txBody>
          <a:bodyPr/>
          <a:lstStyle/>
          <a:p>
            <a:pPr algn="just">
              <a:lnSpc>
                <a:spcPct val="150000"/>
              </a:lnSpc>
            </a:pPr>
            <a:r>
              <a:rPr lang="tr-TR" sz="2000" dirty="0" smtClean="0"/>
              <a:t>Alabalıklar </a:t>
            </a:r>
            <a:r>
              <a:rPr lang="tr-TR" sz="2000" dirty="0"/>
              <a:t>stresten uzak sessiz ve temiz suları </a:t>
            </a:r>
            <a:r>
              <a:rPr lang="tr-TR" sz="2000" dirty="0" smtClean="0"/>
              <a:t>severler. </a:t>
            </a:r>
          </a:p>
          <a:p>
            <a:pPr algn="just">
              <a:lnSpc>
                <a:spcPct val="150000"/>
              </a:lnSpc>
            </a:pPr>
            <a:r>
              <a:rPr lang="tr-TR" sz="2000" dirty="0" smtClean="0"/>
              <a:t>Yüksek </a:t>
            </a:r>
            <a:r>
              <a:rPr lang="tr-TR" sz="2000" dirty="0"/>
              <a:t>rakımlı dağ gölleri, buzul gölleri, bulanık akmayan dereler ve özellikle suyu fazla sert ve milli olmayan, içindeki taşların renklerinin belli olduğu, suları serin derelerin uygun bölümlerinde mutlaka alabalığa rastlanır. </a:t>
            </a:r>
            <a:endParaRPr lang="tr-TR" sz="2000" dirty="0" smtClean="0"/>
          </a:p>
          <a:p>
            <a:pPr algn="just">
              <a:lnSpc>
                <a:spcPct val="150000"/>
              </a:lnSpc>
            </a:pPr>
            <a:r>
              <a:rPr lang="tr-TR" sz="2000" dirty="0" smtClean="0"/>
              <a:t>Bu </a:t>
            </a:r>
            <a:r>
              <a:rPr lang="tr-TR" sz="2000" dirty="0"/>
              <a:t>derelerin denize yada yerleşim yerlerine yakın bölümlerinde alabalık yoksa da yukarıda belli bölgelerinde alabalık mutlaka vardır.</a:t>
            </a:r>
          </a:p>
          <a:p>
            <a:pPr algn="just">
              <a:lnSpc>
                <a:spcPct val="150000"/>
              </a:lnSpc>
            </a:pPr>
            <a:endParaRPr lang="tr-TR" sz="2000" dirty="0"/>
          </a:p>
        </p:txBody>
      </p:sp>
    </p:spTree>
    <p:extLst>
      <p:ext uri="{BB962C8B-B14F-4D97-AF65-F5344CB8AC3E}">
        <p14:creationId xmlns:p14="http://schemas.microsoft.com/office/powerpoint/2010/main" val="1802352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620688"/>
            <a:ext cx="8229600" cy="5433467"/>
          </a:xfrm>
        </p:spPr>
        <p:txBody>
          <a:bodyPr/>
          <a:lstStyle/>
          <a:p>
            <a:pPr lvl="0" algn="just" eaLnBrk="0" hangingPunct="0">
              <a:lnSpc>
                <a:spcPct val="150000"/>
              </a:lnSpc>
              <a:buClr>
                <a:srgbClr val="FF0000"/>
              </a:buClr>
              <a:buFont typeface="Wingdings" panose="05000000000000000000" pitchFamily="2" charset="2"/>
              <a:buChar char="q"/>
            </a:pPr>
            <a:r>
              <a:rPr lang="tr-TR" sz="1800" dirty="0"/>
              <a:t>Doğal Alabalık varlığı yönünden ülkemizdeki en önemli alanlar </a:t>
            </a:r>
            <a:endParaRPr lang="tr-TR" sz="1800" dirty="0" smtClean="0"/>
          </a:p>
          <a:p>
            <a:pPr lvl="0" algn="just" eaLnBrk="0" hangingPunct="0">
              <a:lnSpc>
                <a:spcPct val="150000"/>
              </a:lnSpc>
            </a:pPr>
            <a:r>
              <a:rPr lang="tr-TR" sz="1800" dirty="0" smtClean="0"/>
              <a:t>Kuzey Doğu </a:t>
            </a:r>
            <a:r>
              <a:rPr lang="tr-TR" sz="1800" dirty="0"/>
              <a:t>Anadolu (Kars-Artvin) yüksek rakım akarsu ve gölleri </a:t>
            </a:r>
          </a:p>
          <a:p>
            <a:pPr lvl="0" algn="just" eaLnBrk="0" hangingPunct="0">
              <a:lnSpc>
                <a:spcPct val="150000"/>
              </a:lnSpc>
            </a:pPr>
            <a:r>
              <a:rPr lang="tr-TR" sz="1800" dirty="0"/>
              <a:t>Tüm Doğu Anadolu yüksek rakım göl ve akarsuları </a:t>
            </a:r>
          </a:p>
          <a:p>
            <a:pPr lvl="0" algn="just" eaLnBrk="0" hangingPunct="0">
              <a:lnSpc>
                <a:spcPct val="150000"/>
              </a:lnSpc>
            </a:pPr>
            <a:r>
              <a:rPr lang="tr-TR" sz="1800" dirty="0"/>
              <a:t>Orta Anadolu Hattı (Sivas, Malatya, Kayseri, Kahraman Maraş, Osmaniye) </a:t>
            </a:r>
          </a:p>
          <a:p>
            <a:pPr lvl="0" algn="just" eaLnBrk="0" hangingPunct="0">
              <a:lnSpc>
                <a:spcPct val="150000"/>
              </a:lnSpc>
            </a:pPr>
            <a:r>
              <a:rPr lang="tr-TR" sz="1800" dirty="0"/>
              <a:t>Batı Toroslar (1500 m üstü, aşağılarda sadece gökkuşağı vardır) </a:t>
            </a:r>
          </a:p>
          <a:p>
            <a:pPr lvl="0" algn="just" eaLnBrk="0" hangingPunct="0">
              <a:lnSpc>
                <a:spcPct val="150000"/>
              </a:lnSpc>
            </a:pPr>
            <a:r>
              <a:rPr lang="tr-TR" sz="1800" dirty="0"/>
              <a:t>Doğu Karadeniz sahilden 1000 m üstü yaylalar hattına kadar </a:t>
            </a:r>
          </a:p>
          <a:p>
            <a:pPr lvl="0" algn="just" eaLnBrk="0" hangingPunct="0">
              <a:lnSpc>
                <a:spcPct val="150000"/>
              </a:lnSpc>
            </a:pPr>
            <a:r>
              <a:rPr lang="tr-TR" sz="1800" dirty="0"/>
              <a:t>Batı Karadeniz 300 m üstü rakımlı dereler ve göller </a:t>
            </a:r>
          </a:p>
          <a:p>
            <a:pPr lvl="0" algn="just" eaLnBrk="0" hangingPunct="0">
              <a:lnSpc>
                <a:spcPct val="150000"/>
              </a:lnSpc>
            </a:pPr>
            <a:r>
              <a:rPr lang="tr-TR" sz="1800" dirty="0"/>
              <a:t>Bolu göller bölgesi - Ankara Kızılcahamam </a:t>
            </a:r>
          </a:p>
          <a:p>
            <a:pPr lvl="0" algn="just" eaLnBrk="0" hangingPunct="0">
              <a:lnSpc>
                <a:spcPct val="150000"/>
              </a:lnSpc>
            </a:pPr>
            <a:r>
              <a:rPr lang="tr-TR" sz="1800" dirty="0"/>
              <a:t>Marmara- Uludağ bölgesi </a:t>
            </a:r>
          </a:p>
          <a:p>
            <a:pPr lvl="0" algn="just" eaLnBrk="0" hangingPunct="0">
              <a:lnSpc>
                <a:spcPct val="150000"/>
              </a:lnSpc>
            </a:pPr>
            <a:r>
              <a:rPr lang="tr-TR" sz="1800" dirty="0"/>
              <a:t>Kaz Dağları Bölgesi </a:t>
            </a:r>
          </a:p>
          <a:p>
            <a:pPr algn="just">
              <a:lnSpc>
                <a:spcPct val="150000"/>
              </a:lnSpc>
            </a:pPr>
            <a:r>
              <a:rPr lang="tr-TR" sz="1800" dirty="0" smtClean="0"/>
              <a:t>Trakya </a:t>
            </a:r>
            <a:r>
              <a:rPr lang="tr-TR" sz="1800" dirty="0" err="1"/>
              <a:t>Istrancalar</a:t>
            </a:r>
            <a:r>
              <a:rPr lang="tr-TR" sz="1800" dirty="0"/>
              <a:t> bölgesi</a:t>
            </a:r>
          </a:p>
          <a:p>
            <a:pPr algn="just">
              <a:lnSpc>
                <a:spcPct val="150000"/>
              </a:lnSpc>
            </a:pPr>
            <a:endParaRPr lang="tr-TR" sz="1800" dirty="0"/>
          </a:p>
        </p:txBody>
      </p:sp>
    </p:spTree>
    <p:extLst>
      <p:ext uri="{BB962C8B-B14F-4D97-AF65-F5344CB8AC3E}">
        <p14:creationId xmlns:p14="http://schemas.microsoft.com/office/powerpoint/2010/main" val="898703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smtClean="0">
                <a:solidFill>
                  <a:srgbClr val="FF0000"/>
                </a:solidFill>
              </a:rPr>
              <a:t>Alabalık Avlama Teknikleri</a:t>
            </a:r>
            <a:endParaRPr lang="tr-TR" sz="3200" b="1" dirty="0">
              <a:solidFill>
                <a:srgbClr val="FF0000"/>
              </a:solidFill>
            </a:endParaRPr>
          </a:p>
        </p:txBody>
      </p:sp>
      <p:sp>
        <p:nvSpPr>
          <p:cNvPr id="3" name="İçerik Yer Tutucusu 2"/>
          <p:cNvSpPr>
            <a:spLocks noGrp="1"/>
          </p:cNvSpPr>
          <p:nvPr>
            <p:ph idx="1"/>
          </p:nvPr>
        </p:nvSpPr>
        <p:spPr/>
        <p:txBody>
          <a:bodyPr/>
          <a:lstStyle/>
          <a:p>
            <a:pPr>
              <a:lnSpc>
                <a:spcPct val="150000"/>
              </a:lnSpc>
            </a:pPr>
            <a:r>
              <a:rPr lang="tr-TR" sz="2000" dirty="0"/>
              <a:t>Alabalık avcılığında pek çok yöntem kullanılır. Av aracı seçimini daha çok avlağın yapısı belirler. </a:t>
            </a:r>
            <a:endParaRPr lang="tr-TR" sz="2000" dirty="0" smtClean="0"/>
          </a:p>
          <a:p>
            <a:pPr>
              <a:lnSpc>
                <a:spcPct val="150000"/>
              </a:lnSpc>
            </a:pPr>
            <a:r>
              <a:rPr lang="tr-TR" sz="2000" dirty="0" smtClean="0"/>
              <a:t>Alabalık </a:t>
            </a:r>
            <a:r>
              <a:rPr lang="tr-TR" sz="2000" dirty="0"/>
              <a:t>bulunan avlaklar farklı özelliklere sahiptir. </a:t>
            </a:r>
          </a:p>
          <a:p>
            <a:pPr marL="0" indent="0" eaLnBrk="0" hangingPunct="0">
              <a:lnSpc>
                <a:spcPct val="150000"/>
              </a:lnSpc>
              <a:buNone/>
            </a:pPr>
            <a:r>
              <a:rPr lang="tr-TR" sz="2000" dirty="0" smtClean="0"/>
              <a:t>	1-Çalılık-Makilik </a:t>
            </a:r>
            <a:r>
              <a:rPr lang="tr-TR" sz="2000" dirty="0"/>
              <a:t>içinden geçen dereler</a:t>
            </a:r>
            <a:br>
              <a:rPr lang="tr-TR" sz="2000" dirty="0"/>
            </a:br>
            <a:r>
              <a:rPr lang="tr-TR" sz="2000" dirty="0" smtClean="0"/>
              <a:t>	2- </a:t>
            </a:r>
            <a:r>
              <a:rPr lang="tr-TR" sz="2000" dirty="0"/>
              <a:t>Orman içinden akan dereler</a:t>
            </a:r>
            <a:br>
              <a:rPr lang="tr-TR" sz="2000" dirty="0"/>
            </a:br>
            <a:r>
              <a:rPr lang="tr-TR" sz="2000" dirty="0" smtClean="0"/>
              <a:t>	3- </a:t>
            </a:r>
            <a:r>
              <a:rPr lang="tr-TR" sz="2000" dirty="0"/>
              <a:t>Düz platodan-yayladan akan dereler</a:t>
            </a:r>
            <a:br>
              <a:rPr lang="tr-TR" sz="2000" dirty="0"/>
            </a:br>
            <a:r>
              <a:rPr lang="tr-TR" sz="2000" dirty="0" smtClean="0"/>
              <a:t>	4- </a:t>
            </a:r>
            <a:r>
              <a:rPr lang="tr-TR" sz="2000" dirty="0"/>
              <a:t>Derin vadilerden akan dereler</a:t>
            </a:r>
            <a:br>
              <a:rPr lang="tr-TR" sz="2000" dirty="0"/>
            </a:br>
            <a:r>
              <a:rPr lang="tr-TR" sz="2000" dirty="0" smtClean="0"/>
              <a:t>	5- </a:t>
            </a:r>
            <a:r>
              <a:rPr lang="tr-TR" sz="2000" dirty="0"/>
              <a:t>Göller</a:t>
            </a:r>
          </a:p>
          <a:p>
            <a:pPr>
              <a:lnSpc>
                <a:spcPct val="150000"/>
              </a:lnSpc>
            </a:pPr>
            <a:endParaRPr lang="tr-TR" sz="2000" dirty="0"/>
          </a:p>
        </p:txBody>
      </p:sp>
    </p:spTree>
    <p:extLst>
      <p:ext uri="{BB962C8B-B14F-4D97-AF65-F5344CB8AC3E}">
        <p14:creationId xmlns:p14="http://schemas.microsoft.com/office/powerpoint/2010/main" val="3873391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994122"/>
          </a:xfrm>
        </p:spPr>
        <p:txBody>
          <a:bodyPr/>
          <a:lstStyle/>
          <a:p>
            <a:r>
              <a:rPr lang="tr-TR" sz="2700" b="1" dirty="0">
                <a:solidFill>
                  <a:srgbClr val="FF0000"/>
                </a:solidFill>
              </a:rPr>
              <a:t>Alabalık Avında Kullanılan </a:t>
            </a:r>
            <a:r>
              <a:rPr lang="tr-TR" sz="2700" b="1" dirty="0" smtClean="0">
                <a:solidFill>
                  <a:srgbClr val="FF0000"/>
                </a:solidFill>
              </a:rPr>
              <a:t>Malzeme </a:t>
            </a:r>
            <a:r>
              <a:rPr lang="tr-TR" sz="2700" b="1" dirty="0">
                <a:solidFill>
                  <a:srgbClr val="FF0000"/>
                </a:solidFill>
              </a:rPr>
              <a:t>ve Ekipmanlar</a:t>
            </a:r>
            <a:endParaRPr lang="tr-TR" sz="2700" dirty="0">
              <a:solidFill>
                <a:srgbClr val="FF0000"/>
              </a:solidFill>
            </a:endParaRPr>
          </a:p>
        </p:txBody>
      </p:sp>
      <p:sp>
        <p:nvSpPr>
          <p:cNvPr id="3" name="İçerik Yer Tutucusu 2"/>
          <p:cNvSpPr>
            <a:spLocks noGrp="1"/>
          </p:cNvSpPr>
          <p:nvPr>
            <p:ph idx="1"/>
          </p:nvPr>
        </p:nvSpPr>
        <p:spPr>
          <a:xfrm>
            <a:off x="457200" y="1340768"/>
            <a:ext cx="8229600" cy="4785395"/>
          </a:xfrm>
        </p:spPr>
        <p:txBody>
          <a:bodyPr/>
          <a:lstStyle/>
          <a:p>
            <a:r>
              <a:rPr lang="tr-TR" sz="1800" dirty="0" smtClean="0"/>
              <a:t>6 </a:t>
            </a:r>
            <a:r>
              <a:rPr lang="tr-TR" sz="1800" dirty="0"/>
              <a:t>- 7 - 8 </a:t>
            </a:r>
            <a:r>
              <a:rPr lang="tr-TR" sz="1800" dirty="0" smtClean="0"/>
              <a:t>numara </a:t>
            </a:r>
            <a:r>
              <a:rPr lang="tr-TR" sz="1800" dirty="0"/>
              <a:t>çapraz kırmızı veya siyah </a:t>
            </a:r>
            <a:r>
              <a:rPr lang="tr-TR" sz="1800" dirty="0" smtClean="0"/>
              <a:t>iğne</a:t>
            </a:r>
            <a:endParaRPr lang="tr-TR" sz="1800" dirty="0"/>
          </a:p>
          <a:p>
            <a:r>
              <a:rPr lang="tr-TR" sz="1800" dirty="0" smtClean="0"/>
              <a:t>0,16 </a:t>
            </a:r>
            <a:r>
              <a:rPr lang="tr-TR" sz="1800" dirty="0"/>
              <a:t>- 0.25 </a:t>
            </a:r>
            <a:r>
              <a:rPr lang="tr-TR" sz="1800" dirty="0" smtClean="0"/>
              <a:t>mm’ye </a:t>
            </a:r>
            <a:r>
              <a:rPr lang="tr-TR" sz="1800" dirty="0"/>
              <a:t>kadar iyi kalite </a:t>
            </a:r>
            <a:r>
              <a:rPr lang="tr-TR" sz="1800" dirty="0" smtClean="0"/>
              <a:t>misinalar</a:t>
            </a:r>
            <a:endParaRPr lang="tr-TR" sz="1800" dirty="0"/>
          </a:p>
          <a:p>
            <a:r>
              <a:rPr lang="tr-TR" sz="1800" dirty="0" smtClean="0"/>
              <a:t>Şeffaf </a:t>
            </a:r>
            <a:r>
              <a:rPr lang="tr-TR" sz="1800" dirty="0"/>
              <a:t>şamandıralar </a:t>
            </a:r>
            <a:r>
              <a:rPr lang="tr-TR" sz="1800" dirty="0" smtClean="0"/>
              <a:t>(hassas kalem şamandıra)</a:t>
            </a:r>
            <a:endParaRPr lang="tr-TR" sz="1800" dirty="0"/>
          </a:p>
          <a:p>
            <a:r>
              <a:rPr lang="tr-TR" sz="1800" dirty="0" err="1" smtClean="0"/>
              <a:t>Mepps</a:t>
            </a:r>
            <a:r>
              <a:rPr lang="tr-TR" sz="1800" dirty="0" smtClean="0"/>
              <a:t> (derelerde </a:t>
            </a:r>
            <a:r>
              <a:rPr lang="tr-TR" sz="1800" dirty="0"/>
              <a:t>1 - 2 - 3, göllerde 1 - 2 - 3 - 4 </a:t>
            </a:r>
            <a:r>
              <a:rPr lang="tr-TR" sz="1800" dirty="0" err="1"/>
              <a:t>nolu</a:t>
            </a:r>
            <a:r>
              <a:rPr lang="tr-TR" sz="1800" dirty="0"/>
              <a:t> kırmızı beyaz,     mavi beyaz, siyah sarı, kırmızı siyah benekli ve yeşil turuncu çift  parçalı renkli tipleri </a:t>
            </a:r>
            <a:r>
              <a:rPr lang="tr-TR" sz="1800" dirty="0" smtClean="0"/>
              <a:t>kullanılır.</a:t>
            </a:r>
            <a:endParaRPr lang="tr-TR" sz="1800" dirty="0"/>
          </a:p>
          <a:p>
            <a:r>
              <a:rPr lang="tr-TR" sz="1800" dirty="0" smtClean="0"/>
              <a:t>Fırdöndü </a:t>
            </a:r>
            <a:r>
              <a:rPr lang="tr-TR" sz="1800" dirty="0"/>
              <a:t>- Klips ve kıstırma </a:t>
            </a:r>
            <a:r>
              <a:rPr lang="tr-TR" sz="1800" dirty="0" smtClean="0"/>
              <a:t>kurşunlar.</a:t>
            </a:r>
            <a:endParaRPr lang="tr-TR" sz="1800" dirty="0"/>
          </a:p>
          <a:p>
            <a:r>
              <a:rPr lang="tr-TR" sz="1800" dirty="0" smtClean="0"/>
              <a:t>Misina </a:t>
            </a:r>
            <a:r>
              <a:rPr lang="tr-TR" sz="1800" dirty="0"/>
              <a:t>kesmek için tırnak </a:t>
            </a:r>
            <a:r>
              <a:rPr lang="tr-TR" sz="1800" dirty="0" smtClean="0"/>
              <a:t>makası</a:t>
            </a:r>
            <a:endParaRPr lang="tr-TR" sz="1800" dirty="0"/>
          </a:p>
          <a:p>
            <a:r>
              <a:rPr lang="tr-TR" sz="1800" dirty="0" smtClean="0"/>
              <a:t>İğneyi </a:t>
            </a:r>
            <a:r>
              <a:rPr lang="tr-TR" sz="1800" dirty="0"/>
              <a:t>ağzından çıkarmak için kilitli makas veya oluklu tel </a:t>
            </a:r>
            <a:r>
              <a:rPr lang="tr-TR" sz="1800" dirty="0" smtClean="0"/>
              <a:t>aparat</a:t>
            </a:r>
            <a:endParaRPr lang="tr-TR" sz="1800" dirty="0"/>
          </a:p>
          <a:p>
            <a:r>
              <a:rPr lang="tr-TR" sz="1800" dirty="0" smtClean="0"/>
              <a:t>Makara </a:t>
            </a:r>
            <a:endParaRPr lang="tr-TR" sz="1800" dirty="0"/>
          </a:p>
          <a:p>
            <a:r>
              <a:rPr lang="tr-TR" sz="1800" dirty="0" smtClean="0"/>
              <a:t>Kamış </a:t>
            </a:r>
            <a:r>
              <a:rPr lang="tr-TR" sz="1800" dirty="0"/>
              <a:t>(Hafif yemleri atabilecek esnek 2 </a:t>
            </a:r>
            <a:r>
              <a:rPr lang="tr-TR" sz="1800" dirty="0" smtClean="0"/>
              <a:t>parçalı)</a:t>
            </a:r>
            <a:endParaRPr lang="tr-TR" sz="1800" dirty="0"/>
          </a:p>
          <a:p>
            <a:r>
              <a:rPr lang="tr-TR" sz="1800" dirty="0" smtClean="0"/>
              <a:t>Piyasada </a:t>
            </a:r>
            <a:r>
              <a:rPr lang="tr-TR" sz="1800" dirty="0"/>
              <a:t>bulunan yapay sinekler </a:t>
            </a:r>
          </a:p>
          <a:p>
            <a:r>
              <a:rPr lang="tr-TR" sz="1800" dirty="0" smtClean="0"/>
              <a:t>5 </a:t>
            </a:r>
            <a:r>
              <a:rPr lang="tr-TR" sz="1800" dirty="0"/>
              <a:t>- 6 cm geçmeyen yüzer ve batar tip </a:t>
            </a:r>
            <a:r>
              <a:rPr lang="tr-TR" sz="1800" dirty="0" err="1"/>
              <a:t>rapala</a:t>
            </a:r>
            <a:r>
              <a:rPr lang="tr-TR" sz="1800" dirty="0"/>
              <a:t> türü yemler </a:t>
            </a:r>
          </a:p>
          <a:p>
            <a:r>
              <a:rPr lang="tr-TR" sz="1800" dirty="0" smtClean="0"/>
              <a:t>Silikon </a:t>
            </a:r>
            <a:r>
              <a:rPr lang="tr-TR" sz="1800" dirty="0"/>
              <a:t>yemler (5-6 cm geçmeyen) </a:t>
            </a:r>
          </a:p>
          <a:p>
            <a:endParaRPr lang="tr-TR" sz="1800" dirty="0"/>
          </a:p>
        </p:txBody>
      </p:sp>
    </p:spTree>
    <p:extLst>
      <p:ext uri="{BB962C8B-B14F-4D97-AF65-F5344CB8AC3E}">
        <p14:creationId xmlns:p14="http://schemas.microsoft.com/office/powerpoint/2010/main" val="3451274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FF0000"/>
                </a:solidFill>
              </a:rPr>
              <a:t>Alabalık Avında Kullanılan Takımlar</a:t>
            </a:r>
            <a:endParaRPr lang="tr-TR" sz="3200" dirty="0">
              <a:solidFill>
                <a:srgbClr val="FF0000"/>
              </a:solidFill>
            </a:endParaRPr>
          </a:p>
        </p:txBody>
      </p:sp>
      <p:sp>
        <p:nvSpPr>
          <p:cNvPr id="3" name="İçerik Yer Tutucusu 2"/>
          <p:cNvSpPr>
            <a:spLocks noGrp="1"/>
          </p:cNvSpPr>
          <p:nvPr>
            <p:ph idx="1"/>
          </p:nvPr>
        </p:nvSpPr>
        <p:spPr/>
        <p:txBody>
          <a:bodyPr/>
          <a:lstStyle/>
          <a:p>
            <a:pPr>
              <a:lnSpc>
                <a:spcPct val="150000"/>
              </a:lnSpc>
            </a:pPr>
            <a:r>
              <a:rPr lang="tr-TR" sz="2800" dirty="0"/>
              <a:t>1-Doğal yemli </a:t>
            </a:r>
            <a:r>
              <a:rPr lang="tr-TR" sz="2800" dirty="0" smtClean="0"/>
              <a:t>Oltalar</a:t>
            </a:r>
          </a:p>
          <a:p>
            <a:pPr>
              <a:lnSpc>
                <a:spcPct val="150000"/>
              </a:lnSpc>
            </a:pPr>
            <a:r>
              <a:rPr lang="tr-TR" sz="2800" dirty="0" smtClean="0"/>
              <a:t>2- </a:t>
            </a:r>
            <a:r>
              <a:rPr lang="tr-TR" sz="2800" dirty="0"/>
              <a:t>Yapay Yemli Oltalar</a:t>
            </a:r>
          </a:p>
          <a:p>
            <a:pPr>
              <a:lnSpc>
                <a:spcPct val="150000"/>
              </a:lnSpc>
            </a:pPr>
            <a:endParaRPr lang="tr-TR" sz="2800" dirty="0"/>
          </a:p>
        </p:txBody>
      </p:sp>
    </p:spTree>
    <p:extLst>
      <p:ext uri="{BB962C8B-B14F-4D97-AF65-F5344CB8AC3E}">
        <p14:creationId xmlns:p14="http://schemas.microsoft.com/office/powerpoint/2010/main" val="1464622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FF0000"/>
                </a:solidFill>
              </a:rPr>
              <a:t>Alabalık Avında Kullanılan Doğal Yemler</a:t>
            </a:r>
            <a:endParaRPr lang="tr-TR" sz="3200" dirty="0">
              <a:solidFill>
                <a:srgbClr val="FF0000"/>
              </a:solidFill>
            </a:endParaRPr>
          </a:p>
        </p:txBody>
      </p:sp>
      <p:sp>
        <p:nvSpPr>
          <p:cNvPr id="3" name="İçerik Yer Tutucusu 2"/>
          <p:cNvSpPr>
            <a:spLocks noGrp="1"/>
          </p:cNvSpPr>
          <p:nvPr>
            <p:ph idx="1"/>
          </p:nvPr>
        </p:nvSpPr>
        <p:spPr/>
        <p:txBody>
          <a:bodyPr/>
          <a:lstStyle/>
          <a:p>
            <a:pPr algn="just">
              <a:lnSpc>
                <a:spcPct val="150000"/>
              </a:lnSpc>
            </a:pPr>
            <a:r>
              <a:rPr lang="tr-TR" sz="2400" dirty="0"/>
              <a:t>Sakıncalarından ötürü alabalık avlağına dışarıdan doğal yem getirilmemelidir. Paketlenmiş kuru yemler, konsere balık yumurtaları ve böcekler ise genelde steril olduğundan taze olarak avlakta paketi açılmak </a:t>
            </a:r>
            <a:r>
              <a:rPr lang="tr-TR" sz="2400" dirty="0" smtClean="0"/>
              <a:t>şartıyla kullanılabilir. </a:t>
            </a:r>
          </a:p>
          <a:p>
            <a:pPr algn="just">
              <a:lnSpc>
                <a:spcPct val="150000"/>
              </a:lnSpc>
            </a:pPr>
            <a:r>
              <a:rPr lang="tr-TR" sz="2400" dirty="0" smtClean="0"/>
              <a:t>Avlak bölgesinden </a:t>
            </a:r>
            <a:r>
              <a:rPr lang="tr-TR" sz="2400" dirty="0"/>
              <a:t>toplanacak </a:t>
            </a:r>
            <a:r>
              <a:rPr lang="tr-TR" sz="2400" dirty="0" smtClean="0"/>
              <a:t>böcek</a:t>
            </a:r>
            <a:r>
              <a:rPr lang="tr-TR" sz="2400" dirty="0"/>
              <a:t>, solucan ve yemlik balıklar alabalık avında tercih edilmelidir.</a:t>
            </a:r>
          </a:p>
          <a:p>
            <a:pPr algn="just">
              <a:lnSpc>
                <a:spcPct val="150000"/>
              </a:lnSpc>
            </a:pPr>
            <a:endParaRPr lang="tr-TR" sz="2400" dirty="0"/>
          </a:p>
        </p:txBody>
      </p:sp>
    </p:spTree>
    <p:extLst>
      <p:ext uri="{BB962C8B-B14F-4D97-AF65-F5344CB8AC3E}">
        <p14:creationId xmlns:p14="http://schemas.microsoft.com/office/powerpoint/2010/main" val="1088156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1"/>
            <a:ext cx="8229600" cy="2520280"/>
          </a:xfrm>
        </p:spPr>
        <p:txBody>
          <a:bodyPr/>
          <a:lstStyle/>
          <a:p>
            <a:pPr marL="271463" indent="-271463" eaLnBrk="0" hangingPunct="0">
              <a:lnSpc>
                <a:spcPct val="150000"/>
              </a:lnSpc>
              <a:buNone/>
            </a:pPr>
            <a:r>
              <a:rPr lang="tr-TR" sz="2000" dirty="0"/>
              <a:t>a) Su böcekleri : </a:t>
            </a:r>
            <a:r>
              <a:rPr lang="tr-TR" sz="2000" dirty="0" err="1" smtClean="0"/>
              <a:t>Gammarus</a:t>
            </a:r>
            <a:r>
              <a:rPr lang="tr-TR" sz="2000" dirty="0" smtClean="0"/>
              <a:t>, </a:t>
            </a:r>
            <a:r>
              <a:rPr lang="tr-TR" sz="2000" dirty="0"/>
              <a:t>Kız böceği, </a:t>
            </a:r>
            <a:r>
              <a:rPr lang="tr-TR" sz="2000" dirty="0" err="1"/>
              <a:t>Yusufcuk</a:t>
            </a:r>
            <a:r>
              <a:rPr lang="tr-TR" sz="2000" dirty="0"/>
              <a:t>, Mayıs sineği ve Sivrisinek larvaları</a:t>
            </a:r>
          </a:p>
          <a:p>
            <a:pPr marL="0" indent="0">
              <a:lnSpc>
                <a:spcPct val="150000"/>
              </a:lnSpc>
              <a:buNone/>
            </a:pPr>
            <a:r>
              <a:rPr lang="tr-TR" sz="2000" dirty="0"/>
              <a:t>b) Karasal Böcekler : Çekirge, Sinek, Danaburnu vs.</a:t>
            </a:r>
            <a:br>
              <a:rPr lang="tr-TR" sz="2000" dirty="0"/>
            </a:br>
            <a:r>
              <a:rPr lang="tr-TR" sz="2000" dirty="0"/>
              <a:t>c) Solucan, tırtıl ve sinek-böcek larvaları</a:t>
            </a:r>
            <a:br>
              <a:rPr lang="tr-TR" sz="2000" dirty="0"/>
            </a:br>
            <a:r>
              <a:rPr lang="tr-TR" sz="2000" dirty="0"/>
              <a:t>d) Midye ve salyangozlar</a:t>
            </a:r>
            <a:br>
              <a:rPr lang="tr-TR" sz="2000" dirty="0"/>
            </a:br>
            <a:r>
              <a:rPr lang="tr-TR" sz="2000" dirty="0"/>
              <a:t>e) Balıklar</a:t>
            </a:r>
            <a:br>
              <a:rPr lang="tr-TR" sz="2000" dirty="0"/>
            </a:br>
            <a:r>
              <a:rPr lang="tr-TR" sz="2000" dirty="0"/>
              <a:t>f) Kurbağa, kertenkele, semender gibi </a:t>
            </a:r>
            <a:r>
              <a:rPr lang="tr-TR" sz="2000" dirty="0" smtClean="0"/>
              <a:t>canlılar</a:t>
            </a:r>
            <a:endParaRPr lang="tr-TR" sz="2000" dirty="0"/>
          </a:p>
        </p:txBody>
      </p:sp>
      <p:pic>
        <p:nvPicPr>
          <p:cNvPr id="3074" name="Picture 2" descr="Gammarus - Wikiped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393" y="4129328"/>
            <a:ext cx="2473439" cy="153192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Yusufçuk Böceği - Böcek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4129328"/>
            <a:ext cx="2448272" cy="153192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Mayıs Sineği - Dailymotion Vide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2518" y="4129522"/>
            <a:ext cx="2369922" cy="1531726"/>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1282798" y="5754742"/>
            <a:ext cx="1200970" cy="338554"/>
          </a:xfrm>
          <a:prstGeom prst="rect">
            <a:avLst/>
          </a:prstGeom>
        </p:spPr>
        <p:txBody>
          <a:bodyPr wrap="none">
            <a:spAutoFit/>
          </a:bodyPr>
          <a:lstStyle/>
          <a:p>
            <a:r>
              <a:rPr lang="tr-TR" sz="1600" i="1" dirty="0" err="1"/>
              <a:t>Gammarus</a:t>
            </a:r>
            <a:endParaRPr lang="tr-TR" sz="1600" i="1" dirty="0"/>
          </a:p>
        </p:txBody>
      </p:sp>
      <p:sp>
        <p:nvSpPr>
          <p:cNvPr id="5" name="Dikdörtgen 4"/>
          <p:cNvSpPr/>
          <p:nvPr/>
        </p:nvSpPr>
        <p:spPr>
          <a:xfrm>
            <a:off x="3779912" y="5754742"/>
            <a:ext cx="1676934" cy="338554"/>
          </a:xfrm>
          <a:prstGeom prst="rect">
            <a:avLst/>
          </a:prstGeom>
        </p:spPr>
        <p:txBody>
          <a:bodyPr wrap="none">
            <a:spAutoFit/>
          </a:bodyPr>
          <a:lstStyle/>
          <a:p>
            <a:r>
              <a:rPr lang="tr-TR" sz="1600" dirty="0" err="1" smtClean="0"/>
              <a:t>Yusufcuk</a:t>
            </a:r>
            <a:r>
              <a:rPr lang="tr-TR" sz="1600" dirty="0" smtClean="0"/>
              <a:t> böceği</a:t>
            </a:r>
            <a:endParaRPr lang="tr-TR" sz="1600" dirty="0"/>
          </a:p>
        </p:txBody>
      </p:sp>
      <p:sp>
        <p:nvSpPr>
          <p:cNvPr id="6" name="Dikdörtgen 5"/>
          <p:cNvSpPr/>
          <p:nvPr/>
        </p:nvSpPr>
        <p:spPr>
          <a:xfrm>
            <a:off x="6732240" y="5754742"/>
            <a:ext cx="1382110" cy="338554"/>
          </a:xfrm>
          <a:prstGeom prst="rect">
            <a:avLst/>
          </a:prstGeom>
        </p:spPr>
        <p:txBody>
          <a:bodyPr wrap="none">
            <a:spAutoFit/>
          </a:bodyPr>
          <a:lstStyle/>
          <a:p>
            <a:r>
              <a:rPr lang="tr-TR" sz="1600" dirty="0"/>
              <a:t>Mayıs sineği </a:t>
            </a:r>
          </a:p>
        </p:txBody>
      </p:sp>
    </p:spTree>
    <p:extLst>
      <p:ext uri="{BB962C8B-B14F-4D97-AF65-F5344CB8AC3E}">
        <p14:creationId xmlns:p14="http://schemas.microsoft.com/office/powerpoint/2010/main" val="3738389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FF0000"/>
                </a:solidFill>
              </a:rPr>
              <a:t>Alabalık Avında Kullanılan </a:t>
            </a:r>
            <a:r>
              <a:rPr lang="tr-TR" sz="3200" b="1" dirty="0" smtClean="0">
                <a:solidFill>
                  <a:srgbClr val="FF0000"/>
                </a:solidFill>
              </a:rPr>
              <a:t>Yapay </a:t>
            </a:r>
            <a:r>
              <a:rPr lang="tr-TR" sz="3200" b="1" dirty="0">
                <a:solidFill>
                  <a:srgbClr val="FF0000"/>
                </a:solidFill>
              </a:rPr>
              <a:t>Yemler</a:t>
            </a:r>
            <a:endParaRPr lang="tr-TR" sz="3200" dirty="0"/>
          </a:p>
        </p:txBody>
      </p:sp>
      <p:sp>
        <p:nvSpPr>
          <p:cNvPr id="3" name="İçerik Yer Tutucusu 2"/>
          <p:cNvSpPr>
            <a:spLocks noGrp="1"/>
          </p:cNvSpPr>
          <p:nvPr>
            <p:ph idx="1"/>
          </p:nvPr>
        </p:nvSpPr>
        <p:spPr/>
        <p:txBody>
          <a:bodyPr/>
          <a:lstStyle/>
          <a:p>
            <a:pPr algn="just">
              <a:lnSpc>
                <a:spcPct val="150000"/>
              </a:lnSpc>
            </a:pPr>
            <a:r>
              <a:rPr lang="tr-TR" sz="2400" dirty="0"/>
              <a:t>Yapay yemler olarak döner kaşıklar, </a:t>
            </a:r>
            <a:r>
              <a:rPr lang="tr-TR" sz="2400" dirty="0" smtClean="0"/>
              <a:t>silikon </a:t>
            </a:r>
            <a:r>
              <a:rPr lang="tr-TR" sz="2400" dirty="0"/>
              <a:t>balık, solucan ve böcek taklitleri, </a:t>
            </a:r>
            <a:r>
              <a:rPr lang="tr-TR" sz="2400" dirty="0" smtClean="0"/>
              <a:t>sert </a:t>
            </a:r>
            <a:r>
              <a:rPr lang="tr-TR" sz="2400" dirty="0"/>
              <a:t>sahte balık ve böcek </a:t>
            </a:r>
            <a:r>
              <a:rPr lang="tr-TR" sz="2400" dirty="0" smtClean="0"/>
              <a:t>taklitleri </a:t>
            </a:r>
            <a:r>
              <a:rPr lang="tr-TR" sz="2400" dirty="0"/>
              <a:t>sayılabilir. </a:t>
            </a:r>
            <a:endParaRPr lang="tr-TR" sz="2400" dirty="0" smtClean="0"/>
          </a:p>
          <a:p>
            <a:pPr algn="just">
              <a:lnSpc>
                <a:spcPct val="150000"/>
              </a:lnSpc>
            </a:pPr>
            <a:r>
              <a:rPr lang="tr-TR" sz="2400" dirty="0" smtClean="0"/>
              <a:t>Daha </a:t>
            </a:r>
            <a:r>
              <a:rPr lang="tr-TR" sz="2400" dirty="0"/>
              <a:t>çok alabalık avcılığına özgü bir yöntem olan sahte sinek (</a:t>
            </a:r>
            <a:r>
              <a:rPr lang="tr-TR" sz="2400" dirty="0" err="1"/>
              <a:t>fly</a:t>
            </a:r>
            <a:r>
              <a:rPr lang="tr-TR" sz="2400" dirty="0"/>
              <a:t>) tekniği de alabalık </a:t>
            </a:r>
            <a:r>
              <a:rPr lang="tr-TR" sz="2400" dirty="0" smtClean="0"/>
              <a:t>avcılığında </a:t>
            </a:r>
            <a:r>
              <a:rPr lang="tr-TR" sz="2400" dirty="0"/>
              <a:t>yaygın kullanılan özel bir avlama biçimidir.</a:t>
            </a:r>
          </a:p>
          <a:p>
            <a:pPr algn="just">
              <a:lnSpc>
                <a:spcPct val="150000"/>
              </a:lnSpc>
            </a:pPr>
            <a:endParaRPr lang="tr-TR" sz="2400" dirty="0"/>
          </a:p>
        </p:txBody>
      </p:sp>
    </p:spTree>
    <p:extLst>
      <p:ext uri="{BB962C8B-B14F-4D97-AF65-F5344CB8AC3E}">
        <p14:creationId xmlns:p14="http://schemas.microsoft.com/office/powerpoint/2010/main" val="4053957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83695"/>
          </a:xfrm>
        </p:spPr>
        <p:txBody>
          <a:bodyPr/>
          <a:lstStyle/>
          <a:p>
            <a:r>
              <a:rPr lang="tr-TR" sz="2800" b="1" dirty="0" smtClean="0">
                <a:solidFill>
                  <a:srgbClr val="FF0000"/>
                </a:solidFill>
              </a:rPr>
              <a:t>1. Döner Kaşıklar</a:t>
            </a:r>
            <a:endParaRPr lang="tr-TR" sz="2800" b="1" dirty="0">
              <a:solidFill>
                <a:srgbClr val="FF0000"/>
              </a:solidFill>
            </a:endParaRPr>
          </a:p>
        </p:txBody>
      </p:sp>
      <p:sp>
        <p:nvSpPr>
          <p:cNvPr id="3" name="İçerik Yer Tutucusu 2"/>
          <p:cNvSpPr>
            <a:spLocks noGrp="1"/>
          </p:cNvSpPr>
          <p:nvPr>
            <p:ph idx="1"/>
          </p:nvPr>
        </p:nvSpPr>
        <p:spPr>
          <a:xfrm>
            <a:off x="251520" y="908720"/>
            <a:ext cx="8640960" cy="5187280"/>
          </a:xfrm>
        </p:spPr>
        <p:txBody>
          <a:bodyPr/>
          <a:lstStyle/>
          <a:p>
            <a:pPr algn="just">
              <a:lnSpc>
                <a:spcPct val="150000"/>
              </a:lnSpc>
            </a:pPr>
            <a:r>
              <a:rPr lang="tr-TR" sz="1800" dirty="0"/>
              <a:t>En çok kullanılan yöntemdir. </a:t>
            </a:r>
            <a:endParaRPr lang="tr-TR" sz="1800" dirty="0" smtClean="0"/>
          </a:p>
          <a:p>
            <a:pPr algn="just">
              <a:lnSpc>
                <a:spcPct val="150000"/>
              </a:lnSpc>
            </a:pPr>
            <a:r>
              <a:rPr lang="tr-TR" sz="1800" dirty="0" smtClean="0"/>
              <a:t>Ünlü </a:t>
            </a:r>
            <a:r>
              <a:rPr lang="tr-TR" sz="1800" dirty="0"/>
              <a:t>bir marka olan </a:t>
            </a:r>
            <a:r>
              <a:rPr lang="tr-TR" sz="1800" dirty="0" err="1"/>
              <a:t>M</a:t>
            </a:r>
            <a:r>
              <a:rPr lang="tr-TR" sz="1800" dirty="0" err="1" smtClean="0"/>
              <a:t>epps</a:t>
            </a:r>
            <a:r>
              <a:rPr lang="tr-TR" sz="1800" dirty="0" smtClean="0"/>
              <a:t> </a:t>
            </a:r>
            <a:r>
              <a:rPr lang="tr-TR" sz="1800" dirty="0"/>
              <a:t>adıyla da anılır. </a:t>
            </a:r>
            <a:endParaRPr lang="tr-TR" sz="1800" dirty="0" smtClean="0"/>
          </a:p>
          <a:p>
            <a:pPr algn="just">
              <a:lnSpc>
                <a:spcPct val="150000"/>
              </a:lnSpc>
            </a:pPr>
            <a:r>
              <a:rPr lang="tr-TR" sz="1800" dirty="0" smtClean="0"/>
              <a:t>Farklı </a:t>
            </a:r>
            <a:r>
              <a:rPr lang="tr-TR" sz="1800" dirty="0"/>
              <a:t>renk ve eklentilere sahip olanları vardır. </a:t>
            </a:r>
            <a:endParaRPr lang="tr-TR" sz="1800" dirty="0" smtClean="0"/>
          </a:p>
          <a:p>
            <a:pPr algn="just">
              <a:lnSpc>
                <a:spcPct val="150000"/>
              </a:lnSpc>
            </a:pPr>
            <a:r>
              <a:rPr lang="tr-TR" sz="1800" dirty="0" smtClean="0"/>
              <a:t>Genelde </a:t>
            </a:r>
            <a:r>
              <a:rPr lang="tr-TR" sz="1800" dirty="0"/>
              <a:t>1 karışa kadar boylarda </a:t>
            </a:r>
            <a:r>
              <a:rPr lang="tr-TR" sz="1800" dirty="0" smtClean="0"/>
              <a:t>0-2, </a:t>
            </a:r>
            <a:r>
              <a:rPr lang="tr-TR" sz="1800" dirty="0"/>
              <a:t>30 cm ye kadar olan balıklarda </a:t>
            </a:r>
            <a:r>
              <a:rPr lang="tr-TR" sz="1800" dirty="0" smtClean="0"/>
              <a:t>1-3, </a:t>
            </a:r>
            <a:r>
              <a:rPr lang="tr-TR" sz="1800" dirty="0"/>
              <a:t>daha büyüklerinde 3-5 </a:t>
            </a:r>
            <a:r>
              <a:rPr lang="tr-TR" sz="1800" dirty="0" smtClean="0"/>
              <a:t>numaralar </a:t>
            </a:r>
            <a:r>
              <a:rPr lang="tr-TR" sz="1800" dirty="0"/>
              <a:t>kullanılır. Döner kaşıklarda solucan, renkli plastik kuyruk, renkli yün ve tüy gibi eklentiler olabileceği gibi, ağırlığı ve dönüş kalitesini artırmak için aks üzerinde farklı malzemeden boncuklar ve boru veya mermi çekirdeği şekilli ağırlıklar bulunabilir. Küçük derelerde sade olanları tercih edilir.</a:t>
            </a:r>
          </a:p>
          <a:p>
            <a:pPr algn="just">
              <a:lnSpc>
                <a:spcPct val="150000"/>
              </a:lnSpc>
            </a:pPr>
            <a:r>
              <a:rPr lang="tr-TR" sz="1800" dirty="0"/>
              <a:t>Renkleri zemin ve benekleri farklı renk ve tonlarda veya balık derisi desenli vs. olabilir. Günün saati, </a:t>
            </a:r>
            <a:r>
              <a:rPr lang="tr-TR" sz="1800" dirty="0" smtClean="0"/>
              <a:t>gölgelik</a:t>
            </a:r>
            <a:r>
              <a:rPr lang="tr-TR" sz="1800" dirty="0"/>
              <a:t>, </a:t>
            </a:r>
            <a:r>
              <a:rPr lang="tr-TR" sz="1800" dirty="0" smtClean="0"/>
              <a:t>bulanıklık </a:t>
            </a:r>
            <a:r>
              <a:rPr lang="tr-TR" sz="1800" dirty="0"/>
              <a:t>zıt renkli ve kolay </a:t>
            </a:r>
            <a:r>
              <a:rPr lang="tr-TR" sz="1800" dirty="0" smtClean="0"/>
              <a:t>fark edilenleri </a:t>
            </a:r>
            <a:r>
              <a:rPr lang="tr-TR" sz="1800" dirty="0"/>
              <a:t>tercih etmeyi gerektirir. Bu kaşıkların asıl albenisi dönüyor olmalarıdır. </a:t>
            </a:r>
          </a:p>
        </p:txBody>
      </p:sp>
    </p:spTree>
    <p:extLst>
      <p:ext uri="{BB962C8B-B14F-4D97-AF65-F5344CB8AC3E}">
        <p14:creationId xmlns:p14="http://schemas.microsoft.com/office/powerpoint/2010/main" val="3709443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mazon.com : Mepps Trouter Kit - Hot Aglia Assortment : Fishing Lure Kits :  Sports &amp; Outdoo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460307">
            <a:off x="836490" y="725362"/>
            <a:ext cx="4123001" cy="233361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Salmon Kit - Plain Lure Assortment Fishing Lure | Mepp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00720">
            <a:off x="4274874" y="3427104"/>
            <a:ext cx="3698355" cy="2536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9602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smtClean="0">
                <a:solidFill>
                  <a:srgbClr val="FF0000"/>
                </a:solidFill>
              </a:rPr>
              <a:t>2. Silikon Sahteler</a:t>
            </a:r>
            <a:endParaRPr lang="tr-TR" sz="2800" b="1" dirty="0">
              <a:solidFill>
                <a:srgbClr val="FF0000"/>
              </a:solidFill>
            </a:endParaRPr>
          </a:p>
        </p:txBody>
      </p:sp>
      <p:sp>
        <p:nvSpPr>
          <p:cNvPr id="3" name="İçerik Yer Tutucusu 2"/>
          <p:cNvSpPr>
            <a:spLocks noGrp="1"/>
          </p:cNvSpPr>
          <p:nvPr>
            <p:ph idx="1"/>
          </p:nvPr>
        </p:nvSpPr>
        <p:spPr>
          <a:xfrm>
            <a:off x="457200" y="1340769"/>
            <a:ext cx="8229600" cy="1440160"/>
          </a:xfrm>
        </p:spPr>
        <p:txBody>
          <a:bodyPr/>
          <a:lstStyle/>
          <a:p>
            <a:pPr algn="just">
              <a:lnSpc>
                <a:spcPct val="150000"/>
              </a:lnSpc>
            </a:pPr>
            <a:r>
              <a:rPr lang="tr-TR" sz="2400" dirty="0" smtClean="0"/>
              <a:t>Küçük </a:t>
            </a:r>
            <a:r>
              <a:rPr lang="tr-TR" sz="2400" dirty="0"/>
              <a:t>balığa, solucana, her tür böceğe benzeyen silikon yapay yemler alabalık avında etkin bir şekilde kullanılır.</a:t>
            </a:r>
          </a:p>
          <a:p>
            <a:pPr algn="just">
              <a:lnSpc>
                <a:spcPct val="150000"/>
              </a:lnSpc>
            </a:pPr>
            <a:endParaRPr lang="tr-TR" sz="2400" dirty="0"/>
          </a:p>
        </p:txBody>
      </p:sp>
      <p:pic>
        <p:nvPicPr>
          <p:cNvPr id="4" name="BLOGGER_PHOTO_ID_5181805857439668946" descr="http://bp2.blogger.com/_WfPO0rywJew/R-l4-RO62tI/AAAAAAAAAIg/njK3dyvvruY/s200/plastics_all.jpg">
            <a:hlinkClick r:id="rId2"/>
          </p:cNvPr>
          <p:cNvPicPr/>
          <p:nvPr/>
        </p:nvPicPr>
        <p:blipFill>
          <a:blip r:embed="rId3" cstate="print"/>
          <a:srcRect/>
          <a:stretch>
            <a:fillRect/>
          </a:stretch>
        </p:blipFill>
        <p:spPr bwMode="auto">
          <a:xfrm>
            <a:off x="1691680" y="2945447"/>
            <a:ext cx="5328592" cy="25717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37029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smtClean="0">
                <a:solidFill>
                  <a:srgbClr val="FF0000"/>
                </a:solidFill>
              </a:rPr>
              <a:t>3. Sert </a:t>
            </a:r>
            <a:r>
              <a:rPr lang="tr-TR" sz="2800" b="1" dirty="0">
                <a:solidFill>
                  <a:srgbClr val="FF0000"/>
                </a:solidFill>
              </a:rPr>
              <a:t>Balık-Böcek Taklitleri</a:t>
            </a:r>
            <a:endParaRPr lang="tr-TR" sz="2800" dirty="0">
              <a:solidFill>
                <a:srgbClr val="FF0000"/>
              </a:solidFill>
            </a:endParaRPr>
          </a:p>
        </p:txBody>
      </p:sp>
      <p:sp>
        <p:nvSpPr>
          <p:cNvPr id="3" name="İçerik Yer Tutucusu 2"/>
          <p:cNvSpPr>
            <a:spLocks noGrp="1"/>
          </p:cNvSpPr>
          <p:nvPr>
            <p:ph idx="1"/>
          </p:nvPr>
        </p:nvSpPr>
        <p:spPr>
          <a:xfrm>
            <a:off x="457200" y="1600201"/>
            <a:ext cx="8229600" cy="1828800"/>
          </a:xfrm>
        </p:spPr>
        <p:txBody>
          <a:bodyPr/>
          <a:lstStyle/>
          <a:p>
            <a:pPr algn="just">
              <a:lnSpc>
                <a:spcPct val="150000"/>
              </a:lnSpc>
            </a:pPr>
            <a:r>
              <a:rPr lang="tr-TR" sz="2400" dirty="0"/>
              <a:t>Hepimizin </a:t>
            </a:r>
            <a:r>
              <a:rPr lang="tr-TR" sz="2400" b="1" dirty="0" err="1"/>
              <a:t>rapala</a:t>
            </a:r>
            <a:r>
              <a:rPr lang="tr-TR" sz="2400" dirty="0"/>
              <a:t> olarak bildiği yapay yemlerin göller dışında tamamen su yüzeyinden gelen 7 </a:t>
            </a:r>
            <a:r>
              <a:rPr lang="tr-TR" sz="2400" dirty="0" smtClean="0"/>
              <a:t>cm’ye </a:t>
            </a:r>
            <a:r>
              <a:rPr lang="tr-TR" sz="2400" dirty="0"/>
              <a:t>kadar </a:t>
            </a:r>
            <a:r>
              <a:rPr lang="tr-TR" sz="2400" dirty="0" smtClean="0"/>
              <a:t>olanları </a:t>
            </a:r>
            <a:r>
              <a:rPr lang="tr-TR" sz="2400" dirty="0"/>
              <a:t>ile rahatlıkla alabalık </a:t>
            </a:r>
            <a:r>
              <a:rPr lang="tr-TR" sz="2400" dirty="0" smtClean="0"/>
              <a:t>avlanabilir</a:t>
            </a:r>
            <a:r>
              <a:rPr lang="tr-TR" sz="2400" dirty="0"/>
              <a:t>. </a:t>
            </a:r>
          </a:p>
        </p:txBody>
      </p:sp>
      <p:pic>
        <p:nvPicPr>
          <p:cNvPr id="4" name="5 Resim" descr="http://img225.imageshack.us/img225/5703/image2do8.jpg"/>
          <p:cNvPicPr/>
          <p:nvPr/>
        </p:nvPicPr>
        <p:blipFill>
          <a:blip r:embed="rId2" cstate="print"/>
          <a:srcRect/>
          <a:stretch>
            <a:fillRect/>
          </a:stretch>
        </p:blipFill>
        <p:spPr bwMode="auto">
          <a:xfrm>
            <a:off x="2411760" y="3501008"/>
            <a:ext cx="4608512" cy="2520280"/>
          </a:xfrm>
          <a:prstGeom prst="rect">
            <a:avLst/>
          </a:prstGeom>
          <a:noFill/>
          <a:ln w="9525">
            <a:noFill/>
            <a:miter lim="800000"/>
            <a:headEnd/>
            <a:tailEnd/>
          </a:ln>
        </p:spPr>
      </p:pic>
    </p:spTree>
    <p:extLst>
      <p:ext uri="{BB962C8B-B14F-4D97-AF65-F5344CB8AC3E}">
        <p14:creationId xmlns:p14="http://schemas.microsoft.com/office/powerpoint/2010/main" val="907336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smtClean="0">
                <a:solidFill>
                  <a:srgbClr val="FF0000"/>
                </a:solidFill>
              </a:rPr>
              <a:t>Yemli Olta Tipleri</a:t>
            </a:r>
            <a:endParaRPr lang="tr-TR" sz="3200" b="1" dirty="0">
              <a:solidFill>
                <a:srgbClr val="FF0000"/>
              </a:solidFill>
            </a:endParaRPr>
          </a:p>
        </p:txBody>
      </p:sp>
      <p:sp>
        <p:nvSpPr>
          <p:cNvPr id="3" name="İçerik Yer Tutucusu 2"/>
          <p:cNvSpPr>
            <a:spLocks noGrp="1"/>
          </p:cNvSpPr>
          <p:nvPr>
            <p:ph idx="1"/>
          </p:nvPr>
        </p:nvSpPr>
        <p:spPr>
          <a:xfrm>
            <a:off x="457200" y="1268760"/>
            <a:ext cx="8229600" cy="4525963"/>
          </a:xfrm>
        </p:spPr>
        <p:txBody>
          <a:bodyPr/>
          <a:lstStyle/>
          <a:p>
            <a:pPr algn="just">
              <a:lnSpc>
                <a:spcPct val="150000"/>
              </a:lnSpc>
            </a:pPr>
            <a:r>
              <a:rPr lang="tr-TR" sz="2400" dirty="0"/>
              <a:t>Alabalığın doğal yemle avcılığında kullanılan olta tipleri diğer balıklar için kullanılanlar kadar çeşitlidir. Fakat temel olarak daha narin yapılı, ince misinalar ve keskin/sivri kancaların tercihi avda başarıyı artırır. Alabalık avcılığında kullanılacak kancaların kertiklerinin küçük yada hiç kertiksiz olması gerektiğinde avlanan balığa zarar vermeden suya iade etmek açısından yararlıdır.</a:t>
            </a:r>
          </a:p>
          <a:p>
            <a:endParaRPr lang="tr-TR" sz="2400" dirty="0"/>
          </a:p>
        </p:txBody>
      </p:sp>
    </p:spTree>
    <p:extLst>
      <p:ext uri="{BB962C8B-B14F-4D97-AF65-F5344CB8AC3E}">
        <p14:creationId xmlns:p14="http://schemas.microsoft.com/office/powerpoint/2010/main" val="1644128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57808"/>
            <a:ext cx="8229600" cy="1143000"/>
          </a:xfrm>
        </p:spPr>
        <p:txBody>
          <a:bodyPr/>
          <a:lstStyle/>
          <a:p>
            <a:r>
              <a:rPr lang="tr-TR" sz="2800" b="1" dirty="0" smtClean="0">
                <a:solidFill>
                  <a:srgbClr val="FF0000"/>
                </a:solidFill>
              </a:rPr>
              <a:t>a) Şamandıralı oltalar</a:t>
            </a:r>
            <a:endParaRPr lang="tr-TR" sz="2800" b="1" dirty="0">
              <a:solidFill>
                <a:srgbClr val="FF0000"/>
              </a:solidFill>
            </a:endParaRPr>
          </a:p>
        </p:txBody>
      </p:sp>
      <p:sp>
        <p:nvSpPr>
          <p:cNvPr id="3" name="İçerik Yer Tutucusu 2"/>
          <p:cNvSpPr>
            <a:spLocks noGrp="1"/>
          </p:cNvSpPr>
          <p:nvPr>
            <p:ph idx="1"/>
          </p:nvPr>
        </p:nvSpPr>
        <p:spPr>
          <a:xfrm>
            <a:off x="457200" y="1816224"/>
            <a:ext cx="8229600" cy="1756792"/>
          </a:xfrm>
        </p:spPr>
        <p:txBody>
          <a:bodyPr/>
          <a:lstStyle/>
          <a:p>
            <a:pPr algn="just">
              <a:lnSpc>
                <a:spcPct val="200000"/>
              </a:lnSpc>
            </a:pPr>
            <a:r>
              <a:rPr lang="tr-TR" sz="2400" dirty="0"/>
              <a:t>Alabalık avcılığında avlağın özelliklerine göre farklı yapıda şamandıralı oltalar kullanılabilir.</a:t>
            </a:r>
          </a:p>
          <a:p>
            <a:pPr algn="just">
              <a:lnSpc>
                <a:spcPct val="200000"/>
              </a:lnSpc>
            </a:pPr>
            <a:endParaRPr lang="tr-TR" sz="2400" dirty="0"/>
          </a:p>
        </p:txBody>
      </p:sp>
    </p:spTree>
    <p:extLst>
      <p:ext uri="{BB962C8B-B14F-4D97-AF65-F5344CB8AC3E}">
        <p14:creationId xmlns:p14="http://schemas.microsoft.com/office/powerpoint/2010/main" val="2808936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smtClean="0">
                <a:solidFill>
                  <a:srgbClr val="FF0000"/>
                </a:solidFill>
              </a:rPr>
              <a:t>b) At-çek oltalar</a:t>
            </a:r>
            <a:endParaRPr lang="tr-TR" sz="2800" b="1" dirty="0">
              <a:solidFill>
                <a:srgbClr val="FF0000"/>
              </a:solidFill>
            </a:endParaRPr>
          </a:p>
        </p:txBody>
      </p:sp>
      <p:sp>
        <p:nvSpPr>
          <p:cNvPr id="3" name="İçerik Yer Tutucusu 2"/>
          <p:cNvSpPr>
            <a:spLocks noGrp="1"/>
          </p:cNvSpPr>
          <p:nvPr>
            <p:ph idx="1"/>
          </p:nvPr>
        </p:nvSpPr>
        <p:spPr>
          <a:xfrm>
            <a:off x="323528" y="1124744"/>
            <a:ext cx="8568952" cy="5112568"/>
          </a:xfrm>
        </p:spPr>
        <p:txBody>
          <a:bodyPr/>
          <a:lstStyle/>
          <a:p>
            <a:pPr algn="just">
              <a:lnSpc>
                <a:spcPct val="150000"/>
              </a:lnSpc>
            </a:pPr>
            <a:r>
              <a:rPr lang="tr-TR" sz="2000" dirty="0"/>
              <a:t>Yapay yemle avcılığın başlangıcını oluşturan oltalardır. Fakat onun doğal yem kullanılarak yapılan türü olup günümüzde dünyada yaygın olarak kullanılır. </a:t>
            </a:r>
          </a:p>
          <a:p>
            <a:pPr algn="just">
              <a:lnSpc>
                <a:spcPct val="150000"/>
              </a:lnSpc>
            </a:pPr>
            <a:r>
              <a:rPr lang="tr-TR" sz="2000" dirty="0"/>
              <a:t>Genel olarak balık, kurbağa, semender, iri böcek, toprak solucanı gibi daha büyükçe doğal yemlerin hareketli olarak balığı cezbetmesini sağlayacak bir mekanizma içerirler. </a:t>
            </a:r>
            <a:endParaRPr lang="tr-TR" sz="2000" dirty="0" smtClean="0"/>
          </a:p>
          <a:p>
            <a:pPr algn="just">
              <a:lnSpc>
                <a:spcPct val="150000"/>
              </a:lnSpc>
            </a:pPr>
            <a:r>
              <a:rPr lang="tr-TR" sz="2000" dirty="0" smtClean="0"/>
              <a:t>Temel </a:t>
            </a:r>
            <a:r>
              <a:rPr lang="tr-TR" sz="2000" dirty="0"/>
              <a:t>amaç doğal yeme doğru bir şekilde kanca yada kancalar yerleştirmek ve düzgünce atıp çekmeyi sağlayacak bir ağırlık ilave etmektir. Bu sistemde daha çok </a:t>
            </a:r>
            <a:r>
              <a:rPr lang="tr-TR" sz="2000" dirty="0" err="1"/>
              <a:t>spin</a:t>
            </a:r>
            <a:r>
              <a:rPr lang="tr-TR" sz="2000" dirty="0"/>
              <a:t> tipi bir kamış-makine seti kullanılır. Fakat makinesiz uzun göl kamışıyla olta suya bırakılıp uzaktan aksiyon vermekte mümkündür.</a:t>
            </a:r>
          </a:p>
          <a:p>
            <a:pPr algn="just">
              <a:lnSpc>
                <a:spcPct val="150000"/>
              </a:lnSpc>
            </a:pPr>
            <a:endParaRPr lang="tr-TR" sz="2000" dirty="0"/>
          </a:p>
        </p:txBody>
      </p:sp>
    </p:spTree>
    <p:extLst>
      <p:ext uri="{BB962C8B-B14F-4D97-AF65-F5344CB8AC3E}">
        <p14:creationId xmlns:p14="http://schemas.microsoft.com/office/powerpoint/2010/main" val="1687822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1"/>
            <a:ext cx="8229600" cy="1944216"/>
          </a:xfrm>
        </p:spPr>
        <p:txBody>
          <a:bodyPr/>
          <a:lstStyle/>
          <a:p>
            <a:pPr algn="just">
              <a:lnSpc>
                <a:spcPct val="150000"/>
              </a:lnSpc>
            </a:pPr>
            <a:r>
              <a:rPr lang="tr-TR" sz="2000" dirty="0"/>
              <a:t>Göller, aynalar ve sakin akan akarsularda daha iyi randıman verir. Yemi karşı kıyılara kadar atmayı ve istediğiniz hızda çekmeyi sağladığı gibi kamış ucuyla yeme sağa sola gitme, dalıp çıkma gibi harekeler yaptırılabilir.</a:t>
            </a:r>
          </a:p>
          <a:p>
            <a:pPr algn="just">
              <a:lnSpc>
                <a:spcPct val="150000"/>
              </a:lnSpc>
            </a:pPr>
            <a:endParaRPr lang="tr-TR" sz="2000" dirty="0"/>
          </a:p>
        </p:txBody>
      </p:sp>
      <p:pic>
        <p:nvPicPr>
          <p:cNvPr id="4" name="3 Resim" descr="http://www.avmarketi.net/bs/images/ala_flyatoverhead.gi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2652707"/>
            <a:ext cx="5616624" cy="35846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73448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smtClean="0">
                <a:solidFill>
                  <a:srgbClr val="FF0000"/>
                </a:solidFill>
              </a:rPr>
              <a:t>Alabalık Avcılığında Öneriler</a:t>
            </a:r>
            <a:endParaRPr lang="tr-TR" sz="2800" b="1" dirty="0">
              <a:solidFill>
                <a:srgbClr val="FF0000"/>
              </a:solidFill>
            </a:endParaRPr>
          </a:p>
        </p:txBody>
      </p:sp>
      <p:sp>
        <p:nvSpPr>
          <p:cNvPr id="3" name="İçerik Yer Tutucusu 2"/>
          <p:cNvSpPr>
            <a:spLocks noGrp="1"/>
          </p:cNvSpPr>
          <p:nvPr>
            <p:ph idx="1"/>
          </p:nvPr>
        </p:nvSpPr>
        <p:spPr/>
        <p:txBody>
          <a:bodyPr/>
          <a:lstStyle/>
          <a:p>
            <a:pPr marL="0" indent="0">
              <a:lnSpc>
                <a:spcPct val="150000"/>
              </a:lnSpc>
              <a:buNone/>
            </a:pPr>
            <a:r>
              <a:rPr lang="tr-TR" sz="2200" dirty="0"/>
              <a:t>1- Alabalık için en uygun yem </a:t>
            </a:r>
            <a:r>
              <a:rPr lang="tr-TR" sz="2200" dirty="0" err="1" smtClean="0"/>
              <a:t>mepps</a:t>
            </a:r>
            <a:r>
              <a:rPr lang="tr-TR" sz="2200" dirty="0" smtClean="0"/>
              <a:t>. </a:t>
            </a:r>
            <a:r>
              <a:rPr lang="tr-TR" sz="2200" dirty="0"/>
              <a:t>Tercihen kırmızı beyaz 1-2 </a:t>
            </a:r>
            <a:r>
              <a:rPr lang="tr-TR" sz="2200" dirty="0" smtClean="0"/>
              <a:t>numara</a:t>
            </a:r>
            <a:r>
              <a:rPr lang="tr-TR" sz="2200" dirty="0"/>
              <a:t/>
            </a:r>
            <a:br>
              <a:rPr lang="tr-TR" sz="2200" dirty="0"/>
            </a:br>
            <a:r>
              <a:rPr lang="tr-TR" sz="2200" dirty="0"/>
              <a:t>2- Sessizlik, görüntüyü su üzerine düşürmemek,</a:t>
            </a:r>
            <a:br>
              <a:rPr lang="tr-TR" sz="2200" dirty="0"/>
            </a:br>
            <a:r>
              <a:rPr lang="tr-TR" sz="2200" dirty="0"/>
              <a:t>3- Mümkün olduğunca ince misina kullanmak.</a:t>
            </a:r>
            <a:br>
              <a:rPr lang="tr-TR" sz="2200" dirty="0"/>
            </a:br>
            <a:r>
              <a:rPr lang="tr-TR" sz="2200" dirty="0"/>
              <a:t>4- Yemi suya sessizce düşürmek.</a:t>
            </a:r>
            <a:br>
              <a:rPr lang="tr-TR" sz="2200" dirty="0"/>
            </a:br>
            <a:r>
              <a:rPr lang="tr-TR" sz="2200" dirty="0"/>
              <a:t>5- Bölgedeki her noktayı taramak.</a:t>
            </a:r>
            <a:br>
              <a:rPr lang="tr-TR" sz="2200" dirty="0"/>
            </a:br>
            <a:r>
              <a:rPr lang="tr-TR" sz="2200" dirty="0"/>
              <a:t>6- Balık yakalandığı zaman kamışı su içinde tutup misinayı sarmak.</a:t>
            </a:r>
          </a:p>
          <a:p>
            <a:pPr>
              <a:lnSpc>
                <a:spcPct val="150000"/>
              </a:lnSpc>
            </a:pPr>
            <a:endParaRPr lang="tr-TR" sz="2200" dirty="0"/>
          </a:p>
        </p:txBody>
      </p:sp>
    </p:spTree>
    <p:extLst>
      <p:ext uri="{BB962C8B-B14F-4D97-AF65-F5344CB8AC3E}">
        <p14:creationId xmlns:p14="http://schemas.microsoft.com/office/powerpoint/2010/main" val="2576909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smtClean="0">
                <a:solidFill>
                  <a:srgbClr val="FF0000"/>
                </a:solidFill>
              </a:rPr>
              <a:t>Alabalık Avcılığı Teknikleri</a:t>
            </a:r>
            <a:endParaRPr lang="tr-TR" sz="2800" b="1" dirty="0">
              <a:solidFill>
                <a:srgbClr val="FF0000"/>
              </a:solidFill>
            </a:endParaRPr>
          </a:p>
        </p:txBody>
      </p:sp>
      <p:sp>
        <p:nvSpPr>
          <p:cNvPr id="3" name="İçerik Yer Tutucusu 2"/>
          <p:cNvSpPr>
            <a:spLocks noGrp="1"/>
          </p:cNvSpPr>
          <p:nvPr>
            <p:ph idx="1"/>
          </p:nvPr>
        </p:nvSpPr>
        <p:spPr>
          <a:xfrm>
            <a:off x="323528" y="1268760"/>
            <a:ext cx="8568952" cy="4857403"/>
          </a:xfrm>
        </p:spPr>
        <p:txBody>
          <a:bodyPr/>
          <a:lstStyle/>
          <a:p>
            <a:pPr algn="just">
              <a:buFont typeface="Wingdings" panose="05000000000000000000" pitchFamily="2" charset="2"/>
              <a:buChar char="q"/>
            </a:pPr>
            <a:r>
              <a:rPr lang="tr-TR" sz="2000" b="1" dirty="0">
                <a:solidFill>
                  <a:srgbClr val="FF0000"/>
                </a:solidFill>
              </a:rPr>
              <a:t>Yavaş ve orta hızda akan </a:t>
            </a:r>
            <a:r>
              <a:rPr lang="tr-TR" sz="2000" b="1" dirty="0" smtClean="0">
                <a:solidFill>
                  <a:srgbClr val="FF0000"/>
                </a:solidFill>
              </a:rPr>
              <a:t>ya da sıkça </a:t>
            </a:r>
            <a:r>
              <a:rPr lang="tr-TR" sz="2000" b="1" dirty="0">
                <a:solidFill>
                  <a:srgbClr val="FF0000"/>
                </a:solidFill>
              </a:rPr>
              <a:t>aynalar oluşturan küçük derelerde; </a:t>
            </a:r>
          </a:p>
          <a:p>
            <a:pPr lvl="0" algn="just" eaLnBrk="0" hangingPunct="0"/>
            <a:r>
              <a:rPr lang="tr-TR" sz="2000" dirty="0"/>
              <a:t>Sizi sudan olabildiğince uzak tutacak, fakat tasma atma aksiyonu bakımından uç esnekliği sınırlı bir sopa </a:t>
            </a:r>
            <a:r>
              <a:rPr lang="tr-TR" sz="2000" dirty="0" smtClean="0"/>
              <a:t>ya da </a:t>
            </a:r>
            <a:r>
              <a:rPr lang="tr-TR" sz="2000" dirty="0"/>
              <a:t>kamışın ucuna doğru bir şekilde bağlanmış olan, kamış uzunluğunda, 0.15-0.20 mm arası kalınlığa sahip misina, </a:t>
            </a:r>
          </a:p>
          <a:p>
            <a:pPr lvl="0" algn="just" eaLnBrk="0" hangingPunct="0"/>
            <a:r>
              <a:rPr lang="tr-TR" sz="2000" dirty="0"/>
              <a:t>En fazla fındık büyüklüğünde el yapımı bir şamandıra ve </a:t>
            </a:r>
          </a:p>
          <a:p>
            <a:pPr lvl="0" algn="just" eaLnBrk="0" hangingPunct="0"/>
            <a:r>
              <a:rPr lang="tr-TR" sz="2000" dirty="0"/>
              <a:t>Keskin uçlu balığın büyüklüğüne uygun bir kancadan oluşan oltalar verimli olur.</a:t>
            </a:r>
          </a:p>
          <a:p>
            <a:pPr lvl="0" algn="just" eaLnBrk="0" hangingPunct="0"/>
            <a:r>
              <a:rPr lang="tr-TR" sz="2000" dirty="0"/>
              <a:t>Dereye gölge düşürmeyecek şekilde uzaktan akıntıya </a:t>
            </a:r>
            <a:r>
              <a:rPr lang="tr-TR" sz="2000" dirty="0" smtClean="0"/>
              <a:t>ya da </a:t>
            </a:r>
            <a:r>
              <a:rPr lang="tr-TR" sz="2000" dirty="0"/>
              <a:t>kaya arkasında suyun yavaşladığı köpüklü bölgelere bu olta sarkıtılır. Balık oltaya dalınca misinadaki gerginlikten veya kamışın ucuna kadar ulaşan gerilmeden anlaşılır. Kamış hızla kaldırılıp arkaya alınarak balık yakalanmış olur.</a:t>
            </a:r>
          </a:p>
          <a:p>
            <a:pPr algn="just"/>
            <a:endParaRPr lang="tr-TR" sz="2000" dirty="0"/>
          </a:p>
        </p:txBody>
      </p:sp>
    </p:spTree>
    <p:extLst>
      <p:ext uri="{BB962C8B-B14F-4D97-AF65-F5344CB8AC3E}">
        <p14:creationId xmlns:p14="http://schemas.microsoft.com/office/powerpoint/2010/main" val="3359561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lstStyle/>
          <a:p>
            <a:pPr>
              <a:lnSpc>
                <a:spcPct val="150000"/>
              </a:lnSpc>
              <a:buFont typeface="Wingdings" panose="05000000000000000000" pitchFamily="2" charset="2"/>
              <a:buChar char="q"/>
            </a:pPr>
            <a:r>
              <a:rPr lang="tr-TR" sz="1800" b="1" dirty="0">
                <a:solidFill>
                  <a:srgbClr val="FF0000"/>
                </a:solidFill>
              </a:rPr>
              <a:t>Derin aynalar yapan derelerde ve </a:t>
            </a:r>
            <a:r>
              <a:rPr lang="tr-TR" sz="1800" b="1" dirty="0" smtClean="0">
                <a:solidFill>
                  <a:srgbClr val="FF0000"/>
                </a:solidFill>
              </a:rPr>
              <a:t>göllerde;</a:t>
            </a:r>
          </a:p>
          <a:p>
            <a:pPr marL="0" indent="0">
              <a:lnSpc>
                <a:spcPct val="150000"/>
              </a:lnSpc>
              <a:buNone/>
            </a:pPr>
            <a:r>
              <a:rPr lang="tr-TR" sz="1800" b="1" dirty="0">
                <a:solidFill>
                  <a:srgbClr val="FF0000"/>
                </a:solidFill>
              </a:rPr>
              <a:t>	</a:t>
            </a:r>
            <a:r>
              <a:rPr lang="tr-TR" sz="1800" dirty="0" smtClean="0"/>
              <a:t>a- </a:t>
            </a:r>
            <a:r>
              <a:rPr lang="tr-TR" sz="1800" dirty="0"/>
              <a:t>Kaliteli kalem şamandıralar ve hafif (taşıması kolay), </a:t>
            </a:r>
            <a:r>
              <a:rPr lang="tr-TR" sz="1800" dirty="0" smtClean="0"/>
              <a:t>küçük </a:t>
            </a:r>
            <a:r>
              <a:rPr lang="tr-TR" sz="1800" dirty="0"/>
              <a:t>boyutlu bir </a:t>
            </a:r>
            <a:r>
              <a:rPr lang="tr-TR" sz="1800" dirty="0" smtClean="0"/>
              <a:t>makine </a:t>
            </a:r>
            <a:r>
              <a:rPr lang="tr-TR" sz="1800" dirty="0"/>
              <a:t>kullanılabilir.</a:t>
            </a:r>
          </a:p>
          <a:p>
            <a:pPr marL="0" indent="0" algn="just">
              <a:lnSpc>
                <a:spcPct val="150000"/>
              </a:lnSpc>
              <a:buNone/>
            </a:pPr>
            <a:r>
              <a:rPr lang="tr-TR" sz="1800" dirty="0" smtClean="0"/>
              <a:t>	b- </a:t>
            </a:r>
            <a:r>
              <a:rPr lang="tr-TR" sz="1800" dirty="0"/>
              <a:t>Derinliğe bağlı olarak boncuk kıstırma kurşunlardan yararlanılabilir.</a:t>
            </a:r>
          </a:p>
          <a:p>
            <a:pPr marL="0" indent="0" algn="just">
              <a:lnSpc>
                <a:spcPct val="150000"/>
              </a:lnSpc>
              <a:buNone/>
            </a:pPr>
            <a:r>
              <a:rPr lang="tr-TR" sz="1800" dirty="0" smtClean="0"/>
              <a:t>	c- </a:t>
            </a:r>
            <a:r>
              <a:rPr lang="tr-TR" sz="1800" dirty="0"/>
              <a:t>Yine çok derin yerlerde stoper-şamandıra kombinasyonu kullanılabilir</a:t>
            </a:r>
            <a:r>
              <a:rPr lang="tr-TR" sz="1800" dirty="0" smtClean="0"/>
              <a:t>.</a:t>
            </a:r>
          </a:p>
          <a:p>
            <a:pPr algn="just">
              <a:lnSpc>
                <a:spcPct val="150000"/>
              </a:lnSpc>
            </a:pPr>
            <a:endParaRPr lang="tr-TR" sz="1800" dirty="0"/>
          </a:p>
          <a:p>
            <a:pPr algn="just">
              <a:lnSpc>
                <a:spcPct val="150000"/>
              </a:lnSpc>
              <a:buFont typeface="Wingdings" panose="05000000000000000000" pitchFamily="2" charset="2"/>
              <a:buChar char="q"/>
            </a:pPr>
            <a:r>
              <a:rPr lang="tr-TR" sz="1800" b="1" dirty="0">
                <a:solidFill>
                  <a:srgbClr val="FF0000"/>
                </a:solidFill>
              </a:rPr>
              <a:t>Hızlı akan derelerde;</a:t>
            </a:r>
            <a:endParaRPr lang="tr-TR" sz="1800" dirty="0">
              <a:solidFill>
                <a:srgbClr val="FF0000"/>
              </a:solidFill>
            </a:endParaRPr>
          </a:p>
          <a:p>
            <a:pPr marL="0" indent="0" algn="just" eaLnBrk="0" hangingPunct="0">
              <a:lnSpc>
                <a:spcPct val="150000"/>
              </a:lnSpc>
              <a:buNone/>
            </a:pPr>
            <a:r>
              <a:rPr lang="tr-TR" sz="1800" dirty="0" smtClean="0"/>
              <a:t>	a-</a:t>
            </a:r>
            <a:r>
              <a:rPr lang="tr-TR" sz="1800" b="1" dirty="0" smtClean="0"/>
              <a:t> </a:t>
            </a:r>
            <a:r>
              <a:rPr lang="tr-TR" sz="1800" dirty="0"/>
              <a:t>Kancanın bir karış üzerinden </a:t>
            </a:r>
            <a:r>
              <a:rPr lang="tr-TR" sz="1800" dirty="0" smtClean="0"/>
              <a:t>başlayacak </a:t>
            </a:r>
            <a:r>
              <a:rPr lang="tr-TR" sz="1800" dirty="0"/>
              <a:t>şekilde çok küçük boncuk kıstırma kurşunlar kullanılabilir.</a:t>
            </a:r>
          </a:p>
          <a:p>
            <a:pPr marL="0" indent="0" algn="just" eaLnBrk="0" hangingPunct="0">
              <a:lnSpc>
                <a:spcPct val="150000"/>
              </a:lnSpc>
              <a:buNone/>
            </a:pPr>
            <a:r>
              <a:rPr lang="tr-TR" sz="1800" dirty="0" smtClean="0"/>
              <a:t>	b- </a:t>
            </a:r>
            <a:r>
              <a:rPr lang="tr-TR" sz="1800" dirty="0"/>
              <a:t>Her bir kıstırmanın arasında 2 - 3 cm mesafe olması akıntı hızına göre oltanın dibe doğru serilmesi açısından daha iyidir.</a:t>
            </a:r>
          </a:p>
          <a:p>
            <a:pPr algn="just">
              <a:lnSpc>
                <a:spcPct val="150000"/>
              </a:lnSpc>
            </a:pPr>
            <a:endParaRPr lang="tr-TR" sz="1800" dirty="0"/>
          </a:p>
        </p:txBody>
      </p:sp>
    </p:spTree>
    <p:extLst>
      <p:ext uri="{BB962C8B-B14F-4D97-AF65-F5344CB8AC3E}">
        <p14:creationId xmlns:p14="http://schemas.microsoft.com/office/powerpoint/2010/main" val="2766891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smtClean="0">
                <a:solidFill>
                  <a:srgbClr val="FF0000"/>
                </a:solidFill>
              </a:rPr>
              <a:t>Göllerde Alabalık Avcılığı</a:t>
            </a:r>
            <a:endParaRPr lang="tr-TR" sz="3200" b="1" dirty="0">
              <a:solidFill>
                <a:srgbClr val="FF0000"/>
              </a:solidFill>
            </a:endParaRPr>
          </a:p>
        </p:txBody>
      </p:sp>
      <p:sp>
        <p:nvSpPr>
          <p:cNvPr id="3" name="İçerik Yer Tutucusu 2"/>
          <p:cNvSpPr>
            <a:spLocks noGrp="1"/>
          </p:cNvSpPr>
          <p:nvPr>
            <p:ph idx="1"/>
          </p:nvPr>
        </p:nvSpPr>
        <p:spPr>
          <a:xfrm>
            <a:off x="457200" y="1340768"/>
            <a:ext cx="8229600" cy="4785395"/>
          </a:xfrm>
        </p:spPr>
        <p:txBody>
          <a:bodyPr/>
          <a:lstStyle/>
          <a:p>
            <a:pPr algn="just">
              <a:lnSpc>
                <a:spcPct val="150000"/>
              </a:lnSpc>
            </a:pPr>
            <a:r>
              <a:rPr lang="tr-TR" sz="2000" dirty="0"/>
              <a:t>Sıcak ve güneşli havalarda alabalıklar, gölün derin ve gölgelik yerlerinde bulunurlar. Bu nedenle böyle durumlarda verim almak oldukça zordur.</a:t>
            </a:r>
          </a:p>
          <a:p>
            <a:pPr algn="just">
              <a:lnSpc>
                <a:spcPct val="150000"/>
              </a:lnSpc>
            </a:pPr>
            <a:r>
              <a:rPr lang="tr-TR" sz="2000" dirty="0" smtClean="0"/>
              <a:t>Bu </a:t>
            </a:r>
            <a:r>
              <a:rPr lang="tr-TR" sz="2000" dirty="0"/>
              <a:t>tip havalarda avcı çok sessiz bir şekilde ve kendini gizleyerek avlanmalıdır. Yemi derinden çekmelidir. Göllerde su </a:t>
            </a:r>
            <a:r>
              <a:rPr lang="tr-TR" sz="2000" dirty="0" smtClean="0"/>
              <a:t>hafif dalgalandığı </a:t>
            </a:r>
            <a:r>
              <a:rPr lang="tr-TR" sz="2000" dirty="0"/>
              <a:t>zaman avcı ısrarla bu durumdan yararlanıp avını sürdürmelidir. Böyle durumlarda av iyi netice verir. Akşam üzeri ve sabah erken saatlerde yani serin havalarda balıklar her türlü yeme cevap verebilir, </a:t>
            </a:r>
            <a:r>
              <a:rPr lang="tr-TR" sz="2000" dirty="0" err="1"/>
              <a:t>mepps</a:t>
            </a:r>
            <a:r>
              <a:rPr lang="tr-TR" sz="2000" dirty="0"/>
              <a:t> her türlü derinlikte çekilebilir. </a:t>
            </a:r>
          </a:p>
          <a:p>
            <a:pPr marL="0" indent="0">
              <a:buNone/>
            </a:pPr>
            <a:endParaRPr lang="tr-TR" sz="2000" dirty="0"/>
          </a:p>
        </p:txBody>
      </p:sp>
    </p:spTree>
    <p:extLst>
      <p:ext uri="{BB962C8B-B14F-4D97-AF65-F5344CB8AC3E}">
        <p14:creationId xmlns:p14="http://schemas.microsoft.com/office/powerpoint/2010/main" val="42062411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6 Resim" descr="http://img136.imageshack.us/img136/2206/alabaliksam1td2.gif"/>
          <p:cNvPicPr/>
          <p:nvPr/>
        </p:nvPicPr>
        <p:blipFill>
          <a:blip r:embed="rId2" cstate="print"/>
          <a:srcRect/>
          <a:stretch>
            <a:fillRect/>
          </a:stretch>
        </p:blipFill>
        <p:spPr bwMode="auto">
          <a:xfrm>
            <a:off x="1835696" y="1484784"/>
            <a:ext cx="5328592" cy="37444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98743291"/>
      </p:ext>
    </p:extLst>
  </p:cSld>
  <p:clrMapOvr>
    <a:masterClrMapping/>
  </p:clrMapOvr>
</p:sld>
</file>

<file path=ppt/theme/theme1.xml><?xml version="1.0" encoding="utf-8"?>
<a:theme xmlns:a="http://schemas.openxmlformats.org/drawingml/2006/main" name="HAFTA-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HAFTA-1</Template>
  <TotalTime>1131</TotalTime>
  <Words>1019</Words>
  <Application>Microsoft Office PowerPoint</Application>
  <PresentationFormat>Ekran Gösterisi (4:3)</PresentationFormat>
  <Paragraphs>95</Paragraphs>
  <Slides>25</Slides>
  <Notes>0</Notes>
  <HiddenSlides>0</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HAFTA-1</vt:lpstr>
      <vt:lpstr>PowerPoint Sunusu</vt:lpstr>
      <vt:lpstr>OltaBalıkçılığı-2</vt:lpstr>
      <vt:lpstr>ALABALIK AVCILIĞI</vt:lpstr>
      <vt:lpstr>PowerPoint Sunusu</vt:lpstr>
      <vt:lpstr>Alabalık Yaşam Alanları</vt:lpstr>
      <vt:lpstr>PowerPoint Sunusu</vt:lpstr>
      <vt:lpstr>Alabalık Avlama Teknikleri</vt:lpstr>
      <vt:lpstr>Alabalık Avında Kullanılan Malzeme ve Ekipmanlar</vt:lpstr>
      <vt:lpstr>Alabalık Avında Kullanılan Takımlar</vt:lpstr>
      <vt:lpstr>Alabalık Avında Kullanılan Doğal Yemler</vt:lpstr>
      <vt:lpstr>PowerPoint Sunusu</vt:lpstr>
      <vt:lpstr>Alabalık Avında Kullanılan Yapay Yemler</vt:lpstr>
      <vt:lpstr>1. Döner Kaşıklar</vt:lpstr>
      <vt:lpstr>PowerPoint Sunusu</vt:lpstr>
      <vt:lpstr>2. Silikon Sahteler</vt:lpstr>
      <vt:lpstr>3. Sert Balık-Böcek Taklitleri</vt:lpstr>
      <vt:lpstr>Yemli Olta Tipleri</vt:lpstr>
      <vt:lpstr>a) Şamandıralı oltalar</vt:lpstr>
      <vt:lpstr>b) At-çek oltalar</vt:lpstr>
      <vt:lpstr>PowerPoint Sunusu</vt:lpstr>
      <vt:lpstr>Alabalık Avcılığında Öneriler</vt:lpstr>
      <vt:lpstr>Alabalık Avcılığı Teknikleri</vt:lpstr>
      <vt:lpstr>PowerPoint Sunusu</vt:lpstr>
      <vt:lpstr>Göllerde Alabalık Avcılığı</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151</cp:revision>
  <cp:lastPrinted>1601-01-01T00:00:00Z</cp:lastPrinted>
  <dcterms:created xsi:type="dcterms:W3CDTF">2020-09-29T14:08:01Z</dcterms:created>
  <dcterms:modified xsi:type="dcterms:W3CDTF">2021-01-05T14:15:21Z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