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3" d="100"/>
          <a:sy n="113"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5.01.2021</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TÜM BÖLÜMLER</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FEN-EDEBİYAT FAKÜLTESİ</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SSD143 AMATÖR BALIKÇILIK</a:t>
            </a:r>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Savaş YILMAZ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b="1" smtClean="0"/>
              <a:t>Olta </a:t>
            </a:r>
            <a:r>
              <a:rPr lang="tr-TR" altLang="tr-TR" sz="4000" b="1" smtClean="0"/>
              <a:t>Balıkçılığı-3</a:t>
            </a:r>
            <a:endParaRPr lang="tr-TR" altLang="tr-TR" sz="4000" b="1"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Hafta-12</a:t>
            </a:r>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SSD143 AMATÖR BALIKÇILIK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60ABBC4-630F-4172-9673-944E38B2A76D}"/>
              </a:ext>
            </a:extLst>
          </p:cNvPr>
          <p:cNvSpPr>
            <a:spLocks noGrp="1"/>
          </p:cNvSpPr>
          <p:nvPr>
            <p:ph type="title"/>
          </p:nvPr>
        </p:nvSpPr>
        <p:spPr/>
        <p:txBody>
          <a:bodyPr/>
          <a:lstStyle/>
          <a:p>
            <a:r>
              <a:rPr lang="tr-TR" sz="3200" b="1" dirty="0">
                <a:solidFill>
                  <a:srgbClr val="FF0000"/>
                </a:solidFill>
              </a:rPr>
              <a:t>Turna Balığı Avcılığı</a:t>
            </a:r>
          </a:p>
        </p:txBody>
      </p:sp>
      <p:pic>
        <p:nvPicPr>
          <p:cNvPr id="1026" name="Picture 2" descr="Turna Balığı | Sürmeli">
            <a:extLst>
              <a:ext uri="{FF2B5EF4-FFF2-40B4-BE49-F238E27FC236}">
                <a16:creationId xmlns:a16="http://schemas.microsoft.com/office/drawing/2014/main" xmlns="" id="{D6558DF3-F5C1-40A4-A8D3-8043693FB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1223" y="1772816"/>
            <a:ext cx="7459209" cy="3656235"/>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xmlns="" id="{03B4CC1E-723F-4A8C-9AB5-4CC24E69F6E3}"/>
              </a:ext>
            </a:extLst>
          </p:cNvPr>
          <p:cNvSpPr txBox="1"/>
          <p:nvPr/>
        </p:nvSpPr>
        <p:spPr>
          <a:xfrm>
            <a:off x="2771800" y="4869160"/>
            <a:ext cx="3024336" cy="369332"/>
          </a:xfrm>
          <a:prstGeom prst="rect">
            <a:avLst/>
          </a:prstGeom>
          <a:noFill/>
        </p:spPr>
        <p:txBody>
          <a:bodyPr wrap="square">
            <a:spAutoFit/>
          </a:bodyPr>
          <a:lstStyle/>
          <a:p>
            <a:r>
              <a:rPr lang="tr-TR" sz="1800" b="1" dirty="0"/>
              <a:t>Turna Balığı (</a:t>
            </a:r>
            <a:r>
              <a:rPr lang="tr-TR" sz="1800" b="1" i="1" dirty="0" err="1"/>
              <a:t>Esox</a:t>
            </a:r>
            <a:r>
              <a:rPr lang="tr-TR" sz="1800" b="1" i="1" dirty="0"/>
              <a:t> </a:t>
            </a:r>
            <a:r>
              <a:rPr lang="tr-TR" sz="1800" b="1" i="1" dirty="0" err="1"/>
              <a:t>lucius</a:t>
            </a:r>
            <a:r>
              <a:rPr lang="tr-TR" sz="1800" b="1" dirty="0"/>
              <a:t>) </a:t>
            </a:r>
            <a:endParaRPr lang="tr-TR" dirty="0"/>
          </a:p>
        </p:txBody>
      </p:sp>
    </p:spTree>
    <p:extLst>
      <p:ext uri="{BB962C8B-B14F-4D97-AF65-F5344CB8AC3E}">
        <p14:creationId xmlns:p14="http://schemas.microsoft.com/office/powerpoint/2010/main" val="3764294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DE672B2-07BC-4FD2-99A1-7D19906C1115}"/>
              </a:ext>
            </a:extLst>
          </p:cNvPr>
          <p:cNvSpPr>
            <a:spLocks noGrp="1"/>
          </p:cNvSpPr>
          <p:nvPr>
            <p:ph type="title"/>
          </p:nvPr>
        </p:nvSpPr>
        <p:spPr/>
        <p:txBody>
          <a:bodyPr/>
          <a:lstStyle/>
          <a:p>
            <a:r>
              <a:rPr lang="tr-TR" sz="3200" b="1" dirty="0">
                <a:solidFill>
                  <a:srgbClr val="FF0000"/>
                </a:solidFill>
              </a:rPr>
              <a:t>Turna Balığının Bulunduğu Yerler</a:t>
            </a:r>
          </a:p>
        </p:txBody>
      </p:sp>
      <p:sp>
        <p:nvSpPr>
          <p:cNvPr id="3" name="İçerik Yer Tutucusu 2">
            <a:extLst>
              <a:ext uri="{FF2B5EF4-FFF2-40B4-BE49-F238E27FC236}">
                <a16:creationId xmlns:a16="http://schemas.microsoft.com/office/drawing/2014/main" xmlns="" id="{5F1D4465-D631-4F02-982A-E471C7DA889F}"/>
              </a:ext>
            </a:extLst>
          </p:cNvPr>
          <p:cNvSpPr>
            <a:spLocks noGrp="1"/>
          </p:cNvSpPr>
          <p:nvPr>
            <p:ph idx="1"/>
          </p:nvPr>
        </p:nvSpPr>
        <p:spPr>
          <a:xfrm>
            <a:off x="457200" y="1340768"/>
            <a:ext cx="8229600" cy="2448271"/>
          </a:xfrm>
        </p:spPr>
        <p:txBody>
          <a:bodyPr/>
          <a:lstStyle/>
          <a:p>
            <a:pPr algn="just">
              <a:lnSpc>
                <a:spcPct val="150000"/>
              </a:lnSpc>
            </a:pPr>
            <a:r>
              <a:rPr lang="tr-TR" sz="2000" kern="1200" dirty="0">
                <a:solidFill>
                  <a:srgbClr val="000000"/>
                </a:solidFill>
                <a:effectLst/>
                <a:ea typeface="Calibri" panose="020F0502020204030204" pitchFamily="34" charset="0"/>
                <a:cs typeface="Times New Roman" panose="02020603050405020304" pitchFamily="18" charset="0"/>
              </a:rPr>
              <a:t>Sualtındaki yoğun otluk bölgelerle çakıllı zeminin birleşim yerleri de turnanın av sahasıdır. Kıyıları kamışlık olan küçük körfezler ve bunların etrafındaki çukurlarda da yoğun halde bulunurlar. Yazın sıcak günlerinde 30 cm derinliğe kadar kıyıya sokulurlar. Kışları ise derin sulara çekilirler ve daha hareketsizdirler.</a:t>
            </a:r>
            <a:endParaRPr lang="tr-TR" sz="2000" dirty="0">
              <a:effectLst/>
              <a:ea typeface="Times New Roman" panose="02020603050405020304" pitchFamily="18" charset="0"/>
              <a:cs typeface="Times New Roman" panose="02020603050405020304" pitchFamily="18" charset="0"/>
            </a:endParaRPr>
          </a:p>
          <a:p>
            <a:pPr algn="just">
              <a:lnSpc>
                <a:spcPct val="150000"/>
              </a:lnSpc>
            </a:pPr>
            <a:endParaRPr lang="tr-TR" sz="2000" dirty="0"/>
          </a:p>
        </p:txBody>
      </p:sp>
      <p:pic>
        <p:nvPicPr>
          <p:cNvPr id="2050" name="Picture 2" descr="Ördek Balığı, Türleri ve Özellikleri - ordek.gen.tr">
            <a:extLst>
              <a:ext uri="{FF2B5EF4-FFF2-40B4-BE49-F238E27FC236}">
                <a16:creationId xmlns:a16="http://schemas.microsoft.com/office/drawing/2014/main" xmlns="" id="{C30CBE09-0A9A-40EE-974C-A7E3916E7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005064"/>
            <a:ext cx="3315642" cy="20441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allpaper fish, river, trio, under water, pike, pike images for desktop,  section животные - download">
            <a:extLst>
              <a:ext uri="{FF2B5EF4-FFF2-40B4-BE49-F238E27FC236}">
                <a16:creationId xmlns:a16="http://schemas.microsoft.com/office/drawing/2014/main" xmlns="" id="{0CF8BC6F-E100-48B0-A5A6-4AFBA44E34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4005064"/>
            <a:ext cx="3203004" cy="2044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2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C34F969-6D50-4A9C-A9BA-20DEA4D0F94F}"/>
              </a:ext>
            </a:extLst>
          </p:cNvPr>
          <p:cNvSpPr>
            <a:spLocks noGrp="1"/>
          </p:cNvSpPr>
          <p:nvPr>
            <p:ph idx="1"/>
          </p:nvPr>
        </p:nvSpPr>
        <p:spPr>
          <a:xfrm>
            <a:off x="107504" y="332656"/>
            <a:ext cx="8856984" cy="3240360"/>
          </a:xfrm>
        </p:spPr>
        <p:txBody>
          <a:bodyPr/>
          <a:lstStyle/>
          <a:p>
            <a:pPr algn="just" fontAlgn="base">
              <a:lnSpc>
                <a:spcPct val="150000"/>
              </a:lnSpc>
            </a:pPr>
            <a:r>
              <a:rPr lang="tr-TR" sz="1800" kern="1200" dirty="0">
                <a:solidFill>
                  <a:srgbClr val="000000"/>
                </a:solidFill>
                <a:effectLst/>
                <a:ea typeface="Times New Roman" panose="02020603050405020304" pitchFamily="18" charset="0"/>
              </a:rPr>
              <a:t>Turna avı için en ideal derinlik 1 - 4 m’dir. Turna daha derinlerde de olur ancak avlanma bölgesi genellikle sığ yerlerdir. Bunun nedeni daha derinlerde yüksek su bitkilerinin olmaması ve buralarda av yapılabilecek küçük balıkların bulunmamasıdır. Güneş ışınlarının aydınlattığı sığ yerlerde otlar daha çok ve yüksek olur, dolayısıyla küçük balıklar ve Turna buralarda çokça bulunur. </a:t>
            </a:r>
            <a:endParaRPr lang="tr-TR" sz="1800" dirty="0">
              <a:effectLst/>
              <a:ea typeface="Times New Roman" panose="02020603050405020304" pitchFamily="18" charset="0"/>
            </a:endParaRPr>
          </a:p>
          <a:p>
            <a:pPr algn="just">
              <a:lnSpc>
                <a:spcPct val="150000"/>
              </a:lnSpc>
            </a:pPr>
            <a:r>
              <a:rPr lang="tr-TR" sz="1800" kern="1200" dirty="0">
                <a:solidFill>
                  <a:srgbClr val="000000"/>
                </a:solidFill>
                <a:effectLst/>
                <a:ea typeface="Times New Roman" panose="02020603050405020304" pitchFamily="18" charset="0"/>
              </a:rPr>
              <a:t>Sualtındaki yoğun bitki koruluklarıyla kıyıdaki kamışlıkların etrafını seven, buralarda gizlenerek yakınından geçen canlıları pusuya düşürerek geçinen yırtıcılardır.</a:t>
            </a:r>
            <a:endParaRPr lang="tr-TR" sz="1800" dirty="0">
              <a:effectLst/>
              <a:ea typeface="Times New Roman" panose="02020603050405020304" pitchFamily="18" charset="0"/>
            </a:endParaRPr>
          </a:p>
          <a:p>
            <a:endParaRPr lang="tr-TR" sz="2000" dirty="0"/>
          </a:p>
        </p:txBody>
      </p:sp>
      <p:pic>
        <p:nvPicPr>
          <p:cNvPr id="3076" name="Picture 4" descr="Pike sheltering under water lily leaf [Remember where eye level is for the  viewer... and take advantage of views you woul… | Wildlife, Fishing  photography, Pictures">
            <a:extLst>
              <a:ext uri="{FF2B5EF4-FFF2-40B4-BE49-F238E27FC236}">
                <a16:creationId xmlns:a16="http://schemas.microsoft.com/office/drawing/2014/main" xmlns="" id="{CB603FF5-01A0-4D41-83A1-FCD1527B07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303" y="3773730"/>
            <a:ext cx="3743697" cy="248811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Northern pike | fish | Britannica">
            <a:extLst>
              <a:ext uri="{FF2B5EF4-FFF2-40B4-BE49-F238E27FC236}">
                <a16:creationId xmlns:a16="http://schemas.microsoft.com/office/drawing/2014/main" xmlns="" id="{8A676731-21ED-41BA-991D-7E929BDD61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4387" y="3781771"/>
            <a:ext cx="3743697" cy="2487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777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8C6EB8A-DE06-49A0-8BF2-E6940FF824F8}"/>
              </a:ext>
            </a:extLst>
          </p:cNvPr>
          <p:cNvSpPr>
            <a:spLocks noGrp="1"/>
          </p:cNvSpPr>
          <p:nvPr>
            <p:ph type="title"/>
          </p:nvPr>
        </p:nvSpPr>
        <p:spPr/>
        <p:txBody>
          <a:bodyPr/>
          <a:lstStyle/>
          <a:p>
            <a:r>
              <a:rPr lang="tr-TR" sz="3200" b="1" kern="1200" dirty="0">
                <a:solidFill>
                  <a:srgbClr val="FF0000"/>
                </a:solidFill>
                <a:effectLst/>
                <a:latin typeface="+mn-lt"/>
                <a:ea typeface="Times New Roman" panose="02020603050405020304" pitchFamily="18" charset="0"/>
                <a:cs typeface="Times New Roman" panose="02020603050405020304" pitchFamily="18" charset="0"/>
              </a:rPr>
              <a:t>Turna Balığı Ne ile Avlanır?</a:t>
            </a:r>
            <a:endParaRPr lang="tr-TR" sz="3200" dirty="0">
              <a:solidFill>
                <a:srgbClr val="FF0000"/>
              </a:solidFill>
              <a:latin typeface="+mn-lt"/>
            </a:endParaRPr>
          </a:p>
        </p:txBody>
      </p:sp>
      <p:sp>
        <p:nvSpPr>
          <p:cNvPr id="3" name="İçerik Yer Tutucusu 2">
            <a:extLst>
              <a:ext uri="{FF2B5EF4-FFF2-40B4-BE49-F238E27FC236}">
                <a16:creationId xmlns:a16="http://schemas.microsoft.com/office/drawing/2014/main" xmlns="" id="{5BC0EDA3-6633-48EB-A4B3-83FFCCDFC2C5}"/>
              </a:ext>
            </a:extLst>
          </p:cNvPr>
          <p:cNvSpPr>
            <a:spLocks noGrp="1"/>
          </p:cNvSpPr>
          <p:nvPr>
            <p:ph idx="1"/>
          </p:nvPr>
        </p:nvSpPr>
        <p:spPr>
          <a:xfrm>
            <a:off x="457200" y="1412776"/>
            <a:ext cx="8229600" cy="4525963"/>
          </a:xfrm>
        </p:spPr>
        <p:txBody>
          <a:bodyPr/>
          <a:lstStyle/>
          <a:p>
            <a:pPr algn="just">
              <a:lnSpc>
                <a:spcPct val="150000"/>
              </a:lnSpc>
            </a:pPr>
            <a:r>
              <a:rPr lang="tr-TR" sz="2200" kern="1200" dirty="0">
                <a:solidFill>
                  <a:srgbClr val="000000"/>
                </a:solidFill>
                <a:effectLst/>
                <a:ea typeface="Calibri" panose="020F0502020204030204" pitchFamily="34" charset="0"/>
              </a:rPr>
              <a:t>Turna avında takım ve teknik çok önemlidir. </a:t>
            </a:r>
          </a:p>
          <a:p>
            <a:pPr algn="just">
              <a:lnSpc>
                <a:spcPct val="150000"/>
              </a:lnSpc>
            </a:pPr>
            <a:r>
              <a:rPr lang="tr-TR" sz="2200" kern="1200" dirty="0">
                <a:solidFill>
                  <a:srgbClr val="000000"/>
                </a:solidFill>
                <a:effectLst/>
                <a:ea typeface="Calibri" panose="020F0502020204030204" pitchFamily="34" charset="0"/>
              </a:rPr>
              <a:t>Kamış seçimi iki şekilde belirlenir. Tekneden avlanıldığında kısa (160-180 cm), kıyıdan avlanıldığında ise uzun (240-300 cm) ve sağlam kamışlar kullanılmalıdır. </a:t>
            </a:r>
          </a:p>
          <a:p>
            <a:pPr algn="just">
              <a:lnSpc>
                <a:spcPct val="150000"/>
              </a:lnSpc>
            </a:pPr>
            <a:r>
              <a:rPr lang="tr-TR" sz="2200" dirty="0">
                <a:solidFill>
                  <a:srgbClr val="000000"/>
                </a:solidFill>
                <a:ea typeface="Calibri" panose="020F0502020204030204" pitchFamily="34" charset="0"/>
              </a:rPr>
              <a:t>K</a:t>
            </a:r>
            <a:r>
              <a:rPr lang="tr-TR" sz="2200" kern="1200" dirty="0">
                <a:solidFill>
                  <a:srgbClr val="000000"/>
                </a:solidFill>
                <a:effectLst/>
                <a:ea typeface="Calibri" panose="020F0502020204030204" pitchFamily="34" charset="0"/>
              </a:rPr>
              <a:t>aşıkla yapılacak avda fazla hareket edileceğinden mümkün olduğunca hafif kamış ve makine kullanılmalıdır. </a:t>
            </a:r>
          </a:p>
          <a:p>
            <a:pPr algn="just">
              <a:lnSpc>
                <a:spcPct val="150000"/>
              </a:lnSpc>
            </a:pPr>
            <a:r>
              <a:rPr lang="tr-TR" sz="2200" kern="1200" dirty="0">
                <a:solidFill>
                  <a:srgbClr val="000000"/>
                </a:solidFill>
                <a:effectLst/>
                <a:ea typeface="Calibri" panose="020F0502020204030204" pitchFamily="34" charset="0"/>
              </a:rPr>
              <a:t>Makine güçlü, 100 metre, 0.25 mm misinanın sarılabileceği özellikte olmalıdır. </a:t>
            </a:r>
            <a:endParaRPr lang="tr-TR" sz="2200" dirty="0"/>
          </a:p>
        </p:txBody>
      </p:sp>
    </p:spTree>
    <p:extLst>
      <p:ext uri="{BB962C8B-B14F-4D97-AF65-F5344CB8AC3E}">
        <p14:creationId xmlns:p14="http://schemas.microsoft.com/office/powerpoint/2010/main" val="3370405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D299647-7CF9-4334-A7EE-A9FE298DE0B7}"/>
              </a:ext>
            </a:extLst>
          </p:cNvPr>
          <p:cNvSpPr>
            <a:spLocks noGrp="1"/>
          </p:cNvSpPr>
          <p:nvPr>
            <p:ph type="title"/>
          </p:nvPr>
        </p:nvSpPr>
        <p:spPr/>
        <p:txBody>
          <a:bodyPr/>
          <a:lstStyle/>
          <a:p>
            <a:r>
              <a:rPr lang="tr-TR" sz="2800" b="1" dirty="0">
                <a:solidFill>
                  <a:srgbClr val="FF0000"/>
                </a:solidFill>
              </a:rPr>
              <a:t>Yapay Yemle Turna Balığı Avcılığı</a:t>
            </a:r>
          </a:p>
        </p:txBody>
      </p:sp>
      <p:sp>
        <p:nvSpPr>
          <p:cNvPr id="3" name="İçerik Yer Tutucusu 2">
            <a:extLst>
              <a:ext uri="{FF2B5EF4-FFF2-40B4-BE49-F238E27FC236}">
                <a16:creationId xmlns:a16="http://schemas.microsoft.com/office/drawing/2014/main" xmlns="" id="{066FA6D5-F142-4212-AE7A-43CDE48FEE9A}"/>
              </a:ext>
            </a:extLst>
          </p:cNvPr>
          <p:cNvSpPr>
            <a:spLocks noGrp="1"/>
          </p:cNvSpPr>
          <p:nvPr>
            <p:ph idx="1"/>
          </p:nvPr>
        </p:nvSpPr>
        <p:spPr>
          <a:xfrm>
            <a:off x="457200" y="1600201"/>
            <a:ext cx="8229600" cy="1828800"/>
          </a:xfrm>
        </p:spPr>
        <p:txBody>
          <a:bodyPr/>
          <a:lstStyle/>
          <a:p>
            <a:pPr algn="just">
              <a:lnSpc>
                <a:spcPct val="150000"/>
              </a:lnSpc>
            </a:pPr>
            <a:r>
              <a:rPr lang="tr-TR" sz="2400" kern="1200" dirty="0">
                <a:solidFill>
                  <a:srgbClr val="000000"/>
                </a:solidFill>
                <a:effectLst/>
                <a:ea typeface="Calibri" panose="020F0502020204030204" pitchFamily="34" charset="0"/>
              </a:rPr>
              <a:t>Turna avcılığının en zevklisi ve ustalık isteyeni, sahte yemle yapılan avdır. Bu avda plastik, metal veya başka maddelerden yapılan balık şeklinde yemler kullanılır.</a:t>
            </a:r>
            <a:endParaRPr lang="tr-TR" sz="2400" dirty="0">
              <a:effectLst/>
              <a:ea typeface="Times New Roman" panose="02020603050405020304" pitchFamily="18" charset="0"/>
            </a:endParaRPr>
          </a:p>
          <a:p>
            <a:pPr algn="just">
              <a:lnSpc>
                <a:spcPct val="150000"/>
              </a:lnSpc>
            </a:pPr>
            <a:endParaRPr lang="tr-TR" sz="2400" dirty="0"/>
          </a:p>
        </p:txBody>
      </p:sp>
      <p:pic>
        <p:nvPicPr>
          <p:cNvPr id="4098" name="Picture 2" descr="Turna Sevdası | Balık Günlükleri">
            <a:extLst>
              <a:ext uri="{FF2B5EF4-FFF2-40B4-BE49-F238E27FC236}">
                <a16:creationId xmlns:a16="http://schemas.microsoft.com/office/drawing/2014/main" xmlns="" id="{C035EE5E-8CF8-46D5-BFEE-0604C37D10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3429000"/>
            <a:ext cx="3995936" cy="2663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5614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9F68DA0-88F9-4271-AB1F-B588C883BD2E}"/>
              </a:ext>
            </a:extLst>
          </p:cNvPr>
          <p:cNvSpPr>
            <a:spLocks noGrp="1"/>
          </p:cNvSpPr>
          <p:nvPr>
            <p:ph type="title"/>
          </p:nvPr>
        </p:nvSpPr>
        <p:spPr>
          <a:xfrm>
            <a:off x="457200" y="44624"/>
            <a:ext cx="8229600" cy="1143000"/>
          </a:xfrm>
        </p:spPr>
        <p:txBody>
          <a:bodyPr/>
          <a:lstStyle/>
          <a:p>
            <a:r>
              <a:rPr lang="tr-TR" sz="3200" b="1" dirty="0">
                <a:solidFill>
                  <a:srgbClr val="FF0000"/>
                </a:solidFill>
              </a:rPr>
              <a:t>a) Plastik Yemler (</a:t>
            </a:r>
            <a:r>
              <a:rPr lang="tr-TR" sz="3200" b="1" dirty="0" err="1">
                <a:solidFill>
                  <a:srgbClr val="FF0000"/>
                </a:solidFill>
              </a:rPr>
              <a:t>Sasi</a:t>
            </a:r>
            <a:r>
              <a:rPr lang="tr-TR" sz="3200" b="1" dirty="0">
                <a:solidFill>
                  <a:srgbClr val="FF0000"/>
                </a:solidFill>
              </a:rPr>
              <a:t>)</a:t>
            </a:r>
          </a:p>
        </p:txBody>
      </p:sp>
      <p:sp>
        <p:nvSpPr>
          <p:cNvPr id="3" name="İçerik Yer Tutucusu 2">
            <a:extLst>
              <a:ext uri="{FF2B5EF4-FFF2-40B4-BE49-F238E27FC236}">
                <a16:creationId xmlns:a16="http://schemas.microsoft.com/office/drawing/2014/main" xmlns="" id="{85050FFE-0952-44DB-A197-529162C4E66A}"/>
              </a:ext>
            </a:extLst>
          </p:cNvPr>
          <p:cNvSpPr>
            <a:spLocks noGrp="1"/>
          </p:cNvSpPr>
          <p:nvPr>
            <p:ph idx="1"/>
          </p:nvPr>
        </p:nvSpPr>
        <p:spPr>
          <a:xfrm>
            <a:off x="179512" y="1052736"/>
            <a:ext cx="8784976" cy="4525963"/>
          </a:xfrm>
        </p:spPr>
        <p:txBody>
          <a:bodyPr/>
          <a:lstStyle/>
          <a:p>
            <a:pPr algn="just">
              <a:lnSpc>
                <a:spcPct val="150000"/>
              </a:lnSpc>
            </a:pPr>
            <a:r>
              <a:rPr lang="tr-TR" sz="2000" kern="1200" dirty="0">
                <a:effectLst/>
                <a:ea typeface="Calibri" panose="020F0502020204030204" pitchFamily="34" charset="0"/>
              </a:rPr>
              <a:t>Yumuşak plastikten yapılan oldukça hareketli, balık ve kurt şeklindeki yemlerdir. </a:t>
            </a:r>
            <a:r>
              <a:rPr lang="tr-TR" sz="2000" kern="1200" dirty="0" err="1">
                <a:effectLst/>
                <a:ea typeface="Calibri" panose="020F0502020204030204" pitchFamily="34" charset="0"/>
              </a:rPr>
              <a:t>Sasilerde</a:t>
            </a:r>
            <a:r>
              <a:rPr lang="tr-TR" sz="2000" kern="1200" dirty="0">
                <a:effectLst/>
                <a:ea typeface="Calibri" panose="020F0502020204030204" pitchFamily="34" charset="0"/>
              </a:rPr>
              <a:t> favori renk beyazdır, bulunmadığında siyah-beyaz da tercih edilebilir. Bulutlu havalarda ve derin sularda ise fosforlu turuncu renk daha kesin sonuç verir. Bu takımı hazırlarken kullanılan zoka (jig) daha çok fosforlu kırmızıdır. Ufak </a:t>
            </a:r>
            <a:r>
              <a:rPr lang="tr-TR" sz="2000" kern="1200" dirty="0" err="1">
                <a:effectLst/>
                <a:ea typeface="Calibri" panose="020F0502020204030204" pitchFamily="34" charset="0"/>
              </a:rPr>
              <a:t>sasiler</a:t>
            </a:r>
            <a:r>
              <a:rPr lang="tr-TR" sz="2000" kern="1200" dirty="0">
                <a:effectLst/>
                <a:ea typeface="Calibri" panose="020F0502020204030204" pitchFamily="34" charset="0"/>
              </a:rPr>
              <a:t> kullanıldığında mutlaka çelik beden kullanılmalıdır. </a:t>
            </a:r>
          </a:p>
          <a:p>
            <a:pPr algn="just">
              <a:lnSpc>
                <a:spcPct val="150000"/>
              </a:lnSpc>
            </a:pPr>
            <a:r>
              <a:rPr lang="tr-TR" sz="2000" kern="1200" dirty="0" err="1">
                <a:effectLst/>
                <a:ea typeface="Calibri" panose="020F0502020204030204" pitchFamily="34" charset="0"/>
              </a:rPr>
              <a:t>Sasi</a:t>
            </a:r>
            <a:r>
              <a:rPr lang="tr-TR" sz="2000" kern="1200" dirty="0">
                <a:effectLst/>
                <a:ea typeface="Calibri" panose="020F0502020204030204" pitchFamily="34" charset="0"/>
              </a:rPr>
              <a:t> ile avcılığın püf noktası çok yavaş çekmektir. Bir diğer önemli konuda balığı hemen otların üstünden çekebilmektir. Bu takımı kullanan usta avcılar bir tek zoka iğnesi ile avlanırlar. Buna bir de hırsız tabir edilen üçlü iğne takılabilir. Yaz aylarında sığ sularda mavi-beyaz renkli küçük </a:t>
            </a:r>
            <a:r>
              <a:rPr lang="tr-TR" sz="2000" kern="1200" dirty="0" err="1">
                <a:effectLst/>
                <a:ea typeface="Calibri" panose="020F0502020204030204" pitchFamily="34" charset="0"/>
              </a:rPr>
              <a:t>sasileri</a:t>
            </a:r>
            <a:r>
              <a:rPr lang="tr-TR" sz="2000" kern="1200" dirty="0">
                <a:effectLst/>
                <a:ea typeface="Calibri" panose="020F0502020204030204" pitchFamily="34" charset="0"/>
              </a:rPr>
              <a:t> kullanmakta başarılı sonuç verecektir.</a:t>
            </a:r>
            <a:endParaRPr lang="tr-TR" sz="2000" dirty="0">
              <a:effectLst/>
              <a:ea typeface="Times New Roman" panose="02020603050405020304" pitchFamily="18" charset="0"/>
            </a:endParaRPr>
          </a:p>
          <a:p>
            <a:pPr algn="just">
              <a:lnSpc>
                <a:spcPct val="150000"/>
              </a:lnSpc>
            </a:pPr>
            <a:endParaRPr lang="tr-TR" sz="2000" dirty="0"/>
          </a:p>
        </p:txBody>
      </p:sp>
    </p:spTree>
    <p:extLst>
      <p:ext uri="{BB962C8B-B14F-4D97-AF65-F5344CB8AC3E}">
        <p14:creationId xmlns:p14="http://schemas.microsoft.com/office/powerpoint/2010/main" val="132992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xmlns="" id="{4B1A75BF-1198-4ECC-BBAF-6D6200467CB9}"/>
              </a:ext>
            </a:extLst>
          </p:cNvPr>
          <p:cNvPicPr>
            <a:picLocks noChangeAspect="1"/>
          </p:cNvPicPr>
          <p:nvPr/>
        </p:nvPicPr>
        <p:blipFill>
          <a:blip r:embed="rId2"/>
          <a:stretch>
            <a:fillRect/>
          </a:stretch>
        </p:blipFill>
        <p:spPr>
          <a:xfrm>
            <a:off x="1885934" y="1030470"/>
            <a:ext cx="5062329" cy="4342746"/>
          </a:xfrm>
          <a:prstGeom prst="rect">
            <a:avLst/>
          </a:prstGeom>
        </p:spPr>
      </p:pic>
    </p:spTree>
    <p:extLst>
      <p:ext uri="{BB962C8B-B14F-4D97-AF65-F5344CB8AC3E}">
        <p14:creationId xmlns:p14="http://schemas.microsoft.com/office/powerpoint/2010/main" val="33599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A101023-D2AA-4E7C-A93B-0119CC1CBF67}"/>
              </a:ext>
            </a:extLst>
          </p:cNvPr>
          <p:cNvSpPr>
            <a:spLocks noGrp="1"/>
          </p:cNvSpPr>
          <p:nvPr>
            <p:ph type="title"/>
          </p:nvPr>
        </p:nvSpPr>
        <p:spPr/>
        <p:txBody>
          <a:bodyPr/>
          <a:lstStyle/>
          <a:p>
            <a:r>
              <a:rPr lang="tr-TR" sz="3200" b="1" dirty="0">
                <a:solidFill>
                  <a:srgbClr val="FF0000"/>
                </a:solidFill>
              </a:rPr>
              <a:t>b) Diğer Yapay Yemler</a:t>
            </a:r>
          </a:p>
        </p:txBody>
      </p:sp>
      <p:sp>
        <p:nvSpPr>
          <p:cNvPr id="3" name="İçerik Yer Tutucusu 2">
            <a:extLst>
              <a:ext uri="{FF2B5EF4-FFF2-40B4-BE49-F238E27FC236}">
                <a16:creationId xmlns:a16="http://schemas.microsoft.com/office/drawing/2014/main" xmlns="" id="{B7303B1A-D4DC-41FE-9F78-BA3D5DC48AA7}"/>
              </a:ext>
            </a:extLst>
          </p:cNvPr>
          <p:cNvSpPr>
            <a:spLocks noGrp="1"/>
          </p:cNvSpPr>
          <p:nvPr>
            <p:ph idx="1"/>
          </p:nvPr>
        </p:nvSpPr>
        <p:spPr>
          <a:xfrm>
            <a:off x="323528" y="1268760"/>
            <a:ext cx="8496944" cy="4968552"/>
          </a:xfrm>
        </p:spPr>
        <p:txBody>
          <a:bodyPr/>
          <a:lstStyle/>
          <a:p>
            <a:pPr algn="just">
              <a:lnSpc>
                <a:spcPct val="150000"/>
              </a:lnSpc>
            </a:pPr>
            <a:r>
              <a:rPr lang="tr-TR" sz="2400" kern="1200" dirty="0">
                <a:solidFill>
                  <a:srgbClr val="000000"/>
                </a:solidFill>
                <a:effectLst/>
                <a:ea typeface="Times New Roman" panose="02020603050405020304" pitchFamily="18" charset="0"/>
              </a:rPr>
              <a:t>Genellikle balsa ağacından veya sert plastikte yapılan balık şeklinde ve üzeri çeşitli şekillerde boyanmış yemlerdir. Bu yemlerde de aynı renk özelliklerine dikkat etmek gerekir. Dalan, orta suda ve su yüzeyinde hareket eden olmak üzere üç ana grupta toplanır. Yaz aylarında ise orta suda hareket eden yemlerle sığ sulardaki avcılık oldukça verimlidir. Kapalı havalarda bu yemlerin sadece başı kırmızı vücudu beyaz olanı ile bereketli avlar yapılmaktadır. </a:t>
            </a:r>
            <a:endParaRPr lang="tr-TR" sz="2400" dirty="0">
              <a:effectLst/>
              <a:ea typeface="Times New Roman" panose="02020603050405020304" pitchFamily="18" charset="0"/>
            </a:endParaRPr>
          </a:p>
          <a:p>
            <a:pPr algn="just">
              <a:lnSpc>
                <a:spcPct val="150000"/>
              </a:lnSpc>
            </a:pPr>
            <a:endParaRPr lang="tr-TR" sz="2400" dirty="0"/>
          </a:p>
        </p:txBody>
      </p:sp>
    </p:spTree>
    <p:extLst>
      <p:ext uri="{BB962C8B-B14F-4D97-AF65-F5344CB8AC3E}">
        <p14:creationId xmlns:p14="http://schemas.microsoft.com/office/powerpoint/2010/main" val="1620461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5 Resim">
            <a:extLst>
              <a:ext uri="{FF2B5EF4-FFF2-40B4-BE49-F238E27FC236}">
                <a16:creationId xmlns:a16="http://schemas.microsoft.com/office/drawing/2014/main" xmlns="" id="{B40E624E-7485-436C-A2D6-DCD9A674DD9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052736"/>
            <a:ext cx="6120680" cy="468052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488110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A7F980-A7B6-4DEB-874E-B4151283A3E7}"/>
              </a:ext>
            </a:extLst>
          </p:cNvPr>
          <p:cNvSpPr>
            <a:spLocks noGrp="1"/>
          </p:cNvSpPr>
          <p:nvPr>
            <p:ph type="title"/>
          </p:nvPr>
        </p:nvSpPr>
        <p:spPr/>
        <p:txBody>
          <a:bodyPr/>
          <a:lstStyle/>
          <a:p>
            <a:r>
              <a:rPr lang="tr-TR" sz="2800" b="1" dirty="0">
                <a:solidFill>
                  <a:srgbClr val="FF0000"/>
                </a:solidFill>
              </a:rPr>
              <a:t>Canlı Yemle Turna Balığı Avcılığı</a:t>
            </a:r>
          </a:p>
        </p:txBody>
      </p:sp>
      <p:sp>
        <p:nvSpPr>
          <p:cNvPr id="3" name="İçerik Yer Tutucusu 2">
            <a:extLst>
              <a:ext uri="{FF2B5EF4-FFF2-40B4-BE49-F238E27FC236}">
                <a16:creationId xmlns:a16="http://schemas.microsoft.com/office/drawing/2014/main" xmlns="" id="{6A19AB25-733D-42A0-83ED-73F452292495}"/>
              </a:ext>
            </a:extLst>
          </p:cNvPr>
          <p:cNvSpPr>
            <a:spLocks noGrp="1"/>
          </p:cNvSpPr>
          <p:nvPr>
            <p:ph idx="1"/>
          </p:nvPr>
        </p:nvSpPr>
        <p:spPr>
          <a:xfrm>
            <a:off x="179512" y="1196752"/>
            <a:ext cx="8640960" cy="4896544"/>
          </a:xfrm>
        </p:spPr>
        <p:txBody>
          <a:bodyPr/>
          <a:lstStyle/>
          <a:p>
            <a:pPr algn="just">
              <a:lnSpc>
                <a:spcPct val="150000"/>
              </a:lnSpc>
            </a:pPr>
            <a:r>
              <a:rPr lang="tr-TR" sz="1900" kern="1200" dirty="0">
                <a:solidFill>
                  <a:srgbClr val="000000"/>
                </a:solidFill>
                <a:effectLst/>
                <a:ea typeface="Times New Roman" panose="02020603050405020304" pitchFamily="18" charset="0"/>
              </a:rPr>
              <a:t>Bu av için öncelikle yem olarak kullanacağınız balığı yakalamalı ve takımı yemleyene kadar canlı muhafaza etmelisiniz. </a:t>
            </a:r>
            <a:r>
              <a:rPr lang="tr-TR" sz="1900" dirty="0">
                <a:solidFill>
                  <a:srgbClr val="000000"/>
                </a:solidFill>
                <a:ea typeface="Times New Roman" panose="02020603050405020304" pitchFamily="18" charset="0"/>
              </a:rPr>
              <a:t>Y</a:t>
            </a:r>
            <a:r>
              <a:rPr lang="tr-TR" sz="1900" kern="1200" dirty="0">
                <a:solidFill>
                  <a:srgbClr val="000000"/>
                </a:solidFill>
                <a:effectLst/>
                <a:ea typeface="Times New Roman" panose="02020603050405020304" pitchFamily="18" charset="0"/>
              </a:rPr>
              <a:t>em olarak Gümüş balıkları kullanılır. Burada önemli olan balığı iğneye takarken öldürmemektir. Bu takım sabah gün doğumu ve akşam gün batımında oldukça verimlidir. En iri balıklar her zaman canlı yemli takımlara vurduğundan olta kontrol edilirken kepçe hep hazır tutulmalıdır. İri turnalar bu takımı sürükleyip otlara veya sazlara dolaştırabilirler, o nedenle oltada balığın vuruşu bazen hissedilmez. Bu nedenle yemi görene kadar oltada balık olup olmadığı bilinmez. Bu takıma takmış olduğunuz canlı gümüşlerde küçük vuruşlar yapacaktır, bu vuruşları turna sanıp takımı toplamamak gerekir. Dolunay olduğu gecelerde bu takımın başarı şansı çok yüksektir.</a:t>
            </a:r>
            <a:endParaRPr lang="tr-TR" sz="1900" dirty="0">
              <a:effectLst/>
              <a:ea typeface="Times New Roman" panose="02020603050405020304" pitchFamily="18" charset="0"/>
            </a:endParaRPr>
          </a:p>
          <a:p>
            <a:pPr algn="just">
              <a:lnSpc>
                <a:spcPct val="150000"/>
              </a:lnSpc>
            </a:pPr>
            <a:endParaRPr lang="tr-TR" sz="1900" dirty="0"/>
          </a:p>
        </p:txBody>
      </p:sp>
    </p:spTree>
    <p:extLst>
      <p:ext uri="{BB962C8B-B14F-4D97-AF65-F5344CB8AC3E}">
        <p14:creationId xmlns:p14="http://schemas.microsoft.com/office/powerpoint/2010/main" val="3160046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ümüş Balığı Nedir? Nasıl Tutulur? - Nefis Yemek Tarifleri">
            <a:extLst>
              <a:ext uri="{FF2B5EF4-FFF2-40B4-BE49-F238E27FC236}">
                <a16:creationId xmlns:a16="http://schemas.microsoft.com/office/drawing/2014/main" xmlns="" id="{72F55E4E-E9AD-44C3-9864-54C553B52C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340768"/>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xmlns="" id="{D7C3F110-1C07-441D-B2EC-4ED0AC1CB6B2}"/>
              </a:ext>
            </a:extLst>
          </p:cNvPr>
          <p:cNvSpPr txBox="1"/>
          <p:nvPr/>
        </p:nvSpPr>
        <p:spPr>
          <a:xfrm>
            <a:off x="3923928" y="5301208"/>
            <a:ext cx="1556836" cy="369332"/>
          </a:xfrm>
          <a:prstGeom prst="rect">
            <a:avLst/>
          </a:prstGeom>
          <a:noFill/>
        </p:spPr>
        <p:txBody>
          <a:bodyPr wrap="none" rtlCol="0">
            <a:spAutoFit/>
          </a:bodyPr>
          <a:lstStyle/>
          <a:p>
            <a:r>
              <a:rPr lang="tr-TR" dirty="0"/>
              <a:t>Gümüş balığı</a:t>
            </a:r>
          </a:p>
        </p:txBody>
      </p:sp>
    </p:spTree>
    <p:extLst>
      <p:ext uri="{BB962C8B-B14F-4D97-AF65-F5344CB8AC3E}">
        <p14:creationId xmlns:p14="http://schemas.microsoft.com/office/powerpoint/2010/main" val="2639918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6D140F4-CA2E-4EB7-A44C-84F723FA7AE6}"/>
              </a:ext>
            </a:extLst>
          </p:cNvPr>
          <p:cNvSpPr>
            <a:spLocks noGrp="1"/>
          </p:cNvSpPr>
          <p:nvPr>
            <p:ph type="title"/>
          </p:nvPr>
        </p:nvSpPr>
        <p:spPr/>
        <p:txBody>
          <a:bodyPr/>
          <a:lstStyle/>
          <a:p>
            <a:r>
              <a:rPr lang="tr-TR" sz="3200" b="1" dirty="0">
                <a:solidFill>
                  <a:srgbClr val="FF0000"/>
                </a:solidFill>
              </a:rPr>
              <a:t>Turna Balığı Avcılığında Yer Seçimi</a:t>
            </a:r>
          </a:p>
        </p:txBody>
      </p:sp>
      <p:sp>
        <p:nvSpPr>
          <p:cNvPr id="3" name="İçerik Yer Tutucusu 2">
            <a:extLst>
              <a:ext uri="{FF2B5EF4-FFF2-40B4-BE49-F238E27FC236}">
                <a16:creationId xmlns:a16="http://schemas.microsoft.com/office/drawing/2014/main" xmlns="" id="{CDCE9213-CE2A-4D3C-978A-6E1660301080}"/>
              </a:ext>
            </a:extLst>
          </p:cNvPr>
          <p:cNvSpPr>
            <a:spLocks noGrp="1"/>
          </p:cNvSpPr>
          <p:nvPr>
            <p:ph idx="1"/>
          </p:nvPr>
        </p:nvSpPr>
        <p:spPr>
          <a:xfrm>
            <a:off x="457200" y="1268760"/>
            <a:ext cx="8229600" cy="4968552"/>
          </a:xfrm>
        </p:spPr>
        <p:txBody>
          <a:bodyPr/>
          <a:lstStyle/>
          <a:p>
            <a:pPr algn="just">
              <a:lnSpc>
                <a:spcPct val="150000"/>
              </a:lnSpc>
            </a:pPr>
            <a:r>
              <a:rPr lang="tr-TR" sz="2400" kern="1200" dirty="0">
                <a:effectLst/>
                <a:ea typeface="Calibri" panose="020F0502020204030204" pitchFamily="34" charset="0"/>
                <a:cs typeface="Times New Roman" panose="02020603050405020304" pitchFamily="18" charset="0"/>
              </a:rPr>
              <a:t>Yer seçimi yaparken Turna balığının davranışlarından bir kısmını bilmek gerekir. Turna balığı güneşin yüksek olduğu saatlerde gölgede bekler. Ancak bu arada önüne gelen fırsatları da kaçırmayacaktır. </a:t>
            </a:r>
            <a:r>
              <a:rPr lang="tr-TR" sz="2400" dirty="0">
                <a:ea typeface="Calibri" panose="020F0502020204030204" pitchFamily="34" charset="0"/>
                <a:cs typeface="Times New Roman" panose="02020603050405020304" pitchFamily="18" charset="0"/>
              </a:rPr>
              <a:t>T</a:t>
            </a:r>
            <a:r>
              <a:rPr lang="tr-TR" sz="2400" kern="1200" dirty="0">
                <a:effectLst/>
                <a:ea typeface="Calibri" panose="020F0502020204030204" pitchFamily="34" charset="0"/>
                <a:cs typeface="Times New Roman" panose="02020603050405020304" pitchFamily="18" charset="0"/>
              </a:rPr>
              <a:t>urna balığı avını normalde </a:t>
            </a:r>
            <a:r>
              <a:rPr lang="tr-TR" sz="2400" kern="1200" dirty="0" err="1">
                <a:effectLst/>
                <a:ea typeface="Calibri" panose="020F0502020204030204" pitchFamily="34" charset="0"/>
                <a:cs typeface="Times New Roman" panose="02020603050405020304" pitchFamily="18" charset="0"/>
              </a:rPr>
              <a:t>predatör</a:t>
            </a:r>
            <a:r>
              <a:rPr lang="tr-TR" sz="2400" kern="1200" dirty="0">
                <a:effectLst/>
                <a:ea typeface="Calibri" panose="020F0502020204030204" pitchFamily="34" charset="0"/>
                <a:cs typeface="Times New Roman" panose="02020603050405020304" pitchFamily="18" charset="0"/>
              </a:rPr>
              <a:t> balıkların yaptığı gibi takip ederek avlamaz. Avlayacağı canlıyı uzak mesafeden gözüne kestirir ve silah nişanlarcasına pozisyonunu alır. Gerisi sadece avının menzil mesafesi içerisine girmesi ile alakalıdır.</a:t>
            </a:r>
            <a:endParaRPr lang="tr-TR" sz="2400" dirty="0"/>
          </a:p>
        </p:txBody>
      </p:sp>
    </p:spTree>
    <p:extLst>
      <p:ext uri="{BB962C8B-B14F-4D97-AF65-F5344CB8AC3E}">
        <p14:creationId xmlns:p14="http://schemas.microsoft.com/office/powerpoint/2010/main" val="1967033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56FF813-019F-4CE8-BAC9-B590FBA88DA0}"/>
              </a:ext>
            </a:extLst>
          </p:cNvPr>
          <p:cNvSpPr>
            <a:spLocks noGrp="1"/>
          </p:cNvSpPr>
          <p:nvPr>
            <p:ph idx="1"/>
          </p:nvPr>
        </p:nvSpPr>
        <p:spPr>
          <a:xfrm>
            <a:off x="107504" y="587821"/>
            <a:ext cx="8784976" cy="5505475"/>
          </a:xfrm>
        </p:spPr>
        <p:txBody>
          <a:bodyPr/>
          <a:lstStyle/>
          <a:p>
            <a:pPr algn="just">
              <a:lnSpc>
                <a:spcPct val="150000"/>
              </a:lnSpc>
            </a:pPr>
            <a:r>
              <a:rPr lang="tr-TR" sz="2200" kern="1200" dirty="0">
                <a:effectLst/>
                <a:ea typeface="Times New Roman" panose="02020603050405020304" pitchFamily="18" charset="0"/>
              </a:rPr>
              <a:t>Sıcak noktalar, aynı zamanda turna balığına yem olan canlıların da bol olarak bulundukları noktalardır. </a:t>
            </a:r>
            <a:r>
              <a:rPr lang="tr-TR" sz="2200" dirty="0">
                <a:ea typeface="Times New Roman" panose="02020603050405020304" pitchFamily="18" charset="0"/>
              </a:rPr>
              <a:t>T</a:t>
            </a:r>
            <a:r>
              <a:rPr lang="tr-TR" sz="2200" kern="1200" dirty="0">
                <a:effectLst/>
                <a:ea typeface="Times New Roman" panose="02020603050405020304" pitchFamily="18" charset="0"/>
              </a:rPr>
              <a:t>urna balığı genelde çok kısa süreli yoğun bir av verir. Bu zamanın dışında doymuş olan turna balığını kandırmak oldukça fazla bilgi ve beceri gerektirir. Turna balığının aktif olduğu zaman genellikle gün içerisinde sadece bir saatlik bir zaman dilimidir. </a:t>
            </a:r>
          </a:p>
          <a:p>
            <a:pPr algn="just">
              <a:lnSpc>
                <a:spcPct val="150000"/>
              </a:lnSpc>
            </a:pPr>
            <a:r>
              <a:rPr lang="tr-TR" sz="2200" kern="1200" dirty="0">
                <a:effectLst/>
                <a:ea typeface="Times New Roman" panose="02020603050405020304" pitchFamily="18" charset="0"/>
              </a:rPr>
              <a:t>Sonbaharda bu aktif zaman bölünmüş olarak, sabahın ilk ışıkları ve akşam gün batımından kısa bir süre önce gerçekleşir. Kışın, suyun sıcaklığına bağlı olarak, aktivitesi düşen Turna balığı, genelde kışın güneşli günlerinde tam gün ortasında aktiftir. </a:t>
            </a:r>
            <a:endParaRPr lang="tr-TR" sz="2200" dirty="0"/>
          </a:p>
        </p:txBody>
      </p:sp>
    </p:spTree>
    <p:extLst>
      <p:ext uri="{BB962C8B-B14F-4D97-AF65-F5344CB8AC3E}">
        <p14:creationId xmlns:p14="http://schemas.microsoft.com/office/powerpoint/2010/main" val="403411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1FDE376-83E0-4CF7-BD6E-8FB97BC7CF59}"/>
              </a:ext>
            </a:extLst>
          </p:cNvPr>
          <p:cNvSpPr>
            <a:spLocks noGrp="1"/>
          </p:cNvSpPr>
          <p:nvPr>
            <p:ph type="title"/>
          </p:nvPr>
        </p:nvSpPr>
        <p:spPr>
          <a:xfrm>
            <a:off x="457200" y="274638"/>
            <a:ext cx="8229600" cy="706090"/>
          </a:xfrm>
        </p:spPr>
        <p:txBody>
          <a:bodyPr/>
          <a:lstStyle/>
          <a:p>
            <a:r>
              <a:rPr lang="tr-TR" sz="2800" b="1" dirty="0">
                <a:solidFill>
                  <a:srgbClr val="FF0000"/>
                </a:solidFill>
              </a:rPr>
              <a:t>Turna Balığı Nasıl Avlanır?</a:t>
            </a:r>
          </a:p>
        </p:txBody>
      </p:sp>
      <p:sp>
        <p:nvSpPr>
          <p:cNvPr id="3" name="İçerik Yer Tutucusu 2">
            <a:extLst>
              <a:ext uri="{FF2B5EF4-FFF2-40B4-BE49-F238E27FC236}">
                <a16:creationId xmlns:a16="http://schemas.microsoft.com/office/drawing/2014/main" xmlns="" id="{A602FB45-97DC-4BD8-A6AC-F70BF47B846D}"/>
              </a:ext>
            </a:extLst>
          </p:cNvPr>
          <p:cNvSpPr>
            <a:spLocks noGrp="1"/>
          </p:cNvSpPr>
          <p:nvPr>
            <p:ph idx="1"/>
          </p:nvPr>
        </p:nvSpPr>
        <p:spPr>
          <a:xfrm>
            <a:off x="251520" y="908720"/>
            <a:ext cx="8640960" cy="5400600"/>
          </a:xfrm>
        </p:spPr>
        <p:txBody>
          <a:bodyPr/>
          <a:lstStyle/>
          <a:p>
            <a:pPr algn="just">
              <a:lnSpc>
                <a:spcPct val="150000"/>
              </a:lnSpc>
            </a:pPr>
            <a:r>
              <a:rPr lang="tr-TR" sz="1800" kern="1200" dirty="0">
                <a:effectLst/>
                <a:ea typeface="Times New Roman" panose="02020603050405020304" pitchFamily="18" charset="0"/>
              </a:rPr>
              <a:t>Turna'nın saldırgan balık olmasından dolayı at-çek tekniği balıkçılar tarafından en çok uygulanan avlanma tekniğidir. Turna gezerek avlanmaz belli bir bölgede durur ve avını bekler. Ancak çok obur balık olmasından dolayı ilgisini çeken yemi gördüğünde onu takip eder ve yeme saldırır. Avlandığınız bölge ağaç ve su yüzeyine doğru uzanan otlar yoksa yeminizi dipten çekin Turna böyle ağaçsız ve uzun ot olmayan bir bölgede yaşıyorsa, suyun dibindeki otların içine girmiş avını orada bekliyordur. Bir kaç denemeden sonra çekiş hızınıza, yeminizin ağırlığına göre dip derinliğini öğrenir ona göre avlanmaya başlarsınız. Eğer avlandığınız bölgede su içinde kalmış ağaçlar ya da su yüzeyine doğru uzayan otlar varsa buralar turna için ideal avlanma bölgeleridir. Turna bu ağaç yada otların yanına gelir. Hareketsiz bir şekilde bekleyip yanına gelecek yeme saldırır. O nedenle bu gibi yerlerde yeminizi fazla derine indirmeden çekerseniz balık yakalama şansınız artar.</a:t>
            </a:r>
            <a:endParaRPr lang="tr-TR" sz="1800" dirty="0">
              <a:effectLst/>
              <a:ea typeface="Times New Roman" panose="02020603050405020304" pitchFamily="18" charset="0"/>
            </a:endParaRPr>
          </a:p>
          <a:p>
            <a:pPr algn="just">
              <a:lnSpc>
                <a:spcPct val="150000"/>
              </a:lnSpc>
            </a:pPr>
            <a:endParaRPr lang="tr-TR" dirty="0"/>
          </a:p>
        </p:txBody>
      </p:sp>
    </p:spTree>
    <p:extLst>
      <p:ext uri="{BB962C8B-B14F-4D97-AF65-F5344CB8AC3E}">
        <p14:creationId xmlns:p14="http://schemas.microsoft.com/office/powerpoint/2010/main" val="1309155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CACF7E5-5E80-4D47-A4F0-3B039B11CA54}"/>
              </a:ext>
            </a:extLst>
          </p:cNvPr>
          <p:cNvSpPr>
            <a:spLocks noGrp="1"/>
          </p:cNvSpPr>
          <p:nvPr>
            <p:ph idx="1"/>
          </p:nvPr>
        </p:nvSpPr>
        <p:spPr>
          <a:xfrm>
            <a:off x="179512" y="476672"/>
            <a:ext cx="8784976" cy="3240359"/>
          </a:xfrm>
        </p:spPr>
        <p:txBody>
          <a:bodyPr/>
          <a:lstStyle/>
          <a:p>
            <a:pPr algn="just">
              <a:lnSpc>
                <a:spcPct val="150000"/>
              </a:lnSpc>
            </a:pPr>
            <a:r>
              <a:rPr lang="tr-TR" sz="2000" kern="1200" dirty="0">
                <a:effectLst/>
                <a:ea typeface="Times New Roman" panose="02020603050405020304" pitchFamily="18" charset="0"/>
              </a:rPr>
              <a:t>Turna avcısı birkaç denemeden sonra balığı mutlaka yakalar. Fakat Turna’nın da yemi ağzından bırakma huyu fazladır, biraz boşluk verirseniz ya da iğneniz fazla keskin değilse yemi adeta kusar. Turna balıkları her şeyden önce, oltada savaşmalarından ve enerjilerinden dolayı sevilirler. Oltaya takılmış bir Turna balığı kurtulmak için her şeyi dener ve bu mücadele esnasında sudan dışarıya taklalarda atar ve balıkçıyı heyecanlandırır.</a:t>
            </a:r>
            <a:endParaRPr lang="tr-TR" sz="2000" dirty="0">
              <a:effectLst/>
              <a:ea typeface="Times New Roman" panose="02020603050405020304" pitchFamily="18" charset="0"/>
            </a:endParaRPr>
          </a:p>
          <a:p>
            <a:pPr algn="just">
              <a:lnSpc>
                <a:spcPct val="150000"/>
              </a:lnSpc>
            </a:pPr>
            <a:endParaRPr lang="tr-TR" sz="2000" dirty="0"/>
          </a:p>
        </p:txBody>
      </p:sp>
      <p:pic>
        <p:nvPicPr>
          <p:cNvPr id="6146" name="Picture 2" descr="Manisa olta balıkçıları | Facebook">
            <a:extLst>
              <a:ext uri="{FF2B5EF4-FFF2-40B4-BE49-F238E27FC236}">
                <a16:creationId xmlns:a16="http://schemas.microsoft.com/office/drawing/2014/main" xmlns="" id="{8AFD828E-0EFF-4F0A-84FE-3EC3D701B3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0866" y="3717032"/>
            <a:ext cx="362543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732799"/>
      </p:ext>
    </p:extLst>
  </p:cSld>
  <p:clrMapOvr>
    <a:masterClrMapping/>
  </p:clrMapOvr>
</p:sld>
</file>

<file path=ppt/theme/theme1.xml><?xml version="1.0" encoding="utf-8"?>
<a:theme xmlns:a="http://schemas.openxmlformats.org/drawingml/2006/main" name="HAFT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HAFTA-1</Template>
  <TotalTime>1149</TotalTime>
  <Words>960</Words>
  <Application>Microsoft Office PowerPoint</Application>
  <PresentationFormat>Ekran Gösterisi (4:3)</PresentationFormat>
  <Paragraphs>35</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HAFTA-1</vt:lpstr>
      <vt:lpstr>PowerPoint Sunusu</vt:lpstr>
      <vt:lpstr>Olta Balıkçılığı-3</vt:lpstr>
      <vt:lpstr>Turna Balığı Avcılığı</vt:lpstr>
      <vt:lpstr>Turna Balığının Bulunduğu Yerler</vt:lpstr>
      <vt:lpstr>PowerPoint Sunusu</vt:lpstr>
      <vt:lpstr>Turna Balığı Ne ile Avlanır?</vt:lpstr>
      <vt:lpstr>Yapay Yemle Turna Balığı Avcılığı</vt:lpstr>
      <vt:lpstr>a) Plastik Yemler (Sasi)</vt:lpstr>
      <vt:lpstr>PowerPoint Sunusu</vt:lpstr>
      <vt:lpstr>b) Diğer Yapay Yemler</vt:lpstr>
      <vt:lpstr>PowerPoint Sunusu</vt:lpstr>
      <vt:lpstr>Canlı Yemle Turna Balığı Avcılığı</vt:lpstr>
      <vt:lpstr>PowerPoint Sunusu</vt:lpstr>
      <vt:lpstr>Turna Balığı Avcılığında Yer Seçimi</vt:lpstr>
      <vt:lpstr>PowerPoint Sunusu</vt:lpstr>
      <vt:lpstr>Turna Balığı Nasıl Avlanır?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151</cp:revision>
  <cp:lastPrinted>1601-01-01T00:00:00Z</cp:lastPrinted>
  <dcterms:created xsi:type="dcterms:W3CDTF">2020-09-29T14:08:01Z</dcterms:created>
  <dcterms:modified xsi:type="dcterms:W3CDTF">2021-01-05T14:13:55Z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