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
  </p:handoutMasterIdLst>
  <p:sldIdLst>
    <p:sldId id="256" r:id="rId2"/>
    <p:sldId id="257" r:id="rId3"/>
    <p:sldId id="258" r:id="rId4"/>
    <p:sldId id="269" r:id="rId5"/>
    <p:sldId id="259" r:id="rId6"/>
    <p:sldId id="260" r:id="rId7"/>
    <p:sldId id="261" r:id="rId8"/>
    <p:sldId id="262" r:id="rId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xmlns=""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xmlns=""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5.01.2021</a:t>
            </a:fld>
            <a:endParaRPr lang="tr-TR"/>
          </a:p>
        </p:txBody>
      </p:sp>
      <p:sp>
        <p:nvSpPr>
          <p:cNvPr id="4" name="Alt Bilgi Yer Tutucusu 3">
            <a:extLst>
              <a:ext uri="{FF2B5EF4-FFF2-40B4-BE49-F238E27FC236}">
                <a16:creationId xmlns:a16="http://schemas.microsoft.com/office/drawing/2014/main" xmlns=""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xmlns=""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xmlns=""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xmlns=""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xmlns=""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xmlns=""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xmlns=""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xmlns=""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xmlns=""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xmlns=""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xmlns=""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xmlns=""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xmlns=""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xmlns=""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xmlns=""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xmlns=""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xmlns=""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xmlns=""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xmlns=""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xmlns=""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xmlns=""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xmlns=""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xmlns=""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xmlns=""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xmlns=""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xmlns=""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xmlns=""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xmlns=""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xmlns=""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xmlns=""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xmlns=""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xmlns=""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xmlns=""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xmlns=""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xmlns=""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xmlns=""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xmlns=""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xmlns=""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xmlns=""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tr/imgres?q=sander+lucioperca&amp;hl=tr&amp;sa=X&amp;biw=1366&amp;bih=622&amp;tbm=isch&amp;prmd=imvns&amp;tbnid=vnS8qQEE08TRHM:&amp;imgrefurl=http://www.mujlov.cz/atlasryb.php?ryba=3&amp;name=Cand%C3%A1t+obecn%C3%BD&amp;docid=KdyMTAUk5IBFNM&amp;imgurl=http://www.mujlov.cz/foto_atlas/3.jpg&amp;w=650&amp;h=381&amp;ei=3KK4T9iKI4Sj4gSFvKGxCw&amp;zoom=1&amp;iact=hc&amp;vpx=268&amp;vpy=2&amp;dur=1242&amp;hovh=172&amp;hovw=293&amp;tx=131&amp;ty=76&amp;sig=115831994518690588902&amp;page=3&amp;tbnh=106&amp;tbnw=180&amp;start=42&amp;ndsp=24&amp;ved=1t:429,r:13,s:42,i:19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xmlns=""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xmlns=""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a:t>TÜM BÖLÜMLER</a:t>
            </a:r>
          </a:p>
        </p:txBody>
      </p:sp>
      <p:sp>
        <p:nvSpPr>
          <p:cNvPr id="6" name="Rectangle 8">
            <a:extLst>
              <a:ext uri="{FF2B5EF4-FFF2-40B4-BE49-F238E27FC236}">
                <a16:creationId xmlns:a16="http://schemas.microsoft.com/office/drawing/2014/main" xmlns=""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a:t>FEN-EDEBİYAT FAKÜLTESİ</a:t>
            </a:r>
          </a:p>
        </p:txBody>
      </p:sp>
      <p:sp>
        <p:nvSpPr>
          <p:cNvPr id="7" name="Rectangle 8">
            <a:extLst>
              <a:ext uri="{FF2B5EF4-FFF2-40B4-BE49-F238E27FC236}">
                <a16:creationId xmlns:a16="http://schemas.microsoft.com/office/drawing/2014/main" xmlns=""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a:t>SSD143 AMATÖR BALIKÇILIK</a:t>
            </a:r>
          </a:p>
        </p:txBody>
      </p:sp>
      <p:sp>
        <p:nvSpPr>
          <p:cNvPr id="8" name="Rectangle 8">
            <a:extLst>
              <a:ext uri="{FF2B5EF4-FFF2-40B4-BE49-F238E27FC236}">
                <a16:creationId xmlns:a16="http://schemas.microsoft.com/office/drawing/2014/main" xmlns=""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a:solidFill>
                  <a:schemeClr val="bg1">
                    <a:lumMod val="50000"/>
                  </a:schemeClr>
                </a:solidFill>
              </a:rPr>
              <a:t>Prof. Dr. Savaş YILMAZ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A280B79D-0B02-41AA-A0CB-21D933491A35}"/>
              </a:ext>
            </a:extLst>
          </p:cNvPr>
          <p:cNvSpPr>
            <a:spLocks noGrp="1" noChangeArrowheads="1"/>
          </p:cNvSpPr>
          <p:nvPr>
            <p:ph type="ctrTitle"/>
          </p:nvPr>
        </p:nvSpPr>
        <p:spPr>
          <a:xfrm>
            <a:off x="685800" y="1143000"/>
            <a:ext cx="7772400" cy="1470025"/>
          </a:xfrm>
        </p:spPr>
        <p:txBody>
          <a:bodyPr anchor="ctr"/>
          <a:lstStyle/>
          <a:p>
            <a:r>
              <a:rPr lang="tr-TR" altLang="tr-TR" sz="4000" b="1" dirty="0" smtClean="0"/>
              <a:t>Olta Balıkçılığı-4</a:t>
            </a:r>
            <a:endParaRPr lang="tr-TR" altLang="tr-TR" sz="4000" b="1" dirty="0"/>
          </a:p>
        </p:txBody>
      </p:sp>
      <p:sp>
        <p:nvSpPr>
          <p:cNvPr id="6147" name="Rectangle 3">
            <a:extLst>
              <a:ext uri="{FF2B5EF4-FFF2-40B4-BE49-F238E27FC236}">
                <a16:creationId xmlns:a16="http://schemas.microsoft.com/office/drawing/2014/main" xmlns=""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a:t>Hafta-13</a:t>
            </a:r>
          </a:p>
        </p:txBody>
      </p:sp>
      <p:pic>
        <p:nvPicPr>
          <p:cNvPr id="6148" name="Picture 4" descr="sunu">
            <a:extLst>
              <a:ext uri="{FF2B5EF4-FFF2-40B4-BE49-F238E27FC236}">
                <a16:creationId xmlns:a16="http://schemas.microsoft.com/office/drawing/2014/main" xmlns="" id="{571ECC9D-3C97-4A2E-A8AA-BEBCE23FD8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xmlns=""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a:t>SSD143 AMATÖR BALIKÇILIK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60ABBC4-630F-4172-9673-944E38B2A76D}"/>
              </a:ext>
            </a:extLst>
          </p:cNvPr>
          <p:cNvSpPr>
            <a:spLocks noGrp="1"/>
          </p:cNvSpPr>
          <p:nvPr>
            <p:ph type="title"/>
          </p:nvPr>
        </p:nvSpPr>
        <p:spPr/>
        <p:txBody>
          <a:bodyPr/>
          <a:lstStyle/>
          <a:p>
            <a:r>
              <a:rPr lang="tr-TR" sz="3200" b="1" dirty="0" smtClean="0">
                <a:solidFill>
                  <a:srgbClr val="FF0000"/>
                </a:solidFill>
              </a:rPr>
              <a:t>Sudak ve Tatlısu Levreği Avcılığı</a:t>
            </a:r>
            <a:endParaRPr lang="tr-TR" sz="3200" b="1" dirty="0">
              <a:solidFill>
                <a:srgbClr val="FF0000"/>
              </a:solidFill>
            </a:endParaRPr>
          </a:p>
        </p:txBody>
      </p:sp>
      <p:pic>
        <p:nvPicPr>
          <p:cNvPr id="4" name="rg_hi" descr="http://t0.gstatic.com/images?q=tbn:ANd9GcSrk-9IlvDubswvnR2dO7QOzD4sNTG0EPW-REtOVYNLhNbB_K91mw">
            <a:hlinkClick r:id="rId2"/>
          </p:cNvPr>
          <p:cNvPicPr/>
          <p:nvPr/>
        </p:nvPicPr>
        <p:blipFill>
          <a:blip r:embed="rId3" cstate="print"/>
          <a:srcRect/>
          <a:stretch>
            <a:fillRect/>
          </a:stretch>
        </p:blipFill>
        <p:spPr bwMode="auto">
          <a:xfrm>
            <a:off x="2366645" y="1988840"/>
            <a:ext cx="4410710" cy="24650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Dikdörtgen 4"/>
          <p:cNvSpPr/>
          <p:nvPr/>
        </p:nvSpPr>
        <p:spPr>
          <a:xfrm>
            <a:off x="2339752" y="4869160"/>
            <a:ext cx="4525598" cy="369332"/>
          </a:xfrm>
          <a:prstGeom prst="rect">
            <a:avLst/>
          </a:prstGeom>
        </p:spPr>
        <p:txBody>
          <a:bodyPr wrap="none">
            <a:spAutoFit/>
          </a:bodyPr>
          <a:lstStyle/>
          <a:p>
            <a:r>
              <a:rPr lang="tr-TR" dirty="0" smtClean="0"/>
              <a:t>Sudak Balığı (Akbalık)= </a:t>
            </a:r>
            <a:r>
              <a:rPr lang="tr-TR" i="1" dirty="0" err="1" smtClean="0"/>
              <a:t>Sander</a:t>
            </a:r>
            <a:r>
              <a:rPr lang="tr-TR" i="1" dirty="0" smtClean="0"/>
              <a:t> </a:t>
            </a:r>
            <a:r>
              <a:rPr lang="tr-TR" i="1" dirty="0" err="1" smtClean="0"/>
              <a:t>lucioperca</a:t>
            </a:r>
            <a:endParaRPr lang="tr-TR" i="1" dirty="0"/>
          </a:p>
        </p:txBody>
      </p:sp>
    </p:spTree>
    <p:extLst>
      <p:ext uri="{BB962C8B-B14F-4D97-AF65-F5344CB8AC3E}">
        <p14:creationId xmlns:p14="http://schemas.microsoft.com/office/powerpoint/2010/main" val="3764294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lstStyle/>
          <a:p>
            <a:r>
              <a:rPr lang="tr-TR" sz="2800" b="1" dirty="0" smtClean="0">
                <a:solidFill>
                  <a:srgbClr val="FF0000"/>
                </a:solidFill>
              </a:rPr>
              <a:t>Sudak nerelerde </a:t>
            </a:r>
            <a:r>
              <a:rPr lang="tr-TR" sz="2800" b="1" dirty="0">
                <a:solidFill>
                  <a:srgbClr val="FF0000"/>
                </a:solidFill>
              </a:rPr>
              <a:t>b</a:t>
            </a:r>
            <a:r>
              <a:rPr lang="tr-TR" sz="2800" b="1" dirty="0" smtClean="0">
                <a:solidFill>
                  <a:srgbClr val="FF0000"/>
                </a:solidFill>
              </a:rPr>
              <a:t>ulunur?</a:t>
            </a:r>
            <a:endParaRPr lang="tr-TR" sz="2800" b="1" dirty="0">
              <a:solidFill>
                <a:srgbClr val="FF0000"/>
              </a:solidFill>
            </a:endParaRPr>
          </a:p>
        </p:txBody>
      </p:sp>
      <p:sp>
        <p:nvSpPr>
          <p:cNvPr id="3" name="İçerik Yer Tutucusu 2"/>
          <p:cNvSpPr>
            <a:spLocks noGrp="1"/>
          </p:cNvSpPr>
          <p:nvPr>
            <p:ph idx="1"/>
          </p:nvPr>
        </p:nvSpPr>
        <p:spPr>
          <a:xfrm>
            <a:off x="251521" y="1163885"/>
            <a:ext cx="8630012" cy="5145435"/>
          </a:xfrm>
        </p:spPr>
        <p:txBody>
          <a:bodyPr/>
          <a:lstStyle/>
          <a:p>
            <a:pPr algn="just">
              <a:lnSpc>
                <a:spcPct val="150000"/>
              </a:lnSpc>
            </a:pPr>
            <a:r>
              <a:rPr lang="tr-TR" sz="1800" dirty="0"/>
              <a:t>Büyük, derin, dibi sert hatta taşlık ve kayalık, suyu bulanık gölleri veya hafif akışlı nehirleri severler. </a:t>
            </a:r>
            <a:r>
              <a:rPr lang="tr-TR" sz="1800" dirty="0" smtClean="0"/>
              <a:t>Normalde </a:t>
            </a:r>
            <a:r>
              <a:rPr lang="tr-TR" sz="1800" dirty="0"/>
              <a:t>6 -12 metre derinliklerde </a:t>
            </a:r>
            <a:r>
              <a:rPr lang="tr-TR" sz="1800" dirty="0" smtClean="0"/>
              <a:t>yakalanır. </a:t>
            </a:r>
          </a:p>
          <a:p>
            <a:pPr algn="just">
              <a:lnSpc>
                <a:spcPct val="150000"/>
              </a:lnSpc>
            </a:pPr>
            <a:r>
              <a:rPr lang="tr-TR" sz="1800" dirty="0" smtClean="0"/>
              <a:t>Sudak </a:t>
            </a:r>
            <a:r>
              <a:rPr lang="tr-TR" sz="1800" dirty="0"/>
              <a:t>ilkbaharda yemlenmek ve yumurta dökmek için kıyılara sokulur. </a:t>
            </a:r>
            <a:endParaRPr lang="tr-TR" sz="1800" dirty="0" smtClean="0"/>
          </a:p>
          <a:p>
            <a:pPr algn="just">
              <a:lnSpc>
                <a:spcPct val="150000"/>
              </a:lnSpc>
            </a:pPr>
            <a:r>
              <a:rPr lang="tr-TR" sz="1800" dirty="0" smtClean="0"/>
              <a:t>Yazları </a:t>
            </a:r>
            <a:r>
              <a:rPr lang="tr-TR" sz="1800" dirty="0"/>
              <a:t>havaların ısınması ile derine çekilir, zaman zaman avlanmak amacı ile kıyılara gelir. </a:t>
            </a:r>
            <a:endParaRPr lang="tr-TR" sz="1800" dirty="0" smtClean="0"/>
          </a:p>
          <a:p>
            <a:pPr algn="just">
              <a:lnSpc>
                <a:spcPct val="150000"/>
              </a:lnSpc>
            </a:pPr>
            <a:r>
              <a:rPr lang="tr-TR" sz="1800" dirty="0" smtClean="0"/>
              <a:t>Sonbaharda </a:t>
            </a:r>
            <a:r>
              <a:rPr lang="tr-TR" sz="1800" dirty="0"/>
              <a:t>havaların soğuması ile soğuk gecelerde derinlerde gezinir, gündüzleri hava ısınınca av amacı ile sığlıklara yaklaşır. Yani sonbaharda sudak avı için en uygun zaman sabahın erken saatleridir. </a:t>
            </a:r>
            <a:endParaRPr lang="tr-TR" sz="1800" dirty="0" smtClean="0"/>
          </a:p>
          <a:p>
            <a:pPr algn="just">
              <a:lnSpc>
                <a:spcPct val="150000"/>
              </a:lnSpc>
            </a:pPr>
            <a:r>
              <a:rPr lang="tr-TR" sz="1800" dirty="0" smtClean="0"/>
              <a:t>Kışın </a:t>
            </a:r>
            <a:r>
              <a:rPr lang="tr-TR" sz="1800" dirty="0"/>
              <a:t>sudak yaşadığı sudaki en derin yere çekilir ama bu avlanmaktan vazgeçtiği anlamına </a:t>
            </a:r>
            <a:r>
              <a:rPr lang="tr-TR" sz="1800" dirty="0" smtClean="0"/>
              <a:t>gelmez. </a:t>
            </a:r>
            <a:r>
              <a:rPr lang="tr-TR" sz="1800" dirty="0"/>
              <a:t>K</a:t>
            </a:r>
            <a:r>
              <a:rPr lang="tr-TR" sz="1800" dirty="0" smtClean="0"/>
              <a:t>ışın </a:t>
            </a:r>
            <a:r>
              <a:rPr lang="tr-TR" sz="1800" dirty="0"/>
              <a:t>hatta buz üstünden sudak avı yapılabilir. Tabii kışın canlı yem tercih edilmelidir.</a:t>
            </a:r>
          </a:p>
          <a:p>
            <a:pPr algn="just">
              <a:lnSpc>
                <a:spcPct val="150000"/>
              </a:lnSpc>
            </a:pPr>
            <a:endParaRPr lang="tr-TR" sz="1800" dirty="0"/>
          </a:p>
        </p:txBody>
      </p:sp>
    </p:spTree>
    <p:extLst>
      <p:ext uri="{BB962C8B-B14F-4D97-AF65-F5344CB8AC3E}">
        <p14:creationId xmlns:p14="http://schemas.microsoft.com/office/powerpoint/2010/main" val="3473740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Resim" descr="http://www.akvaryum.com/Forum/dosyalar/26792/20081028_231206_tatlisulevrek.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1644118"/>
            <a:ext cx="4467225" cy="2320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Dikdörtgen 4"/>
          <p:cNvSpPr/>
          <p:nvPr/>
        </p:nvSpPr>
        <p:spPr>
          <a:xfrm>
            <a:off x="3735840" y="3603599"/>
            <a:ext cx="1672317" cy="369332"/>
          </a:xfrm>
          <a:prstGeom prst="rect">
            <a:avLst/>
          </a:prstGeom>
        </p:spPr>
        <p:txBody>
          <a:bodyPr wrap="none">
            <a:spAutoFit/>
          </a:bodyPr>
          <a:lstStyle/>
          <a:p>
            <a:r>
              <a:rPr lang="tr-TR" dirty="0"/>
              <a:t>Tatlısu Levreği</a:t>
            </a:r>
          </a:p>
        </p:txBody>
      </p:sp>
      <p:sp>
        <p:nvSpPr>
          <p:cNvPr id="6" name="Dikdörtgen 5"/>
          <p:cNvSpPr/>
          <p:nvPr/>
        </p:nvSpPr>
        <p:spPr>
          <a:xfrm>
            <a:off x="2771800" y="4211796"/>
            <a:ext cx="3429208" cy="369332"/>
          </a:xfrm>
          <a:prstGeom prst="rect">
            <a:avLst/>
          </a:prstGeom>
        </p:spPr>
        <p:txBody>
          <a:bodyPr wrap="none">
            <a:spAutoFit/>
          </a:bodyPr>
          <a:lstStyle/>
          <a:p>
            <a:r>
              <a:rPr lang="tr-TR" dirty="0"/>
              <a:t>Tatlısu </a:t>
            </a:r>
            <a:r>
              <a:rPr lang="tr-TR" dirty="0" smtClean="0"/>
              <a:t>Levreği (</a:t>
            </a:r>
            <a:r>
              <a:rPr lang="tr-TR" i="1" dirty="0" err="1" smtClean="0"/>
              <a:t>Perca</a:t>
            </a:r>
            <a:r>
              <a:rPr lang="tr-TR" i="1" dirty="0" smtClean="0"/>
              <a:t> </a:t>
            </a:r>
            <a:r>
              <a:rPr lang="tr-TR" i="1" dirty="0" err="1" smtClean="0"/>
              <a:t>fluviatilis</a:t>
            </a:r>
            <a:r>
              <a:rPr lang="tr-TR" dirty="0" smtClean="0"/>
              <a:t>)</a:t>
            </a:r>
            <a:endParaRPr lang="tr-TR" dirty="0"/>
          </a:p>
        </p:txBody>
      </p:sp>
    </p:spTree>
    <p:extLst>
      <p:ext uri="{BB962C8B-B14F-4D97-AF65-F5344CB8AC3E}">
        <p14:creationId xmlns:p14="http://schemas.microsoft.com/office/powerpoint/2010/main" val="3305551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Tatlısu Levreği nerelerde bulunur?</a:t>
            </a:r>
            <a:endParaRPr lang="tr-TR" sz="2800" b="1" dirty="0">
              <a:solidFill>
                <a:srgbClr val="FF0000"/>
              </a:solidFill>
            </a:endParaRPr>
          </a:p>
        </p:txBody>
      </p:sp>
      <p:sp>
        <p:nvSpPr>
          <p:cNvPr id="3" name="İçerik Yer Tutucusu 2"/>
          <p:cNvSpPr>
            <a:spLocks noGrp="1"/>
          </p:cNvSpPr>
          <p:nvPr>
            <p:ph idx="1"/>
          </p:nvPr>
        </p:nvSpPr>
        <p:spPr/>
        <p:txBody>
          <a:bodyPr/>
          <a:lstStyle/>
          <a:p>
            <a:pPr algn="just">
              <a:lnSpc>
                <a:spcPct val="150000"/>
              </a:lnSpc>
            </a:pPr>
            <a:r>
              <a:rPr lang="tr-TR" sz="2400" dirty="0" smtClean="0"/>
              <a:t>Küçük </a:t>
            </a:r>
            <a:r>
              <a:rPr lang="tr-TR" sz="2400" dirty="0"/>
              <a:t>taşlık, kayalık, sualtı bitkileri ve dökülen ağaç yapraklarının bulunduğu tortulu yerlerdir. </a:t>
            </a:r>
          </a:p>
          <a:p>
            <a:pPr algn="just">
              <a:lnSpc>
                <a:spcPct val="150000"/>
              </a:lnSpc>
            </a:pPr>
            <a:endParaRPr lang="tr-TR" sz="2400" dirty="0"/>
          </a:p>
        </p:txBody>
      </p:sp>
    </p:spTree>
    <p:extLst>
      <p:ext uri="{BB962C8B-B14F-4D97-AF65-F5344CB8AC3E}">
        <p14:creationId xmlns:p14="http://schemas.microsoft.com/office/powerpoint/2010/main" val="2001861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Sudak ve Tatlısu Levreği ne ile avlanır?</a:t>
            </a:r>
            <a:endParaRPr lang="tr-TR" sz="2800" b="1" dirty="0">
              <a:solidFill>
                <a:srgbClr val="FF0000"/>
              </a:solidFill>
            </a:endParaRPr>
          </a:p>
        </p:txBody>
      </p:sp>
      <p:sp>
        <p:nvSpPr>
          <p:cNvPr id="3" name="İçerik Yer Tutucusu 2"/>
          <p:cNvSpPr>
            <a:spLocks noGrp="1"/>
          </p:cNvSpPr>
          <p:nvPr>
            <p:ph idx="1"/>
          </p:nvPr>
        </p:nvSpPr>
        <p:spPr>
          <a:xfrm>
            <a:off x="251520" y="1124744"/>
            <a:ext cx="8640960" cy="4525963"/>
          </a:xfrm>
        </p:spPr>
        <p:txBody>
          <a:bodyPr/>
          <a:lstStyle/>
          <a:p>
            <a:pPr algn="just">
              <a:lnSpc>
                <a:spcPct val="150000"/>
              </a:lnSpc>
            </a:pPr>
            <a:r>
              <a:rPr lang="tr-TR" sz="2000" dirty="0"/>
              <a:t>Sudak ve </a:t>
            </a:r>
            <a:r>
              <a:rPr lang="tr-TR" sz="2000" dirty="0" smtClean="0"/>
              <a:t>Tatlısu Levreği, </a:t>
            </a:r>
            <a:r>
              <a:rPr lang="tr-TR" sz="2000" dirty="0"/>
              <a:t>kerevit gibi </a:t>
            </a:r>
            <a:r>
              <a:rPr lang="tr-TR" sz="2000" dirty="0" smtClean="0"/>
              <a:t>eklembacaklılar, </a:t>
            </a:r>
            <a:r>
              <a:rPr lang="tr-TR" sz="2000" dirty="0"/>
              <a:t>gümüş, bıyıklı balık, dere kayası, tatlı su horozbinası, sazan, yılan balığı, </a:t>
            </a:r>
            <a:r>
              <a:rPr lang="tr-TR" sz="2000" dirty="0" err="1"/>
              <a:t>kızılgöz</a:t>
            </a:r>
            <a:r>
              <a:rPr lang="tr-TR" sz="2000" dirty="0"/>
              <a:t>, kızılkanat gibi </a:t>
            </a:r>
            <a:r>
              <a:rPr lang="tr-TR" sz="2000" dirty="0" smtClean="0"/>
              <a:t>çeşitli balık türleri ve </a:t>
            </a:r>
            <a:r>
              <a:rPr lang="tr-TR" sz="2000" dirty="0"/>
              <a:t>aynı merayı paylaştığı </a:t>
            </a:r>
            <a:r>
              <a:rPr lang="tr-TR" sz="2000" dirty="0" smtClean="0"/>
              <a:t>diğer </a:t>
            </a:r>
            <a:r>
              <a:rPr lang="tr-TR" sz="2000" dirty="0"/>
              <a:t>balıkların genç bireyleri, semender ve kurbağa gibi </a:t>
            </a:r>
            <a:r>
              <a:rPr lang="tr-TR" sz="2000" dirty="0" smtClean="0"/>
              <a:t>amfibilerin </a:t>
            </a:r>
            <a:r>
              <a:rPr lang="tr-TR" sz="2000" dirty="0"/>
              <a:t>tamamı </a:t>
            </a:r>
            <a:r>
              <a:rPr lang="tr-TR" sz="2000" dirty="0" smtClean="0"/>
              <a:t>ile beslenebilmektedir.</a:t>
            </a:r>
          </a:p>
          <a:p>
            <a:pPr algn="just">
              <a:lnSpc>
                <a:spcPct val="150000"/>
              </a:lnSpc>
            </a:pPr>
            <a:r>
              <a:rPr lang="tr-TR" sz="2000" dirty="0" smtClean="0"/>
              <a:t>Her </a:t>
            </a:r>
            <a:r>
              <a:rPr lang="tr-TR" sz="2000" dirty="0"/>
              <a:t>türlü yapay yemle oldukça başarılı oltacılık denemeleri yapılabilir. Özellikle </a:t>
            </a:r>
            <a:r>
              <a:rPr lang="tr-TR" sz="2000" dirty="0" smtClean="0"/>
              <a:t>döner </a:t>
            </a:r>
            <a:r>
              <a:rPr lang="tr-TR" sz="2000" dirty="0"/>
              <a:t>kaşıklar, yemli </a:t>
            </a:r>
            <a:r>
              <a:rPr lang="tr-TR" sz="2000" dirty="0" smtClean="0"/>
              <a:t>(</a:t>
            </a:r>
            <a:r>
              <a:rPr lang="tr-TR" sz="2000" dirty="0" err="1" smtClean="0"/>
              <a:t>sasili</a:t>
            </a:r>
            <a:r>
              <a:rPr lang="tr-TR" sz="2000" dirty="0" smtClean="0"/>
              <a:t>) </a:t>
            </a:r>
            <a:r>
              <a:rPr lang="tr-TR" sz="2000" dirty="0"/>
              <a:t>döner kaşıklar, farklı ağırlık gruplarında olan yalpa kaşıkları ve meraya bağlı olmak koşuluyla orta sudan ve taban üzerinden sürütülebilecek dalma kabiliyeti olan, sert gövdeli sahte </a:t>
            </a:r>
            <a:r>
              <a:rPr lang="tr-TR" sz="2000" dirty="0" smtClean="0"/>
              <a:t>balıklar </a:t>
            </a:r>
            <a:r>
              <a:rPr lang="tr-TR" sz="2000" dirty="0"/>
              <a:t>sudak ve tatlı su levreği avında başarısı bilinen basit yapay yem gruplarıdır.</a:t>
            </a:r>
          </a:p>
          <a:p>
            <a:pPr algn="just">
              <a:lnSpc>
                <a:spcPct val="150000"/>
              </a:lnSpc>
            </a:pPr>
            <a:endParaRPr lang="tr-TR" sz="2000" dirty="0"/>
          </a:p>
        </p:txBody>
      </p:sp>
    </p:spTree>
    <p:extLst>
      <p:ext uri="{BB962C8B-B14F-4D97-AF65-F5344CB8AC3E}">
        <p14:creationId xmlns:p14="http://schemas.microsoft.com/office/powerpoint/2010/main" val="81131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smtClean="0">
                <a:solidFill>
                  <a:srgbClr val="FF0000"/>
                </a:solidFill>
              </a:rPr>
              <a:t>Sudak ve Tatlısu Levreği nasıl avlanır?</a:t>
            </a:r>
            <a:endParaRPr lang="tr-TR" sz="2800" b="1" dirty="0">
              <a:solidFill>
                <a:srgbClr val="FF0000"/>
              </a:solidFill>
            </a:endParaRPr>
          </a:p>
        </p:txBody>
      </p:sp>
      <p:sp>
        <p:nvSpPr>
          <p:cNvPr id="3" name="İçerik Yer Tutucusu 2"/>
          <p:cNvSpPr>
            <a:spLocks noGrp="1"/>
          </p:cNvSpPr>
          <p:nvPr>
            <p:ph idx="1"/>
          </p:nvPr>
        </p:nvSpPr>
        <p:spPr/>
        <p:txBody>
          <a:bodyPr/>
          <a:lstStyle/>
          <a:p>
            <a:pPr algn="just">
              <a:lnSpc>
                <a:spcPct val="150000"/>
              </a:lnSpc>
            </a:pPr>
            <a:r>
              <a:rPr lang="tr-TR" sz="2000" dirty="0"/>
              <a:t>Eğer şamandıra balıkçılığı ile daha büyük balık avlamak istiyorsanız en iyi yöntem yem olarak gümüş balığı kullanmaktır. Eğer solucan ve kurtçukla avlanacaksanız, yemi dibe yakın tutmanız gerekir. Çünkü levrek ve sudak avını dipte bekler. Yem suda hareketsiz durmamalıdır, hareketli olmalıdır. Suda yemin hareketini engelleyeceğinden dolayı kıstırma kurşun ağırlığı kancaya çok yakın yerleştirilmemelidir. Kancanın 20 cm. kadar üzeri yeterlidir. Misinayı bir ya da iki kere çekmek solucanı daha cazip hale getirecek ve levrek tarafından daha kolay keşfedilmesini sağlayacaktır. </a:t>
            </a:r>
          </a:p>
          <a:p>
            <a:pPr algn="just">
              <a:lnSpc>
                <a:spcPct val="150000"/>
              </a:lnSpc>
            </a:pPr>
            <a:endParaRPr lang="tr-TR" sz="2000" dirty="0"/>
          </a:p>
        </p:txBody>
      </p:sp>
    </p:spTree>
    <p:extLst>
      <p:ext uri="{BB962C8B-B14F-4D97-AF65-F5344CB8AC3E}">
        <p14:creationId xmlns:p14="http://schemas.microsoft.com/office/powerpoint/2010/main" val="2390445831"/>
      </p:ext>
    </p:extLst>
  </p:cSld>
  <p:clrMapOvr>
    <a:masterClrMapping/>
  </p:clrMapOvr>
</p:sld>
</file>

<file path=ppt/theme/theme1.xml><?xml version="1.0" encoding="utf-8"?>
<a:theme xmlns:a="http://schemas.openxmlformats.org/drawingml/2006/main" name="HAFTA-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HAFTA-1</Template>
  <TotalTime>1087</TotalTime>
  <Words>339</Words>
  <Application>Microsoft Office PowerPoint</Application>
  <PresentationFormat>Ekran Gösterisi (4:3)</PresentationFormat>
  <Paragraphs>24</Paragraphs>
  <Slides>8</Slides>
  <Notes>0</Notes>
  <HiddenSlides>0</HiddenSlides>
  <MMClips>0</MMClip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HAFTA-1</vt:lpstr>
      <vt:lpstr>PowerPoint Sunusu</vt:lpstr>
      <vt:lpstr>Olta Balıkçılığı-4</vt:lpstr>
      <vt:lpstr>Sudak ve Tatlısu Levreği Avcılığı</vt:lpstr>
      <vt:lpstr>Sudak nerelerde bulunur?</vt:lpstr>
      <vt:lpstr>PowerPoint Sunusu</vt:lpstr>
      <vt:lpstr>Tatlısu Levreği nerelerde bulunur?</vt:lpstr>
      <vt:lpstr>Sudak ve Tatlısu Levreği ne ile avlanır?</vt:lpstr>
      <vt:lpstr>Sudak ve Tatlısu Levreği nasıl avlanır?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ASUS</cp:lastModifiedBy>
  <cp:revision>141</cp:revision>
  <cp:lastPrinted>1601-01-01T00:00:00Z</cp:lastPrinted>
  <dcterms:created xsi:type="dcterms:W3CDTF">2020-09-29T14:08:01Z</dcterms:created>
  <dcterms:modified xsi:type="dcterms:W3CDTF">2021-01-05T14:52:20Z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