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6"/>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113" d="100"/>
          <a:sy n="113" d="100"/>
        </p:scale>
        <p:origin x="-150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6.01.2021</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 için tıklatın</a:t>
            </a: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 için tıklatın</a:t>
            </a: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 için tıklatın</a:t>
            </a: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a:t>Asıl başlık stili için tıklatın</a:t>
            </a: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a:t>Asıl başlık stili için tıklatın</a:t>
            </a: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TÜM BÖLÜMLER</a:t>
            </a:r>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FEN-EDEBİYAT FAKÜLTESİ</a:t>
            </a:r>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SSD143 AMATÖR BALIKÇILIK</a:t>
            </a:r>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Prof. Dr. Savaş YILMAZ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000" b="1" dirty="0" smtClean="0"/>
              <a:t>Olta Balıkçılığı-5</a:t>
            </a:r>
            <a:endParaRPr lang="tr-TR" altLang="tr-TR" sz="4000" b="1" dirty="0"/>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a:t>Hafta-14</a:t>
            </a:r>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a:t>SSD143 AMATÖR BALIKÇILIK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smtClean="0">
                <a:solidFill>
                  <a:srgbClr val="FF0000"/>
                </a:solidFill>
              </a:rPr>
              <a:t>Yayın Balığı Avcılığı</a:t>
            </a:r>
            <a:endParaRPr lang="tr-TR" sz="3200" b="1" dirty="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0738" y="2090738"/>
            <a:ext cx="4962525"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3275856" y="4941168"/>
            <a:ext cx="3001656" cy="369332"/>
          </a:xfrm>
          <a:prstGeom prst="rect">
            <a:avLst/>
          </a:prstGeom>
        </p:spPr>
        <p:txBody>
          <a:bodyPr wrap="none">
            <a:spAutoFit/>
          </a:bodyPr>
          <a:lstStyle/>
          <a:p>
            <a:r>
              <a:rPr lang="tr-TR" dirty="0"/>
              <a:t>Yayın </a:t>
            </a:r>
            <a:r>
              <a:rPr lang="tr-TR" dirty="0" smtClean="0"/>
              <a:t>Balığı (</a:t>
            </a:r>
            <a:r>
              <a:rPr lang="tr-TR" i="1" dirty="0" err="1" smtClean="0"/>
              <a:t>Silurus</a:t>
            </a:r>
            <a:r>
              <a:rPr lang="tr-TR" i="1" dirty="0" smtClean="0"/>
              <a:t> </a:t>
            </a:r>
            <a:r>
              <a:rPr lang="tr-TR" i="1" dirty="0" err="1" smtClean="0"/>
              <a:t>glanis</a:t>
            </a:r>
            <a:r>
              <a:rPr lang="tr-TR" dirty="0" smtClean="0"/>
              <a:t>)</a:t>
            </a:r>
            <a:endParaRPr lang="tr-TR" dirty="0"/>
          </a:p>
        </p:txBody>
      </p:sp>
    </p:spTree>
    <p:extLst>
      <p:ext uri="{BB962C8B-B14F-4D97-AF65-F5344CB8AC3E}">
        <p14:creationId xmlns:p14="http://schemas.microsoft.com/office/powerpoint/2010/main" val="2133127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smtClean="0">
                <a:solidFill>
                  <a:srgbClr val="FF0000"/>
                </a:solidFill>
              </a:rPr>
              <a:t>Yayın Balığı nerelerde bulunur?</a:t>
            </a:r>
            <a:endParaRPr lang="tr-TR" sz="3200" b="1" dirty="0">
              <a:solidFill>
                <a:srgbClr val="FF0000"/>
              </a:solidFill>
            </a:endParaRPr>
          </a:p>
        </p:txBody>
      </p:sp>
      <p:sp>
        <p:nvSpPr>
          <p:cNvPr id="3" name="İçerik Yer Tutucusu 2"/>
          <p:cNvSpPr>
            <a:spLocks noGrp="1"/>
          </p:cNvSpPr>
          <p:nvPr>
            <p:ph idx="1"/>
          </p:nvPr>
        </p:nvSpPr>
        <p:spPr/>
        <p:txBody>
          <a:bodyPr/>
          <a:lstStyle/>
          <a:p>
            <a:pPr algn="just">
              <a:lnSpc>
                <a:spcPct val="200000"/>
              </a:lnSpc>
            </a:pPr>
            <a:r>
              <a:rPr lang="tr-TR" sz="2400" dirty="0" smtClean="0"/>
              <a:t>Göl ve akarsularda yaşar.</a:t>
            </a:r>
          </a:p>
          <a:p>
            <a:pPr algn="just">
              <a:lnSpc>
                <a:spcPct val="200000"/>
              </a:lnSpc>
            </a:pPr>
            <a:r>
              <a:rPr lang="tr-TR" sz="2400" dirty="0" smtClean="0"/>
              <a:t>Derin ve dip kısımları çamurlu olan bölgelerde bulunur.</a:t>
            </a:r>
          </a:p>
          <a:p>
            <a:pPr algn="just">
              <a:lnSpc>
                <a:spcPct val="200000"/>
              </a:lnSpc>
            </a:pPr>
            <a:r>
              <a:rPr lang="tr-TR" sz="2400" dirty="0" smtClean="0"/>
              <a:t>Kış aylarında derinlerde kış uykusuna yatar.</a:t>
            </a:r>
          </a:p>
          <a:p>
            <a:pPr marL="0" indent="0" algn="just">
              <a:lnSpc>
                <a:spcPct val="200000"/>
              </a:lnSpc>
              <a:buNone/>
            </a:pPr>
            <a:endParaRPr lang="tr-TR" sz="2400" dirty="0"/>
          </a:p>
        </p:txBody>
      </p:sp>
    </p:spTree>
    <p:extLst>
      <p:ext uri="{BB962C8B-B14F-4D97-AF65-F5344CB8AC3E}">
        <p14:creationId xmlns:p14="http://schemas.microsoft.com/office/powerpoint/2010/main" val="3561489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smtClean="0">
                <a:solidFill>
                  <a:srgbClr val="FF0000"/>
                </a:solidFill>
              </a:rPr>
              <a:t>Yayın Balığı Avcılığında Olta Takımları</a:t>
            </a:r>
            <a:endParaRPr lang="tr-TR" sz="2800" b="1" dirty="0">
              <a:solidFill>
                <a:srgbClr val="FF0000"/>
              </a:solidFill>
            </a:endParaRPr>
          </a:p>
        </p:txBody>
      </p:sp>
      <p:sp>
        <p:nvSpPr>
          <p:cNvPr id="3" name="İçerik Yer Tutucusu 2"/>
          <p:cNvSpPr>
            <a:spLocks noGrp="1"/>
          </p:cNvSpPr>
          <p:nvPr>
            <p:ph idx="1"/>
          </p:nvPr>
        </p:nvSpPr>
        <p:spPr>
          <a:xfrm>
            <a:off x="457200" y="1412776"/>
            <a:ext cx="8229600" cy="4525963"/>
          </a:xfrm>
        </p:spPr>
        <p:txBody>
          <a:bodyPr/>
          <a:lstStyle/>
          <a:p>
            <a:pPr algn="just">
              <a:lnSpc>
                <a:spcPct val="150000"/>
              </a:lnSpc>
            </a:pPr>
            <a:r>
              <a:rPr lang="tr-TR" sz="2000" dirty="0" smtClean="0"/>
              <a:t>Dip oltası</a:t>
            </a:r>
          </a:p>
          <a:p>
            <a:pPr algn="just">
              <a:lnSpc>
                <a:spcPct val="150000"/>
              </a:lnSpc>
            </a:pPr>
            <a:r>
              <a:rPr lang="tr-TR" sz="2000" dirty="0" smtClean="0"/>
              <a:t>Şamandıralı olta</a:t>
            </a:r>
          </a:p>
          <a:p>
            <a:pPr algn="just"/>
            <a:endParaRPr lang="tr-TR" sz="2000" dirty="0"/>
          </a:p>
          <a:p>
            <a:pPr algn="just">
              <a:lnSpc>
                <a:spcPct val="200000"/>
              </a:lnSpc>
            </a:pPr>
            <a:r>
              <a:rPr lang="tr-TR" sz="2000" b="1" dirty="0"/>
              <a:t>Dip </a:t>
            </a:r>
            <a:r>
              <a:rPr lang="tr-TR" sz="2000" b="1" dirty="0" smtClean="0"/>
              <a:t>takımlarında, </a:t>
            </a:r>
            <a:r>
              <a:rPr lang="tr-TR" sz="2000" dirty="0" smtClean="0"/>
              <a:t>misinadan tek köstek tercih edilmelidir. </a:t>
            </a:r>
            <a:r>
              <a:rPr lang="tr-TR" sz="2000" dirty="0"/>
              <a:t>T</a:t>
            </a:r>
            <a:r>
              <a:rPr lang="tr-TR" sz="2000" dirty="0" smtClean="0"/>
              <a:t>akımda en </a:t>
            </a:r>
            <a:r>
              <a:rPr lang="tr-TR" sz="2000" dirty="0"/>
              <a:t>fazla 60 </a:t>
            </a:r>
            <a:r>
              <a:rPr lang="tr-TR" sz="2000" dirty="0" smtClean="0"/>
              <a:t>gramlık bir gezer kurşun, bir </a:t>
            </a:r>
            <a:r>
              <a:rPr lang="tr-TR" sz="2000" dirty="0"/>
              <a:t>fırdöndü ve 0/3-0/4 </a:t>
            </a:r>
            <a:r>
              <a:rPr lang="tr-TR" sz="2000" dirty="0" smtClean="0"/>
              <a:t>numara tek iğne </a:t>
            </a:r>
            <a:r>
              <a:rPr lang="tr-TR" sz="2000" dirty="0"/>
              <a:t>ideal olacaktır. </a:t>
            </a:r>
            <a:r>
              <a:rPr lang="tr-TR" sz="2000" dirty="0" smtClean="0"/>
              <a:t>Misina ve kamışın </a:t>
            </a:r>
            <a:r>
              <a:rPr lang="tr-TR" sz="2000" dirty="0"/>
              <a:t>esnek olması </a:t>
            </a:r>
            <a:r>
              <a:rPr lang="tr-TR" sz="2000" dirty="0" smtClean="0"/>
              <a:t>gerekir. </a:t>
            </a:r>
          </a:p>
          <a:p>
            <a:pPr algn="just">
              <a:lnSpc>
                <a:spcPct val="200000"/>
              </a:lnSpc>
            </a:pPr>
            <a:r>
              <a:rPr lang="tr-TR" sz="2000" b="1" dirty="0"/>
              <a:t>Şamandıralı </a:t>
            </a:r>
            <a:r>
              <a:rPr lang="tr-TR" sz="2000" b="1" dirty="0" smtClean="0"/>
              <a:t>takımlarda; </a:t>
            </a:r>
            <a:r>
              <a:rPr lang="tr-TR" sz="2000" dirty="0" smtClean="0"/>
              <a:t>köstekler 1 metreden uzun olmamalıdır. </a:t>
            </a:r>
            <a:r>
              <a:rPr lang="tr-TR" sz="2000" dirty="0"/>
              <a:t>Ş</a:t>
            </a:r>
            <a:r>
              <a:rPr lang="tr-TR" sz="2000" dirty="0" smtClean="0"/>
              <a:t>amandıra </a:t>
            </a:r>
            <a:r>
              <a:rPr lang="tr-TR" sz="2000" dirty="0"/>
              <a:t>ile iğne arasında </a:t>
            </a:r>
            <a:r>
              <a:rPr lang="tr-TR" sz="2000" dirty="0" smtClean="0"/>
              <a:t>kesinlikle hiçbir şey bulunmamalıdır.</a:t>
            </a:r>
            <a:endParaRPr lang="tr-TR" sz="2000" dirty="0"/>
          </a:p>
        </p:txBody>
      </p:sp>
    </p:spTree>
    <p:extLst>
      <p:ext uri="{BB962C8B-B14F-4D97-AF65-F5344CB8AC3E}">
        <p14:creationId xmlns:p14="http://schemas.microsoft.com/office/powerpoint/2010/main" val="952777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smtClean="0">
                <a:solidFill>
                  <a:srgbClr val="FF0000"/>
                </a:solidFill>
              </a:rPr>
              <a:t>Yayın Balığı Avcılığında Yemler</a:t>
            </a:r>
            <a:endParaRPr lang="tr-TR" sz="3200" b="1" dirty="0">
              <a:solidFill>
                <a:srgbClr val="FF0000"/>
              </a:solidFill>
            </a:endParaRPr>
          </a:p>
        </p:txBody>
      </p:sp>
      <p:sp>
        <p:nvSpPr>
          <p:cNvPr id="3" name="İçerik Yer Tutucusu 2"/>
          <p:cNvSpPr>
            <a:spLocks noGrp="1"/>
          </p:cNvSpPr>
          <p:nvPr>
            <p:ph idx="1"/>
          </p:nvPr>
        </p:nvSpPr>
        <p:spPr>
          <a:xfrm>
            <a:off x="457200" y="1412776"/>
            <a:ext cx="8229600" cy="4525963"/>
          </a:xfrm>
        </p:spPr>
        <p:txBody>
          <a:bodyPr/>
          <a:lstStyle/>
          <a:p>
            <a:pPr marL="0" indent="0">
              <a:buNone/>
            </a:pPr>
            <a:r>
              <a:rPr lang="tr-TR" sz="2400" b="1" dirty="0" smtClean="0">
                <a:solidFill>
                  <a:srgbClr val="FF0000"/>
                </a:solidFill>
              </a:rPr>
              <a:t>Suni Yemlerle Avcılık</a:t>
            </a:r>
          </a:p>
          <a:p>
            <a:pPr algn="just">
              <a:lnSpc>
                <a:spcPct val="150000"/>
              </a:lnSpc>
            </a:pPr>
            <a:r>
              <a:rPr lang="tr-TR" sz="2000" dirty="0"/>
              <a:t>S</a:t>
            </a:r>
            <a:r>
              <a:rPr lang="tr-TR" sz="2000" dirty="0" smtClean="0"/>
              <a:t>uni </a:t>
            </a:r>
            <a:r>
              <a:rPr lang="tr-TR" sz="2000" dirty="0"/>
              <a:t>yemlerle yapılan </a:t>
            </a:r>
            <a:r>
              <a:rPr lang="tr-TR" sz="2000" dirty="0" smtClean="0"/>
              <a:t>avcılık </a:t>
            </a:r>
            <a:r>
              <a:rPr lang="tr-TR" sz="2000" dirty="0"/>
              <a:t>atıp çekme şeklinde uygulanır. Bu avlanma şekli için en uygun dönem ilkbaharda yumurtlamaya kadar olan dönemdir. </a:t>
            </a:r>
            <a:endParaRPr lang="tr-TR" sz="2000" dirty="0" smtClean="0"/>
          </a:p>
          <a:p>
            <a:pPr algn="just">
              <a:lnSpc>
                <a:spcPct val="150000"/>
              </a:lnSpc>
            </a:pPr>
            <a:r>
              <a:rPr lang="tr-TR" sz="2000" dirty="0" smtClean="0"/>
              <a:t>Kullanılan </a:t>
            </a:r>
            <a:r>
              <a:rPr lang="tr-TR" sz="2000" dirty="0"/>
              <a:t>en yaygın suni yemler döner kaşık, normal kaşık, suni balıklar ve </a:t>
            </a:r>
            <a:r>
              <a:rPr lang="tr-TR" sz="2000" dirty="0" err="1" smtClean="0"/>
              <a:t>sasidir</a:t>
            </a:r>
            <a:r>
              <a:rPr lang="tr-TR" sz="2000" dirty="0" smtClean="0"/>
              <a:t>. </a:t>
            </a:r>
          </a:p>
          <a:p>
            <a:pPr algn="just">
              <a:lnSpc>
                <a:spcPct val="150000"/>
              </a:lnSpc>
            </a:pPr>
            <a:r>
              <a:rPr lang="tr-TR" sz="2000" dirty="0" smtClean="0"/>
              <a:t>Balık </a:t>
            </a:r>
            <a:r>
              <a:rPr lang="tr-TR" sz="2000" dirty="0"/>
              <a:t>derinde yaşama alışkanlığında olduğundan suni yemler ağır seçilmelidir. Seçilecek </a:t>
            </a:r>
            <a:r>
              <a:rPr lang="tr-TR" sz="2000" dirty="0" err="1" smtClean="0"/>
              <a:t>sasi</a:t>
            </a:r>
            <a:r>
              <a:rPr lang="tr-TR" sz="2000" dirty="0" smtClean="0"/>
              <a:t> 10-12 </a:t>
            </a:r>
            <a:r>
              <a:rPr lang="tr-TR" sz="2000" dirty="0"/>
              <a:t>cm boyunda açık parlak renkli olmalıdır. Bu </a:t>
            </a:r>
            <a:r>
              <a:rPr lang="tr-TR" sz="2000" dirty="0" err="1" smtClean="0"/>
              <a:t>sasi</a:t>
            </a:r>
            <a:r>
              <a:rPr lang="tr-TR" sz="2000" dirty="0" smtClean="0"/>
              <a:t> </a:t>
            </a:r>
            <a:r>
              <a:rPr lang="tr-TR" sz="2000" dirty="0"/>
              <a:t>ile kullanılacak </a:t>
            </a:r>
            <a:r>
              <a:rPr lang="tr-TR" sz="2000" dirty="0" smtClean="0"/>
              <a:t>zoka </a:t>
            </a:r>
            <a:r>
              <a:rPr lang="tr-TR" sz="2000" dirty="0"/>
              <a:t>da doğal olarak ağırlık, akıntı ve derinlik durumuna göre 28 - 40 gr. dan az olmamalıdır. </a:t>
            </a:r>
          </a:p>
          <a:p>
            <a:pPr marL="0" indent="0">
              <a:buNone/>
            </a:pPr>
            <a:endParaRPr lang="tr-TR" sz="2400" dirty="0"/>
          </a:p>
        </p:txBody>
      </p:sp>
    </p:spTree>
    <p:extLst>
      <p:ext uri="{BB962C8B-B14F-4D97-AF65-F5344CB8AC3E}">
        <p14:creationId xmlns:p14="http://schemas.microsoft.com/office/powerpoint/2010/main" val="4042603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92696"/>
            <a:ext cx="8229600" cy="5433467"/>
          </a:xfrm>
        </p:spPr>
        <p:txBody>
          <a:bodyPr/>
          <a:lstStyle/>
          <a:p>
            <a:pPr marL="0" indent="0">
              <a:buNone/>
            </a:pPr>
            <a:r>
              <a:rPr lang="tr-TR" sz="2400" b="1" dirty="0" smtClean="0">
                <a:solidFill>
                  <a:srgbClr val="FF0000"/>
                </a:solidFill>
              </a:rPr>
              <a:t>Doğal Yemlerle Avcılık</a:t>
            </a:r>
          </a:p>
          <a:p>
            <a:pPr algn="just">
              <a:lnSpc>
                <a:spcPct val="150000"/>
              </a:lnSpc>
            </a:pPr>
            <a:r>
              <a:rPr lang="tr-TR" sz="2000" dirty="0" smtClean="0"/>
              <a:t>Fare, Kurbağa, Midye, Solucan, Kerevit, Sülük, Yengeç, Serçe, Balık, Tavuk ciğeri, Hindi ciğeri, Tavuk bağırsağı, Tavuk kafası, Tavuk kanadı, Güvercin, Civciv, Dalak, Kanlı sünger kullanılabilir.</a:t>
            </a:r>
          </a:p>
          <a:p>
            <a:pPr marL="0" indent="0" algn="just">
              <a:lnSpc>
                <a:spcPct val="150000"/>
              </a:lnSpc>
              <a:buNone/>
            </a:pPr>
            <a:endParaRPr lang="tr-TR" sz="2000" dirty="0" smtClean="0"/>
          </a:p>
          <a:p>
            <a:pPr algn="just">
              <a:lnSpc>
                <a:spcPct val="150000"/>
              </a:lnSpc>
            </a:pPr>
            <a:r>
              <a:rPr lang="tr-TR" sz="2000" dirty="0"/>
              <a:t>Yayın avcılığında esas olan, yemin koku ve titreşim yaymasıdır. Yayın balığı hareketsiz balık olduğundan dolayı, kendisi </a:t>
            </a:r>
            <a:r>
              <a:rPr lang="tr-TR" sz="2000" dirty="0" smtClean="0"/>
              <a:t>gezerek </a:t>
            </a:r>
            <a:r>
              <a:rPr lang="tr-TR" sz="2000" dirty="0"/>
              <a:t>yem bulmaz. Onu yemin yanına koku ve hareket ile çekmek </a:t>
            </a:r>
            <a:r>
              <a:rPr lang="tr-TR" sz="2000" dirty="0" smtClean="0"/>
              <a:t>gerekir. </a:t>
            </a:r>
            <a:r>
              <a:rPr lang="tr-TR" sz="2000" dirty="0"/>
              <a:t>Bu nedenle </a:t>
            </a:r>
            <a:r>
              <a:rPr lang="tr-TR" sz="2000" dirty="0" smtClean="0"/>
              <a:t>kullanılacak </a:t>
            </a:r>
            <a:r>
              <a:rPr lang="tr-TR" sz="2000" dirty="0"/>
              <a:t>yemler ne kadar çok kokarsa </a:t>
            </a:r>
            <a:r>
              <a:rPr lang="tr-TR" sz="2000" dirty="0" smtClean="0"/>
              <a:t>verim o kadar artar. Canlı yemler suyun içinde hareket ettikçe</a:t>
            </a:r>
            <a:r>
              <a:rPr lang="tr-TR" sz="2000" dirty="0"/>
              <a:t>, yayacakları titreşim nedeniyle başarı oranını arttıracaktır</a:t>
            </a:r>
            <a:r>
              <a:rPr lang="tr-TR" sz="2000" dirty="0" smtClean="0"/>
              <a:t>.</a:t>
            </a:r>
            <a:endParaRPr lang="tr-TR" sz="2000" dirty="0"/>
          </a:p>
          <a:p>
            <a:endParaRPr lang="tr-TR" sz="2400" dirty="0"/>
          </a:p>
          <a:p>
            <a:endParaRPr lang="tr-TR" sz="2400" dirty="0"/>
          </a:p>
        </p:txBody>
      </p:sp>
    </p:spTree>
    <p:extLst>
      <p:ext uri="{BB962C8B-B14F-4D97-AF65-F5344CB8AC3E}">
        <p14:creationId xmlns:p14="http://schemas.microsoft.com/office/powerpoint/2010/main" val="2109179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ncode_imageresizer_container_14" descr="http://www.yukleoltaci.com/images/eylul7/901_ydo0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1124744"/>
            <a:ext cx="4680519" cy="3888432"/>
          </a:xfrm>
          <a:prstGeom prst="rect">
            <a:avLst/>
          </a:prstGeom>
          <a:ln>
            <a:noFill/>
          </a:ln>
          <a:effectLst>
            <a:outerShdw blurRad="292100" dist="139700" dir="2700000" algn="tl" rotWithShape="0">
              <a:srgbClr val="333333">
                <a:alpha val="65000"/>
              </a:srgbClr>
            </a:outerShdw>
          </a:effectLst>
        </p:spPr>
      </p:pic>
      <p:sp>
        <p:nvSpPr>
          <p:cNvPr id="5" name="Dikdörtgen 4"/>
          <p:cNvSpPr/>
          <p:nvPr/>
        </p:nvSpPr>
        <p:spPr>
          <a:xfrm>
            <a:off x="2627784" y="5301208"/>
            <a:ext cx="4027769" cy="369332"/>
          </a:xfrm>
          <a:prstGeom prst="rect">
            <a:avLst/>
          </a:prstGeom>
        </p:spPr>
        <p:txBody>
          <a:bodyPr wrap="none">
            <a:spAutoFit/>
          </a:bodyPr>
          <a:lstStyle/>
          <a:p>
            <a:pPr marL="0" indent="0">
              <a:buNone/>
            </a:pPr>
            <a:r>
              <a:rPr lang="tr-TR" b="1" dirty="0" smtClean="0">
                <a:solidFill>
                  <a:srgbClr val="FF0000"/>
                </a:solidFill>
              </a:rPr>
              <a:t>Solucan takılmış Yayın Balığı oltası</a:t>
            </a:r>
            <a:endParaRPr lang="tr-TR" b="1" dirty="0">
              <a:solidFill>
                <a:srgbClr val="FF0000"/>
              </a:solidFill>
            </a:endParaRPr>
          </a:p>
        </p:txBody>
      </p:sp>
    </p:spTree>
    <p:extLst>
      <p:ext uri="{BB962C8B-B14F-4D97-AF65-F5344CB8AC3E}">
        <p14:creationId xmlns:p14="http://schemas.microsoft.com/office/powerpoint/2010/main" val="3845860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smtClean="0">
                <a:solidFill>
                  <a:srgbClr val="FF0000"/>
                </a:solidFill>
              </a:rPr>
              <a:t>Tatlısu Kefali Avcılığı</a:t>
            </a:r>
            <a:endParaRPr lang="tr-TR" sz="2800" b="1" dirty="0">
              <a:solidFill>
                <a:srgbClr val="FF0000"/>
              </a:solidFill>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1680" y="1700808"/>
            <a:ext cx="5690409" cy="3465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Dikdörtgen 4"/>
          <p:cNvSpPr/>
          <p:nvPr/>
        </p:nvSpPr>
        <p:spPr>
          <a:xfrm>
            <a:off x="2627784" y="5301208"/>
            <a:ext cx="3848041" cy="369332"/>
          </a:xfrm>
          <a:prstGeom prst="rect">
            <a:avLst/>
          </a:prstGeom>
        </p:spPr>
        <p:txBody>
          <a:bodyPr wrap="none">
            <a:spAutoFit/>
          </a:bodyPr>
          <a:lstStyle/>
          <a:p>
            <a:pPr marL="0" indent="0">
              <a:buNone/>
            </a:pPr>
            <a:r>
              <a:rPr lang="tr-TR" b="1" dirty="0" smtClean="0"/>
              <a:t>Tatlısu Kefali (</a:t>
            </a:r>
            <a:r>
              <a:rPr lang="tr-TR" b="1" i="1" dirty="0" err="1" smtClean="0"/>
              <a:t>Squalius</a:t>
            </a:r>
            <a:r>
              <a:rPr lang="tr-TR" b="1" i="1" dirty="0" smtClean="0"/>
              <a:t> </a:t>
            </a:r>
            <a:r>
              <a:rPr lang="tr-TR" b="1" i="1" dirty="0" err="1" smtClean="0"/>
              <a:t>cephalus</a:t>
            </a:r>
            <a:r>
              <a:rPr lang="tr-TR" b="1" dirty="0" smtClean="0"/>
              <a:t>)</a:t>
            </a:r>
            <a:endParaRPr lang="tr-TR" b="1" dirty="0"/>
          </a:p>
        </p:txBody>
      </p:sp>
    </p:spTree>
    <p:extLst>
      <p:ext uri="{BB962C8B-B14F-4D97-AF65-F5344CB8AC3E}">
        <p14:creationId xmlns:p14="http://schemas.microsoft.com/office/powerpoint/2010/main" val="3518671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smtClean="0">
                <a:solidFill>
                  <a:srgbClr val="FF0000"/>
                </a:solidFill>
              </a:rPr>
              <a:t>Nerelerde bulunur?</a:t>
            </a:r>
            <a:endParaRPr lang="tr-TR" sz="2800" b="1" dirty="0">
              <a:solidFill>
                <a:srgbClr val="FF0000"/>
              </a:solidFill>
            </a:endParaRPr>
          </a:p>
        </p:txBody>
      </p:sp>
      <p:sp>
        <p:nvSpPr>
          <p:cNvPr id="3" name="İçerik Yer Tutucusu 2"/>
          <p:cNvSpPr>
            <a:spLocks noGrp="1"/>
          </p:cNvSpPr>
          <p:nvPr>
            <p:ph idx="1"/>
          </p:nvPr>
        </p:nvSpPr>
        <p:spPr/>
        <p:txBody>
          <a:bodyPr/>
          <a:lstStyle/>
          <a:p>
            <a:pPr algn="just">
              <a:lnSpc>
                <a:spcPct val="200000"/>
              </a:lnSpc>
            </a:pPr>
            <a:r>
              <a:rPr lang="tr-TR" sz="2400" dirty="0"/>
              <a:t>Genellikle temiz suyu olan göl ve göletler ile akarsuların çok hızlı akmayan kısımlarında yaşar. Sazlık önlerinde, durgun göletlerde, suya sarkan ağaç dalları altında, suyun içinde bulunan ağaç gövdeleri etrafında, taşlık ve kayalık kıyılarda yuvalanır. </a:t>
            </a:r>
          </a:p>
          <a:p>
            <a:endParaRPr lang="tr-TR" dirty="0"/>
          </a:p>
        </p:txBody>
      </p:sp>
    </p:spTree>
    <p:extLst>
      <p:ext uri="{BB962C8B-B14F-4D97-AF65-F5344CB8AC3E}">
        <p14:creationId xmlns:p14="http://schemas.microsoft.com/office/powerpoint/2010/main" val="2174548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06090"/>
          </a:xfrm>
        </p:spPr>
        <p:txBody>
          <a:bodyPr/>
          <a:lstStyle/>
          <a:p>
            <a:r>
              <a:rPr lang="tr-TR" sz="3200" b="1" dirty="0" smtClean="0">
                <a:solidFill>
                  <a:srgbClr val="FF0000"/>
                </a:solidFill>
              </a:rPr>
              <a:t>Av Teknikleri</a:t>
            </a:r>
            <a:endParaRPr lang="tr-TR" sz="3200" b="1" dirty="0">
              <a:solidFill>
                <a:srgbClr val="FF0000"/>
              </a:solidFill>
            </a:endParaRPr>
          </a:p>
        </p:txBody>
      </p:sp>
      <p:sp>
        <p:nvSpPr>
          <p:cNvPr id="3" name="İçerik Yer Tutucusu 2"/>
          <p:cNvSpPr>
            <a:spLocks noGrp="1"/>
          </p:cNvSpPr>
          <p:nvPr>
            <p:ph idx="1"/>
          </p:nvPr>
        </p:nvSpPr>
        <p:spPr>
          <a:xfrm>
            <a:off x="251520" y="908720"/>
            <a:ext cx="8712968" cy="4741987"/>
          </a:xfrm>
        </p:spPr>
        <p:txBody>
          <a:bodyPr/>
          <a:lstStyle/>
          <a:p>
            <a:pPr marL="0" indent="0">
              <a:buNone/>
            </a:pPr>
            <a:r>
              <a:rPr lang="tr-TR" sz="2600" b="1" dirty="0" smtClean="0">
                <a:solidFill>
                  <a:srgbClr val="FF0000"/>
                </a:solidFill>
              </a:rPr>
              <a:t>Doğal </a:t>
            </a:r>
            <a:r>
              <a:rPr lang="tr-TR" sz="2600" b="1" dirty="0">
                <a:solidFill>
                  <a:srgbClr val="FF0000"/>
                </a:solidFill>
              </a:rPr>
              <a:t>Y</a:t>
            </a:r>
            <a:r>
              <a:rPr lang="tr-TR" sz="2600" b="1" dirty="0" smtClean="0">
                <a:solidFill>
                  <a:srgbClr val="FF0000"/>
                </a:solidFill>
              </a:rPr>
              <a:t>emle Avcılık</a:t>
            </a:r>
          </a:p>
          <a:p>
            <a:pPr algn="just">
              <a:lnSpc>
                <a:spcPct val="150000"/>
              </a:lnSpc>
            </a:pPr>
            <a:r>
              <a:rPr lang="tr-TR" sz="1600" dirty="0"/>
              <a:t>Ş</a:t>
            </a:r>
            <a:r>
              <a:rPr lang="tr-TR" sz="1600" dirty="0" smtClean="0"/>
              <a:t>amandıralı </a:t>
            </a:r>
            <a:r>
              <a:rPr lang="tr-TR" sz="1600" dirty="0"/>
              <a:t>takım ve dip takımı kullanılabilir. Kullanılacak yemlerin, balığın doğal çevresinden seçilmesi başarı oranını yükseltmekle birlikte kendini kanıtlamış her hangi bir yem kullanılabilir. </a:t>
            </a:r>
          </a:p>
          <a:p>
            <a:pPr algn="just">
              <a:lnSpc>
                <a:spcPct val="150000"/>
              </a:lnSpc>
            </a:pPr>
            <a:r>
              <a:rPr lang="tr-TR" sz="1600" dirty="0"/>
              <a:t>Doğal </a:t>
            </a:r>
            <a:r>
              <a:rPr lang="tr-TR" sz="1600" dirty="0" smtClean="0"/>
              <a:t>yaşam ortamından temin edilebilecek </a:t>
            </a:r>
            <a:r>
              <a:rPr lang="tr-TR" sz="1600" dirty="0"/>
              <a:t>çekirge, sinek, haşere, solucan, </a:t>
            </a:r>
            <a:r>
              <a:rPr lang="tr-TR" sz="1600" dirty="0" err="1"/>
              <a:t>tatlısu</a:t>
            </a:r>
            <a:r>
              <a:rPr lang="tr-TR" sz="1600" dirty="0"/>
              <a:t> karidesi, ağaçlardan dökülen ya da suda bulunan her türlü kurt, böcek ve kelebek </a:t>
            </a:r>
            <a:r>
              <a:rPr lang="tr-TR" sz="1600" dirty="0" smtClean="0"/>
              <a:t>gibi yemler kullanılabilir.  </a:t>
            </a:r>
            <a:r>
              <a:rPr lang="tr-TR" sz="1600" dirty="0"/>
              <a:t>Eğer bu yemler bulunamazsa hindi ya da tavuk ciğeri ya da balık iç organları takılabilir. </a:t>
            </a:r>
            <a:endParaRPr lang="tr-TR" sz="1600" dirty="0" smtClean="0"/>
          </a:p>
          <a:p>
            <a:pPr algn="just">
              <a:lnSpc>
                <a:spcPct val="150000"/>
              </a:lnSpc>
            </a:pPr>
            <a:r>
              <a:rPr lang="tr-TR" sz="1600" dirty="0" smtClean="0"/>
              <a:t>Şamandıra </a:t>
            </a:r>
            <a:r>
              <a:rPr lang="tr-TR" sz="1600" dirty="0"/>
              <a:t>ile avcılık pek çok oltacı tarafından en çok tercih edilen, fevkalade heyecanlı ve dinlendirici bir av türüdür. Kefal avında kullanılacak şamandıra, kalem tipli suya fazla baskı yapmayan, böylece balığın, yemi direnç görmeksizin ve huylanmadan alabileceği küçük tipte şamandıralardan seçilmelidir.</a:t>
            </a:r>
          </a:p>
          <a:p>
            <a:pPr algn="just">
              <a:lnSpc>
                <a:spcPct val="150000"/>
              </a:lnSpc>
            </a:pPr>
            <a:r>
              <a:rPr lang="tr-TR" sz="1600" dirty="0"/>
              <a:t>Takımda kullanılacak fırdöndü olabildiğince küçük ve yine siyah ya da bronz renkli olmalı ve görüntü vermemelidir.</a:t>
            </a:r>
          </a:p>
          <a:p>
            <a:endParaRPr lang="tr-TR" sz="2000" dirty="0"/>
          </a:p>
        </p:txBody>
      </p:sp>
    </p:spTree>
    <p:extLst>
      <p:ext uri="{BB962C8B-B14F-4D97-AF65-F5344CB8AC3E}">
        <p14:creationId xmlns:p14="http://schemas.microsoft.com/office/powerpoint/2010/main" val="2325105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6 Resim" descr="http://i1204.photobucket.com/albums/bb420/oltakeyfi/kas.jpg"/>
          <p:cNvPicPr/>
          <p:nvPr/>
        </p:nvPicPr>
        <p:blipFill>
          <a:blip r:embed="rId2" cstate="print"/>
          <a:srcRect/>
          <a:stretch>
            <a:fillRect/>
          </a:stretch>
        </p:blipFill>
        <p:spPr bwMode="auto">
          <a:xfrm>
            <a:off x="1979712" y="1556792"/>
            <a:ext cx="5112568" cy="338437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Dikdörtgen 4"/>
          <p:cNvSpPr/>
          <p:nvPr/>
        </p:nvSpPr>
        <p:spPr>
          <a:xfrm>
            <a:off x="3131840" y="5157192"/>
            <a:ext cx="2980688" cy="369332"/>
          </a:xfrm>
          <a:prstGeom prst="rect">
            <a:avLst/>
          </a:prstGeom>
        </p:spPr>
        <p:txBody>
          <a:bodyPr wrap="none">
            <a:spAutoFit/>
          </a:bodyPr>
          <a:lstStyle/>
          <a:p>
            <a:r>
              <a:rPr lang="tr-TR" dirty="0"/>
              <a:t>Tatlısu Kefali Doğal Yemleri</a:t>
            </a:r>
          </a:p>
        </p:txBody>
      </p:sp>
    </p:spTree>
    <p:extLst>
      <p:ext uri="{BB962C8B-B14F-4D97-AF65-F5344CB8AC3E}">
        <p14:creationId xmlns:p14="http://schemas.microsoft.com/office/powerpoint/2010/main" val="132596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587821"/>
            <a:ext cx="8496944" cy="5721499"/>
          </a:xfrm>
        </p:spPr>
        <p:txBody>
          <a:bodyPr/>
          <a:lstStyle/>
          <a:p>
            <a:pPr marL="0" indent="0">
              <a:buNone/>
            </a:pPr>
            <a:r>
              <a:rPr lang="tr-TR" sz="2800" b="1" dirty="0" smtClean="0">
                <a:solidFill>
                  <a:srgbClr val="FF0000"/>
                </a:solidFill>
              </a:rPr>
              <a:t>Yapay Yemle Avcılık</a:t>
            </a:r>
          </a:p>
          <a:p>
            <a:pPr algn="just">
              <a:lnSpc>
                <a:spcPct val="150000"/>
              </a:lnSpc>
            </a:pPr>
            <a:r>
              <a:rPr lang="tr-TR" sz="1800" dirty="0" smtClean="0"/>
              <a:t>Makinaya </a:t>
            </a:r>
            <a:r>
              <a:rPr lang="tr-TR" sz="1800" dirty="0"/>
              <a:t>sarılacak </a:t>
            </a:r>
            <a:r>
              <a:rPr lang="tr-TR" sz="1800" dirty="0" smtClean="0"/>
              <a:t>misina </a:t>
            </a:r>
            <a:r>
              <a:rPr lang="tr-TR" sz="1800" dirty="0"/>
              <a:t>0.16 mm ile 0.20 mm olmalıdır. Döner kaşık ile av yapılırken, göl ve göletlerin küçük ve çok derin olmayan koylarında, kıyıya mümkün olduğunca paralel olarak atışlar yapılmalı ve kaşığın suya adeta konarcasına inmesi sağlanmalıdır. Akarsularda yapılan avcılıkta ise özellikle </a:t>
            </a:r>
            <a:r>
              <a:rPr lang="tr-TR" sz="1800" dirty="0" smtClean="0"/>
              <a:t>çağlayan kısımların </a:t>
            </a:r>
            <a:r>
              <a:rPr lang="tr-TR" sz="1800" dirty="0"/>
              <a:t>hemen altındaki durgunluklarda ve suyun genişlediği göletlerde ısrar edilmelidir. </a:t>
            </a:r>
          </a:p>
          <a:p>
            <a:pPr algn="just" eaLnBrk="0" hangingPunct="0">
              <a:lnSpc>
                <a:spcPct val="150000"/>
              </a:lnSpc>
            </a:pPr>
            <a:r>
              <a:rPr lang="tr-TR" sz="1800" dirty="0"/>
              <a:t>Avlanılacak yerde sessiz olunmalı, ani hareketler yapmaktan kaçınılmalı ve kesinlikle avlanılan yere gölge düşürülmemelidir. Yakalandıktan ele geçinceye kadar mücadeleyi bırakmayan tatlı su kefali suyun üzerinde alabalık gibi taklalar atabilir. Ancak çoğu zaman ağız içine, hatta gırtlağına kadar oturmuş iğneden yakalandığı için kolayca kurtulamaz.</a:t>
            </a:r>
          </a:p>
          <a:p>
            <a:endParaRPr lang="tr-TR" sz="1800" dirty="0"/>
          </a:p>
        </p:txBody>
      </p:sp>
    </p:spTree>
    <p:extLst>
      <p:ext uri="{BB962C8B-B14F-4D97-AF65-F5344CB8AC3E}">
        <p14:creationId xmlns:p14="http://schemas.microsoft.com/office/powerpoint/2010/main" val="901716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7 Resim" descr="http://www.go2fishing.com/wp-content/uploads/2010/09/Tatl%C4%B1-Su-Kefali-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836712"/>
            <a:ext cx="3744416" cy="4752528"/>
          </a:xfrm>
          <a:prstGeom prst="rect">
            <a:avLst/>
          </a:prstGeom>
          <a:ln w="190500" cap="sq">
            <a:solidFill>
              <a:srgbClr val="C8C6BD"/>
            </a:solidFill>
            <a:prstDash val="solid"/>
            <a:miter lim="800000"/>
          </a:ln>
          <a:effectLst>
            <a:glow rad="139700">
              <a:schemeClr val="accent4">
                <a:satMod val="175000"/>
                <a:alpha val="40000"/>
              </a:schemeClr>
            </a:glow>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Dikdörtgen 4"/>
          <p:cNvSpPr/>
          <p:nvPr/>
        </p:nvSpPr>
        <p:spPr>
          <a:xfrm>
            <a:off x="1925960" y="5773906"/>
            <a:ext cx="5310336" cy="369332"/>
          </a:xfrm>
          <a:prstGeom prst="rect">
            <a:avLst/>
          </a:prstGeom>
        </p:spPr>
        <p:txBody>
          <a:bodyPr wrap="square">
            <a:spAutoFit/>
          </a:bodyPr>
          <a:lstStyle/>
          <a:p>
            <a:r>
              <a:rPr lang="tr-TR" dirty="0"/>
              <a:t>Tatlısu Kefali Avcılığında Kullanılan Yapay Yem</a:t>
            </a:r>
            <a:endParaRPr lang="tr-TR" dirty="0"/>
          </a:p>
        </p:txBody>
      </p:sp>
    </p:spTree>
    <p:extLst>
      <p:ext uri="{BB962C8B-B14F-4D97-AF65-F5344CB8AC3E}">
        <p14:creationId xmlns:p14="http://schemas.microsoft.com/office/powerpoint/2010/main" val="598950658"/>
      </p:ext>
    </p:extLst>
  </p:cSld>
  <p:clrMapOvr>
    <a:masterClrMapping/>
  </p:clrMapOvr>
</p:sld>
</file>

<file path=ppt/theme/theme1.xml><?xml version="1.0" encoding="utf-8"?>
<a:theme xmlns:a="http://schemas.openxmlformats.org/drawingml/2006/main" name="HAFTA-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HAFTA-1</Template>
  <TotalTime>1151</TotalTime>
  <Words>470</Words>
  <Application>Microsoft Office PowerPoint</Application>
  <PresentationFormat>Ekran Gösterisi (4:3)</PresentationFormat>
  <Paragraphs>44</Paragraphs>
  <Slides>14</Slides>
  <Notes>0</Notes>
  <HiddenSlides>0</HiddenSlides>
  <MMClips>0</MMClips>
  <ScaleCrop>false</ScaleCrop>
  <HeadingPairs>
    <vt:vector size="4" baseType="variant">
      <vt:variant>
        <vt:lpstr>Tema</vt:lpstr>
      </vt:variant>
      <vt:variant>
        <vt:i4>1</vt:i4>
      </vt:variant>
      <vt:variant>
        <vt:lpstr>Slayt Başlıkları</vt:lpstr>
      </vt:variant>
      <vt:variant>
        <vt:i4>14</vt:i4>
      </vt:variant>
    </vt:vector>
  </HeadingPairs>
  <TitlesOfParts>
    <vt:vector size="15" baseType="lpstr">
      <vt:lpstr>HAFTA-1</vt:lpstr>
      <vt:lpstr>PowerPoint Sunusu</vt:lpstr>
      <vt:lpstr>Olta Balıkçılığı-5</vt:lpstr>
      <vt:lpstr>Yayın Balığı Avcılığı</vt:lpstr>
      <vt:lpstr>Yayın Balığı nerelerde bulunur?</vt:lpstr>
      <vt:lpstr>Yayın Balığı Avcılığında Olta Takımları</vt:lpstr>
      <vt:lpstr>Yayın Balığı Avcılığında Yemler</vt:lpstr>
      <vt:lpstr>PowerPoint Sunusu</vt:lpstr>
      <vt:lpstr>PowerPoint Sunusu</vt:lpstr>
      <vt:lpstr>Tatlısu Kefali Avcılığı</vt:lpstr>
      <vt:lpstr>Nerelerde bulunur?</vt:lpstr>
      <vt:lpstr>Av Teknikleri</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149</cp:revision>
  <cp:lastPrinted>1601-01-01T00:00:00Z</cp:lastPrinted>
  <dcterms:created xsi:type="dcterms:W3CDTF">2020-09-29T14:08:01Z</dcterms:created>
  <dcterms:modified xsi:type="dcterms:W3CDTF">2021-01-06T08:39:25Z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