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TÜM BÖLÜMLER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FEN-EDEBİYAT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SSD143 AMATÖR BALIKÇILIK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Savaş YILMAZ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b="1" dirty="0" smtClean="0"/>
              <a:t>Amatör </a:t>
            </a:r>
            <a:r>
              <a:rPr lang="tr-TR" altLang="tr-TR" sz="4000" b="1" dirty="0" smtClean="0"/>
              <a:t>Balıkçılıkta Yem Çeşitleri</a:t>
            </a:r>
            <a:endParaRPr lang="tr-TR" altLang="tr-TR" sz="40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Hafta-7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SSD143 AMATÖR BALIKÇILIK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tr-TR" b="1" dirty="0"/>
              <a:t> </a:t>
            </a:r>
            <a:r>
              <a:rPr lang="tr-TR" sz="3600" b="1" dirty="0"/>
              <a:t>Olta Balıkçılığı Yemleri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248272"/>
            <a:ext cx="8229600" cy="204482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Olta balıkçılığında yemler </a:t>
            </a:r>
            <a:r>
              <a:rPr lang="tr-TR" dirty="0">
                <a:solidFill>
                  <a:srgbClr val="FF0000"/>
                </a:solidFill>
              </a:rPr>
              <a:t>doğal</a:t>
            </a:r>
            <a:r>
              <a:rPr lang="tr-TR" dirty="0"/>
              <a:t> ve </a:t>
            </a:r>
            <a:r>
              <a:rPr lang="tr-TR" dirty="0">
                <a:solidFill>
                  <a:srgbClr val="FF0000"/>
                </a:solidFill>
              </a:rPr>
              <a:t>yapay</a:t>
            </a:r>
            <a:r>
              <a:rPr lang="tr-TR" dirty="0"/>
              <a:t> yemler olarak </a:t>
            </a:r>
            <a:r>
              <a:rPr lang="tr-TR" dirty="0" smtClean="0"/>
              <a:t>2 grupta sınıflandırılır</a:t>
            </a:r>
            <a:r>
              <a:rPr lang="tr-TR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526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1. Doğal Yemler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16224"/>
            <a:ext cx="8229600" cy="3340968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800" dirty="0" smtClean="0"/>
              <a:t>Canlı </a:t>
            </a:r>
            <a:r>
              <a:rPr lang="tr-TR" sz="2800" dirty="0"/>
              <a:t>veya ölü balık, solucan, </a:t>
            </a:r>
            <a:r>
              <a:rPr lang="tr-TR" sz="2800" dirty="0" smtClean="0"/>
              <a:t>kan </a:t>
            </a:r>
            <a:r>
              <a:rPr lang="tr-TR" sz="2800" dirty="0"/>
              <a:t>s</a:t>
            </a:r>
            <a:r>
              <a:rPr lang="tr-TR" sz="2800" dirty="0" smtClean="0"/>
              <a:t>ülüğü</a:t>
            </a:r>
            <a:r>
              <a:rPr lang="tr-TR" sz="2800" dirty="0"/>
              <a:t>, </a:t>
            </a:r>
            <a:r>
              <a:rPr lang="tr-TR" sz="2800" dirty="0" smtClean="0"/>
              <a:t>kurbağa</a:t>
            </a:r>
            <a:r>
              <a:rPr lang="tr-TR" sz="2800" dirty="0"/>
              <a:t>, suda veya karada yaşayan kurt veya kurtçuklar, böcekler, </a:t>
            </a:r>
            <a:r>
              <a:rPr lang="tr-TR" sz="2800" dirty="0" err="1" smtClean="0"/>
              <a:t>mamun</a:t>
            </a:r>
            <a:r>
              <a:rPr lang="tr-TR" sz="2800" dirty="0" smtClean="0"/>
              <a:t> (ıstakozun küçüğü), sübye (mürekkep balığı), midye</a:t>
            </a:r>
            <a:r>
              <a:rPr lang="tr-TR" sz="2800" dirty="0"/>
              <a:t>, </a:t>
            </a:r>
            <a:r>
              <a:rPr lang="tr-TR" sz="2800" dirty="0" smtClean="0"/>
              <a:t>yengeç</a:t>
            </a:r>
            <a:r>
              <a:rPr lang="tr-TR" sz="2800" dirty="0"/>
              <a:t>, </a:t>
            </a:r>
            <a:r>
              <a:rPr lang="tr-TR" sz="2800" dirty="0" smtClean="0"/>
              <a:t>karides</a:t>
            </a:r>
            <a:r>
              <a:rPr lang="tr-TR" sz="2800" dirty="0"/>
              <a:t>, </a:t>
            </a:r>
            <a:r>
              <a:rPr lang="tr-TR" sz="2800" dirty="0" smtClean="0"/>
              <a:t>kerevit</a:t>
            </a:r>
            <a:r>
              <a:rPr lang="tr-TR" sz="2800" dirty="0"/>
              <a:t>, </a:t>
            </a:r>
            <a:r>
              <a:rPr lang="tr-TR" sz="2800" dirty="0" smtClean="0"/>
              <a:t>kalamar</a:t>
            </a:r>
            <a:r>
              <a:rPr lang="tr-TR" sz="2800" dirty="0"/>
              <a:t> gibi su canlıları, 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1922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/>
              <a:t>Sakatat </a:t>
            </a:r>
            <a:r>
              <a:rPr lang="tr-TR" dirty="0"/>
              <a:t>veya tavuk eti ya da </a:t>
            </a:r>
            <a:endParaRPr lang="tr-TR" dirty="0" smtClean="0"/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/>
              <a:t>Mısır</a:t>
            </a:r>
            <a:r>
              <a:rPr lang="tr-TR" dirty="0"/>
              <a:t>, fasulye, nohut, soya gibi tahıllar, fabrikasyon veya elde hazırlanılmış gıda maddeleri karışımlarından (mısır-buğday hamuru, ekmek gibi) elde edilmiş yemlerdir.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949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256584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tr-TR" sz="2800" dirty="0"/>
              <a:t>Balıkçılığı düzenleyen yasalarımızda bazı balık türlerinin (Alabalık, Sudak gibi) avında canlı yem </a:t>
            </a:r>
            <a:r>
              <a:rPr lang="tr-TR" sz="2800" dirty="0" smtClean="0"/>
              <a:t>kullanılma yasağı vardır.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tr-TR" sz="2800" dirty="0" smtClean="0"/>
              <a:t>Ayrıca</a:t>
            </a:r>
            <a:r>
              <a:rPr lang="tr-TR" sz="2800" dirty="0"/>
              <a:t>, </a:t>
            </a:r>
            <a:r>
              <a:rPr lang="tr-TR" sz="2800" dirty="0" smtClean="0"/>
              <a:t>ekolojik </a:t>
            </a:r>
            <a:r>
              <a:rPr lang="tr-TR" sz="2800" dirty="0"/>
              <a:t>açıdan zararlı veya potansiyel tehlikeli ya da avlanma bölgesine ait olmayan türleri (akvaryum balıkları gibi) canlı yem olarak kullanmamaya azami dikkat ve özen gösterilmelidir.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16338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2. Yapay Yemler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600" dirty="0"/>
              <a:t>Yapay yemler </a:t>
            </a:r>
            <a:r>
              <a:rPr lang="tr-TR" sz="2600" b="1" u="sng" dirty="0"/>
              <a:t>yumuşak</a:t>
            </a:r>
            <a:r>
              <a:rPr lang="tr-TR" sz="2600" dirty="0"/>
              <a:t> ve </a:t>
            </a:r>
            <a:r>
              <a:rPr lang="tr-TR" sz="2600" b="1" u="sng" dirty="0"/>
              <a:t>sert yemler</a:t>
            </a:r>
            <a:r>
              <a:rPr lang="tr-TR" sz="2600" dirty="0"/>
              <a:t> olarak iki sınıfa </a:t>
            </a:r>
            <a:r>
              <a:rPr lang="tr-TR" sz="2600" dirty="0" smtClean="0"/>
              <a:t>ayrılmıştır.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600" dirty="0" smtClean="0">
                <a:solidFill>
                  <a:srgbClr val="FF0000"/>
                </a:solidFill>
              </a:rPr>
              <a:t>Yumuşak </a:t>
            </a:r>
            <a:r>
              <a:rPr lang="tr-TR" sz="2600" dirty="0">
                <a:solidFill>
                  <a:srgbClr val="FF0000"/>
                </a:solidFill>
              </a:rPr>
              <a:t>yemler</a:t>
            </a:r>
            <a:r>
              <a:rPr lang="tr-TR" sz="2600" dirty="0"/>
              <a:t>; silikon, kauçuk gibi yumuşak maddelerden yapılmış sahte balıklar, kurtlar, solucanlar ve su veya kara </a:t>
            </a:r>
            <a:r>
              <a:rPr lang="tr-TR" sz="2600" dirty="0" smtClean="0"/>
              <a:t>böcekleridir.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600" dirty="0" smtClean="0">
                <a:solidFill>
                  <a:srgbClr val="FF0000"/>
                </a:solidFill>
              </a:rPr>
              <a:t>Sert </a:t>
            </a:r>
            <a:r>
              <a:rPr lang="tr-TR" sz="2600" dirty="0">
                <a:solidFill>
                  <a:srgbClr val="FF0000"/>
                </a:solidFill>
              </a:rPr>
              <a:t>yapay yemler</a:t>
            </a:r>
            <a:r>
              <a:rPr lang="tr-TR" sz="2600" dirty="0"/>
              <a:t>; kaşıklar, yapay balıklar (</a:t>
            </a:r>
            <a:r>
              <a:rPr lang="tr-TR" sz="2600" dirty="0" err="1"/>
              <a:t>Rapala</a:t>
            </a:r>
            <a:r>
              <a:rPr lang="tr-TR" sz="2600" dirty="0"/>
              <a:t> türü), döner kaşıklar, jigler, </a:t>
            </a:r>
            <a:r>
              <a:rPr lang="tr-TR" sz="2600" dirty="0" err="1"/>
              <a:t>fly</a:t>
            </a:r>
            <a:r>
              <a:rPr lang="tr-TR" sz="2600" dirty="0"/>
              <a:t> </a:t>
            </a:r>
            <a:r>
              <a:rPr lang="tr-TR" sz="2600" dirty="0" err="1"/>
              <a:t>fishing</a:t>
            </a:r>
            <a:r>
              <a:rPr lang="tr-TR" sz="2600" dirty="0"/>
              <a:t> sahteleridir.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00651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Yem seçimi avlaklara, mevsimlere göre </a:t>
            </a:r>
            <a:r>
              <a:rPr lang="tr-TR" dirty="0" smtClean="0"/>
              <a:t>(zaman </a:t>
            </a:r>
            <a:r>
              <a:rPr lang="tr-TR" dirty="0"/>
              <a:t>zaman, bir günde dahi değişebilir) farklılıklar gösterir ve hedef balıkların bilinen yemlenme alışkanlıkları </a:t>
            </a:r>
            <a:r>
              <a:rPr lang="tr-TR" dirty="0" smtClean="0"/>
              <a:t>göz önüne </a:t>
            </a:r>
            <a:r>
              <a:rPr lang="tr-TR" dirty="0"/>
              <a:t>alınarak yapılır. 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421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Hangi Balık Hangi </a:t>
            </a:r>
            <a:r>
              <a:rPr lang="tr-TR" sz="3600" b="1" dirty="0">
                <a:solidFill>
                  <a:srgbClr val="FF0000"/>
                </a:solidFill>
              </a:rPr>
              <a:t>Y</a:t>
            </a:r>
            <a:r>
              <a:rPr lang="tr-TR" sz="3600" b="1" dirty="0" smtClean="0">
                <a:solidFill>
                  <a:srgbClr val="FF0000"/>
                </a:solidFill>
              </a:rPr>
              <a:t>em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Balıkçılıkta kullanılan doğal yemler; balıkların beslenme alışkanlıklarına dayalı, balığın kendi doğal ortamında bulduğu yemler veya benzer özellikler içeren (örneğin: hububat ve </a:t>
            </a:r>
            <a:r>
              <a:rPr lang="tr-TR" sz="2400" dirty="0" err="1"/>
              <a:t>mamülleri</a:t>
            </a:r>
            <a:r>
              <a:rPr lang="tr-TR" sz="2400" dirty="0"/>
              <a:t>) yemlerdir.  </a:t>
            </a:r>
            <a:endParaRPr lang="tr-TR" sz="2400" dirty="0" smtClean="0"/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sz="2400" dirty="0" smtClean="0"/>
              <a:t>Balıkların </a:t>
            </a:r>
            <a:r>
              <a:rPr lang="tr-TR" sz="2400" dirty="0"/>
              <a:t>bilinen yemlere tercihleri mevsimsel veya bölgesel farklılık gösterebilir. Örneğin; Sazan balığı aynı mevsimde bir baraj gölünde mısırla yakalanabilirken, farklı bir doğal gölde yalnızca solucanla yakalanabilir. Diğer yemleri pek tercih etmezler. 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32148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dirty="0"/>
              <a:t>Balıklar, </a:t>
            </a:r>
            <a:r>
              <a:rPr lang="tr-TR" sz="2800" dirty="0" smtClean="0"/>
              <a:t>etçil (karnivor)</a:t>
            </a:r>
            <a:r>
              <a:rPr lang="tr-TR" sz="2800" dirty="0"/>
              <a:t> veya otçul </a:t>
            </a:r>
            <a:r>
              <a:rPr lang="tr-TR" sz="2800" dirty="0" smtClean="0"/>
              <a:t>(</a:t>
            </a:r>
            <a:r>
              <a:rPr lang="tr-TR" sz="2800" dirty="0" err="1" smtClean="0"/>
              <a:t>herbivor</a:t>
            </a:r>
            <a:r>
              <a:rPr lang="tr-TR" sz="2800" dirty="0" smtClean="0"/>
              <a:t>) beslenen </a:t>
            </a:r>
            <a:r>
              <a:rPr lang="tr-TR" sz="2800" dirty="0"/>
              <a:t>canlılardır. Bazı balık türleri hem etçil hem de otçul </a:t>
            </a:r>
            <a:r>
              <a:rPr lang="tr-TR" sz="2800" dirty="0" smtClean="0"/>
              <a:t>(omnivor) beslenebilirler</a:t>
            </a:r>
            <a:r>
              <a:rPr lang="tr-TR" sz="2800" dirty="0"/>
              <a:t>. </a:t>
            </a:r>
            <a:endParaRPr lang="tr-TR" sz="2800" dirty="0" smtClean="0"/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Turna balığı karnivor bir türdür.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Ot sazanı </a:t>
            </a:r>
            <a:r>
              <a:rPr lang="tr-TR" sz="2800" dirty="0" err="1" smtClean="0"/>
              <a:t>herbivor</a:t>
            </a:r>
            <a:r>
              <a:rPr lang="tr-TR" sz="2800" dirty="0" smtClean="0"/>
              <a:t> bir türdür.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Sazan ve deniz kefali omnivor balık türleridir.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85832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63277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600" dirty="0"/>
              <a:t>Balıkların karakteristik yemlenme alışkanlıklarındaki değişkenliklerden dolayı hiçbir balık türü için doğrudan "</a:t>
            </a:r>
            <a:r>
              <a:rPr lang="tr-TR" sz="2600" b="1" dirty="0">
                <a:solidFill>
                  <a:srgbClr val="FF0000"/>
                </a:solidFill>
              </a:rPr>
              <a:t>sadece şu yemle yakalanır</a:t>
            </a:r>
            <a:r>
              <a:rPr lang="tr-TR" sz="2600" dirty="0"/>
              <a:t>" gibi sabitler oluşturulamaz. </a:t>
            </a:r>
            <a:endParaRPr lang="tr-TR" sz="2600" dirty="0" smtClean="0"/>
          </a:p>
          <a:p>
            <a:pPr algn="just">
              <a:lnSpc>
                <a:spcPct val="150000"/>
              </a:lnSpc>
            </a:pPr>
            <a:r>
              <a:rPr lang="tr-TR" sz="2600" dirty="0" smtClean="0"/>
              <a:t>Bu </a:t>
            </a:r>
            <a:r>
              <a:rPr lang="tr-TR" sz="2600" dirty="0"/>
              <a:t>tür sabitler yanıltıcı olur ve boşa harcanan avlanma zamanıdır.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68914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404664"/>
            <a:ext cx="694372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14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332656"/>
            <a:ext cx="6734175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087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88640"/>
            <a:ext cx="6686550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69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404664"/>
            <a:ext cx="67437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652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60648"/>
            <a:ext cx="67151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05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2"/>
            <a:ext cx="668655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88640"/>
            <a:ext cx="671512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99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6705600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565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668655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263372"/>
      </p:ext>
    </p:extLst>
  </p:cSld>
  <p:clrMapOvr>
    <a:masterClrMapping/>
  </p:clrMapOvr>
</p:sld>
</file>

<file path=ppt/theme/theme1.xml><?xml version="1.0" encoding="utf-8"?>
<a:theme xmlns:a="http://schemas.openxmlformats.org/drawingml/2006/main" name="HAFTA-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HAFTA-1</Template>
  <TotalTime>865</TotalTime>
  <Words>169</Words>
  <Application>Microsoft Office PowerPoint</Application>
  <PresentationFormat>Ekran Gösterisi (4:3)</PresentationFormat>
  <Paragraphs>29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HAFTA-1</vt:lpstr>
      <vt:lpstr>PowerPoint Sunusu</vt:lpstr>
      <vt:lpstr>Amatör Balıkçılıkta Yem Çeşitleri</vt:lpstr>
      <vt:lpstr> Olta Balıkçılığı Yemleri</vt:lpstr>
      <vt:lpstr>1. Doğal Yemler</vt:lpstr>
      <vt:lpstr>PowerPoint Sunusu</vt:lpstr>
      <vt:lpstr>PowerPoint Sunusu</vt:lpstr>
      <vt:lpstr>2. Yapay Yemler</vt:lpstr>
      <vt:lpstr>PowerPoint Sunusu</vt:lpstr>
      <vt:lpstr>Hangi Balık Hangi Yem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136</cp:revision>
  <cp:lastPrinted>1601-01-01T00:00:00Z</cp:lastPrinted>
  <dcterms:created xsi:type="dcterms:W3CDTF">2020-09-29T14:08:01Z</dcterms:created>
  <dcterms:modified xsi:type="dcterms:W3CDTF">2020-12-02T08:40:36Z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