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69" d="100"/>
          <a:sy n="69" d="100"/>
        </p:scale>
        <p:origin x="132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TÜM BÖLÜMLER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FEN-EDEBİYAT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SSD143 AMATÖR BALIKÇILIK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Prof. Dr. Savaş YILMAZ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000" b="1" dirty="0"/>
              <a:t>Balık Popülasyonlarının Korunması ve Çevre Bilinci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Hafta-8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SSD143 AMATÖR BALIKÇILIK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rgbClr val="FF0000"/>
                </a:solidFill>
              </a:rPr>
              <a:t>Terminoloji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altLang="tr-TR" sz="3200" b="1" dirty="0">
                <a:solidFill>
                  <a:srgbClr val="FF0000"/>
                </a:solidFill>
              </a:rPr>
              <a:t>Biyolojik Tür:</a:t>
            </a:r>
            <a:r>
              <a:rPr lang="tr-TR" altLang="tr-TR" sz="3200" dirty="0">
                <a:solidFill>
                  <a:srgbClr val="FF0000"/>
                </a:solidFill>
              </a:rPr>
              <a:t> </a:t>
            </a:r>
            <a:r>
              <a:rPr lang="tr-TR" altLang="tr-TR" sz="3200" dirty="0"/>
              <a:t>Birbirine ve ana-babalarına çok benzeyen, doğal şartlar altında verimli döller verebilen ve üreme bakımından izole olmuş bireylerin oluşturduğu topluluk olarak tanımlanır.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422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525963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b="1" dirty="0">
                <a:solidFill>
                  <a:srgbClr val="FF0000"/>
                </a:solidFill>
              </a:rPr>
              <a:t>Popülasyon:</a:t>
            </a:r>
            <a:r>
              <a:rPr lang="tr-TR" dirty="0"/>
              <a:t> </a:t>
            </a:r>
            <a:r>
              <a:rPr lang="tr-TR" sz="3200" dirty="0"/>
              <a:t>Bir türün belli bir habitatı işgal eden bireylerinin oluşturduğu topluluğa popülasyon adı verilir. 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Ö</a:t>
            </a:r>
            <a:r>
              <a:rPr lang="tr-TR" sz="3200" dirty="0"/>
              <a:t>rneğin Sazan popülasyonu gibi…</a:t>
            </a:r>
          </a:p>
          <a:p>
            <a:pPr algn="just">
              <a:lnSpc>
                <a:spcPct val="20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944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20680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b="1" dirty="0">
                <a:solidFill>
                  <a:srgbClr val="FF0000"/>
                </a:solidFill>
              </a:rPr>
              <a:t>Endemik tür: </a:t>
            </a:r>
            <a:r>
              <a:rPr lang="tr-TR" dirty="0"/>
              <a:t>Sadece belirli bir coğrafik bölgede yaşayan türdür. 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Bu türler dünyanın dar ya da geniş alanları için endemik olabilirler.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Sözgelişi bölge endemiği, ülke endemiği, kıta endemiği gibi…</a:t>
            </a:r>
          </a:p>
        </p:txBody>
      </p:sp>
    </p:spTree>
    <p:extLst>
      <p:ext uri="{BB962C8B-B14F-4D97-AF65-F5344CB8AC3E}">
        <p14:creationId xmlns:p14="http://schemas.microsoft.com/office/powerpoint/2010/main" val="187050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E64D06-0DAC-487E-AA48-53E831F8E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47260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>
                <a:solidFill>
                  <a:srgbClr val="FF0000"/>
                </a:solidFill>
              </a:rPr>
              <a:t>Yerli tür (</a:t>
            </a:r>
            <a:r>
              <a:rPr lang="tr-TR" sz="2800" b="1" dirty="0" err="1">
                <a:solidFill>
                  <a:srgbClr val="FF0000"/>
                </a:solidFill>
              </a:rPr>
              <a:t>native</a:t>
            </a:r>
            <a:r>
              <a:rPr lang="tr-TR" sz="2800" b="1" dirty="0">
                <a:solidFill>
                  <a:srgbClr val="FF0000"/>
                </a:solidFill>
              </a:rPr>
              <a:t>): </a:t>
            </a:r>
            <a:r>
              <a:rPr lang="tr-TR" sz="2800" dirty="0"/>
              <a:t>Doğal faunada bulunan türlerdir.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>
                <a:solidFill>
                  <a:srgbClr val="FF0000"/>
                </a:solidFill>
              </a:rPr>
              <a:t>Yabancı tür (</a:t>
            </a:r>
            <a:r>
              <a:rPr lang="tr-TR" sz="2800" b="1" dirty="0" err="1">
                <a:solidFill>
                  <a:srgbClr val="FF0000"/>
                </a:solidFill>
              </a:rPr>
              <a:t>non-native</a:t>
            </a:r>
            <a:r>
              <a:rPr lang="tr-TR" sz="2800" b="1" dirty="0">
                <a:solidFill>
                  <a:srgbClr val="FF0000"/>
                </a:solidFill>
              </a:rPr>
              <a:t>, </a:t>
            </a:r>
            <a:r>
              <a:rPr lang="tr-TR" sz="2800" b="1" dirty="0" err="1">
                <a:solidFill>
                  <a:srgbClr val="FF0000"/>
                </a:solidFill>
              </a:rPr>
              <a:t>introduced</a:t>
            </a:r>
            <a:r>
              <a:rPr lang="tr-TR" sz="2800" b="1" dirty="0">
                <a:solidFill>
                  <a:srgbClr val="FF0000"/>
                </a:solidFill>
              </a:rPr>
              <a:t>): </a:t>
            </a:r>
            <a:r>
              <a:rPr lang="tr-TR" sz="2800" dirty="0"/>
              <a:t>Doğal faunanın üyesi olmayan fakat çeşitli nedenlerle sonradan faunaya katılan türlerdir.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>
                <a:solidFill>
                  <a:srgbClr val="FF0000"/>
                </a:solidFill>
              </a:rPr>
              <a:t>İstilacı tür (</a:t>
            </a:r>
            <a:r>
              <a:rPr lang="tr-TR" sz="2800" b="1" dirty="0" err="1">
                <a:solidFill>
                  <a:srgbClr val="FF0000"/>
                </a:solidFill>
              </a:rPr>
              <a:t>invasive</a:t>
            </a:r>
            <a:r>
              <a:rPr lang="tr-TR" sz="2800" b="1" dirty="0">
                <a:solidFill>
                  <a:srgbClr val="FF0000"/>
                </a:solidFill>
              </a:rPr>
              <a:t>): </a:t>
            </a:r>
            <a:r>
              <a:rPr lang="tr-TR" sz="2800" dirty="0"/>
              <a:t>Sonradan dahil olduğu ortama yerleşen, yayılan ve ekolojik yönden zararlı olan türlerdir.</a:t>
            </a:r>
          </a:p>
        </p:txBody>
      </p:sp>
    </p:spTree>
    <p:extLst>
      <p:ext uri="{BB962C8B-B14F-4D97-AF65-F5344CB8AC3E}">
        <p14:creationId xmlns:p14="http://schemas.microsoft.com/office/powerpoint/2010/main" val="3421986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6E637F-C46E-42D1-8799-4802DC72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FF0000"/>
                </a:solidFill>
              </a:rPr>
              <a:t>Balık türlerinin ve/</a:t>
            </a:r>
            <a:r>
              <a:rPr lang="tr-TR" sz="2800" b="1" dirty="0" err="1">
                <a:solidFill>
                  <a:srgbClr val="FF0000"/>
                </a:solidFill>
              </a:rPr>
              <a:t>vaya</a:t>
            </a:r>
            <a:r>
              <a:rPr lang="tr-TR" sz="2800" b="1" dirty="0">
                <a:solidFill>
                  <a:srgbClr val="FF0000"/>
                </a:solidFill>
              </a:rPr>
              <a:t> popülasyonlarının korunması için neler yapılabilir?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9A0F68-BF18-41DA-8F45-9D285DDEE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sz="2800" dirty="0"/>
              <a:t>Yerli Balıkları Koruma Projelerinin Desteklenmesi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Düşük Etkili Balıkçılık Yapılması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Su Kalitesinin Korunması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İstilacı Balık Türlerin Yayılmasının Önlenmesi</a:t>
            </a:r>
          </a:p>
        </p:txBody>
      </p:sp>
    </p:spTree>
    <p:extLst>
      <p:ext uri="{BB962C8B-B14F-4D97-AF65-F5344CB8AC3E}">
        <p14:creationId xmlns:p14="http://schemas.microsoft.com/office/powerpoint/2010/main" val="1700383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621B10-2A3D-40A1-8D15-850C9A96A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solidFill>
                  <a:srgbClr val="FF0000"/>
                </a:solidFill>
              </a:rPr>
              <a:t>Çevre Bilinci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575295-0D3F-4E0D-AFDA-82F4E88D7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tr-TR" sz="2400" dirty="0"/>
              <a:t>Karasal ve sucul ortamların temiz kullanılması</a:t>
            </a:r>
          </a:p>
          <a:p>
            <a:pPr>
              <a:lnSpc>
                <a:spcPct val="200000"/>
              </a:lnSpc>
            </a:pPr>
            <a:r>
              <a:rPr lang="tr-TR" sz="2400" dirty="0"/>
              <a:t>Sürdürülebilir balıkçılık faaliyetlerinin uygulanması</a:t>
            </a:r>
          </a:p>
        </p:txBody>
      </p:sp>
    </p:spTree>
    <p:extLst>
      <p:ext uri="{BB962C8B-B14F-4D97-AF65-F5344CB8AC3E}">
        <p14:creationId xmlns:p14="http://schemas.microsoft.com/office/powerpoint/2010/main" val="1588478715"/>
      </p:ext>
    </p:extLst>
  </p:cSld>
  <p:clrMapOvr>
    <a:masterClrMapping/>
  </p:clrMapOvr>
</p:sld>
</file>

<file path=ppt/theme/theme1.xml><?xml version="1.0" encoding="utf-8"?>
<a:theme xmlns:a="http://schemas.openxmlformats.org/drawingml/2006/main" name="HAFTA-1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HAFTA-1</Template>
  <TotalTime>1051</TotalTime>
  <Words>193</Words>
  <Application>Microsoft Office PowerPoint</Application>
  <PresentationFormat>Ekran Gösterisi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0" baseType="lpstr">
      <vt:lpstr>Arial</vt:lpstr>
      <vt:lpstr>HAFTA-1</vt:lpstr>
      <vt:lpstr>PowerPoint Sunusu</vt:lpstr>
      <vt:lpstr>Balık Popülasyonlarının Korunması ve Çevre Bilinci</vt:lpstr>
      <vt:lpstr>Terminoloji</vt:lpstr>
      <vt:lpstr>PowerPoint Sunusu</vt:lpstr>
      <vt:lpstr>PowerPoint Sunusu</vt:lpstr>
      <vt:lpstr>PowerPoint Sunusu</vt:lpstr>
      <vt:lpstr>Balık türlerinin ve/vaya popülasyonlarının korunması için neler yapılabilir?</vt:lpstr>
      <vt:lpstr>Çevre Bilinci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131</cp:revision>
  <cp:lastPrinted>1601-01-01T00:00:00Z</cp:lastPrinted>
  <dcterms:created xsi:type="dcterms:W3CDTF">2020-09-29T14:08:01Z</dcterms:created>
  <dcterms:modified xsi:type="dcterms:W3CDTF">2020-12-13T10:08:57Z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