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56" r:id="rId2"/>
    <p:sldId id="257" r:id="rId3"/>
    <p:sldId id="259" r:id="rId4"/>
    <p:sldId id="260" r:id="rId5"/>
    <p:sldId id="261" r:id="rId6"/>
    <p:sldId id="277" r:id="rId7"/>
    <p:sldId id="262" r:id="rId8"/>
    <p:sldId id="263" r:id="rId9"/>
    <p:sldId id="264" r:id="rId10"/>
    <p:sldId id="265" r:id="rId11"/>
    <p:sldId id="266" r:id="rId12"/>
    <p:sldId id="267" r:id="rId13"/>
    <p:sldId id="268" r:id="rId14"/>
    <p:sldId id="278" r:id="rId15"/>
    <p:sldId id="269" r:id="rId16"/>
    <p:sldId id="270" r:id="rId17"/>
    <p:sldId id="271" r:id="rId18"/>
    <p:sldId id="273" r:id="rId19"/>
    <p:sldId id="279" r:id="rId20"/>
    <p:sldId id="274" r:id="rId21"/>
    <p:sldId id="275" r:id="rId22"/>
    <p:sldId id="276" r:id="rId23"/>
    <p:sldId id="280" r:id="rId24"/>
    <p:sldId id="289" r:id="rId25"/>
    <p:sldId id="281" r:id="rId26"/>
    <p:sldId id="288" r:id="rId27"/>
    <p:sldId id="282" r:id="rId28"/>
    <p:sldId id="283" r:id="rId29"/>
    <p:sldId id="285" r:id="rId30"/>
    <p:sldId id="286" r:id="rId31"/>
    <p:sldId id="287" r:id="rId32"/>
    <p:sldId id="290" r:id="rId33"/>
    <p:sldId id="291" r:id="rId34"/>
    <p:sldId id="292" r:id="rId35"/>
    <p:sldId id="293" r:id="rId36"/>
    <p:sldId id="294" r:id="rId37"/>
    <p:sldId id="295" r:id="rId38"/>
    <p:sldId id="296" r:id="rId39"/>
    <p:sldId id="297" r:id="rId40"/>
    <p:sldId id="298" r:id="rId41"/>
    <p:sldId id="305" r:id="rId42"/>
    <p:sldId id="299" r:id="rId43"/>
    <p:sldId id="306" r:id="rId44"/>
    <p:sldId id="300" r:id="rId45"/>
    <p:sldId id="307" r:id="rId46"/>
    <p:sldId id="301" r:id="rId47"/>
    <p:sldId id="302" r:id="rId48"/>
    <p:sldId id="308" r:id="rId49"/>
    <p:sldId id="303" r:id="rId50"/>
    <p:sldId id="304" r:id="rId5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121" d="100"/>
          <a:sy n="121" d="100"/>
        </p:scale>
        <p:origin x="-1260"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19.11.2020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87854F-31C0-4348-9220-B2830A1A28FE}" type="datetimeFigureOut">
              <a:rPr lang="tr-TR" smtClean="0"/>
              <a:t>19.11.2020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15D557-C03A-4523-87FD-A8043762FA3F}" type="slidenum">
              <a:rPr lang="tr-TR" smtClean="0"/>
              <a:t>‹#›</a:t>
            </a:fld>
            <a:endParaRPr lang="tr-TR"/>
          </a:p>
        </p:txBody>
      </p:sp>
    </p:spTree>
    <p:extLst>
      <p:ext uri="{BB962C8B-B14F-4D97-AF65-F5344CB8AC3E}">
        <p14:creationId xmlns:p14="http://schemas.microsoft.com/office/powerpoint/2010/main" val="2328119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BE15D557-C03A-4523-87FD-A8043762FA3F}" type="slidenum">
              <a:rPr lang="tr-TR" smtClean="0"/>
              <a:t>2</a:t>
            </a:fld>
            <a:endParaRPr lang="tr-TR"/>
          </a:p>
        </p:txBody>
      </p:sp>
    </p:spTree>
    <p:extLst>
      <p:ext uri="{BB962C8B-B14F-4D97-AF65-F5344CB8AC3E}">
        <p14:creationId xmlns:p14="http://schemas.microsoft.com/office/powerpoint/2010/main" val="27269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BİYOLOJİ BÖLÜMÜ</a:t>
            </a:r>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FEN-EDEBİYAT FAKÜLTESİ</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BİO221 İHTİYOLOJİ (SEÇ)</a:t>
            </a:r>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Prof. Dr. Savaş YILMAZ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3600" b="1" dirty="0"/>
              <a:t>Balıklarda Boşaltım Sistemi ve </a:t>
            </a:r>
            <a:r>
              <a:rPr lang="tr-TR" altLang="tr-TR" sz="3600" b="1" dirty="0" err="1"/>
              <a:t>Osmoregülasyon</a:t>
            </a:r>
            <a:endParaRPr lang="tr-TR" altLang="tr-TR" sz="3600" b="1"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Hafta-6</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BİO221 </a:t>
            </a:r>
            <a:r>
              <a:rPr lang="tr-TR" altLang="tr-TR" sz="3200" i="1" dirty="0" err="1"/>
              <a:t>İhtiyoloji</a:t>
            </a:r>
            <a:endParaRPr lang="tr-TR" altLang="tr-TR" sz="3200" i="1" dirty="0"/>
          </a:p>
        </p:txBody>
      </p:sp>
      <p:sp>
        <p:nvSpPr>
          <p:cNvPr id="2" name="Metin kutusu 1"/>
          <p:cNvSpPr txBox="1"/>
          <p:nvPr/>
        </p:nvSpPr>
        <p:spPr>
          <a:xfrm>
            <a:off x="251520" y="4915034"/>
            <a:ext cx="6552050" cy="1754326"/>
          </a:xfrm>
          <a:prstGeom prst="rect">
            <a:avLst/>
          </a:prstGeom>
          <a:noFill/>
        </p:spPr>
        <p:txBody>
          <a:bodyPr wrap="none" rtlCol="0">
            <a:spAutoFit/>
          </a:bodyPr>
          <a:lstStyle/>
          <a:p>
            <a:pPr marL="171450" indent="-171450">
              <a:buClr>
                <a:srgbClr val="FF0000"/>
              </a:buClr>
              <a:buFont typeface="Wingdings" panose="05000000000000000000" pitchFamily="2" charset="2"/>
              <a:buChar char="q"/>
            </a:pPr>
            <a:r>
              <a:rPr lang="tr-TR" sz="1200" dirty="0"/>
              <a:t>Bu sunumun hazırlanmasında aşağıdaki kaynak kitaplardan yararlanılmıştır.</a:t>
            </a:r>
          </a:p>
          <a:p>
            <a:pPr marL="171450" indent="-171450">
              <a:buClr>
                <a:srgbClr val="FF0000"/>
              </a:buClr>
              <a:buFont typeface="Wingdings" panose="05000000000000000000" pitchFamily="2" charset="2"/>
              <a:buChar char="q"/>
            </a:pPr>
            <a:r>
              <a:rPr lang="tr-TR" sz="1200" dirty="0"/>
              <a:t>Bu sunum eğitim amacıyla hazırlanmış olup, ticari bir amaç söz konusu değildir.</a:t>
            </a:r>
          </a:p>
          <a:p>
            <a:endParaRPr lang="tr-TR" sz="1200" dirty="0"/>
          </a:p>
          <a:p>
            <a:r>
              <a:rPr lang="tr-TR" sz="1200" dirty="0"/>
              <a:t>1-Turan, C. 2007. Türkiye Kemikli Deniz Balıkları Atlası ve Sistematiği, Nobel Kitapevi, Adana.</a:t>
            </a:r>
          </a:p>
          <a:p>
            <a:r>
              <a:rPr lang="tr-TR" sz="1200" dirty="0"/>
              <a:t>2-Timur, G. 2008. Balık Anatomisi, Nobel Yayıncılık, Ankara.</a:t>
            </a:r>
          </a:p>
          <a:p>
            <a:r>
              <a:rPr lang="tr-TR" sz="1200" dirty="0"/>
              <a:t>3-Demir, N. 2009. </a:t>
            </a:r>
            <a:r>
              <a:rPr lang="tr-TR" sz="1200" dirty="0" err="1"/>
              <a:t>İhtiyoloji</a:t>
            </a:r>
            <a:r>
              <a:rPr lang="tr-TR" sz="1200" dirty="0"/>
              <a:t>, Nobel Yayıncılık, Ankara.</a:t>
            </a:r>
          </a:p>
          <a:p>
            <a:r>
              <a:rPr lang="tr-TR" sz="1200" dirty="0"/>
              <a:t>4-Kuru, M. 2011. Omurgalı Hayvanlar, </a:t>
            </a:r>
            <a:r>
              <a:rPr lang="tr-TR" sz="1200" dirty="0" err="1"/>
              <a:t>Palme</a:t>
            </a:r>
            <a:r>
              <a:rPr lang="tr-TR" sz="1200" dirty="0"/>
              <a:t> Yayıncılık, Ankara.</a:t>
            </a:r>
          </a:p>
          <a:p>
            <a:endParaRPr lang="tr-TR" sz="1200" dirty="0"/>
          </a:p>
          <a:p>
            <a:endParaRPr lang="tr-TR"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4525963"/>
          </a:xfrm>
        </p:spPr>
        <p:txBody>
          <a:bodyPr/>
          <a:lstStyle/>
          <a:p>
            <a:pPr algn="just">
              <a:lnSpc>
                <a:spcPct val="150000"/>
              </a:lnSpc>
            </a:pPr>
            <a:r>
              <a:rPr lang="tr-TR" sz="2400" dirty="0"/>
              <a:t>Hayvanlarda metabolizma artığı olan zararlı maddelerin organizmadan atılması olayına boşaltım, sularda yaşayan bazı türlerin </a:t>
            </a:r>
            <a:r>
              <a:rPr lang="tr-TR" sz="2400" dirty="0" err="1"/>
              <a:t>osmotik</a:t>
            </a:r>
            <a:r>
              <a:rPr lang="tr-TR" sz="2400" dirty="0"/>
              <a:t> basınçlarını çevrenin </a:t>
            </a:r>
            <a:r>
              <a:rPr lang="tr-TR" sz="2400" dirty="0" err="1"/>
              <a:t>osmotik</a:t>
            </a:r>
            <a:r>
              <a:rPr lang="tr-TR" sz="2400" dirty="0"/>
              <a:t> basıncına bağlı olmadan ayarlayabilmelerine de </a:t>
            </a:r>
            <a:r>
              <a:rPr lang="tr-TR" sz="2400" dirty="0" err="1"/>
              <a:t>osmoregülasyon</a:t>
            </a:r>
            <a:r>
              <a:rPr lang="tr-TR" sz="2400" dirty="0"/>
              <a:t> </a:t>
            </a:r>
            <a:r>
              <a:rPr lang="tr-TR" sz="2400" dirty="0" smtClean="0"/>
              <a:t>denir.</a:t>
            </a:r>
            <a:endParaRPr lang="tr-TR" sz="2400" dirty="0"/>
          </a:p>
          <a:p>
            <a:pPr algn="just">
              <a:lnSpc>
                <a:spcPct val="150000"/>
              </a:lnSpc>
            </a:pPr>
            <a:r>
              <a:rPr lang="tr-TR" sz="2400" dirty="0"/>
              <a:t>Hayvanlarda boşaltım ve </a:t>
            </a:r>
            <a:r>
              <a:rPr lang="tr-TR" sz="2400" dirty="0" err="1"/>
              <a:t>osmoregülasyon</a:t>
            </a:r>
            <a:r>
              <a:rPr lang="tr-TR" sz="2400" dirty="0"/>
              <a:t> işlevleri birbirleriyle yakından ilgilidir ve genellikle aynı organlar tarafından </a:t>
            </a:r>
            <a:r>
              <a:rPr lang="tr-TR" sz="2400" dirty="0" smtClean="0"/>
              <a:t>yapılır.</a:t>
            </a:r>
            <a:endParaRPr lang="tr-TR" sz="2400" dirty="0"/>
          </a:p>
          <a:p>
            <a:pPr algn="just">
              <a:lnSpc>
                <a:spcPct val="150000"/>
              </a:lnSpc>
            </a:pPr>
            <a:endParaRPr lang="tr-TR" sz="2400" dirty="0"/>
          </a:p>
        </p:txBody>
      </p:sp>
    </p:spTree>
    <p:extLst>
      <p:ext uri="{BB962C8B-B14F-4D97-AF65-F5344CB8AC3E}">
        <p14:creationId xmlns:p14="http://schemas.microsoft.com/office/powerpoint/2010/main" val="222997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BALIKLARDA BOŞALTIM VE OSMOREGÜLASYON ORGANLARI</a:t>
            </a:r>
            <a:endParaRPr lang="tr-TR" sz="2800" b="1" dirty="0">
              <a:solidFill>
                <a:srgbClr val="FF0000"/>
              </a:solidFill>
            </a:endParaRPr>
          </a:p>
        </p:txBody>
      </p:sp>
      <p:sp>
        <p:nvSpPr>
          <p:cNvPr id="3" name="İçerik Yer Tutucusu 2"/>
          <p:cNvSpPr>
            <a:spLocks noGrp="1"/>
          </p:cNvSpPr>
          <p:nvPr>
            <p:ph idx="1"/>
          </p:nvPr>
        </p:nvSpPr>
        <p:spPr>
          <a:xfrm>
            <a:off x="323528" y="1495325"/>
            <a:ext cx="8568952" cy="4525963"/>
          </a:xfrm>
        </p:spPr>
        <p:txBody>
          <a:bodyPr/>
          <a:lstStyle/>
          <a:p>
            <a:pPr algn="just">
              <a:lnSpc>
                <a:spcPct val="150000"/>
              </a:lnSpc>
            </a:pPr>
            <a:r>
              <a:rPr lang="tr-TR" sz="1700" dirty="0"/>
              <a:t>Balıklarda boşaltım ve </a:t>
            </a:r>
            <a:r>
              <a:rPr lang="tr-TR" sz="1700" dirty="0" err="1"/>
              <a:t>osmoregülasyon</a:t>
            </a:r>
            <a:r>
              <a:rPr lang="tr-TR" sz="1700" dirty="0"/>
              <a:t> organları başlıca böbrekler ve solungaçlardır. Ayrıca bağırsak ve deri de boşaltım ve </a:t>
            </a:r>
            <a:r>
              <a:rPr lang="tr-TR" sz="1700" dirty="0" err="1"/>
              <a:t>osmoregülasyonda</a:t>
            </a:r>
            <a:r>
              <a:rPr lang="tr-TR" sz="1700" dirty="0"/>
              <a:t> rol oynar. </a:t>
            </a:r>
            <a:endParaRPr lang="tr-TR" sz="1700" dirty="0" smtClean="0"/>
          </a:p>
          <a:p>
            <a:pPr algn="just">
              <a:lnSpc>
                <a:spcPct val="150000"/>
              </a:lnSpc>
            </a:pPr>
            <a:r>
              <a:rPr lang="tr-TR" sz="1700" dirty="0" smtClean="0"/>
              <a:t>Böbrekler</a:t>
            </a:r>
            <a:r>
              <a:rPr lang="tr-TR" sz="1700" dirty="0"/>
              <a:t>, metabolizma artıklarının bir kısmıyla, fazla suyun dışarı atılmasında rol oynamaktan başka, kimi madensel tuzların dışarı atılması yada vücutta </a:t>
            </a:r>
            <a:r>
              <a:rPr lang="tr-TR" sz="1700" dirty="0" smtClean="0"/>
              <a:t>tutulmasını </a:t>
            </a:r>
            <a:r>
              <a:rPr lang="tr-TR" sz="1700" dirty="0"/>
              <a:t>da sağlarlar. </a:t>
            </a:r>
            <a:endParaRPr lang="tr-TR" sz="1700" dirty="0" smtClean="0"/>
          </a:p>
          <a:p>
            <a:pPr algn="just">
              <a:lnSpc>
                <a:spcPct val="150000"/>
              </a:lnSpc>
            </a:pPr>
            <a:r>
              <a:rPr lang="tr-TR" sz="1700" dirty="0" smtClean="0"/>
              <a:t>Öte </a:t>
            </a:r>
            <a:r>
              <a:rPr lang="tr-TR" sz="1700" dirty="0"/>
              <a:t>yandan birinci derecede solunum işlevi yapan solungaçların da, metabolizma sonucu oluşan azotlu artık maddelerin büyük bir kısmının dışarı atılmasıyla, kimi iyonların dışarı  atılması  </a:t>
            </a:r>
            <a:r>
              <a:rPr lang="tr-TR" sz="1700" dirty="0" smtClean="0"/>
              <a:t>ya da </a:t>
            </a:r>
            <a:r>
              <a:rPr lang="tr-TR" sz="1700" dirty="0"/>
              <a:t>ortamdan alınmasında rolleri vardır. </a:t>
            </a:r>
            <a:endParaRPr lang="tr-TR" sz="1700" dirty="0" smtClean="0"/>
          </a:p>
          <a:p>
            <a:pPr algn="just">
              <a:lnSpc>
                <a:spcPct val="150000"/>
              </a:lnSpc>
            </a:pPr>
            <a:r>
              <a:rPr lang="tr-TR" sz="1700" dirty="0" smtClean="0"/>
              <a:t>Böylece </a:t>
            </a:r>
            <a:r>
              <a:rPr lang="tr-TR" sz="1700" dirty="0"/>
              <a:t>balıklarda </a:t>
            </a:r>
            <a:r>
              <a:rPr lang="tr-TR" sz="1700" dirty="0" err="1"/>
              <a:t>homeostasis</a:t>
            </a:r>
            <a:r>
              <a:rPr lang="tr-TR" sz="1700" dirty="0"/>
              <a:t> (su-tuz dengesi)’in korunması ve metabolizma artıklarının  atılışı  bu organların  birlikte  ve ahenkli bir biçimde çalışmasıyla </a:t>
            </a:r>
            <a:r>
              <a:rPr lang="tr-TR" sz="1700" dirty="0" smtClean="0"/>
              <a:t>sağlanır.</a:t>
            </a:r>
            <a:endParaRPr lang="tr-TR" sz="1700" dirty="0"/>
          </a:p>
          <a:p>
            <a:pPr algn="just">
              <a:lnSpc>
                <a:spcPct val="150000"/>
              </a:lnSpc>
            </a:pPr>
            <a:endParaRPr lang="tr-TR" sz="1700" dirty="0"/>
          </a:p>
        </p:txBody>
      </p:sp>
    </p:spTree>
    <p:extLst>
      <p:ext uri="{BB962C8B-B14F-4D97-AF65-F5344CB8AC3E}">
        <p14:creationId xmlns:p14="http://schemas.microsoft.com/office/powerpoint/2010/main" val="3770673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sz="2800" b="1" dirty="0" smtClean="0">
                <a:solidFill>
                  <a:srgbClr val="FF0000"/>
                </a:solidFill>
              </a:rPr>
              <a:t>BÖBREKLER</a:t>
            </a:r>
            <a:endParaRPr lang="tr-TR" sz="2800" b="1" dirty="0">
              <a:solidFill>
                <a:srgbClr val="FF0000"/>
              </a:solidFill>
            </a:endParaRPr>
          </a:p>
        </p:txBody>
      </p:sp>
      <p:sp>
        <p:nvSpPr>
          <p:cNvPr id="3" name="İçerik Yer Tutucusu 2"/>
          <p:cNvSpPr>
            <a:spLocks noGrp="1"/>
          </p:cNvSpPr>
          <p:nvPr>
            <p:ph idx="1"/>
          </p:nvPr>
        </p:nvSpPr>
        <p:spPr>
          <a:xfrm>
            <a:off x="395536" y="980728"/>
            <a:ext cx="8363272" cy="5184576"/>
          </a:xfrm>
        </p:spPr>
        <p:txBody>
          <a:bodyPr/>
          <a:lstStyle/>
          <a:p>
            <a:pPr algn="just">
              <a:lnSpc>
                <a:spcPct val="150000"/>
              </a:lnSpc>
            </a:pPr>
            <a:r>
              <a:rPr lang="tr-TR" sz="2200" dirty="0"/>
              <a:t>B</a:t>
            </a:r>
            <a:r>
              <a:rPr lang="tr-TR" sz="2200" dirty="0" smtClean="0"/>
              <a:t>ütün </a:t>
            </a:r>
            <a:r>
              <a:rPr lang="tr-TR" sz="2200" dirty="0"/>
              <a:t>balıkların böbrekleri </a:t>
            </a:r>
            <a:r>
              <a:rPr lang="tr-TR" sz="2200" dirty="0" err="1"/>
              <a:t>mezonefroz</a:t>
            </a:r>
            <a:r>
              <a:rPr lang="tr-TR" sz="2200" dirty="0"/>
              <a:t> </a:t>
            </a:r>
            <a:r>
              <a:rPr lang="tr-TR" sz="2200" dirty="0" smtClean="0"/>
              <a:t>tipte olmakla  beraber, alt  gruplar arasında</a:t>
            </a:r>
            <a:r>
              <a:rPr lang="tr-TR" sz="2200" dirty="0"/>
              <a:t> </a:t>
            </a:r>
            <a:r>
              <a:rPr lang="tr-TR" sz="2200" dirty="0" smtClean="0"/>
              <a:t>özellikle </a:t>
            </a:r>
            <a:r>
              <a:rPr lang="tr-TR" sz="2200" dirty="0"/>
              <a:t>boşaltım kanalı </a:t>
            </a:r>
            <a:r>
              <a:rPr lang="tr-TR" sz="2200" dirty="0" smtClean="0"/>
              <a:t>bakımından bazı farklılıklar bulunur. </a:t>
            </a:r>
            <a:r>
              <a:rPr lang="tr-TR" sz="2200" dirty="0"/>
              <a:t>Tüm </a:t>
            </a:r>
            <a:r>
              <a:rPr lang="tr-TR" sz="2200" dirty="0" smtClean="0"/>
              <a:t>balıklarda </a:t>
            </a:r>
            <a:r>
              <a:rPr lang="tr-TR" sz="2200" dirty="0" err="1"/>
              <a:t>embriyonik</a:t>
            </a:r>
            <a:r>
              <a:rPr lang="tr-TR" sz="2200" dirty="0"/>
              <a:t> </a:t>
            </a:r>
            <a:r>
              <a:rPr lang="tr-TR" sz="2200" dirty="0" smtClean="0"/>
              <a:t>gelişim sırasında işlevsel </a:t>
            </a:r>
            <a:r>
              <a:rPr lang="tr-TR" sz="2200" dirty="0"/>
              <a:t>olan böbrekler </a:t>
            </a:r>
            <a:r>
              <a:rPr lang="tr-TR" sz="2200" dirty="0" err="1" smtClean="0"/>
              <a:t>pronefrozdur</a:t>
            </a:r>
            <a:r>
              <a:rPr lang="tr-TR" sz="2200" dirty="0" smtClean="0"/>
              <a:t>.</a:t>
            </a:r>
            <a:endParaRPr lang="tr-TR" sz="2200" dirty="0"/>
          </a:p>
          <a:p>
            <a:pPr algn="just">
              <a:lnSpc>
                <a:spcPct val="150000"/>
              </a:lnSpc>
            </a:pPr>
            <a:r>
              <a:rPr lang="tr-TR" sz="2200" dirty="0"/>
              <a:t>Böbrekler, </a:t>
            </a:r>
            <a:r>
              <a:rPr lang="tr-TR" sz="2200" dirty="0" err="1"/>
              <a:t>trombosit</a:t>
            </a:r>
            <a:r>
              <a:rPr lang="tr-TR" sz="2200" dirty="0"/>
              <a:t> ve </a:t>
            </a:r>
            <a:r>
              <a:rPr lang="tr-TR" sz="2200" dirty="0" err="1"/>
              <a:t>granülositlerin</a:t>
            </a:r>
            <a:r>
              <a:rPr lang="tr-TR" sz="2200" dirty="0"/>
              <a:t> oluşumunda görev aldığı gibi, </a:t>
            </a:r>
            <a:r>
              <a:rPr lang="tr-TR" sz="2200" dirty="0" smtClean="0"/>
              <a:t>metabolizma </a:t>
            </a:r>
            <a:r>
              <a:rPr lang="tr-TR" sz="2200" dirty="0"/>
              <a:t>atık maddelerinden  amonyak, </a:t>
            </a:r>
            <a:r>
              <a:rPr lang="tr-TR" sz="2200" dirty="0" err="1"/>
              <a:t>kreatin</a:t>
            </a:r>
            <a:r>
              <a:rPr lang="tr-TR" sz="2200" dirty="0"/>
              <a:t>,  üre, ürik asit,  </a:t>
            </a:r>
            <a:r>
              <a:rPr lang="tr-TR" sz="2200" dirty="0" smtClean="0"/>
              <a:t>karbondioksit, pigment   </a:t>
            </a:r>
            <a:r>
              <a:rPr lang="tr-TR" sz="2200" dirty="0"/>
              <a:t>ve   çeşitli   organik   tuzların   vücuttan   atılmasında   da   büyük </a:t>
            </a:r>
            <a:r>
              <a:rPr lang="tr-TR" sz="2200" dirty="0" smtClean="0"/>
              <a:t>görev yapmaktadır.</a:t>
            </a:r>
            <a:r>
              <a:rPr lang="tr-TR" sz="2200" dirty="0"/>
              <a:t> </a:t>
            </a:r>
          </a:p>
          <a:p>
            <a:pPr algn="just">
              <a:lnSpc>
                <a:spcPct val="150000"/>
              </a:lnSpc>
            </a:pPr>
            <a:endParaRPr lang="tr-TR" sz="2200" dirty="0"/>
          </a:p>
          <a:p>
            <a:pPr algn="just">
              <a:lnSpc>
                <a:spcPct val="150000"/>
              </a:lnSpc>
            </a:pPr>
            <a:endParaRPr lang="tr-TR" sz="2200" dirty="0"/>
          </a:p>
          <a:p>
            <a:pPr algn="just">
              <a:lnSpc>
                <a:spcPct val="150000"/>
              </a:lnSpc>
            </a:pPr>
            <a:endParaRPr lang="tr-TR" sz="2200" dirty="0"/>
          </a:p>
        </p:txBody>
      </p:sp>
    </p:spTree>
    <p:extLst>
      <p:ext uri="{BB962C8B-B14F-4D97-AF65-F5344CB8AC3E}">
        <p14:creationId xmlns:p14="http://schemas.microsoft.com/office/powerpoint/2010/main" val="409278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3.png"/>
          <p:cNvPicPr/>
          <p:nvPr/>
        </p:nvPicPr>
        <p:blipFill>
          <a:blip r:embed="rId2" cstate="print"/>
          <a:stretch>
            <a:fillRect/>
          </a:stretch>
        </p:blipFill>
        <p:spPr>
          <a:xfrm>
            <a:off x="3113018" y="908720"/>
            <a:ext cx="2611110" cy="3528392"/>
          </a:xfrm>
          <a:prstGeom prst="rect">
            <a:avLst/>
          </a:prstGeom>
        </p:spPr>
      </p:pic>
      <p:sp>
        <p:nvSpPr>
          <p:cNvPr id="5" name="Dikdörtgen 4"/>
          <p:cNvSpPr/>
          <p:nvPr/>
        </p:nvSpPr>
        <p:spPr>
          <a:xfrm>
            <a:off x="611560" y="4738787"/>
            <a:ext cx="8064896" cy="584775"/>
          </a:xfrm>
          <a:prstGeom prst="rect">
            <a:avLst/>
          </a:prstGeom>
        </p:spPr>
        <p:txBody>
          <a:bodyPr wrap="square">
            <a:spAutoFit/>
          </a:bodyPr>
          <a:lstStyle/>
          <a:p>
            <a:r>
              <a:rPr lang="tr-TR" sz="1600" dirty="0" smtClean="0"/>
              <a:t>Balık </a:t>
            </a:r>
            <a:r>
              <a:rPr lang="tr-TR" sz="1600" dirty="0" err="1"/>
              <a:t>mezonefrozları</a:t>
            </a:r>
            <a:r>
              <a:rPr lang="tr-TR" sz="1600" dirty="0"/>
              <a:t>: A) </a:t>
            </a:r>
            <a:r>
              <a:rPr lang="tr-TR" sz="1600" i="1" dirty="0" err="1"/>
              <a:t>Perca</a:t>
            </a:r>
            <a:r>
              <a:rPr lang="tr-TR" sz="1600" i="1" dirty="0"/>
              <a:t> </a:t>
            </a:r>
            <a:r>
              <a:rPr lang="tr-TR" sz="1600" i="1" dirty="0" err="1"/>
              <a:t>fluviatilis</a:t>
            </a:r>
            <a:r>
              <a:rPr lang="tr-TR" sz="1600" i="1" dirty="0"/>
              <a:t> </a:t>
            </a:r>
            <a:r>
              <a:rPr lang="tr-TR" sz="1600" dirty="0"/>
              <a:t>(Tatlısu levreği); B) </a:t>
            </a:r>
            <a:r>
              <a:rPr lang="tr-TR" sz="1600" i="1" dirty="0" err="1"/>
              <a:t>Lucioperca</a:t>
            </a:r>
            <a:r>
              <a:rPr lang="tr-TR" sz="1600" i="1" dirty="0"/>
              <a:t> </a:t>
            </a:r>
            <a:r>
              <a:rPr lang="tr-TR" sz="1600" i="1" dirty="0" err="1"/>
              <a:t>sandra</a:t>
            </a:r>
            <a:r>
              <a:rPr lang="tr-TR" sz="1600" i="1" dirty="0"/>
              <a:t>  </a:t>
            </a:r>
            <a:r>
              <a:rPr lang="tr-TR" sz="1600" dirty="0"/>
              <a:t>(Sudak</a:t>
            </a:r>
            <a:r>
              <a:rPr lang="tr-TR" sz="1600" dirty="0" smtClean="0"/>
              <a:t>) </a:t>
            </a:r>
            <a:r>
              <a:rPr lang="tr-TR" sz="1600" dirty="0"/>
              <a:t>i: idrar sinüsü; m: </a:t>
            </a:r>
            <a:r>
              <a:rPr lang="tr-TR" sz="1600" dirty="0" err="1"/>
              <a:t>mezonefroz</a:t>
            </a:r>
            <a:r>
              <a:rPr lang="tr-TR" sz="1600" dirty="0"/>
              <a:t>; </a:t>
            </a:r>
            <a:r>
              <a:rPr lang="tr-TR" sz="1600" dirty="0" err="1"/>
              <a:t>pcv</a:t>
            </a:r>
            <a:r>
              <a:rPr lang="tr-TR" sz="1600" dirty="0"/>
              <a:t>: </a:t>
            </a:r>
            <a:r>
              <a:rPr lang="tr-TR" sz="1600" dirty="0" err="1"/>
              <a:t>posterior</a:t>
            </a:r>
            <a:r>
              <a:rPr lang="tr-TR" sz="1600" dirty="0"/>
              <a:t> kardinal </a:t>
            </a:r>
            <a:r>
              <a:rPr lang="tr-TR" sz="1600" dirty="0" err="1"/>
              <a:t>ven</a:t>
            </a:r>
            <a:r>
              <a:rPr lang="tr-TR" sz="1600" dirty="0"/>
              <a:t>.</a:t>
            </a:r>
          </a:p>
        </p:txBody>
      </p:sp>
    </p:spTree>
    <p:extLst>
      <p:ext uri="{BB962C8B-B14F-4D97-AF65-F5344CB8AC3E}">
        <p14:creationId xmlns:p14="http://schemas.microsoft.com/office/powerpoint/2010/main" val="339194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algn="just">
              <a:lnSpc>
                <a:spcPct val="150000"/>
              </a:lnSpc>
            </a:pPr>
            <a:r>
              <a:rPr lang="tr-TR" sz="2000" dirty="0"/>
              <a:t>Kemikli balıklarda </a:t>
            </a:r>
            <a:r>
              <a:rPr lang="tr-TR" sz="2000" dirty="0" err="1"/>
              <a:t>kloak</a:t>
            </a:r>
            <a:r>
              <a:rPr lang="tr-TR" sz="2000" dirty="0"/>
              <a:t> mevcut olmadığından,  her  böbrekten çıkan boşaltım kanalı üreme kanalı ile birleştikten sonra dışarıya açılır. </a:t>
            </a:r>
            <a:endParaRPr lang="tr-TR" sz="2000" dirty="0" smtClean="0"/>
          </a:p>
          <a:p>
            <a:pPr algn="just">
              <a:lnSpc>
                <a:spcPct val="150000"/>
              </a:lnSpc>
            </a:pPr>
            <a:r>
              <a:rPr lang="tr-TR" sz="2000" dirty="0" smtClean="0"/>
              <a:t>Kemikli </a:t>
            </a:r>
            <a:r>
              <a:rPr lang="tr-TR" sz="2000" dirty="0"/>
              <a:t>balıklarda ne testis ne de </a:t>
            </a:r>
            <a:r>
              <a:rPr lang="tr-TR" sz="2000" dirty="0" err="1"/>
              <a:t>ovaryumların</a:t>
            </a:r>
            <a:r>
              <a:rPr lang="tr-TR" sz="2000" dirty="0"/>
              <a:t> böbreklerle bağlantısı yoktur. Bu durum üreme organları ile idrar kanalının çıkışta aynı kanala açılmasından kaynaklanmaktadır. </a:t>
            </a:r>
            <a:endParaRPr lang="tr-TR" sz="2000" dirty="0" smtClean="0"/>
          </a:p>
          <a:p>
            <a:pPr algn="just">
              <a:lnSpc>
                <a:spcPct val="150000"/>
              </a:lnSpc>
            </a:pPr>
            <a:r>
              <a:rPr lang="tr-TR" sz="2000" dirty="0" smtClean="0"/>
              <a:t>Buna </a:t>
            </a:r>
            <a:r>
              <a:rPr lang="tr-TR" sz="2000" dirty="0"/>
              <a:t>rağmen </a:t>
            </a:r>
            <a:r>
              <a:rPr lang="tr-TR" sz="2000" dirty="0" err="1"/>
              <a:t>kıkırdaklı</a:t>
            </a:r>
            <a:r>
              <a:rPr lang="tr-TR" sz="2000" dirty="0"/>
              <a:t> </a:t>
            </a:r>
            <a:r>
              <a:rPr lang="tr-TR" sz="2000" dirty="0" smtClean="0"/>
              <a:t>balıklar, </a:t>
            </a:r>
            <a:r>
              <a:rPr lang="tr-TR" sz="2000" i="1" dirty="0" err="1"/>
              <a:t>Chondrostei</a:t>
            </a:r>
            <a:r>
              <a:rPr lang="tr-TR" sz="2000" i="1" dirty="0"/>
              <a:t> </a:t>
            </a:r>
            <a:r>
              <a:rPr lang="tr-TR" sz="2000" dirty="0"/>
              <a:t>ve </a:t>
            </a:r>
            <a:r>
              <a:rPr lang="tr-TR" sz="2000" i="1" dirty="0" err="1"/>
              <a:t>Holostei</a:t>
            </a:r>
            <a:r>
              <a:rPr lang="tr-TR" sz="2000" i="1" dirty="0"/>
              <a:t> </a:t>
            </a:r>
            <a:r>
              <a:rPr lang="tr-TR" sz="2000" dirty="0"/>
              <a:t>grubu balıkların erkeklerinde </a:t>
            </a:r>
            <a:r>
              <a:rPr lang="tr-TR" sz="2000" dirty="0" err="1"/>
              <a:t>nefronların</a:t>
            </a:r>
            <a:r>
              <a:rPr lang="tr-TR" sz="2000" dirty="0"/>
              <a:t> </a:t>
            </a:r>
            <a:r>
              <a:rPr lang="tr-TR" sz="2000" dirty="0" err="1"/>
              <a:t>tübüllerinden</a:t>
            </a:r>
            <a:r>
              <a:rPr lang="tr-TR" sz="2000" dirty="0"/>
              <a:t> bir kısmı testislerle idrar kanalını bağlayan ve </a:t>
            </a:r>
            <a:r>
              <a:rPr lang="tr-TR" sz="2000" dirty="0" err="1"/>
              <a:t>efferent</a:t>
            </a:r>
            <a:r>
              <a:rPr lang="tr-TR" sz="2000" dirty="0"/>
              <a:t> kanal adını alan kanallara dönüşmüştür ki, bu kanatlar spermleri testisten boşaltım kanalına nakletmede görev </a:t>
            </a:r>
            <a:r>
              <a:rPr lang="tr-TR" sz="2000" dirty="0" smtClean="0"/>
              <a:t>yaparlar. </a:t>
            </a:r>
          </a:p>
          <a:p>
            <a:pPr algn="just">
              <a:lnSpc>
                <a:spcPct val="150000"/>
              </a:lnSpc>
            </a:pPr>
            <a:r>
              <a:rPr lang="tr-TR" sz="2000" dirty="0" smtClean="0"/>
              <a:t>Böylece </a:t>
            </a:r>
            <a:r>
              <a:rPr lang="tr-TR" sz="2000" dirty="0"/>
              <a:t>bu boşaltım kanalı hem spermleri hem de idrarı dışarı taşır.</a:t>
            </a:r>
          </a:p>
        </p:txBody>
      </p:sp>
    </p:spTree>
    <p:extLst>
      <p:ext uri="{BB962C8B-B14F-4D97-AF65-F5344CB8AC3E}">
        <p14:creationId xmlns:p14="http://schemas.microsoft.com/office/powerpoint/2010/main" val="755619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jpeg"/>
          <p:cNvPicPr/>
          <p:nvPr/>
        </p:nvPicPr>
        <p:blipFill>
          <a:blip r:embed="rId2" cstate="print"/>
          <a:stretch>
            <a:fillRect/>
          </a:stretch>
        </p:blipFill>
        <p:spPr>
          <a:xfrm>
            <a:off x="1547664" y="764704"/>
            <a:ext cx="4032448" cy="1224136"/>
          </a:xfrm>
          <a:prstGeom prst="rect">
            <a:avLst/>
          </a:prstGeom>
        </p:spPr>
      </p:pic>
      <p:pic>
        <p:nvPicPr>
          <p:cNvPr id="5" name="image7.jpeg"/>
          <p:cNvPicPr/>
          <p:nvPr/>
        </p:nvPicPr>
        <p:blipFill>
          <a:blip r:embed="rId3" cstate="print"/>
          <a:stretch>
            <a:fillRect/>
          </a:stretch>
        </p:blipFill>
        <p:spPr>
          <a:xfrm>
            <a:off x="1682512" y="2967861"/>
            <a:ext cx="3825592" cy="1325235"/>
          </a:xfrm>
          <a:prstGeom prst="rect">
            <a:avLst/>
          </a:prstGeom>
        </p:spPr>
      </p:pic>
      <p:sp>
        <p:nvSpPr>
          <p:cNvPr id="8" name="Dikdörtgen 7"/>
          <p:cNvSpPr/>
          <p:nvPr/>
        </p:nvSpPr>
        <p:spPr>
          <a:xfrm>
            <a:off x="539552" y="4994012"/>
            <a:ext cx="7992888" cy="523220"/>
          </a:xfrm>
          <a:prstGeom prst="rect">
            <a:avLst/>
          </a:prstGeom>
        </p:spPr>
        <p:txBody>
          <a:bodyPr wrap="square">
            <a:spAutoFit/>
          </a:bodyPr>
          <a:lstStyle/>
          <a:p>
            <a:r>
              <a:rPr lang="tr-TR" sz="1400" dirty="0" smtClean="0"/>
              <a:t>Erkek </a:t>
            </a:r>
            <a:r>
              <a:rPr lang="tr-TR" sz="1400" dirty="0"/>
              <a:t>ve dişi </a:t>
            </a:r>
            <a:r>
              <a:rPr lang="tr-TR" sz="1400" dirty="0" err="1"/>
              <a:t>holostean</a:t>
            </a:r>
            <a:r>
              <a:rPr lang="tr-TR" sz="1400" dirty="0"/>
              <a:t> balıkta </a:t>
            </a:r>
            <a:r>
              <a:rPr lang="tr-TR" sz="1400" i="1" dirty="0"/>
              <a:t>(</a:t>
            </a:r>
            <a:r>
              <a:rPr lang="tr-TR" sz="1400" i="1" dirty="0" err="1"/>
              <a:t>Lepisosteus</a:t>
            </a:r>
            <a:r>
              <a:rPr lang="tr-TR" sz="1400" i="1" dirty="0"/>
              <a:t>) </a:t>
            </a:r>
            <a:r>
              <a:rPr lang="tr-TR" sz="1400" dirty="0"/>
              <a:t>böbrek, </a:t>
            </a:r>
            <a:r>
              <a:rPr lang="tr-TR" sz="1400" dirty="0" err="1"/>
              <a:t>gonat</a:t>
            </a:r>
            <a:r>
              <a:rPr lang="tr-TR" sz="1400" dirty="0"/>
              <a:t> ve sidik kanalı, üreme sinüsü ve kan damarlarının ilişkilerini gösteren şema</a:t>
            </a:r>
            <a:r>
              <a:rPr lang="tr-TR" sz="1400" dirty="0" smtClean="0"/>
              <a:t>.</a:t>
            </a:r>
            <a:endParaRPr lang="tr-TR" sz="1400" dirty="0"/>
          </a:p>
        </p:txBody>
      </p:sp>
      <p:sp>
        <p:nvSpPr>
          <p:cNvPr id="9" name="Dikdörtgen 8"/>
          <p:cNvSpPr/>
          <p:nvPr/>
        </p:nvSpPr>
        <p:spPr>
          <a:xfrm>
            <a:off x="6084168" y="819289"/>
            <a:ext cx="2555776" cy="1169551"/>
          </a:xfrm>
          <a:prstGeom prst="rect">
            <a:avLst/>
          </a:prstGeom>
        </p:spPr>
        <p:txBody>
          <a:bodyPr wrap="square">
            <a:spAutoFit/>
          </a:bodyPr>
          <a:lstStyle/>
          <a:p>
            <a:r>
              <a:rPr lang="tr-TR" sz="1400" dirty="0"/>
              <a:t>Dişi: 1. Ön böbrek, 2. Orta böbrek, 3. Orta böbrek kanalı, 4. Cinsiyet  deliği, 5. Cinsiyet boşluğu, 6. </a:t>
            </a:r>
            <a:r>
              <a:rPr lang="tr-TR" sz="1400" dirty="0" err="1"/>
              <a:t>Ovidukt</a:t>
            </a:r>
            <a:r>
              <a:rPr lang="tr-TR" sz="1400" dirty="0"/>
              <a:t> (yumurta kanalı), 7. Sağ </a:t>
            </a:r>
            <a:r>
              <a:rPr lang="tr-TR" sz="1400" dirty="0" err="1"/>
              <a:t>ovaryum</a:t>
            </a:r>
            <a:r>
              <a:rPr lang="tr-TR" sz="1400" dirty="0"/>
              <a:t>.</a:t>
            </a:r>
          </a:p>
        </p:txBody>
      </p:sp>
      <p:sp>
        <p:nvSpPr>
          <p:cNvPr id="10" name="Dikdörtgen 9"/>
          <p:cNvSpPr/>
          <p:nvPr/>
        </p:nvSpPr>
        <p:spPr>
          <a:xfrm>
            <a:off x="6084168" y="2980690"/>
            <a:ext cx="2605773" cy="1600438"/>
          </a:xfrm>
          <a:prstGeom prst="rect">
            <a:avLst/>
          </a:prstGeom>
        </p:spPr>
        <p:txBody>
          <a:bodyPr wrap="square">
            <a:spAutoFit/>
          </a:bodyPr>
          <a:lstStyle/>
          <a:p>
            <a:r>
              <a:rPr lang="tr-TR" sz="1400" dirty="0"/>
              <a:t>Erkek: </a:t>
            </a:r>
            <a:r>
              <a:rPr lang="tr-TR" sz="1400" dirty="0" smtClean="0"/>
              <a:t>1. Sırt </a:t>
            </a:r>
            <a:r>
              <a:rPr lang="tr-TR" sz="1400" dirty="0" err="1"/>
              <a:t>aortası</a:t>
            </a:r>
            <a:r>
              <a:rPr lang="tr-TR" sz="1400" dirty="0"/>
              <a:t>, </a:t>
            </a:r>
            <a:r>
              <a:rPr lang="tr-TR" sz="1400" dirty="0" smtClean="0"/>
              <a:t>2</a:t>
            </a:r>
            <a:r>
              <a:rPr lang="tr-TR" sz="1400" dirty="0"/>
              <a:t>. Sağ testisler, </a:t>
            </a:r>
            <a:r>
              <a:rPr lang="tr-TR" sz="1400" dirty="0" smtClean="0"/>
              <a:t>3</a:t>
            </a:r>
            <a:r>
              <a:rPr lang="tr-TR" sz="1400" dirty="0"/>
              <a:t>. Orta böbrek kanalı, </a:t>
            </a:r>
            <a:endParaRPr lang="tr-TR" sz="1400" dirty="0" smtClean="0"/>
          </a:p>
          <a:p>
            <a:r>
              <a:rPr lang="tr-TR" sz="1400" dirty="0" smtClean="0"/>
              <a:t>4</a:t>
            </a:r>
            <a:r>
              <a:rPr lang="tr-TR" sz="1400" dirty="0"/>
              <a:t>. </a:t>
            </a:r>
            <a:r>
              <a:rPr lang="tr-TR" sz="1400" dirty="0" smtClean="0"/>
              <a:t>Cinsiyet deliği</a:t>
            </a:r>
            <a:r>
              <a:rPr lang="tr-TR" sz="1400" dirty="0"/>
              <a:t>, </a:t>
            </a:r>
            <a:r>
              <a:rPr lang="tr-TR" sz="1400" dirty="0" smtClean="0"/>
              <a:t>5</a:t>
            </a:r>
            <a:r>
              <a:rPr lang="tr-TR" sz="1400" dirty="0"/>
              <a:t>. Cinsiyet boşluğu, </a:t>
            </a:r>
            <a:r>
              <a:rPr lang="tr-TR" sz="1400" dirty="0" smtClean="0"/>
              <a:t>6</a:t>
            </a:r>
            <a:r>
              <a:rPr lang="tr-TR" sz="1400" dirty="0"/>
              <a:t>. Orta böbrek, </a:t>
            </a:r>
            <a:r>
              <a:rPr lang="tr-TR" sz="1400" dirty="0" smtClean="0"/>
              <a:t>7</a:t>
            </a:r>
            <a:r>
              <a:rPr lang="tr-TR" sz="1400" dirty="0"/>
              <a:t>. Sol testis, </a:t>
            </a:r>
            <a:r>
              <a:rPr lang="tr-TR" sz="1400" dirty="0" smtClean="0"/>
              <a:t>8</a:t>
            </a:r>
            <a:r>
              <a:rPr lang="tr-TR" sz="1400" dirty="0"/>
              <a:t>. Ön böbrek, </a:t>
            </a:r>
            <a:endParaRPr lang="tr-TR" sz="1400" dirty="0" smtClean="0"/>
          </a:p>
          <a:p>
            <a:r>
              <a:rPr lang="tr-TR" sz="1400" dirty="0" smtClean="0"/>
              <a:t>9</a:t>
            </a:r>
            <a:r>
              <a:rPr lang="tr-TR" sz="1400" dirty="0"/>
              <a:t>. Arka  ana toplar </a:t>
            </a:r>
            <a:r>
              <a:rPr lang="tr-TR" sz="1400" dirty="0" smtClean="0"/>
              <a:t>damarı</a:t>
            </a:r>
            <a:r>
              <a:rPr lang="tr-TR" sz="1400" dirty="0"/>
              <a:t>, </a:t>
            </a:r>
            <a:endParaRPr lang="tr-TR" sz="1400" dirty="0" smtClean="0"/>
          </a:p>
          <a:p>
            <a:r>
              <a:rPr lang="tr-TR" sz="1400" dirty="0" smtClean="0"/>
              <a:t>10</a:t>
            </a:r>
            <a:r>
              <a:rPr lang="tr-TR" sz="1400" dirty="0"/>
              <a:t>. Boşaltma kanalları </a:t>
            </a:r>
          </a:p>
        </p:txBody>
      </p:sp>
    </p:spTree>
    <p:extLst>
      <p:ext uri="{BB962C8B-B14F-4D97-AF65-F5344CB8AC3E}">
        <p14:creationId xmlns:p14="http://schemas.microsoft.com/office/powerpoint/2010/main" val="3922872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Böbreklerin Yapısı</a:t>
            </a:r>
            <a:endParaRPr lang="tr-TR" sz="2800" b="1" dirty="0">
              <a:solidFill>
                <a:srgbClr val="FF0000"/>
              </a:solidFill>
            </a:endParaRPr>
          </a:p>
        </p:txBody>
      </p:sp>
      <p:sp>
        <p:nvSpPr>
          <p:cNvPr id="3" name="İçerik Yer Tutucusu 2"/>
          <p:cNvSpPr>
            <a:spLocks noGrp="1"/>
          </p:cNvSpPr>
          <p:nvPr>
            <p:ph idx="1"/>
          </p:nvPr>
        </p:nvSpPr>
        <p:spPr>
          <a:xfrm>
            <a:off x="395536" y="1196752"/>
            <a:ext cx="8352928" cy="1944216"/>
          </a:xfrm>
        </p:spPr>
        <p:txBody>
          <a:bodyPr/>
          <a:lstStyle/>
          <a:p>
            <a:pPr algn="just">
              <a:lnSpc>
                <a:spcPct val="150000"/>
              </a:lnSpc>
            </a:pPr>
            <a:r>
              <a:rPr lang="tr-TR" sz="2000" dirty="0"/>
              <a:t>Balıklarda böbrekler bir çift olup, sölom  boşluğunun  yukarısında peritonun hemen dışında, sırtla omurganın ve </a:t>
            </a:r>
            <a:r>
              <a:rPr lang="tr-TR" sz="2000" dirty="0" err="1"/>
              <a:t>dorsal</a:t>
            </a:r>
            <a:r>
              <a:rPr lang="tr-TR" sz="2000" dirty="0"/>
              <a:t> </a:t>
            </a:r>
            <a:r>
              <a:rPr lang="tr-TR" sz="2000" dirty="0" err="1"/>
              <a:t>aortanın</a:t>
            </a:r>
            <a:r>
              <a:rPr lang="tr-TR" sz="2000" dirty="0"/>
              <a:t> önünde yer alan, bütün sırt boyunca uzanan, kırmızı-kahverengi, yumuşak yapıda önemli bir organdır.</a:t>
            </a:r>
          </a:p>
          <a:p>
            <a:pPr algn="just">
              <a:lnSpc>
                <a:spcPct val="150000"/>
              </a:lnSpc>
            </a:pPr>
            <a:endParaRPr lang="tr-TR" sz="2000" dirty="0"/>
          </a:p>
        </p:txBody>
      </p:sp>
      <p:pic>
        <p:nvPicPr>
          <p:cNvPr id="3074" name="Picture 2" descr="Salmonids in the Classroom: Salmon Disse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356992"/>
            <a:ext cx="3600400" cy="23954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Yellow Perch Fish Anato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07" y="3356992"/>
            <a:ext cx="4199301"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121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548680"/>
            <a:ext cx="8496944" cy="5256584"/>
          </a:xfrm>
        </p:spPr>
        <p:txBody>
          <a:bodyPr/>
          <a:lstStyle/>
          <a:p>
            <a:pPr algn="just">
              <a:lnSpc>
                <a:spcPct val="150000"/>
              </a:lnSpc>
            </a:pPr>
            <a:r>
              <a:rPr lang="tr-TR" sz="2000" dirty="0"/>
              <a:t>Böbreklerin yapısı incelendiğinde, her bir böbreğin </a:t>
            </a:r>
            <a:r>
              <a:rPr lang="tr-TR" sz="2000" b="1" dirty="0" err="1">
                <a:solidFill>
                  <a:srgbClr val="FF0000"/>
                </a:solidFill>
              </a:rPr>
              <a:t>nefron</a:t>
            </a:r>
            <a:r>
              <a:rPr lang="tr-TR" sz="2000" dirty="0"/>
              <a:t> adı verilen çok sayıda oluşumlardan meydana geldiği görülür. </a:t>
            </a:r>
            <a:endParaRPr lang="tr-TR" sz="2000" dirty="0" smtClean="0"/>
          </a:p>
          <a:p>
            <a:pPr algn="just">
              <a:lnSpc>
                <a:spcPct val="150000"/>
              </a:lnSpc>
            </a:pPr>
            <a:r>
              <a:rPr lang="tr-TR" sz="2000" dirty="0" smtClean="0"/>
              <a:t>Bir </a:t>
            </a:r>
            <a:r>
              <a:rPr lang="tr-TR" sz="2000" dirty="0" err="1"/>
              <a:t>nefron</a:t>
            </a:r>
            <a:r>
              <a:rPr lang="tr-TR" sz="2000" dirty="0"/>
              <a:t> başlıca iki kısımdan oluşur. Bunlar, </a:t>
            </a:r>
            <a:r>
              <a:rPr lang="tr-TR" sz="2000" dirty="0" err="1"/>
              <a:t>renal</a:t>
            </a:r>
            <a:r>
              <a:rPr lang="tr-TR" sz="2000" dirty="0"/>
              <a:t> </a:t>
            </a:r>
            <a:r>
              <a:rPr lang="tr-TR" sz="2000" dirty="0" err="1"/>
              <a:t>korpüskül</a:t>
            </a:r>
            <a:r>
              <a:rPr lang="tr-TR" sz="2000" dirty="0"/>
              <a:t> (</a:t>
            </a:r>
            <a:r>
              <a:rPr lang="tr-TR" sz="2000" dirty="0" err="1"/>
              <a:t>malpigi</a:t>
            </a:r>
            <a:r>
              <a:rPr lang="tr-TR" sz="2000" dirty="0"/>
              <a:t> cisimciği) ve </a:t>
            </a:r>
            <a:r>
              <a:rPr lang="tr-TR" sz="2000" dirty="0" err="1"/>
              <a:t>tübül</a:t>
            </a:r>
            <a:r>
              <a:rPr lang="tr-TR" sz="2000" dirty="0"/>
              <a:t> kısımdır. </a:t>
            </a:r>
            <a:endParaRPr lang="tr-TR" sz="2000" dirty="0" smtClean="0"/>
          </a:p>
          <a:p>
            <a:pPr algn="just">
              <a:lnSpc>
                <a:spcPct val="150000"/>
              </a:lnSpc>
            </a:pPr>
            <a:r>
              <a:rPr lang="tr-TR" sz="2000" b="1" dirty="0" err="1" smtClean="0"/>
              <a:t>Renal</a:t>
            </a:r>
            <a:r>
              <a:rPr lang="tr-TR" sz="2000" b="1" dirty="0" smtClean="0"/>
              <a:t> </a:t>
            </a:r>
            <a:r>
              <a:rPr lang="tr-TR" sz="2000" b="1" dirty="0" err="1"/>
              <a:t>korpüskül</a:t>
            </a:r>
            <a:r>
              <a:rPr lang="tr-TR" sz="2000" dirty="0"/>
              <a:t>, </a:t>
            </a:r>
            <a:r>
              <a:rPr lang="tr-TR" sz="2000" b="1" u="sng" dirty="0" err="1">
                <a:solidFill>
                  <a:srgbClr val="FF0000"/>
                </a:solidFill>
              </a:rPr>
              <a:t>glomerulus</a:t>
            </a:r>
            <a:r>
              <a:rPr lang="tr-TR" sz="2000" dirty="0"/>
              <a:t> ve </a:t>
            </a:r>
            <a:r>
              <a:rPr lang="tr-TR" sz="2000" b="1" u="sng" dirty="0" err="1">
                <a:solidFill>
                  <a:srgbClr val="FF0000"/>
                </a:solidFill>
              </a:rPr>
              <a:t>Bowman</a:t>
            </a:r>
            <a:r>
              <a:rPr lang="tr-TR" sz="2000" b="1" dirty="0">
                <a:solidFill>
                  <a:srgbClr val="FF0000"/>
                </a:solidFill>
              </a:rPr>
              <a:t> </a:t>
            </a:r>
            <a:r>
              <a:rPr lang="tr-TR" sz="2000" b="1" u="sng" dirty="0">
                <a:solidFill>
                  <a:srgbClr val="FF0000"/>
                </a:solidFill>
              </a:rPr>
              <a:t>kapsülü</a:t>
            </a:r>
            <a:r>
              <a:rPr lang="tr-TR" sz="2000" dirty="0"/>
              <a:t>nden yapılmıştır. </a:t>
            </a:r>
            <a:endParaRPr lang="tr-TR" sz="2000" dirty="0" smtClean="0"/>
          </a:p>
          <a:p>
            <a:pPr algn="just">
              <a:lnSpc>
                <a:spcPct val="150000"/>
              </a:lnSpc>
            </a:pPr>
            <a:r>
              <a:rPr lang="tr-TR" sz="2000" dirty="0" err="1" smtClean="0"/>
              <a:t>Glomerulus</a:t>
            </a:r>
            <a:r>
              <a:rPr lang="tr-TR" sz="2000" dirty="0" smtClean="0"/>
              <a:t> </a:t>
            </a:r>
            <a:r>
              <a:rPr lang="tr-TR" sz="2000" dirty="0" err="1"/>
              <a:t>dorsal</a:t>
            </a:r>
            <a:r>
              <a:rPr lang="tr-TR" sz="2000" dirty="0"/>
              <a:t> </a:t>
            </a:r>
            <a:r>
              <a:rPr lang="tr-TR" sz="2000" dirty="0" err="1"/>
              <a:t>aortadan</a:t>
            </a:r>
            <a:r>
              <a:rPr lang="tr-TR" sz="2000" dirty="0"/>
              <a:t> ayrılan kan damarı yumağıdır. </a:t>
            </a:r>
            <a:r>
              <a:rPr lang="tr-TR" sz="2000" dirty="0" err="1"/>
              <a:t>Bowman</a:t>
            </a:r>
            <a:r>
              <a:rPr lang="tr-TR" sz="2000" dirty="0"/>
              <a:t> kapsülü ise </a:t>
            </a:r>
            <a:r>
              <a:rPr lang="tr-TR" sz="2000" dirty="0" err="1"/>
              <a:t>glomerulusu</a:t>
            </a:r>
            <a:r>
              <a:rPr lang="tr-TR" sz="2000" dirty="0"/>
              <a:t> çevreleyen ve onunla temasta olan kısımdır. </a:t>
            </a:r>
            <a:endParaRPr lang="tr-TR" sz="2000" dirty="0" smtClean="0"/>
          </a:p>
          <a:p>
            <a:pPr algn="just">
              <a:lnSpc>
                <a:spcPct val="150000"/>
              </a:lnSpc>
            </a:pPr>
            <a:r>
              <a:rPr lang="tr-TR" sz="2000" dirty="0" err="1" smtClean="0"/>
              <a:t>Bowman</a:t>
            </a:r>
            <a:r>
              <a:rPr lang="tr-TR" sz="2000" dirty="0" smtClean="0"/>
              <a:t> </a:t>
            </a:r>
            <a:r>
              <a:rPr lang="tr-TR" sz="2000" dirty="0"/>
              <a:t>kapsülünün iki çeperi arasındaki boşluk bir kanal (</a:t>
            </a:r>
            <a:r>
              <a:rPr lang="tr-TR" sz="2000" dirty="0" err="1" smtClean="0"/>
              <a:t>tübül</a:t>
            </a:r>
            <a:r>
              <a:rPr lang="tr-TR" sz="2000" dirty="0" smtClean="0"/>
              <a:t>) </a:t>
            </a:r>
            <a:r>
              <a:rPr lang="tr-TR" sz="2000" dirty="0"/>
              <a:t>şeklinde uzanır. Bu kanalın, </a:t>
            </a:r>
            <a:r>
              <a:rPr lang="tr-TR" sz="2000" dirty="0" err="1"/>
              <a:t>Bowman</a:t>
            </a:r>
            <a:r>
              <a:rPr lang="tr-TR" sz="2000" dirty="0"/>
              <a:t> kapsülünün baş kısmına yakın yeri bir boğum oluşturur.  Bu </a:t>
            </a:r>
            <a:r>
              <a:rPr lang="tr-TR" sz="2000" dirty="0" err="1"/>
              <a:t>tübüllerin</a:t>
            </a:r>
            <a:r>
              <a:rPr lang="tr-TR" sz="2000" dirty="0"/>
              <a:t> her biri  ya tek başına ya da bir kaçı birleşerek boşaltım kanalına açılırlar.</a:t>
            </a:r>
          </a:p>
          <a:p>
            <a:pPr algn="just">
              <a:lnSpc>
                <a:spcPct val="150000"/>
              </a:lnSpc>
            </a:pPr>
            <a:endParaRPr lang="tr-TR" sz="2000" dirty="0"/>
          </a:p>
        </p:txBody>
      </p:sp>
    </p:spTree>
    <p:extLst>
      <p:ext uri="{BB962C8B-B14F-4D97-AF65-F5344CB8AC3E}">
        <p14:creationId xmlns:p14="http://schemas.microsoft.com/office/powerpoint/2010/main" val="1586789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11.jpeg"/>
          <p:cNvPicPr/>
          <p:nvPr/>
        </p:nvPicPr>
        <p:blipFill>
          <a:blip r:embed="rId2" cstate="print"/>
          <a:stretch>
            <a:fillRect/>
          </a:stretch>
        </p:blipFill>
        <p:spPr>
          <a:xfrm>
            <a:off x="1907704" y="1340768"/>
            <a:ext cx="3871372" cy="2425551"/>
          </a:xfrm>
          <a:prstGeom prst="rect">
            <a:avLst/>
          </a:prstGeom>
        </p:spPr>
      </p:pic>
      <p:sp>
        <p:nvSpPr>
          <p:cNvPr id="5" name="Dikdörtgen 4"/>
          <p:cNvSpPr/>
          <p:nvPr/>
        </p:nvSpPr>
        <p:spPr>
          <a:xfrm>
            <a:off x="611560" y="4798893"/>
            <a:ext cx="7992888" cy="646331"/>
          </a:xfrm>
          <a:prstGeom prst="rect">
            <a:avLst/>
          </a:prstGeom>
        </p:spPr>
        <p:txBody>
          <a:bodyPr wrap="square">
            <a:spAutoFit/>
          </a:bodyPr>
          <a:lstStyle/>
          <a:p>
            <a:pPr algn="ctr"/>
            <a:r>
              <a:rPr lang="tr-TR" dirty="0" smtClean="0"/>
              <a:t>Bir </a:t>
            </a:r>
            <a:r>
              <a:rPr lang="tr-TR" dirty="0"/>
              <a:t>balık orta </a:t>
            </a:r>
            <a:r>
              <a:rPr lang="tr-TR" dirty="0" smtClean="0"/>
              <a:t>böbreğinde </a:t>
            </a:r>
            <a:r>
              <a:rPr lang="tr-TR" dirty="0"/>
              <a:t>(</a:t>
            </a:r>
            <a:r>
              <a:rPr lang="tr-TR" dirty="0" err="1"/>
              <a:t>glomerulus</a:t>
            </a:r>
            <a:r>
              <a:rPr lang="tr-TR" dirty="0"/>
              <a:t> ve kapsül birlikte) </a:t>
            </a:r>
            <a:r>
              <a:rPr lang="tr-TR" dirty="0" err="1" smtClean="0"/>
              <a:t>ürineri</a:t>
            </a:r>
            <a:r>
              <a:rPr lang="tr-TR" dirty="0" smtClean="0"/>
              <a:t> </a:t>
            </a:r>
            <a:r>
              <a:rPr lang="tr-TR" dirty="0" err="1"/>
              <a:t>tubulus</a:t>
            </a:r>
            <a:r>
              <a:rPr lang="tr-TR" dirty="0"/>
              <a:t> sonunda </a:t>
            </a:r>
            <a:r>
              <a:rPr lang="tr-TR" dirty="0" smtClean="0"/>
              <a:t>böbrek </a:t>
            </a:r>
            <a:r>
              <a:rPr lang="tr-TR" dirty="0" err="1" smtClean="0"/>
              <a:t>korpüskülü</a:t>
            </a:r>
            <a:endParaRPr lang="tr-TR" dirty="0"/>
          </a:p>
        </p:txBody>
      </p:sp>
      <p:sp>
        <p:nvSpPr>
          <p:cNvPr id="6" name="Dikdörtgen 5"/>
          <p:cNvSpPr/>
          <p:nvPr/>
        </p:nvSpPr>
        <p:spPr>
          <a:xfrm>
            <a:off x="6372200" y="1340768"/>
            <a:ext cx="2376264" cy="2308324"/>
          </a:xfrm>
          <a:prstGeom prst="rect">
            <a:avLst/>
          </a:prstGeom>
        </p:spPr>
        <p:txBody>
          <a:bodyPr wrap="square">
            <a:spAutoFit/>
          </a:bodyPr>
          <a:lstStyle/>
          <a:p>
            <a:r>
              <a:rPr lang="tr-TR" dirty="0"/>
              <a:t>1.BoşaItma </a:t>
            </a:r>
            <a:r>
              <a:rPr lang="tr-TR" dirty="0" smtClean="0"/>
              <a:t>arterleri 2.Toplama arteri </a:t>
            </a:r>
          </a:p>
          <a:p>
            <a:r>
              <a:rPr lang="tr-TR" dirty="0" smtClean="0"/>
              <a:t>3. Aorta </a:t>
            </a:r>
          </a:p>
          <a:p>
            <a:r>
              <a:rPr lang="tr-TR" dirty="0" smtClean="0"/>
              <a:t>4. </a:t>
            </a:r>
            <a:r>
              <a:rPr lang="tr-TR" dirty="0" err="1" smtClean="0"/>
              <a:t>Glomerulus</a:t>
            </a:r>
            <a:r>
              <a:rPr lang="tr-TR" dirty="0" smtClean="0"/>
              <a:t> </a:t>
            </a:r>
          </a:p>
          <a:p>
            <a:r>
              <a:rPr lang="tr-TR" dirty="0" smtClean="0"/>
              <a:t>5. </a:t>
            </a:r>
            <a:r>
              <a:rPr lang="tr-TR" dirty="0"/>
              <a:t>Duvar </a:t>
            </a:r>
            <a:endParaRPr lang="tr-TR" dirty="0" smtClean="0"/>
          </a:p>
          <a:p>
            <a:r>
              <a:rPr lang="tr-TR" dirty="0" smtClean="0"/>
              <a:t>6.Boşluk </a:t>
            </a:r>
          </a:p>
          <a:p>
            <a:r>
              <a:rPr lang="tr-TR" dirty="0" smtClean="0"/>
              <a:t>7.Kapsül </a:t>
            </a:r>
          </a:p>
          <a:p>
            <a:r>
              <a:rPr lang="tr-TR" dirty="0" smtClean="0"/>
              <a:t>8</a:t>
            </a:r>
            <a:r>
              <a:rPr lang="tr-TR" dirty="0"/>
              <a:t>. Orta böbrek </a:t>
            </a:r>
            <a:r>
              <a:rPr lang="tr-TR" dirty="0" smtClean="0"/>
              <a:t>tüpü</a:t>
            </a:r>
            <a:endParaRPr lang="tr-TR" dirty="0"/>
          </a:p>
        </p:txBody>
      </p:sp>
    </p:spTree>
    <p:extLst>
      <p:ext uri="{BB962C8B-B14F-4D97-AF65-F5344CB8AC3E}">
        <p14:creationId xmlns:p14="http://schemas.microsoft.com/office/powerpoint/2010/main" val="3969857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433467"/>
          </a:xfrm>
        </p:spPr>
        <p:txBody>
          <a:bodyPr/>
          <a:lstStyle/>
          <a:p>
            <a:pPr algn="just">
              <a:lnSpc>
                <a:spcPct val="150000"/>
              </a:lnSpc>
            </a:pPr>
            <a:r>
              <a:rPr lang="tr-TR" sz="2000" dirty="0"/>
              <a:t>Her </a:t>
            </a:r>
            <a:r>
              <a:rPr lang="tr-TR" sz="2000" dirty="0" err="1"/>
              <a:t>nefronda</a:t>
            </a:r>
            <a:r>
              <a:rPr lang="tr-TR" sz="2000" dirty="0"/>
              <a:t> </a:t>
            </a:r>
            <a:r>
              <a:rPr lang="tr-TR" sz="2000" dirty="0" err="1"/>
              <a:t>glomerulus</a:t>
            </a:r>
            <a:r>
              <a:rPr lang="tr-TR" sz="2000" dirty="0"/>
              <a:t> ve </a:t>
            </a:r>
            <a:r>
              <a:rPr lang="tr-TR" sz="2000" dirty="0" err="1"/>
              <a:t>Bowman</a:t>
            </a:r>
            <a:r>
              <a:rPr lang="tr-TR" sz="2000" dirty="0"/>
              <a:t> kapsülü birlikte bir </a:t>
            </a:r>
            <a:r>
              <a:rPr lang="tr-TR" sz="2000" dirty="0" err="1"/>
              <a:t>ultrafiltre</a:t>
            </a:r>
            <a:r>
              <a:rPr lang="tr-TR" sz="2000" dirty="0"/>
              <a:t> </a:t>
            </a:r>
            <a:r>
              <a:rPr lang="tr-TR" sz="2000" dirty="0" smtClean="0"/>
              <a:t>(</a:t>
            </a:r>
            <a:r>
              <a:rPr lang="tr-TR" sz="2000" dirty="0"/>
              <a:t>i</a:t>
            </a:r>
            <a:r>
              <a:rPr lang="tr-TR" sz="2000" dirty="0" smtClean="0"/>
              <a:t>nce </a:t>
            </a:r>
            <a:r>
              <a:rPr lang="tr-TR" sz="2000" dirty="0"/>
              <a:t>süzgeç) rolü oynarlar. </a:t>
            </a:r>
            <a:endParaRPr lang="tr-TR" sz="2000" dirty="0" smtClean="0"/>
          </a:p>
          <a:p>
            <a:pPr algn="just">
              <a:lnSpc>
                <a:spcPct val="150000"/>
              </a:lnSpc>
            </a:pPr>
            <a:r>
              <a:rPr lang="tr-TR" sz="2000" dirty="0" err="1" smtClean="0"/>
              <a:t>Glomeruler</a:t>
            </a:r>
            <a:r>
              <a:rPr lang="tr-TR" sz="2000" dirty="0" smtClean="0"/>
              <a:t> </a:t>
            </a:r>
            <a:r>
              <a:rPr lang="tr-TR" sz="2000" dirty="0" err="1"/>
              <a:t>arteriyolde</a:t>
            </a:r>
            <a:r>
              <a:rPr lang="tr-TR" sz="2000" dirty="0"/>
              <a:t> kan </a:t>
            </a:r>
            <a:r>
              <a:rPr lang="tr-TR" sz="2000" dirty="0" smtClean="0"/>
              <a:t>basıncının </a:t>
            </a:r>
            <a:r>
              <a:rPr lang="tr-TR" sz="2000" dirty="0"/>
              <a:t>yüksek oluşu nedeniyle, molekül ağırlığı yaklaşık olarak </a:t>
            </a:r>
            <a:r>
              <a:rPr lang="tr-TR" sz="2000" dirty="0" smtClean="0"/>
              <a:t>70.000’e </a:t>
            </a:r>
            <a:r>
              <a:rPr lang="tr-TR" sz="2000" dirty="0"/>
              <a:t>kadar olan </a:t>
            </a:r>
            <a:r>
              <a:rPr lang="tr-TR" sz="2000" dirty="0" err="1" smtClean="0"/>
              <a:t>molekülIer</a:t>
            </a:r>
            <a:r>
              <a:rPr lang="tr-TR" sz="2000" dirty="0" smtClean="0"/>
              <a:t> </a:t>
            </a:r>
            <a:r>
              <a:rPr lang="tr-TR" sz="2000" dirty="0"/>
              <a:t>genellikle bir ayrım yapılmadan kandan alınırlar, kan proteinleri kanda </a:t>
            </a:r>
            <a:r>
              <a:rPr lang="tr-TR" sz="2000" dirty="0" smtClean="0"/>
              <a:t>kalır</a:t>
            </a:r>
            <a:r>
              <a:rPr lang="tr-TR" sz="2000" dirty="0"/>
              <a:t>. </a:t>
            </a:r>
            <a:endParaRPr lang="tr-TR" sz="2000" dirty="0" smtClean="0"/>
          </a:p>
          <a:p>
            <a:pPr algn="just">
              <a:lnSpc>
                <a:spcPct val="150000"/>
              </a:lnSpc>
            </a:pPr>
            <a:r>
              <a:rPr lang="tr-TR" sz="2000" dirty="0" err="1" smtClean="0"/>
              <a:t>Bowman</a:t>
            </a:r>
            <a:r>
              <a:rPr lang="tr-TR" sz="2000" dirty="0" smtClean="0"/>
              <a:t> </a:t>
            </a:r>
            <a:r>
              <a:rPr lang="tr-TR" sz="2000" dirty="0"/>
              <a:t>kapsülünden </a:t>
            </a:r>
            <a:r>
              <a:rPr lang="tr-TR" sz="2000" dirty="0" err="1"/>
              <a:t>tübüllere</a:t>
            </a:r>
            <a:r>
              <a:rPr lang="tr-TR" sz="2000" dirty="0"/>
              <a:t> geçen </a:t>
            </a:r>
            <a:r>
              <a:rPr lang="tr-TR" sz="2000" dirty="0" smtClean="0"/>
              <a:t>sıvı, </a:t>
            </a:r>
            <a:r>
              <a:rPr lang="tr-TR" sz="2000" dirty="0"/>
              <a:t>orada yeniden değişikliğe uğrar ve glikoz, diğer besin </a:t>
            </a:r>
            <a:r>
              <a:rPr lang="tr-TR" sz="2000" dirty="0" smtClean="0"/>
              <a:t>materyali, </a:t>
            </a:r>
            <a:r>
              <a:rPr lang="tr-TR" sz="2000" dirty="0"/>
              <a:t>çeşitli </a:t>
            </a:r>
            <a:r>
              <a:rPr lang="tr-TR" sz="2000" dirty="0" smtClean="0"/>
              <a:t>tuzlar, hormonlar, </a:t>
            </a:r>
            <a:r>
              <a:rPr lang="tr-TR" sz="2000" dirty="0"/>
              <a:t>eser elementler ve </a:t>
            </a:r>
            <a:r>
              <a:rPr lang="tr-TR" sz="2000" dirty="0" smtClean="0"/>
              <a:t>diğer </a:t>
            </a:r>
            <a:r>
              <a:rPr lang="tr-TR" sz="2000" dirty="0"/>
              <a:t>erimiş maddelerle kimi hallerde su, </a:t>
            </a:r>
            <a:r>
              <a:rPr lang="tr-TR" sz="2000" dirty="0" err="1"/>
              <a:t>tübüllerin</a:t>
            </a:r>
            <a:r>
              <a:rPr lang="tr-TR" sz="2000" dirty="0"/>
              <a:t> </a:t>
            </a:r>
            <a:r>
              <a:rPr lang="tr-TR" sz="2000" dirty="0" err="1"/>
              <a:t>epitel</a:t>
            </a:r>
            <a:r>
              <a:rPr lang="tr-TR" sz="2000" dirty="0"/>
              <a:t> hücrelerinin </a:t>
            </a:r>
            <a:r>
              <a:rPr lang="tr-TR" sz="2000" dirty="0" err="1" smtClean="0"/>
              <a:t>etkinIiği</a:t>
            </a:r>
            <a:r>
              <a:rPr lang="tr-TR" sz="2000" dirty="0" smtClean="0"/>
              <a:t> ile </a:t>
            </a:r>
            <a:r>
              <a:rPr lang="tr-TR" sz="2000" dirty="0" err="1"/>
              <a:t>kapiller</a:t>
            </a:r>
            <a:r>
              <a:rPr lang="tr-TR" sz="2000" dirty="0"/>
              <a:t> ağından yeniden kana emilirler. </a:t>
            </a:r>
            <a:r>
              <a:rPr lang="tr-TR" sz="2000" dirty="0" err="1"/>
              <a:t>Filtrasyon</a:t>
            </a:r>
            <a:r>
              <a:rPr lang="tr-TR" sz="2000" dirty="0"/>
              <a:t> ve geri emilim hormonlarla kontrol </a:t>
            </a:r>
            <a:r>
              <a:rPr lang="tr-TR" sz="2000" dirty="0" smtClean="0"/>
              <a:t>edilir.</a:t>
            </a:r>
            <a:endParaRPr lang="tr-TR" sz="2000" dirty="0"/>
          </a:p>
          <a:p>
            <a:pPr algn="just">
              <a:lnSpc>
                <a:spcPct val="150000"/>
              </a:lnSpc>
            </a:pPr>
            <a:endParaRPr lang="tr-TR" sz="2000" dirty="0"/>
          </a:p>
        </p:txBody>
      </p:sp>
    </p:spTree>
    <p:extLst>
      <p:ext uri="{BB962C8B-B14F-4D97-AF65-F5344CB8AC3E}">
        <p14:creationId xmlns:p14="http://schemas.microsoft.com/office/powerpoint/2010/main" val="2351430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548680"/>
            <a:ext cx="8496944" cy="5577483"/>
          </a:xfrm>
        </p:spPr>
        <p:txBody>
          <a:bodyPr/>
          <a:lstStyle/>
          <a:p>
            <a:pPr algn="just">
              <a:lnSpc>
                <a:spcPct val="150000"/>
              </a:lnSpc>
            </a:pPr>
            <a:r>
              <a:rPr lang="tr-TR" sz="2200" dirty="0"/>
              <a:t>Balıkların </a:t>
            </a:r>
            <a:r>
              <a:rPr lang="tr-TR" sz="2200" dirty="0" err="1"/>
              <a:t>nefronlarında</a:t>
            </a:r>
            <a:r>
              <a:rPr lang="tr-TR" sz="2200" dirty="0"/>
              <a:t> </a:t>
            </a:r>
            <a:r>
              <a:rPr lang="tr-TR" sz="2200" dirty="0" err="1"/>
              <a:t>renal</a:t>
            </a:r>
            <a:r>
              <a:rPr lang="tr-TR" sz="2200" dirty="0"/>
              <a:t> </a:t>
            </a:r>
            <a:r>
              <a:rPr lang="tr-TR" sz="2200" dirty="0" err="1"/>
              <a:t>korpüskülün</a:t>
            </a:r>
            <a:r>
              <a:rPr lang="tr-TR" sz="2200" dirty="0"/>
              <a:t> bulunup bulunmayışı, bulunuyorsa büyüklüğü ile sarmal </a:t>
            </a:r>
            <a:r>
              <a:rPr lang="tr-TR" sz="2200" dirty="0" err="1"/>
              <a:t>tüpçüğü</a:t>
            </a:r>
            <a:r>
              <a:rPr lang="tr-TR" sz="2200" dirty="0"/>
              <a:t> oluşturan </a:t>
            </a:r>
            <a:r>
              <a:rPr lang="tr-TR" sz="2200" dirty="0" err="1"/>
              <a:t>segmentlerin</a:t>
            </a:r>
            <a:r>
              <a:rPr lang="tr-TR" sz="2200" dirty="0"/>
              <a:t> sayısı </a:t>
            </a:r>
            <a:r>
              <a:rPr lang="tr-TR" sz="2200" dirty="0" smtClean="0"/>
              <a:t>ve </a:t>
            </a:r>
            <a:r>
              <a:rPr lang="tr-TR" sz="2200" dirty="0"/>
              <a:t>büyüklüğü gruplara, özellikle </a:t>
            </a:r>
            <a:r>
              <a:rPr lang="tr-TR" sz="2200" dirty="0" err="1"/>
              <a:t>tatlısu</a:t>
            </a:r>
            <a:r>
              <a:rPr lang="tr-TR" sz="2200" dirty="0"/>
              <a:t> yada deniz formu oluşlarına göre değişir. </a:t>
            </a:r>
            <a:endParaRPr lang="tr-TR" sz="2200" dirty="0" smtClean="0"/>
          </a:p>
          <a:p>
            <a:pPr algn="just">
              <a:lnSpc>
                <a:spcPct val="150000"/>
              </a:lnSpc>
            </a:pPr>
            <a:r>
              <a:rPr lang="tr-TR" sz="2200" dirty="0" err="1" smtClean="0"/>
              <a:t>Teleostei’nin</a:t>
            </a:r>
            <a:r>
              <a:rPr lang="tr-TR" sz="2200" dirty="0" smtClean="0"/>
              <a:t> </a:t>
            </a:r>
            <a:r>
              <a:rPr lang="tr-TR" sz="2200" dirty="0" err="1"/>
              <a:t>tatlısuda</a:t>
            </a:r>
            <a:r>
              <a:rPr lang="tr-TR" sz="2200" dirty="0"/>
              <a:t> yaşayanlarında her </a:t>
            </a:r>
            <a:r>
              <a:rPr lang="tr-TR" sz="2200" dirty="0" err="1"/>
              <a:t>nefronda</a:t>
            </a:r>
            <a:r>
              <a:rPr lang="tr-TR" sz="2200" dirty="0"/>
              <a:t> tipik olarak </a:t>
            </a:r>
            <a:r>
              <a:rPr lang="tr-TR" sz="2200" dirty="0" err="1"/>
              <a:t>renal</a:t>
            </a:r>
            <a:r>
              <a:rPr lang="tr-TR" sz="2200" dirty="0"/>
              <a:t> </a:t>
            </a:r>
            <a:r>
              <a:rPr lang="tr-TR" sz="2200" dirty="0" err="1"/>
              <a:t>korpüskül</a:t>
            </a:r>
            <a:r>
              <a:rPr lang="tr-TR" sz="2200" dirty="0"/>
              <a:t> ile onu izleyen sarmal </a:t>
            </a:r>
            <a:r>
              <a:rPr lang="tr-TR" sz="2200" dirty="0" err="1"/>
              <a:t>tüpçükte</a:t>
            </a:r>
            <a:r>
              <a:rPr lang="tr-TR" sz="2200" dirty="0"/>
              <a:t> sırasıyla dar bir boyun </a:t>
            </a:r>
            <a:r>
              <a:rPr lang="tr-TR" sz="2200" dirty="0" err="1"/>
              <a:t>segmenti</a:t>
            </a:r>
            <a:r>
              <a:rPr lang="tr-TR" sz="2200" dirty="0"/>
              <a:t>, iki kısımlı </a:t>
            </a:r>
            <a:r>
              <a:rPr lang="tr-TR" sz="2200" dirty="0" err="1"/>
              <a:t>proksimal</a:t>
            </a:r>
            <a:r>
              <a:rPr lang="tr-TR" sz="2200" dirty="0"/>
              <a:t> </a:t>
            </a:r>
            <a:r>
              <a:rPr lang="tr-TR" sz="2200" dirty="0" err="1"/>
              <a:t>segment</a:t>
            </a:r>
            <a:r>
              <a:rPr lang="tr-TR" sz="2200" dirty="0"/>
              <a:t>, bir ara </a:t>
            </a:r>
            <a:r>
              <a:rPr lang="tr-TR" sz="2200" dirty="0" err="1"/>
              <a:t>segment</a:t>
            </a:r>
            <a:r>
              <a:rPr lang="tr-TR" sz="2200" dirty="0"/>
              <a:t>, bir </a:t>
            </a:r>
            <a:r>
              <a:rPr lang="tr-TR" sz="2200" dirty="0" err="1"/>
              <a:t>distal</a:t>
            </a:r>
            <a:r>
              <a:rPr lang="tr-TR" sz="2200" dirty="0"/>
              <a:t> </a:t>
            </a:r>
            <a:r>
              <a:rPr lang="tr-TR" sz="2200" dirty="0" err="1"/>
              <a:t>segment</a:t>
            </a:r>
            <a:r>
              <a:rPr lang="tr-TR" sz="2200" dirty="0"/>
              <a:t> ve toplayıcı </a:t>
            </a:r>
            <a:r>
              <a:rPr lang="tr-TR" sz="2200" dirty="0" err="1"/>
              <a:t>segment</a:t>
            </a:r>
            <a:r>
              <a:rPr lang="tr-TR" sz="2200" dirty="0"/>
              <a:t> bulunur. </a:t>
            </a:r>
            <a:endParaRPr lang="tr-TR" sz="2200" dirty="0" smtClean="0"/>
          </a:p>
          <a:p>
            <a:pPr algn="just">
              <a:lnSpc>
                <a:spcPct val="150000"/>
              </a:lnSpc>
            </a:pPr>
            <a:r>
              <a:rPr lang="tr-TR" sz="2200" dirty="0" err="1" smtClean="0"/>
              <a:t>Teleostei’nin</a:t>
            </a:r>
            <a:r>
              <a:rPr lang="tr-TR" sz="2200" dirty="0" smtClean="0"/>
              <a:t> </a:t>
            </a:r>
            <a:r>
              <a:rPr lang="tr-TR" sz="2200" dirty="0"/>
              <a:t>denizlerde yaşayanlarında en azından </a:t>
            </a:r>
            <a:r>
              <a:rPr lang="tr-TR" sz="2200" dirty="0" err="1"/>
              <a:t>distal</a:t>
            </a:r>
            <a:r>
              <a:rPr lang="tr-TR" sz="2200" dirty="0"/>
              <a:t> </a:t>
            </a:r>
            <a:r>
              <a:rPr lang="tr-TR" sz="2200" dirty="0" err="1"/>
              <a:t>seğment</a:t>
            </a:r>
            <a:r>
              <a:rPr lang="tr-TR" sz="2200" dirty="0"/>
              <a:t> bulunmaz, çoğu kez diğerleri de bulunmayabilir. </a:t>
            </a:r>
            <a:endParaRPr lang="tr-TR" sz="2200" dirty="0" smtClean="0"/>
          </a:p>
          <a:p>
            <a:pPr algn="just">
              <a:lnSpc>
                <a:spcPct val="150000"/>
              </a:lnSpc>
            </a:pPr>
            <a:endParaRPr lang="tr-TR" sz="2200" dirty="0"/>
          </a:p>
        </p:txBody>
      </p:sp>
    </p:spTree>
    <p:extLst>
      <p:ext uri="{BB962C8B-B14F-4D97-AF65-F5344CB8AC3E}">
        <p14:creationId xmlns:p14="http://schemas.microsoft.com/office/powerpoint/2010/main" val="2570313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052736"/>
            <a:ext cx="8229600" cy="4525963"/>
          </a:xfrm>
        </p:spPr>
        <p:txBody>
          <a:bodyPr/>
          <a:lstStyle/>
          <a:p>
            <a:pPr algn="just">
              <a:lnSpc>
                <a:spcPct val="150000"/>
              </a:lnSpc>
            </a:pPr>
            <a:r>
              <a:rPr lang="tr-TR" sz="2400" dirty="0" err="1"/>
              <a:t>Teleostei’nin</a:t>
            </a:r>
            <a:r>
              <a:rPr lang="tr-TR" sz="2400" dirty="0"/>
              <a:t> böbreklerin dışında da su kaybına uğrayan deniz formlarında, genellikle </a:t>
            </a:r>
            <a:r>
              <a:rPr lang="tr-TR" sz="2400" dirty="0" err="1"/>
              <a:t>tatlısu</a:t>
            </a:r>
            <a:r>
              <a:rPr lang="tr-TR" sz="2400" dirty="0"/>
              <a:t> formlarınkinden daha az sayıda ve daha küçük </a:t>
            </a:r>
            <a:r>
              <a:rPr lang="tr-TR" sz="2400" dirty="0" err="1"/>
              <a:t>glomeruluslar</a:t>
            </a:r>
            <a:r>
              <a:rPr lang="tr-TR" sz="2400" dirty="0"/>
              <a:t> vardır. </a:t>
            </a:r>
          </a:p>
          <a:p>
            <a:pPr algn="just">
              <a:lnSpc>
                <a:spcPct val="150000"/>
              </a:lnSpc>
            </a:pPr>
            <a:r>
              <a:rPr lang="tr-TR" sz="2400" dirty="0"/>
              <a:t>Hatta </a:t>
            </a:r>
            <a:r>
              <a:rPr lang="tr-TR" sz="2400" i="1" dirty="0" err="1"/>
              <a:t>Lophiidae</a:t>
            </a:r>
            <a:r>
              <a:rPr lang="tr-TR" sz="2400" i="1" dirty="0"/>
              <a:t> </a:t>
            </a:r>
            <a:r>
              <a:rPr lang="tr-TR" sz="2400" dirty="0"/>
              <a:t>(fenerbalıkları), </a:t>
            </a:r>
            <a:r>
              <a:rPr lang="tr-TR" sz="2400" i="1" dirty="0" err="1"/>
              <a:t>Antennariidae</a:t>
            </a:r>
            <a:r>
              <a:rPr lang="tr-TR" sz="2400" i="1" dirty="0"/>
              <a:t> </a:t>
            </a:r>
            <a:r>
              <a:rPr lang="tr-TR" sz="2400" dirty="0"/>
              <a:t>(</a:t>
            </a:r>
            <a:r>
              <a:rPr lang="tr-TR" sz="2400" dirty="0" err="1"/>
              <a:t>antenlibalıklar</a:t>
            </a:r>
            <a:r>
              <a:rPr lang="tr-TR" sz="2400" dirty="0"/>
              <a:t>), </a:t>
            </a:r>
            <a:r>
              <a:rPr lang="tr-TR" sz="2400" i="1" dirty="0" err="1"/>
              <a:t>Syngnathidae</a:t>
            </a:r>
            <a:r>
              <a:rPr lang="tr-TR" sz="2400" i="1" dirty="0"/>
              <a:t> </a:t>
            </a:r>
            <a:r>
              <a:rPr lang="tr-TR" sz="2400" dirty="0"/>
              <a:t>(deniziğneleri) gibi kimi familyalarda </a:t>
            </a:r>
            <a:r>
              <a:rPr lang="tr-TR" sz="2400" dirty="0" err="1"/>
              <a:t>glomeruluslar</a:t>
            </a:r>
            <a:r>
              <a:rPr lang="tr-TR" sz="2400" dirty="0"/>
              <a:t> hiç gelişmemiştir. Yani </a:t>
            </a:r>
            <a:r>
              <a:rPr lang="tr-TR" sz="2400" dirty="0" err="1"/>
              <a:t>aglomeruler</a:t>
            </a:r>
            <a:r>
              <a:rPr lang="tr-TR" sz="2400" dirty="0"/>
              <a:t> böbrek vardır.</a:t>
            </a:r>
          </a:p>
          <a:p>
            <a:pPr>
              <a:lnSpc>
                <a:spcPct val="150000"/>
              </a:lnSpc>
            </a:pPr>
            <a:endParaRPr lang="tr-TR" sz="2400" dirty="0"/>
          </a:p>
        </p:txBody>
      </p:sp>
    </p:spTree>
    <p:extLst>
      <p:ext uri="{BB962C8B-B14F-4D97-AF65-F5344CB8AC3E}">
        <p14:creationId xmlns:p14="http://schemas.microsoft.com/office/powerpoint/2010/main" val="850584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ophiida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9" y="476672"/>
            <a:ext cx="3024336" cy="252815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ntennariida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1" y="3140968"/>
            <a:ext cx="3888432" cy="277202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yngnathidae Party&quot; Greeting Card by laurenpenney | Redbub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197" y="364534"/>
            <a:ext cx="3960440" cy="5280587"/>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3057732" y="469529"/>
            <a:ext cx="1010213" cy="307777"/>
          </a:xfrm>
          <a:prstGeom prst="rect">
            <a:avLst/>
          </a:prstGeom>
        </p:spPr>
        <p:txBody>
          <a:bodyPr wrap="none">
            <a:spAutoFit/>
          </a:bodyPr>
          <a:lstStyle/>
          <a:p>
            <a:r>
              <a:rPr lang="tr-TR" sz="1400" i="1" dirty="0" err="1">
                <a:solidFill>
                  <a:schemeClr val="bg1"/>
                </a:solidFill>
              </a:rPr>
              <a:t>Lophiidae</a:t>
            </a:r>
            <a:r>
              <a:rPr lang="tr-TR" sz="1400" i="1" dirty="0">
                <a:solidFill>
                  <a:schemeClr val="bg1"/>
                </a:solidFill>
              </a:rPr>
              <a:t> </a:t>
            </a:r>
            <a:endParaRPr lang="tr-TR" sz="1400" dirty="0">
              <a:solidFill>
                <a:schemeClr val="bg1"/>
              </a:solidFill>
            </a:endParaRPr>
          </a:p>
        </p:txBody>
      </p:sp>
      <p:sp>
        <p:nvSpPr>
          <p:cNvPr id="5" name="Dikdörtgen 4"/>
          <p:cNvSpPr/>
          <p:nvPr/>
        </p:nvSpPr>
        <p:spPr>
          <a:xfrm>
            <a:off x="1719650" y="5928329"/>
            <a:ext cx="1505540" cy="338554"/>
          </a:xfrm>
          <a:prstGeom prst="rect">
            <a:avLst/>
          </a:prstGeom>
        </p:spPr>
        <p:txBody>
          <a:bodyPr wrap="none">
            <a:spAutoFit/>
          </a:bodyPr>
          <a:lstStyle/>
          <a:p>
            <a:r>
              <a:rPr lang="tr-TR" sz="1600" i="1" dirty="0" err="1"/>
              <a:t>Antennariidae</a:t>
            </a:r>
            <a:r>
              <a:rPr lang="tr-TR" sz="1600" i="1" dirty="0"/>
              <a:t> </a:t>
            </a:r>
            <a:endParaRPr lang="tr-TR" sz="1600" dirty="0"/>
          </a:p>
        </p:txBody>
      </p:sp>
      <p:sp>
        <p:nvSpPr>
          <p:cNvPr id="6" name="Dikdörtgen 5"/>
          <p:cNvSpPr/>
          <p:nvPr/>
        </p:nvSpPr>
        <p:spPr>
          <a:xfrm>
            <a:off x="5596485" y="5902868"/>
            <a:ext cx="1494320" cy="338554"/>
          </a:xfrm>
          <a:prstGeom prst="rect">
            <a:avLst/>
          </a:prstGeom>
        </p:spPr>
        <p:txBody>
          <a:bodyPr wrap="none">
            <a:spAutoFit/>
          </a:bodyPr>
          <a:lstStyle/>
          <a:p>
            <a:r>
              <a:rPr lang="tr-TR" sz="1600" i="1" dirty="0" err="1"/>
              <a:t>Syngnathidae</a:t>
            </a:r>
            <a:r>
              <a:rPr lang="tr-TR" sz="1600" i="1" dirty="0"/>
              <a:t> </a:t>
            </a:r>
            <a:endParaRPr lang="tr-TR" sz="1600" dirty="0"/>
          </a:p>
        </p:txBody>
      </p:sp>
    </p:spTree>
    <p:extLst>
      <p:ext uri="{BB962C8B-B14F-4D97-AF65-F5344CB8AC3E}">
        <p14:creationId xmlns:p14="http://schemas.microsoft.com/office/powerpoint/2010/main" val="3940917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SUS\Desktop\Scanned at 10.11.2020 14-47xx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188640"/>
            <a:ext cx="5000429" cy="540060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2123728" y="5741967"/>
            <a:ext cx="4752528" cy="584775"/>
          </a:xfrm>
          <a:prstGeom prst="rect">
            <a:avLst/>
          </a:prstGeom>
        </p:spPr>
        <p:txBody>
          <a:bodyPr wrap="square">
            <a:spAutoFit/>
          </a:bodyPr>
          <a:lstStyle/>
          <a:p>
            <a:r>
              <a:rPr lang="tr-TR" sz="1600" dirty="0" smtClean="0"/>
              <a:t>Kemikli </a:t>
            </a:r>
            <a:r>
              <a:rPr lang="tr-TR" sz="1600" dirty="0"/>
              <a:t>balıklarda bulunan iki </a:t>
            </a:r>
            <a:r>
              <a:rPr lang="tr-TR" sz="1600" dirty="0" err="1"/>
              <a:t>nefron</a:t>
            </a:r>
            <a:r>
              <a:rPr lang="tr-TR" sz="1600" dirty="0"/>
              <a:t> tipi (şematik). </a:t>
            </a:r>
            <a:endParaRPr lang="tr-TR" sz="1600" dirty="0" smtClean="0"/>
          </a:p>
          <a:p>
            <a:r>
              <a:rPr lang="tr-TR" sz="1600" dirty="0" smtClean="0"/>
              <a:t>A</a:t>
            </a:r>
            <a:r>
              <a:rPr lang="tr-TR" sz="1600" dirty="0"/>
              <a:t>) Bir </a:t>
            </a:r>
            <a:r>
              <a:rPr lang="tr-TR" sz="1600" dirty="0" err="1"/>
              <a:t>glomeruler</a:t>
            </a:r>
            <a:r>
              <a:rPr lang="tr-TR" sz="1600" dirty="0"/>
              <a:t> </a:t>
            </a:r>
            <a:r>
              <a:rPr lang="tr-TR" sz="1600" dirty="0" err="1"/>
              <a:t>nefron</a:t>
            </a:r>
            <a:r>
              <a:rPr lang="tr-TR" sz="1600" dirty="0"/>
              <a:t> B) Bir </a:t>
            </a:r>
            <a:r>
              <a:rPr lang="tr-TR" sz="1600" dirty="0" err="1"/>
              <a:t>aglomeruler</a:t>
            </a:r>
            <a:r>
              <a:rPr lang="tr-TR" sz="1600" dirty="0"/>
              <a:t> </a:t>
            </a:r>
            <a:r>
              <a:rPr lang="tr-TR" sz="1600" dirty="0" err="1"/>
              <a:t>nefron</a:t>
            </a:r>
            <a:r>
              <a:rPr lang="tr-TR" sz="1600" dirty="0"/>
              <a:t>.</a:t>
            </a:r>
          </a:p>
        </p:txBody>
      </p:sp>
    </p:spTree>
    <p:extLst>
      <p:ext uri="{BB962C8B-B14F-4D97-AF65-F5344CB8AC3E}">
        <p14:creationId xmlns:p14="http://schemas.microsoft.com/office/powerpoint/2010/main" val="868836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1"/>
            <a:ext cx="8229600" cy="2016223"/>
          </a:xfrm>
        </p:spPr>
        <p:txBody>
          <a:bodyPr/>
          <a:lstStyle/>
          <a:p>
            <a:pPr algn="just"/>
            <a:r>
              <a:rPr lang="tr-TR" sz="2000" dirty="0"/>
              <a:t>Denizlerde yaşayan </a:t>
            </a:r>
            <a:r>
              <a:rPr lang="tr-TR" sz="2000" dirty="0" err="1"/>
              <a:t>kıkırdaklı</a:t>
            </a:r>
            <a:r>
              <a:rPr lang="tr-TR" sz="2000" dirty="0"/>
              <a:t> balıklarda da </a:t>
            </a:r>
            <a:r>
              <a:rPr lang="tr-TR" sz="2000" dirty="0" err="1"/>
              <a:t>mezonefroz</a:t>
            </a:r>
            <a:r>
              <a:rPr lang="tr-TR" sz="2000" dirty="0"/>
              <a:t> tipte  böbrek vardır. </a:t>
            </a:r>
            <a:r>
              <a:rPr lang="tr-TR" sz="2000" dirty="0" smtClean="0"/>
              <a:t>Bunlarda </a:t>
            </a:r>
            <a:r>
              <a:rPr lang="tr-TR" sz="2000" dirty="0"/>
              <a:t>üre miktarı, üre </a:t>
            </a:r>
            <a:r>
              <a:rPr lang="tr-TR" sz="2000" dirty="0" err="1"/>
              <a:t>absorbe</a:t>
            </a:r>
            <a:r>
              <a:rPr lang="tr-TR" sz="2000" dirty="0"/>
              <a:t> eden özel yapıda böbrek kanallarıyla </a:t>
            </a:r>
            <a:r>
              <a:rPr lang="tr-TR" sz="2000" dirty="0" smtClean="0"/>
              <a:t>düzenlenir. </a:t>
            </a:r>
          </a:p>
          <a:p>
            <a:pPr algn="just"/>
            <a:r>
              <a:rPr lang="tr-TR" sz="2000" dirty="0" smtClean="0"/>
              <a:t>Böbrekler </a:t>
            </a:r>
            <a:r>
              <a:rPr lang="tr-TR" sz="2000" dirty="0"/>
              <a:t>erkek ve dişide farklı görünümdedir.  </a:t>
            </a:r>
            <a:endParaRPr lang="tr-TR" sz="2000" dirty="0" smtClean="0"/>
          </a:p>
          <a:p>
            <a:pPr algn="just"/>
            <a:r>
              <a:rPr lang="tr-TR" sz="2000" dirty="0" smtClean="0"/>
              <a:t>Dişide </a:t>
            </a:r>
            <a:r>
              <a:rPr lang="tr-TR" sz="2000" dirty="0"/>
              <a:t>çok dar olan  ön bölge, erkekte oldukça geniştir ve spermaları taşımaya </a:t>
            </a:r>
            <a:r>
              <a:rPr lang="tr-TR" sz="2000" dirty="0" smtClean="0"/>
              <a:t>yarar.</a:t>
            </a:r>
            <a:endParaRPr lang="tr-TR" sz="2000" dirty="0"/>
          </a:p>
          <a:p>
            <a:pPr algn="just"/>
            <a:endParaRPr lang="tr-TR" sz="2000" dirty="0"/>
          </a:p>
        </p:txBody>
      </p:sp>
      <p:pic>
        <p:nvPicPr>
          <p:cNvPr id="4" name="Picture 5" descr="Squalus acanthias’ta ürogenital si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398" y="2492896"/>
            <a:ext cx="3672954" cy="345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Metin kutusu"/>
          <p:cNvSpPr txBox="1">
            <a:spLocks noChangeArrowheads="1"/>
          </p:cNvSpPr>
          <p:nvPr/>
        </p:nvSpPr>
        <p:spPr bwMode="auto">
          <a:xfrm>
            <a:off x="611560" y="3356992"/>
            <a:ext cx="34558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tr-TR" altLang="tr-TR" sz="1600" i="1" dirty="0" err="1">
                <a:latin typeface="Calibri" pitchFamily="34" charset="0"/>
              </a:rPr>
              <a:t>Squalus</a:t>
            </a:r>
            <a:r>
              <a:rPr lang="tr-TR" altLang="tr-TR" sz="1600" i="1" dirty="0">
                <a:latin typeface="Calibri" pitchFamily="34" charset="0"/>
              </a:rPr>
              <a:t> </a:t>
            </a:r>
            <a:r>
              <a:rPr lang="tr-TR" altLang="tr-TR" sz="1600" i="1" dirty="0" err="1">
                <a:latin typeface="Calibri" pitchFamily="34" charset="0"/>
              </a:rPr>
              <a:t>acanthias’</a:t>
            </a:r>
            <a:r>
              <a:rPr lang="tr-TR" altLang="tr-TR" sz="1600" dirty="0" err="1">
                <a:latin typeface="Calibri" pitchFamily="34" charset="0"/>
              </a:rPr>
              <a:t>ta</a:t>
            </a:r>
            <a:r>
              <a:rPr lang="tr-TR" altLang="tr-TR" sz="1600" dirty="0">
                <a:latin typeface="Calibri" pitchFamily="34" charset="0"/>
              </a:rPr>
              <a:t> </a:t>
            </a:r>
            <a:r>
              <a:rPr lang="tr-TR" altLang="tr-TR" sz="1600" dirty="0" err="1">
                <a:latin typeface="Calibri" pitchFamily="34" charset="0"/>
              </a:rPr>
              <a:t>ürogenital</a:t>
            </a:r>
            <a:r>
              <a:rPr lang="tr-TR" altLang="tr-TR" sz="1600" dirty="0">
                <a:latin typeface="Calibri" pitchFamily="34" charset="0"/>
              </a:rPr>
              <a:t> sistem</a:t>
            </a:r>
            <a:r>
              <a:rPr lang="tr-TR" altLang="tr-TR" sz="1600" dirty="0">
                <a:latin typeface="Arial" pitchFamily="34" charset="0"/>
              </a:rPr>
              <a:t> </a:t>
            </a:r>
            <a:r>
              <a:rPr lang="tr-TR" altLang="tr-TR" sz="1600" dirty="0">
                <a:latin typeface="Calibri" pitchFamily="34" charset="0"/>
              </a:rPr>
              <a:t>A) Erkek</a:t>
            </a:r>
            <a:r>
              <a:rPr lang="tr-TR" altLang="tr-TR" sz="1600" dirty="0">
                <a:latin typeface="Arial" pitchFamily="34" charset="0"/>
              </a:rPr>
              <a:t> </a:t>
            </a:r>
            <a:r>
              <a:rPr lang="tr-TR" altLang="tr-TR" sz="1600" dirty="0">
                <a:latin typeface="Calibri" pitchFamily="34" charset="0"/>
              </a:rPr>
              <a:t>B) Dişi</a:t>
            </a:r>
            <a:endParaRPr lang="tr-TR" altLang="tr-TR" sz="1600" i="1" dirty="0">
              <a:latin typeface="Calibri" pitchFamily="34" charset="0"/>
            </a:endParaRPr>
          </a:p>
        </p:txBody>
      </p:sp>
    </p:spTree>
    <p:extLst>
      <p:ext uri="{BB962C8B-B14F-4D97-AF65-F5344CB8AC3E}">
        <p14:creationId xmlns:p14="http://schemas.microsoft.com/office/powerpoint/2010/main" val="4173340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18654"/>
            <a:ext cx="8229600" cy="778098"/>
          </a:xfrm>
        </p:spPr>
        <p:txBody>
          <a:bodyPr/>
          <a:lstStyle/>
          <a:p>
            <a:r>
              <a:rPr lang="tr-TR" sz="2800" b="1" dirty="0" smtClean="0">
                <a:solidFill>
                  <a:srgbClr val="FF0000"/>
                </a:solidFill>
              </a:rPr>
              <a:t>SOLUNGAÇLAR, DERİ VE BAĞIRSAKLAR</a:t>
            </a:r>
            <a:endParaRPr lang="tr-TR" sz="2800" b="1" dirty="0">
              <a:solidFill>
                <a:srgbClr val="FF0000"/>
              </a:solidFill>
            </a:endParaRPr>
          </a:p>
        </p:txBody>
      </p:sp>
      <p:sp>
        <p:nvSpPr>
          <p:cNvPr id="3" name="İçerik Yer Tutucusu 2"/>
          <p:cNvSpPr>
            <a:spLocks noGrp="1"/>
          </p:cNvSpPr>
          <p:nvPr>
            <p:ph idx="1"/>
          </p:nvPr>
        </p:nvSpPr>
        <p:spPr>
          <a:xfrm>
            <a:off x="323528" y="1307901"/>
            <a:ext cx="8568952" cy="4857403"/>
          </a:xfrm>
        </p:spPr>
        <p:txBody>
          <a:bodyPr/>
          <a:lstStyle/>
          <a:p>
            <a:pPr algn="just">
              <a:lnSpc>
                <a:spcPct val="150000"/>
              </a:lnSpc>
            </a:pPr>
            <a:r>
              <a:rPr lang="tr-TR" sz="2400" dirty="0"/>
              <a:t>Balıklarda boşaltım ve </a:t>
            </a:r>
            <a:r>
              <a:rPr lang="tr-TR" sz="2400" dirty="0" err="1"/>
              <a:t>osmoregülasyon</a:t>
            </a:r>
            <a:r>
              <a:rPr lang="tr-TR" sz="2400" dirty="0"/>
              <a:t> organı genellikle </a:t>
            </a:r>
            <a:r>
              <a:rPr lang="tr-TR" sz="2400" dirty="0" smtClean="0"/>
              <a:t>böbrekler </a:t>
            </a:r>
            <a:r>
              <a:rPr lang="tr-TR" sz="2400" dirty="0"/>
              <a:t>olmakla beraber bazı vücut organları olan solungaçlar, deri ve bağırsaklar da yardımcı </a:t>
            </a:r>
            <a:r>
              <a:rPr lang="tr-TR" sz="2400" dirty="0" smtClean="0"/>
              <a:t>olmaktadır. </a:t>
            </a:r>
          </a:p>
          <a:p>
            <a:pPr algn="just">
              <a:lnSpc>
                <a:spcPct val="150000"/>
              </a:lnSpc>
            </a:pPr>
            <a:r>
              <a:rPr lang="tr-TR" sz="2400" dirty="0" smtClean="0"/>
              <a:t>Solungaçlar </a:t>
            </a:r>
            <a:r>
              <a:rPr lang="tr-TR" sz="2400" dirty="0"/>
              <a:t>birinci derecede solunum organı olarak görev yaparlar. Ayrıca metabolizma sonucu oluşan azotlu artık maddelerin büyük bir kısmının dışarı atılmasıyla kimi </a:t>
            </a:r>
            <a:r>
              <a:rPr lang="tr-TR" sz="2400" dirty="0" smtClean="0"/>
              <a:t>iyonların </a:t>
            </a:r>
            <a:r>
              <a:rPr lang="tr-TR" sz="2400" dirty="0"/>
              <a:t>dışarı atılması yada ortamdan alınmasında önemli rolleri </a:t>
            </a:r>
            <a:r>
              <a:rPr lang="tr-TR" sz="2400" dirty="0" smtClean="0"/>
              <a:t>vardır. </a:t>
            </a:r>
          </a:p>
        </p:txBody>
      </p:sp>
    </p:spTree>
    <p:extLst>
      <p:ext uri="{BB962C8B-B14F-4D97-AF65-F5344CB8AC3E}">
        <p14:creationId xmlns:p14="http://schemas.microsoft.com/office/powerpoint/2010/main" val="1950176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548680"/>
            <a:ext cx="8229600" cy="5112568"/>
          </a:xfrm>
        </p:spPr>
        <p:txBody>
          <a:bodyPr/>
          <a:lstStyle/>
          <a:p>
            <a:pPr algn="just">
              <a:lnSpc>
                <a:spcPct val="150000"/>
              </a:lnSpc>
            </a:pPr>
            <a:r>
              <a:rPr lang="tr-TR" sz="2400" dirty="0"/>
              <a:t>Tatlısu balıklarında suyun vücuda alınmaması ve tuzun kaybedilmemesi için çeşitli değişiklikler meydana gelmiştir. Örneğin deri çok az mikroskobik delik içermektedir ve suyun gelişini büyük ölçüde engellemektedir. Ayrıca mukus salgısı da suyun geçişini engellemekte görev yapmaktadır. Bunun yanında </a:t>
            </a:r>
            <a:r>
              <a:rPr lang="tr-TR" sz="2400" dirty="0" err="1"/>
              <a:t>tatlısu</a:t>
            </a:r>
            <a:r>
              <a:rPr lang="tr-TR" sz="2400" dirty="0"/>
              <a:t> balıklarında kaybedilen tuzların bir kısmı besinlerle alınırken, bir kısmı da solungaçlarla etkin iyon </a:t>
            </a:r>
            <a:r>
              <a:rPr lang="tr-TR" sz="2400" dirty="0" err="1"/>
              <a:t>taşınımı</a:t>
            </a:r>
            <a:r>
              <a:rPr lang="tr-TR" sz="2400" dirty="0"/>
              <a:t> yoluyla ortamdan alınır. </a:t>
            </a:r>
          </a:p>
          <a:p>
            <a:endParaRPr lang="tr-TR" sz="2400" dirty="0"/>
          </a:p>
        </p:txBody>
      </p:sp>
    </p:spTree>
    <p:extLst>
      <p:ext uri="{BB962C8B-B14F-4D97-AF65-F5344CB8AC3E}">
        <p14:creationId xmlns:p14="http://schemas.microsoft.com/office/powerpoint/2010/main" val="2282901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229600" cy="5544616"/>
          </a:xfrm>
        </p:spPr>
        <p:txBody>
          <a:bodyPr/>
          <a:lstStyle/>
          <a:p>
            <a:pPr algn="just">
              <a:lnSpc>
                <a:spcPct val="150000"/>
              </a:lnSpc>
            </a:pPr>
            <a:r>
              <a:rPr lang="tr-TR" sz="2400" dirty="0"/>
              <a:t>Denizlerde yaşayan kemikli balıklarda tuzun çok az bir miktarı böbreklerle dışarı atılır. Tuzun geriye kalan kısmındaki bir </a:t>
            </a:r>
            <a:r>
              <a:rPr lang="tr-TR" sz="2400" dirty="0" smtClean="0"/>
              <a:t>değerli </a:t>
            </a:r>
            <a:r>
              <a:rPr lang="tr-TR" sz="2400" dirty="0"/>
              <a:t>iyonlar ve özellikle </a:t>
            </a:r>
            <a:r>
              <a:rPr lang="tr-TR" sz="2400" dirty="0" err="1"/>
              <a:t>klorid</a:t>
            </a:r>
            <a:r>
              <a:rPr lang="tr-TR" sz="2400" dirty="0"/>
              <a:t>, bağırsaklardan kana geçer, solungaçlara ulaşır ve burada yer alan özel </a:t>
            </a:r>
            <a:r>
              <a:rPr lang="tr-TR" sz="2400" dirty="0" err="1"/>
              <a:t>klorid</a:t>
            </a:r>
            <a:r>
              <a:rPr lang="tr-TR" sz="2400" dirty="0"/>
              <a:t> hücreleriyle dışarı atılır. İki değerli iyonlar ise (</a:t>
            </a:r>
            <a:r>
              <a:rPr lang="tr-TR" sz="2400" dirty="0" smtClean="0"/>
              <a:t>Ca</a:t>
            </a:r>
            <a:r>
              <a:rPr lang="tr-TR" sz="2400" baseline="30000" dirty="0" smtClean="0"/>
              <a:t>+2</a:t>
            </a:r>
            <a:r>
              <a:rPr lang="tr-TR" sz="2400" dirty="0" smtClean="0"/>
              <a:t>,Mg</a:t>
            </a:r>
            <a:r>
              <a:rPr lang="tr-TR" sz="2400" baseline="30000" dirty="0" smtClean="0"/>
              <a:t>+2</a:t>
            </a:r>
            <a:r>
              <a:rPr lang="tr-TR" sz="2400" dirty="0" smtClean="0"/>
              <a:t>,SO4</a:t>
            </a:r>
            <a:r>
              <a:rPr lang="tr-TR" sz="2400" baseline="30000" dirty="0" smtClean="0"/>
              <a:t>-2</a:t>
            </a:r>
            <a:r>
              <a:rPr lang="tr-TR" sz="2400" dirty="0" smtClean="0"/>
              <a:t>) </a:t>
            </a:r>
            <a:r>
              <a:rPr lang="tr-TR" sz="2400" dirty="0"/>
              <a:t>bağırsaklarda bazik özellikteki bir ortamda erimeyen oksit veya hidroksitler şekline dönüştürülerek dışkı ile birlikte dışarı atılırlar. Denizlerde yaşayan </a:t>
            </a:r>
            <a:r>
              <a:rPr lang="tr-TR" sz="2400" dirty="0" err="1"/>
              <a:t>kıkırdaklı</a:t>
            </a:r>
            <a:r>
              <a:rPr lang="tr-TR" sz="2400" dirty="0"/>
              <a:t> balıklarda da vücuda giren tuzların fazlası </a:t>
            </a:r>
            <a:r>
              <a:rPr lang="tr-TR" sz="2400" dirty="0" err="1"/>
              <a:t>rektal</a:t>
            </a:r>
            <a:r>
              <a:rPr lang="tr-TR" sz="2400" dirty="0"/>
              <a:t> bezle dışarı </a:t>
            </a:r>
            <a:r>
              <a:rPr lang="tr-TR" sz="2400" dirty="0" smtClean="0"/>
              <a:t>atılır.</a:t>
            </a:r>
            <a:endParaRPr lang="tr-TR" sz="2400" dirty="0"/>
          </a:p>
          <a:p>
            <a:pPr algn="just">
              <a:lnSpc>
                <a:spcPct val="150000"/>
              </a:lnSpc>
            </a:pPr>
            <a:endParaRPr lang="tr-TR" sz="2400" dirty="0"/>
          </a:p>
        </p:txBody>
      </p:sp>
    </p:spTree>
    <p:extLst>
      <p:ext uri="{BB962C8B-B14F-4D97-AF65-F5344CB8AC3E}">
        <p14:creationId xmlns:p14="http://schemas.microsoft.com/office/powerpoint/2010/main" val="1372033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0000"/>
                </a:solidFill>
              </a:rPr>
              <a:t>BOŞALTIM VE OSMOREGÜLASYON</a:t>
            </a:r>
            <a:endParaRPr lang="tr-TR" sz="3200" b="1" dirty="0">
              <a:solidFill>
                <a:srgbClr val="FF0000"/>
              </a:solidFill>
            </a:endParaRPr>
          </a:p>
        </p:txBody>
      </p:sp>
      <p:sp>
        <p:nvSpPr>
          <p:cNvPr id="3" name="İçerik Yer Tutucusu 2"/>
          <p:cNvSpPr>
            <a:spLocks noGrp="1"/>
          </p:cNvSpPr>
          <p:nvPr>
            <p:ph idx="1"/>
          </p:nvPr>
        </p:nvSpPr>
        <p:spPr>
          <a:xfrm>
            <a:off x="457200" y="1268760"/>
            <a:ext cx="8229600" cy="4525963"/>
          </a:xfrm>
        </p:spPr>
        <p:txBody>
          <a:bodyPr/>
          <a:lstStyle/>
          <a:p>
            <a:pPr algn="just">
              <a:lnSpc>
                <a:spcPct val="150000"/>
              </a:lnSpc>
            </a:pPr>
            <a:r>
              <a:rPr lang="tr-TR" sz="2000" dirty="0"/>
              <a:t>Balıkların iç ortamları yani vücut sıvıları, çözünmüş tuzlar ve organik bileşikler içerir ve belli bir </a:t>
            </a:r>
            <a:r>
              <a:rPr lang="tr-TR" sz="2000" dirty="0" err="1"/>
              <a:t>asiditeye</a:t>
            </a:r>
            <a:r>
              <a:rPr lang="tr-TR" sz="2000" dirty="0"/>
              <a:t> sahiptir. Bu maddelerin miktarları vücut sıvılarının </a:t>
            </a:r>
            <a:r>
              <a:rPr lang="tr-TR" sz="2000" dirty="0" err="1"/>
              <a:t>osmotik</a:t>
            </a:r>
            <a:r>
              <a:rPr lang="tr-TR" sz="2000" dirty="0"/>
              <a:t> yoğunluğunu belirler. </a:t>
            </a:r>
            <a:endParaRPr lang="tr-TR" sz="2000" dirty="0" smtClean="0"/>
          </a:p>
          <a:p>
            <a:pPr algn="just">
              <a:lnSpc>
                <a:spcPct val="150000"/>
              </a:lnSpc>
            </a:pPr>
            <a:r>
              <a:rPr lang="tr-TR" sz="2000" dirty="0" err="1" smtClean="0"/>
              <a:t>Osmotik</a:t>
            </a:r>
            <a:r>
              <a:rPr lang="tr-TR" sz="2000" dirty="0" smtClean="0"/>
              <a:t> </a:t>
            </a:r>
            <a:r>
              <a:rPr lang="tr-TR" sz="2000" dirty="0"/>
              <a:t>yoğunluk, </a:t>
            </a:r>
            <a:r>
              <a:rPr lang="tr-TR" sz="2000" dirty="0" err="1" smtClean="0"/>
              <a:t>miliosmol</a:t>
            </a:r>
            <a:r>
              <a:rPr lang="tr-TR" sz="2000" dirty="0" smtClean="0"/>
              <a:t>/kilogram </a:t>
            </a:r>
            <a:r>
              <a:rPr lang="tr-TR" sz="2000" dirty="0"/>
              <a:t>kısaca </a:t>
            </a:r>
            <a:r>
              <a:rPr lang="tr-TR" sz="2000" dirty="0" err="1" smtClean="0"/>
              <a:t>mOsm</a:t>
            </a:r>
            <a:r>
              <a:rPr lang="tr-TR" sz="2000" dirty="0" smtClean="0"/>
              <a:t>/kg </a:t>
            </a:r>
            <a:r>
              <a:rPr lang="tr-TR" sz="2000" dirty="0"/>
              <a:t>olarak ifade edilir. </a:t>
            </a:r>
            <a:endParaRPr lang="tr-TR" sz="2000" dirty="0" smtClean="0"/>
          </a:p>
          <a:p>
            <a:pPr algn="just">
              <a:lnSpc>
                <a:spcPct val="150000"/>
              </a:lnSpc>
            </a:pPr>
            <a:r>
              <a:rPr lang="tr-TR" sz="2000" dirty="0" smtClean="0"/>
              <a:t>1 </a:t>
            </a:r>
            <a:r>
              <a:rPr lang="tr-TR" sz="2000" dirty="0" err="1"/>
              <a:t>osmol</a:t>
            </a:r>
            <a:r>
              <a:rPr lang="tr-TR" sz="2000" dirty="0"/>
              <a:t>, 1 kg suda bir </a:t>
            </a:r>
            <a:r>
              <a:rPr lang="tr-TR" sz="2000" dirty="0" err="1"/>
              <a:t>mol</a:t>
            </a:r>
            <a:r>
              <a:rPr lang="tr-TR" sz="2000" dirty="0"/>
              <a:t> maddenin çözünmesiyle elde edilen </a:t>
            </a:r>
            <a:r>
              <a:rPr lang="tr-TR" sz="2000" dirty="0" err="1"/>
              <a:t>osmotik</a:t>
            </a:r>
            <a:r>
              <a:rPr lang="tr-TR" sz="2000" dirty="0"/>
              <a:t> yoğunluktur ve 1 </a:t>
            </a:r>
            <a:r>
              <a:rPr lang="tr-TR" sz="2000" dirty="0" err="1"/>
              <a:t>osmol</a:t>
            </a:r>
            <a:r>
              <a:rPr lang="tr-TR" sz="2000" dirty="0"/>
              <a:t> </a:t>
            </a:r>
            <a:r>
              <a:rPr lang="tr-TR" sz="2000" dirty="0" smtClean="0"/>
              <a:t>= 1.000 </a:t>
            </a:r>
            <a:r>
              <a:rPr lang="tr-TR" sz="2000" dirty="0" err="1"/>
              <a:t>mOsm'dür</a:t>
            </a:r>
            <a:r>
              <a:rPr lang="tr-TR" sz="2000" dirty="0"/>
              <a:t>. </a:t>
            </a:r>
            <a:endParaRPr lang="tr-TR" sz="2000" dirty="0" smtClean="0"/>
          </a:p>
          <a:p>
            <a:pPr algn="just">
              <a:lnSpc>
                <a:spcPct val="150000"/>
              </a:lnSpc>
            </a:pPr>
            <a:r>
              <a:rPr lang="tr-TR" sz="2000" dirty="0" err="1" smtClean="0"/>
              <a:t>Osmotik</a:t>
            </a:r>
            <a:r>
              <a:rPr lang="tr-TR" sz="2000" dirty="0" smtClean="0"/>
              <a:t> </a:t>
            </a:r>
            <a:r>
              <a:rPr lang="tr-TR" sz="2000" dirty="0"/>
              <a:t>yoğunluk aynı zamanda donma noktasının alçalması </a:t>
            </a:r>
            <a:r>
              <a:rPr lang="tr-TR" sz="2000" dirty="0" smtClean="0"/>
              <a:t>“∆" </a:t>
            </a:r>
            <a:r>
              <a:rPr lang="tr-TR" sz="2000" dirty="0"/>
              <a:t>ile de ifade edilebilir. Çünkü </a:t>
            </a:r>
            <a:r>
              <a:rPr lang="tr-TR" sz="2000" dirty="0" err="1"/>
              <a:t>osmotik</a:t>
            </a:r>
            <a:r>
              <a:rPr lang="tr-TR" sz="2000" dirty="0"/>
              <a:t> yoğunluk ne kadar artarsa, donma noktası da o kadar alçalır.</a:t>
            </a:r>
          </a:p>
          <a:p>
            <a:pPr algn="just">
              <a:lnSpc>
                <a:spcPct val="150000"/>
              </a:lnSpc>
            </a:pPr>
            <a:endParaRPr lang="tr-TR" sz="2000" dirty="0"/>
          </a:p>
          <a:p>
            <a:pPr algn="just">
              <a:lnSpc>
                <a:spcPct val="150000"/>
              </a:lnSpc>
            </a:pPr>
            <a:endParaRPr lang="tr-TR" sz="2000" dirty="0"/>
          </a:p>
        </p:txBody>
      </p:sp>
    </p:spTree>
    <p:extLst>
      <p:ext uri="{BB962C8B-B14F-4D97-AF65-F5344CB8AC3E}">
        <p14:creationId xmlns:p14="http://schemas.microsoft.com/office/powerpoint/2010/main" val="3145925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260648"/>
            <a:ext cx="8229600" cy="5904656"/>
          </a:xfrm>
        </p:spPr>
        <p:txBody>
          <a:bodyPr/>
          <a:lstStyle/>
          <a:p>
            <a:pPr algn="just">
              <a:lnSpc>
                <a:spcPct val="150000"/>
              </a:lnSpc>
            </a:pPr>
            <a:r>
              <a:rPr lang="tr-TR" sz="1900" dirty="0"/>
              <a:t>Genellikle </a:t>
            </a:r>
            <a:r>
              <a:rPr lang="tr-TR" sz="1900" dirty="0" err="1"/>
              <a:t>tatlısuda</a:t>
            </a:r>
            <a:r>
              <a:rPr lang="tr-TR" sz="1900" dirty="0"/>
              <a:t> yaşayan balıkların vücut sıvıları, ortama oranla </a:t>
            </a:r>
            <a:r>
              <a:rPr lang="tr-TR" sz="1900" dirty="0" err="1"/>
              <a:t>hiperosmotiktir</a:t>
            </a:r>
            <a:r>
              <a:rPr lang="tr-TR" sz="1900" dirty="0"/>
              <a:t>. </a:t>
            </a:r>
            <a:endParaRPr lang="tr-TR" sz="1900" dirty="0" smtClean="0"/>
          </a:p>
          <a:p>
            <a:pPr algn="just">
              <a:lnSpc>
                <a:spcPct val="150000"/>
              </a:lnSpc>
            </a:pPr>
            <a:r>
              <a:rPr lang="tr-TR" sz="1900" dirty="0" smtClean="0"/>
              <a:t>Deniz </a:t>
            </a:r>
            <a:r>
              <a:rPr lang="tr-TR" sz="1900" dirty="0"/>
              <a:t>balıkları arasında </a:t>
            </a:r>
            <a:r>
              <a:rPr lang="tr-TR" sz="1900" dirty="0" err="1"/>
              <a:t>Chondrichthyes</a:t>
            </a:r>
            <a:r>
              <a:rPr lang="tr-TR" sz="1900" i="1" dirty="0" err="1"/>
              <a:t>'te</a:t>
            </a:r>
            <a:r>
              <a:rPr lang="tr-TR" sz="1900" i="1" dirty="0"/>
              <a:t> </a:t>
            </a:r>
            <a:r>
              <a:rPr lang="tr-TR" sz="1900" dirty="0"/>
              <a:t>ve </a:t>
            </a:r>
            <a:r>
              <a:rPr lang="tr-TR" sz="1900" dirty="0" err="1"/>
              <a:t>Osteichthyes'ten</a:t>
            </a:r>
            <a:r>
              <a:rPr lang="tr-TR" sz="1900" dirty="0"/>
              <a:t> </a:t>
            </a:r>
            <a:r>
              <a:rPr lang="tr-TR" sz="1900" i="1" dirty="0" err="1"/>
              <a:t>Coelacanthiformes</a:t>
            </a:r>
            <a:r>
              <a:rPr lang="tr-TR" sz="1900" i="1" dirty="0"/>
              <a:t> </a:t>
            </a:r>
            <a:r>
              <a:rPr lang="tr-TR" sz="1900" dirty="0"/>
              <a:t>(</a:t>
            </a:r>
            <a:r>
              <a:rPr lang="tr-TR" sz="1900" dirty="0" err="1"/>
              <a:t>Latimeria</a:t>
            </a:r>
            <a:r>
              <a:rPr lang="tr-TR" sz="1900" dirty="0"/>
              <a:t>)'te ortama oranla </a:t>
            </a:r>
            <a:r>
              <a:rPr lang="tr-TR" sz="1900" dirty="0" err="1"/>
              <a:t>hiperosmotiktir</a:t>
            </a:r>
            <a:r>
              <a:rPr lang="tr-TR" sz="1900" dirty="0"/>
              <a:t>. </a:t>
            </a:r>
            <a:endParaRPr lang="tr-TR" sz="1900" dirty="0" smtClean="0"/>
          </a:p>
          <a:p>
            <a:pPr algn="just">
              <a:lnSpc>
                <a:spcPct val="150000"/>
              </a:lnSpc>
            </a:pPr>
            <a:r>
              <a:rPr lang="tr-TR" sz="1900" dirty="0" err="1" smtClean="0"/>
              <a:t>Osteichthyes'in</a:t>
            </a:r>
            <a:r>
              <a:rPr lang="tr-TR" sz="1900" dirty="0" smtClean="0"/>
              <a:t> </a:t>
            </a:r>
            <a:r>
              <a:rPr lang="tr-TR" sz="1900" dirty="0"/>
              <a:t>diğerlerinde </a:t>
            </a:r>
            <a:r>
              <a:rPr lang="tr-TR" sz="1900" dirty="0" err="1"/>
              <a:t>hiposmotiktir</a:t>
            </a:r>
            <a:r>
              <a:rPr lang="tr-TR" sz="1900" dirty="0"/>
              <a:t>. </a:t>
            </a:r>
            <a:endParaRPr lang="tr-TR" sz="1900" dirty="0" smtClean="0"/>
          </a:p>
          <a:p>
            <a:pPr algn="just">
              <a:lnSpc>
                <a:spcPct val="150000"/>
              </a:lnSpc>
            </a:pPr>
            <a:r>
              <a:rPr lang="tr-TR" sz="1900" dirty="0" err="1" smtClean="0"/>
              <a:t>Chondrichthyes</a:t>
            </a:r>
            <a:r>
              <a:rPr lang="tr-TR" sz="1900" i="1" dirty="0" err="1" smtClean="0"/>
              <a:t>’te</a:t>
            </a:r>
            <a:r>
              <a:rPr lang="tr-TR" sz="1900" i="1" dirty="0" smtClean="0"/>
              <a:t> </a:t>
            </a:r>
            <a:r>
              <a:rPr lang="tr-TR" sz="1900" dirty="0"/>
              <a:t>ve </a:t>
            </a:r>
            <a:r>
              <a:rPr lang="tr-TR" sz="1900" i="1" dirty="0" err="1"/>
              <a:t>Latimeria’da</a:t>
            </a:r>
            <a:r>
              <a:rPr lang="tr-TR" sz="1900" i="1" dirty="0"/>
              <a:t> </a:t>
            </a:r>
            <a:r>
              <a:rPr lang="tr-TR" sz="1900" dirty="0"/>
              <a:t>kanın deniz suyundan </a:t>
            </a:r>
            <a:r>
              <a:rPr lang="tr-TR" sz="1900" dirty="0" err="1"/>
              <a:t>hiperosmotik</a:t>
            </a:r>
            <a:r>
              <a:rPr lang="tr-TR" sz="1900" dirty="0"/>
              <a:t> oluşu tuz yoğunluğundan değil, yüksek oranda azotlu maddeler, üre ve </a:t>
            </a:r>
            <a:r>
              <a:rPr lang="tr-TR" sz="1900" dirty="0" err="1"/>
              <a:t>trimetilaminoksit</a:t>
            </a:r>
            <a:r>
              <a:rPr lang="tr-TR" sz="1900" dirty="0"/>
              <a:t> (TMAO) içermesindendir. </a:t>
            </a:r>
            <a:endParaRPr lang="tr-TR" sz="1900" dirty="0" smtClean="0"/>
          </a:p>
          <a:p>
            <a:pPr algn="just">
              <a:lnSpc>
                <a:spcPct val="150000"/>
              </a:lnSpc>
            </a:pPr>
            <a:r>
              <a:rPr lang="tr-TR" sz="1900" dirty="0" smtClean="0"/>
              <a:t>Öte  </a:t>
            </a:r>
            <a:r>
              <a:rPr lang="tr-TR" sz="1900" dirty="0"/>
              <a:t>yandan balıkların büyük bir kısmı </a:t>
            </a:r>
            <a:r>
              <a:rPr lang="tr-TR" sz="1900" dirty="0" err="1"/>
              <a:t>stenohalin</a:t>
            </a:r>
            <a:r>
              <a:rPr lang="tr-TR" sz="1900" dirty="0"/>
              <a:t> olduğundan ya </a:t>
            </a:r>
            <a:r>
              <a:rPr lang="tr-TR" sz="1900" dirty="0" err="1"/>
              <a:t>tatlısu</a:t>
            </a:r>
            <a:r>
              <a:rPr lang="tr-TR" sz="1900" dirty="0"/>
              <a:t>  ya  da  deniz formudur; buna karşılık çok az bir kısmı </a:t>
            </a:r>
            <a:r>
              <a:rPr lang="tr-TR" sz="1900" dirty="0" err="1"/>
              <a:t>örihalin</a:t>
            </a:r>
            <a:r>
              <a:rPr lang="tr-TR" sz="1900" dirty="0"/>
              <a:t> olduğundan hem </a:t>
            </a:r>
            <a:r>
              <a:rPr lang="tr-TR" sz="1900" dirty="0" err="1"/>
              <a:t>tatlısuda</a:t>
            </a:r>
            <a:r>
              <a:rPr lang="tr-TR" sz="1900" dirty="0"/>
              <a:t> hem de denizde yaşayabilir. Bu nedenle balıklarda boşaltım ve  </a:t>
            </a:r>
            <a:r>
              <a:rPr lang="tr-TR" sz="1900" dirty="0" err="1"/>
              <a:t>osmoregülasyon</a:t>
            </a:r>
            <a:r>
              <a:rPr lang="tr-TR" sz="1900" dirty="0"/>
              <a:t> </a:t>
            </a:r>
            <a:r>
              <a:rPr lang="tr-TR" sz="1900" dirty="0" err="1"/>
              <a:t>tatlısu</a:t>
            </a:r>
            <a:r>
              <a:rPr lang="tr-TR" sz="1900" dirty="0"/>
              <a:t> formu, deniz formu ya da ait oldukları gruplara göre farklı yapılır.</a:t>
            </a:r>
          </a:p>
          <a:p>
            <a:pPr algn="just">
              <a:lnSpc>
                <a:spcPct val="150000"/>
              </a:lnSpc>
            </a:pPr>
            <a:endParaRPr lang="tr-TR" sz="1900" dirty="0"/>
          </a:p>
        </p:txBody>
      </p:sp>
    </p:spTree>
    <p:extLst>
      <p:ext uri="{BB962C8B-B14F-4D97-AF65-F5344CB8AC3E}">
        <p14:creationId xmlns:p14="http://schemas.microsoft.com/office/powerpoint/2010/main" val="1447904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TATLISU BALIKLARI</a:t>
            </a:r>
            <a:endParaRPr lang="tr-TR" sz="2800" b="1" dirty="0">
              <a:solidFill>
                <a:srgbClr val="FF0000"/>
              </a:solidFill>
            </a:endParaRPr>
          </a:p>
        </p:txBody>
      </p:sp>
      <p:sp>
        <p:nvSpPr>
          <p:cNvPr id="3" name="İçerik Yer Tutucusu 2"/>
          <p:cNvSpPr>
            <a:spLocks noGrp="1"/>
          </p:cNvSpPr>
          <p:nvPr>
            <p:ph idx="1"/>
          </p:nvPr>
        </p:nvSpPr>
        <p:spPr>
          <a:xfrm>
            <a:off x="457200" y="1196752"/>
            <a:ext cx="8229600" cy="4752528"/>
          </a:xfrm>
        </p:spPr>
        <p:txBody>
          <a:bodyPr/>
          <a:lstStyle/>
          <a:p>
            <a:pPr algn="just">
              <a:lnSpc>
                <a:spcPct val="150000"/>
              </a:lnSpc>
            </a:pPr>
            <a:r>
              <a:rPr lang="tr-TR" sz="2200" dirty="0" err="1"/>
              <a:t>Tatlısuda</a:t>
            </a:r>
            <a:r>
              <a:rPr lang="tr-TR" sz="2200" dirty="0"/>
              <a:t> yaşayan </a:t>
            </a:r>
            <a:r>
              <a:rPr lang="tr-TR" sz="2200" dirty="0" err="1" smtClean="0"/>
              <a:t>Osteichthyes</a:t>
            </a:r>
            <a:r>
              <a:rPr lang="tr-TR" sz="2200" i="1" dirty="0" err="1" smtClean="0"/>
              <a:t>’</a:t>
            </a:r>
            <a:r>
              <a:rPr lang="tr-TR" sz="2200" dirty="0" err="1" smtClean="0"/>
              <a:t>te</a:t>
            </a:r>
            <a:r>
              <a:rPr lang="tr-TR" sz="2200" i="1" dirty="0" smtClean="0"/>
              <a:t> </a:t>
            </a:r>
            <a:r>
              <a:rPr lang="tr-TR" sz="2200" dirty="0"/>
              <a:t>vücut </a:t>
            </a:r>
            <a:r>
              <a:rPr lang="tr-TR" sz="2200" dirty="0" smtClean="0"/>
              <a:t>sıvılarının </a:t>
            </a:r>
            <a:r>
              <a:rPr lang="tr-TR" sz="2200" dirty="0" err="1"/>
              <a:t>osmotik</a:t>
            </a:r>
            <a:r>
              <a:rPr lang="tr-TR" sz="2200" dirty="0"/>
              <a:t> yoğunluğu tipik olarak 265-325 </a:t>
            </a:r>
            <a:r>
              <a:rPr lang="tr-TR" sz="2200" dirty="0" err="1" smtClean="0"/>
              <a:t>mOsm</a:t>
            </a:r>
            <a:r>
              <a:rPr lang="tr-TR" sz="2200" dirty="0" smtClean="0"/>
              <a:t>/kg (∆=-0.5 </a:t>
            </a:r>
            <a:r>
              <a:rPr lang="tr-TR" sz="2200" dirty="0"/>
              <a:t>°C ile </a:t>
            </a:r>
            <a:r>
              <a:rPr lang="tr-TR" sz="2200" dirty="0" smtClean="0"/>
              <a:t>-0.61°C arası)’</a:t>
            </a:r>
            <a:r>
              <a:rPr lang="tr-TR" sz="2200" dirty="0" err="1" smtClean="0"/>
              <a:t>dır</a:t>
            </a:r>
            <a:r>
              <a:rPr lang="tr-TR" sz="2200" dirty="0"/>
              <a:t>. </a:t>
            </a:r>
            <a:r>
              <a:rPr lang="tr-TR" sz="2200" dirty="0" smtClean="0"/>
              <a:t>Ortamınkiyse </a:t>
            </a:r>
            <a:r>
              <a:rPr lang="tr-TR" sz="2200" dirty="0"/>
              <a:t>1-10 </a:t>
            </a:r>
            <a:r>
              <a:rPr lang="tr-TR" sz="2200" dirty="0" err="1" smtClean="0"/>
              <a:t>mOsm</a:t>
            </a:r>
            <a:r>
              <a:rPr lang="tr-TR" sz="2200" dirty="0" smtClean="0"/>
              <a:t>/kg</a:t>
            </a:r>
            <a:r>
              <a:rPr lang="tr-TR" sz="2200" dirty="0"/>
              <a:t>’ </a:t>
            </a:r>
            <a:r>
              <a:rPr lang="tr-TR" sz="2200" dirty="0" err="1"/>
              <a:t>dır</a:t>
            </a:r>
            <a:r>
              <a:rPr lang="tr-TR" sz="2200" dirty="0"/>
              <a:t>. </a:t>
            </a:r>
            <a:endParaRPr lang="tr-TR" sz="2200" dirty="0" smtClean="0"/>
          </a:p>
          <a:p>
            <a:pPr algn="just">
              <a:lnSpc>
                <a:spcPct val="150000"/>
              </a:lnSpc>
            </a:pPr>
            <a:r>
              <a:rPr lang="tr-TR" sz="2200" dirty="0" smtClean="0"/>
              <a:t>Bu </a:t>
            </a:r>
            <a:r>
              <a:rPr lang="tr-TR" sz="2200" dirty="0"/>
              <a:t>nedenle bu balıkların suya geçirgen olan solungaçları, ağız </a:t>
            </a:r>
            <a:r>
              <a:rPr lang="tr-TR" sz="2200" dirty="0" err="1"/>
              <a:t>epiteli</a:t>
            </a:r>
            <a:r>
              <a:rPr lang="tr-TR" sz="2200" dirty="0"/>
              <a:t>, bağırsak yüzeyi gibi kısımlardan vücutlarına devamlı olarak su girer. Deri, bir çok türde içerdiği pullar, kemik zırh, kalın bağ dokusu tabakası ve özellikle de salgıladığı mukus nedeniyle suya karşı </a:t>
            </a:r>
            <a:r>
              <a:rPr lang="tr-TR" sz="2200" dirty="0" err="1"/>
              <a:t>geçirgenligi</a:t>
            </a:r>
            <a:r>
              <a:rPr lang="tr-TR" sz="2200" dirty="0"/>
              <a:t> büyük ölçüde azaltırsa </a:t>
            </a:r>
            <a:r>
              <a:rPr lang="tr-TR" sz="2200" dirty="0" smtClean="0"/>
              <a:t>da, </a:t>
            </a:r>
            <a:r>
              <a:rPr lang="tr-TR" sz="2200" dirty="0"/>
              <a:t>vücuda deri yoluyla bir miktar su girer. </a:t>
            </a:r>
          </a:p>
        </p:txBody>
      </p:sp>
    </p:spTree>
    <p:extLst>
      <p:ext uri="{BB962C8B-B14F-4D97-AF65-F5344CB8AC3E}">
        <p14:creationId xmlns:p14="http://schemas.microsoft.com/office/powerpoint/2010/main" val="232698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4608511"/>
          </a:xfrm>
        </p:spPr>
        <p:txBody>
          <a:bodyPr/>
          <a:lstStyle/>
          <a:p>
            <a:pPr algn="just">
              <a:lnSpc>
                <a:spcPct val="150000"/>
              </a:lnSpc>
            </a:pPr>
            <a:r>
              <a:rPr lang="tr-TR" sz="2400" dirty="0"/>
              <a:t>Tatlısu balıkları vücutlarına devamlı olarak giren bu fazla suyu, bol idrar oluşturarak atarlar. </a:t>
            </a:r>
            <a:endParaRPr lang="tr-TR" sz="2400" dirty="0" smtClean="0"/>
          </a:p>
          <a:p>
            <a:pPr algn="just">
              <a:lnSpc>
                <a:spcPct val="150000"/>
              </a:lnSpc>
            </a:pPr>
            <a:r>
              <a:rPr lang="tr-TR" sz="2400" dirty="0" smtClean="0"/>
              <a:t>Atılan </a:t>
            </a:r>
            <a:r>
              <a:rPr lang="tr-TR" sz="2400" dirty="0"/>
              <a:t>idrarın günlük </a:t>
            </a:r>
            <a:r>
              <a:rPr lang="tr-TR" sz="2400" dirty="0" smtClean="0"/>
              <a:t>miktarı, </a:t>
            </a:r>
            <a:r>
              <a:rPr lang="tr-TR" sz="2400" dirty="0" err="1"/>
              <a:t>Osteicthhyes’te</a:t>
            </a:r>
            <a:r>
              <a:rPr lang="tr-TR" sz="2400" i="1" dirty="0"/>
              <a:t> </a:t>
            </a:r>
            <a:r>
              <a:rPr lang="tr-TR" sz="2400" dirty="0"/>
              <a:t>vücut ağırlığının % 5-12'si kadardır, yani </a:t>
            </a:r>
            <a:r>
              <a:rPr lang="tr-TR" sz="2400" dirty="0" err="1"/>
              <a:t>tatlısu</a:t>
            </a:r>
            <a:r>
              <a:rPr lang="tr-TR" sz="2400" dirty="0"/>
              <a:t> balıklarının böbreklerinin başlıca işi su boşaltımı yapmaktır. </a:t>
            </a:r>
            <a:endParaRPr lang="tr-TR" sz="2400" dirty="0" smtClean="0"/>
          </a:p>
          <a:p>
            <a:pPr algn="just">
              <a:lnSpc>
                <a:spcPct val="150000"/>
              </a:lnSpc>
            </a:pPr>
            <a:r>
              <a:rPr lang="tr-TR" sz="2400" dirty="0" smtClean="0"/>
              <a:t>Bu </a:t>
            </a:r>
            <a:r>
              <a:rPr lang="tr-TR" sz="2400" dirty="0"/>
              <a:t>nedenle de bu balıkların böbreklerinin vücuda olan oranı, </a:t>
            </a:r>
            <a:r>
              <a:rPr lang="tr-TR" sz="2400" dirty="0" err="1"/>
              <a:t>nefronlarının</a:t>
            </a:r>
            <a:r>
              <a:rPr lang="tr-TR" sz="2400" dirty="0"/>
              <a:t> sayısı ve büyüklüğü deniz balıklarınınkinden daha fazladır.</a:t>
            </a:r>
          </a:p>
          <a:p>
            <a:pPr algn="just">
              <a:lnSpc>
                <a:spcPct val="150000"/>
              </a:lnSpc>
            </a:pPr>
            <a:endParaRPr lang="tr-TR" sz="2400" dirty="0"/>
          </a:p>
        </p:txBody>
      </p:sp>
    </p:spTree>
    <p:extLst>
      <p:ext uri="{BB962C8B-B14F-4D97-AF65-F5344CB8AC3E}">
        <p14:creationId xmlns:p14="http://schemas.microsoft.com/office/powerpoint/2010/main" val="1944539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04800" y="443805"/>
            <a:ext cx="8515672" cy="5721499"/>
          </a:xfrm>
        </p:spPr>
        <p:txBody>
          <a:bodyPr/>
          <a:lstStyle/>
          <a:p>
            <a:pPr algn="just">
              <a:lnSpc>
                <a:spcPct val="150000"/>
              </a:lnSpc>
            </a:pPr>
            <a:r>
              <a:rPr lang="tr-TR" sz="2100" dirty="0"/>
              <a:t>Tatlısu balıklarında vücut sıvılarının tuz yoğunluğu ortamınkinden daha fazla olduğundan, bir miktar </a:t>
            </a:r>
            <a:r>
              <a:rPr lang="tr-TR" sz="2100" dirty="0" smtClean="0"/>
              <a:t>tuz, </a:t>
            </a:r>
            <a:r>
              <a:rPr lang="tr-TR" sz="2100" dirty="0"/>
              <a:t>özellikle klorür kaybı da olur. </a:t>
            </a:r>
            <a:endParaRPr lang="tr-TR" sz="2100" dirty="0" smtClean="0"/>
          </a:p>
          <a:p>
            <a:pPr algn="just">
              <a:lnSpc>
                <a:spcPct val="150000"/>
              </a:lnSpc>
            </a:pPr>
            <a:r>
              <a:rPr lang="tr-TR" sz="2100" dirty="0" smtClean="0"/>
              <a:t>Bu </a:t>
            </a:r>
            <a:r>
              <a:rPr lang="tr-TR" sz="2100" dirty="0"/>
              <a:t>kayıp başlıca solungaçlar, ağız </a:t>
            </a:r>
            <a:r>
              <a:rPr lang="tr-TR" sz="2100" dirty="0" err="1"/>
              <a:t>epiteli</a:t>
            </a:r>
            <a:r>
              <a:rPr lang="tr-TR" sz="2100" dirty="0"/>
              <a:t> ve dışkı yoluyla , kısmen de mukus  ve  idrar  yoluyla olur. </a:t>
            </a:r>
            <a:endParaRPr lang="tr-TR" sz="2100" dirty="0" smtClean="0"/>
          </a:p>
          <a:p>
            <a:pPr algn="just">
              <a:lnSpc>
                <a:spcPct val="150000"/>
              </a:lnSpc>
            </a:pPr>
            <a:r>
              <a:rPr lang="tr-TR" sz="2100" dirty="0" smtClean="0"/>
              <a:t>İdrarla kaybedilen </a:t>
            </a:r>
            <a:r>
              <a:rPr lang="tr-TR" sz="2100" dirty="0"/>
              <a:t>tuz miktarı çok azdır; çünkü iyonlar </a:t>
            </a:r>
            <a:r>
              <a:rPr lang="tr-TR" sz="2100" dirty="0" err="1"/>
              <a:t>tüpçüklerde</a:t>
            </a:r>
            <a:r>
              <a:rPr lang="tr-TR" sz="2100" dirty="0"/>
              <a:t> (</a:t>
            </a:r>
            <a:r>
              <a:rPr lang="tr-TR" sz="2100" dirty="0" err="1"/>
              <a:t>tübul</a:t>
            </a:r>
            <a:r>
              <a:rPr lang="tr-TR" sz="2100" dirty="0"/>
              <a:t>) kuvvetle geri emilirler. </a:t>
            </a:r>
            <a:endParaRPr lang="tr-TR" sz="2100" dirty="0" smtClean="0"/>
          </a:p>
          <a:p>
            <a:pPr algn="just">
              <a:lnSpc>
                <a:spcPct val="150000"/>
              </a:lnSpc>
            </a:pPr>
            <a:r>
              <a:rPr lang="tr-TR" sz="2100" dirty="0" smtClean="0"/>
              <a:t>Tatlı </a:t>
            </a:r>
            <a:r>
              <a:rPr lang="tr-TR" sz="2100" dirty="0"/>
              <a:t>su balıklarında </a:t>
            </a:r>
            <a:r>
              <a:rPr lang="tr-TR" sz="2100" dirty="0" err="1"/>
              <a:t>tüpçüklerin</a:t>
            </a:r>
            <a:r>
              <a:rPr lang="tr-TR" sz="2100" dirty="0"/>
              <a:t> başka bir özelliği de ç</a:t>
            </a:r>
            <a:r>
              <a:rPr lang="tr-TR" sz="2100" dirty="0" smtClean="0"/>
              <a:t>eperlerinin </a:t>
            </a:r>
            <a:r>
              <a:rPr lang="tr-TR" sz="2100" dirty="0"/>
              <a:t>suya geçirgen olmayışı yada çok az geçirgen oluşudur.  </a:t>
            </a:r>
            <a:endParaRPr lang="tr-TR" sz="2100" dirty="0" smtClean="0"/>
          </a:p>
          <a:p>
            <a:pPr algn="just">
              <a:lnSpc>
                <a:spcPct val="150000"/>
              </a:lnSpc>
            </a:pPr>
            <a:r>
              <a:rPr lang="tr-TR" sz="2100" dirty="0" smtClean="0"/>
              <a:t>Bu  </a:t>
            </a:r>
            <a:r>
              <a:rPr lang="tr-TR" sz="2100" dirty="0"/>
              <a:t>iki özellik, bu balıklarda idrar yoğunluğunun az ve hacminin hemen hemen vücuda ortamdan giren suyunkine eşit oluşunu sağlar.  </a:t>
            </a:r>
            <a:endParaRPr lang="tr-TR" sz="2100" dirty="0" smtClean="0"/>
          </a:p>
          <a:p>
            <a:pPr algn="just">
              <a:lnSpc>
                <a:spcPct val="150000"/>
              </a:lnSpc>
            </a:pPr>
            <a:endParaRPr lang="tr-TR" sz="2100" dirty="0"/>
          </a:p>
        </p:txBody>
      </p:sp>
    </p:spTree>
    <p:extLst>
      <p:ext uri="{BB962C8B-B14F-4D97-AF65-F5344CB8AC3E}">
        <p14:creationId xmlns:p14="http://schemas.microsoft.com/office/powerpoint/2010/main" val="2336497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algn="just">
              <a:lnSpc>
                <a:spcPct val="150000"/>
              </a:lnSpc>
            </a:pPr>
            <a:r>
              <a:rPr lang="tr-TR" sz="2400" dirty="0" err="1"/>
              <a:t>Teleostei’de</a:t>
            </a:r>
            <a:r>
              <a:rPr lang="tr-TR" sz="2400" dirty="0"/>
              <a:t>  ayrıca idrar kesesi de iyonların geri emilimini sağlaması; fakat çeperlerinin suya geçirgen olmayışı nedeniyle bunda rol oynar. </a:t>
            </a:r>
          </a:p>
          <a:p>
            <a:pPr algn="just">
              <a:lnSpc>
                <a:spcPct val="150000"/>
              </a:lnSpc>
            </a:pPr>
            <a:r>
              <a:rPr lang="tr-TR" sz="2400" dirty="0"/>
              <a:t>İdrarda </a:t>
            </a:r>
            <a:r>
              <a:rPr lang="tr-TR" sz="2400" dirty="0" err="1"/>
              <a:t>kreatin</a:t>
            </a:r>
            <a:r>
              <a:rPr lang="tr-TR" sz="2400" dirty="0"/>
              <a:t>, kimi aminoasitler, ürik asit ve az miktarda da üre ve amonyak bulunur. Ancak idrardaki azot miktarı, dışarı atılan toplam azot miktarının % 2-25’i kadardır. Azotun geri kalan büyük bir kısmı başlıca amonyak, kısmen de üre ve diğer azotlu bileşikler halinde solungaçlarla atılır.</a:t>
            </a:r>
          </a:p>
          <a:p>
            <a:pPr>
              <a:lnSpc>
                <a:spcPct val="150000"/>
              </a:lnSpc>
            </a:pPr>
            <a:endParaRPr lang="tr-TR" sz="2400" dirty="0"/>
          </a:p>
        </p:txBody>
      </p:sp>
    </p:spTree>
    <p:extLst>
      <p:ext uri="{BB962C8B-B14F-4D97-AF65-F5344CB8AC3E}">
        <p14:creationId xmlns:p14="http://schemas.microsoft.com/office/powerpoint/2010/main" val="2550934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SUS\Desktop\Scanned at 10.11.2020 15-57 xxx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764704"/>
            <a:ext cx="8507153" cy="374441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755576" y="5004465"/>
            <a:ext cx="7992888" cy="584775"/>
          </a:xfrm>
          <a:prstGeom prst="rect">
            <a:avLst/>
          </a:prstGeom>
        </p:spPr>
        <p:txBody>
          <a:bodyPr wrap="square">
            <a:spAutoFit/>
          </a:bodyPr>
          <a:lstStyle/>
          <a:p>
            <a:r>
              <a:rPr lang="tr-TR" sz="1600" dirty="0"/>
              <a:t>Şekil 5. </a:t>
            </a:r>
            <a:r>
              <a:rPr lang="tr-TR" sz="1600" dirty="0" err="1"/>
              <a:t>Teleostei'nin</a:t>
            </a:r>
            <a:r>
              <a:rPr lang="tr-TR" sz="1600" dirty="0"/>
              <a:t> </a:t>
            </a:r>
            <a:r>
              <a:rPr lang="tr-TR" sz="1600" dirty="0" err="1"/>
              <a:t>tatlısu</a:t>
            </a:r>
            <a:r>
              <a:rPr lang="tr-TR" sz="1600" dirty="0"/>
              <a:t> formlarında boşaltım ve </a:t>
            </a:r>
            <a:r>
              <a:rPr lang="tr-TR" sz="1600" dirty="0" err="1"/>
              <a:t>osmoregülasyonu</a:t>
            </a:r>
            <a:r>
              <a:rPr lang="tr-TR" sz="1600" dirty="0"/>
              <a:t> özet olarak gösteren </a:t>
            </a:r>
            <a:r>
              <a:rPr lang="tr-TR" sz="1600" dirty="0" smtClean="0"/>
              <a:t>şema</a:t>
            </a:r>
            <a:endParaRPr lang="tr-TR" sz="1600" dirty="0"/>
          </a:p>
        </p:txBody>
      </p:sp>
    </p:spTree>
    <p:extLst>
      <p:ext uri="{BB962C8B-B14F-4D97-AF65-F5344CB8AC3E}">
        <p14:creationId xmlns:p14="http://schemas.microsoft.com/office/powerpoint/2010/main" val="1209873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lstStyle/>
          <a:p>
            <a:pPr algn="just">
              <a:lnSpc>
                <a:spcPct val="150000"/>
              </a:lnSpc>
            </a:pPr>
            <a:r>
              <a:rPr lang="tr-TR" sz="2200" dirty="0"/>
              <a:t>Vücuttan kaybedilen </a:t>
            </a:r>
            <a:r>
              <a:rPr lang="tr-TR" sz="2200" dirty="0" smtClean="0"/>
              <a:t>tuzların </a:t>
            </a:r>
            <a:r>
              <a:rPr lang="tr-TR" sz="2200" dirty="0"/>
              <a:t>bir kısmı besinlerle alınır, bir kısmı da solungaçlarla etkin iyon </a:t>
            </a:r>
            <a:r>
              <a:rPr lang="tr-TR" sz="2200" dirty="0" err="1"/>
              <a:t>taşınımı</a:t>
            </a:r>
            <a:r>
              <a:rPr lang="tr-TR" sz="2200" dirty="0"/>
              <a:t> </a:t>
            </a:r>
            <a:r>
              <a:rPr lang="tr-TR" sz="2200" dirty="0" smtClean="0"/>
              <a:t>yoluyla ortamdan alınır. </a:t>
            </a:r>
          </a:p>
          <a:p>
            <a:pPr algn="just">
              <a:lnSpc>
                <a:spcPct val="150000"/>
              </a:lnSpc>
            </a:pPr>
            <a:r>
              <a:rPr lang="tr-TR" sz="2200" dirty="0" smtClean="0"/>
              <a:t>Etkin iyon </a:t>
            </a:r>
            <a:r>
              <a:rPr lang="tr-TR" sz="2200" dirty="0" err="1"/>
              <a:t>taşınımı</a:t>
            </a:r>
            <a:r>
              <a:rPr lang="tr-TR" sz="2200" dirty="0"/>
              <a:t>, iyonların hücrelerce normal difüzyonun  tersi  yönde  alınmasıdır. </a:t>
            </a:r>
            <a:endParaRPr lang="tr-TR" sz="2200" dirty="0" smtClean="0"/>
          </a:p>
          <a:p>
            <a:pPr algn="just">
              <a:lnSpc>
                <a:spcPct val="150000"/>
              </a:lnSpc>
            </a:pPr>
            <a:r>
              <a:rPr lang="tr-TR" sz="2200" dirty="0" smtClean="0"/>
              <a:t>Yapılan </a:t>
            </a:r>
            <a:r>
              <a:rPr lang="tr-TR" sz="2200" dirty="0"/>
              <a:t>araştırmalar, Lityum (</a:t>
            </a:r>
            <a:r>
              <a:rPr lang="tr-TR" sz="2200" dirty="0" err="1" smtClean="0"/>
              <a:t>Li</a:t>
            </a:r>
            <a:r>
              <a:rPr lang="tr-TR" sz="2200" baseline="30000" dirty="0"/>
              <a:t>+</a:t>
            </a:r>
            <a:r>
              <a:rPr lang="tr-TR" sz="2200" dirty="0" smtClean="0"/>
              <a:t>), </a:t>
            </a:r>
            <a:r>
              <a:rPr lang="tr-TR" sz="2200" dirty="0"/>
              <a:t>Sodyum (</a:t>
            </a:r>
            <a:r>
              <a:rPr lang="tr-TR" sz="2200" dirty="0" err="1" smtClean="0"/>
              <a:t>Na</a:t>
            </a:r>
            <a:r>
              <a:rPr lang="tr-TR" sz="2200" baseline="30000" dirty="0"/>
              <a:t>+</a:t>
            </a:r>
            <a:r>
              <a:rPr lang="tr-TR" sz="2200" dirty="0" smtClean="0"/>
              <a:t>), </a:t>
            </a:r>
            <a:r>
              <a:rPr lang="tr-TR" sz="2200" dirty="0"/>
              <a:t>Kobalt </a:t>
            </a:r>
            <a:r>
              <a:rPr lang="tr-TR" sz="2200" dirty="0" smtClean="0"/>
              <a:t>(</a:t>
            </a:r>
            <a:r>
              <a:rPr lang="tr-TR" sz="2200" dirty="0" err="1" smtClean="0"/>
              <a:t>Co</a:t>
            </a:r>
            <a:r>
              <a:rPr lang="tr-TR" sz="2200" baseline="30000" dirty="0" smtClean="0"/>
              <a:t>++</a:t>
            </a:r>
            <a:r>
              <a:rPr lang="tr-TR" sz="2200" dirty="0" smtClean="0"/>
              <a:t>),  </a:t>
            </a:r>
            <a:r>
              <a:rPr lang="tr-TR" sz="2200" dirty="0"/>
              <a:t>Stronsiyum (</a:t>
            </a:r>
            <a:r>
              <a:rPr lang="tr-TR" sz="2200" dirty="0" err="1" smtClean="0"/>
              <a:t>Sr</a:t>
            </a:r>
            <a:r>
              <a:rPr lang="tr-TR" sz="2200" baseline="30000" dirty="0" smtClean="0"/>
              <a:t>++</a:t>
            </a:r>
            <a:r>
              <a:rPr lang="tr-TR" sz="2200" dirty="0" smtClean="0"/>
              <a:t>), </a:t>
            </a:r>
            <a:r>
              <a:rPr lang="tr-TR" sz="2200" dirty="0"/>
              <a:t>Kalsiyum (</a:t>
            </a:r>
            <a:r>
              <a:rPr lang="tr-TR" sz="2200" dirty="0" err="1" smtClean="0"/>
              <a:t>Ca</a:t>
            </a:r>
            <a:r>
              <a:rPr lang="tr-TR" sz="2200" baseline="30000" dirty="0" smtClean="0"/>
              <a:t>++</a:t>
            </a:r>
            <a:r>
              <a:rPr lang="tr-TR" sz="2200" dirty="0" smtClean="0"/>
              <a:t>), </a:t>
            </a:r>
            <a:r>
              <a:rPr lang="tr-TR" sz="2200" dirty="0"/>
              <a:t>Klor (</a:t>
            </a:r>
            <a:r>
              <a:rPr lang="tr-TR" sz="2200" dirty="0" smtClean="0"/>
              <a:t>CI</a:t>
            </a:r>
            <a:r>
              <a:rPr lang="tr-TR" sz="2200" baseline="30000" dirty="0" smtClean="0"/>
              <a:t>-</a:t>
            </a:r>
            <a:r>
              <a:rPr lang="tr-TR" sz="2200" dirty="0" smtClean="0"/>
              <a:t>), </a:t>
            </a:r>
            <a:r>
              <a:rPr lang="tr-TR" sz="2200" dirty="0"/>
              <a:t>Brom (</a:t>
            </a:r>
            <a:r>
              <a:rPr lang="tr-TR" sz="2200" dirty="0" err="1" smtClean="0"/>
              <a:t>Br</a:t>
            </a:r>
            <a:r>
              <a:rPr lang="tr-TR" sz="2200" baseline="30000" dirty="0" smtClean="0"/>
              <a:t>-</a:t>
            </a:r>
            <a:r>
              <a:rPr lang="tr-TR" sz="2200" dirty="0" smtClean="0"/>
              <a:t>), </a:t>
            </a:r>
            <a:r>
              <a:rPr lang="tr-TR" sz="2200" dirty="0"/>
              <a:t>Fosfat </a:t>
            </a:r>
            <a:r>
              <a:rPr lang="tr-TR" sz="2200" dirty="0" err="1"/>
              <a:t>Asiti</a:t>
            </a:r>
            <a:r>
              <a:rPr lang="tr-TR" sz="2200" dirty="0"/>
              <a:t> (</a:t>
            </a:r>
            <a:r>
              <a:rPr lang="tr-TR" sz="2200" dirty="0" smtClean="0"/>
              <a:t>HPO</a:t>
            </a:r>
            <a:r>
              <a:rPr lang="tr-TR" sz="2200" baseline="-25000" dirty="0" smtClean="0"/>
              <a:t>4</a:t>
            </a:r>
            <a:r>
              <a:rPr lang="tr-TR" sz="2200" baseline="30000" dirty="0" smtClean="0"/>
              <a:t>-</a:t>
            </a:r>
            <a:r>
              <a:rPr lang="tr-TR" sz="2200" dirty="0" smtClean="0"/>
              <a:t>) </a:t>
            </a:r>
            <a:r>
              <a:rPr lang="tr-TR" sz="2200" dirty="0"/>
              <a:t>ve Sülfat  iyonları (</a:t>
            </a:r>
            <a:r>
              <a:rPr lang="tr-TR" sz="2200" dirty="0" smtClean="0"/>
              <a:t>SO</a:t>
            </a:r>
            <a:r>
              <a:rPr lang="tr-TR" sz="2200" baseline="-25000" dirty="0" smtClean="0"/>
              <a:t>4</a:t>
            </a:r>
            <a:r>
              <a:rPr lang="tr-TR" sz="2200" baseline="30000" dirty="0" smtClean="0"/>
              <a:t>+</a:t>
            </a:r>
            <a:r>
              <a:rPr lang="tr-TR" sz="2200" dirty="0" smtClean="0"/>
              <a:t>)’</a:t>
            </a:r>
            <a:r>
              <a:rPr lang="tr-TR" sz="2200" dirty="0" err="1" smtClean="0"/>
              <a:t>nın</a:t>
            </a:r>
            <a:r>
              <a:rPr lang="tr-TR" sz="2200" dirty="0" smtClean="0"/>
              <a:t> </a:t>
            </a:r>
            <a:r>
              <a:rPr lang="tr-TR" sz="2200" dirty="0"/>
              <a:t>etkin </a:t>
            </a:r>
            <a:r>
              <a:rPr lang="tr-TR" sz="2200" dirty="0" err="1"/>
              <a:t>taşınımının</a:t>
            </a:r>
            <a:r>
              <a:rPr lang="tr-TR" sz="2200" dirty="0"/>
              <a:t> </a:t>
            </a:r>
            <a:r>
              <a:rPr lang="tr-TR" sz="2200" dirty="0" smtClean="0"/>
              <a:t>yapıldığını göstermiştir</a:t>
            </a:r>
            <a:r>
              <a:rPr lang="tr-TR" sz="2200" dirty="0"/>
              <a:t>. Bu iyonların her birinin ayrı bir taşınım eşik değeri vardır ve bu türlere göre değişir.</a:t>
            </a:r>
          </a:p>
          <a:p>
            <a:pPr>
              <a:lnSpc>
                <a:spcPct val="150000"/>
              </a:lnSpc>
            </a:pPr>
            <a:endParaRPr lang="tr-TR" sz="2200" dirty="0"/>
          </a:p>
          <a:p>
            <a:pPr>
              <a:lnSpc>
                <a:spcPct val="150000"/>
              </a:lnSpc>
            </a:pPr>
            <a:endParaRPr lang="tr-TR" sz="2200" dirty="0"/>
          </a:p>
        </p:txBody>
      </p:sp>
    </p:spTree>
    <p:extLst>
      <p:ext uri="{BB962C8B-B14F-4D97-AF65-F5344CB8AC3E}">
        <p14:creationId xmlns:p14="http://schemas.microsoft.com/office/powerpoint/2010/main" val="2353334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17562"/>
          </a:xfrm>
        </p:spPr>
        <p:txBody>
          <a:bodyPr/>
          <a:lstStyle/>
          <a:p>
            <a:r>
              <a:rPr lang="tr-TR" sz="2800" b="1" dirty="0" smtClean="0">
                <a:solidFill>
                  <a:srgbClr val="FF0000"/>
                </a:solidFill>
              </a:rPr>
              <a:t>DENİZ BALIKLARI</a:t>
            </a:r>
            <a:endParaRPr lang="tr-TR" sz="2800" b="1" dirty="0">
              <a:solidFill>
                <a:srgbClr val="FF0000"/>
              </a:solidFill>
            </a:endParaRPr>
          </a:p>
        </p:txBody>
      </p:sp>
      <p:sp>
        <p:nvSpPr>
          <p:cNvPr id="3" name="İçerik Yer Tutucusu 2"/>
          <p:cNvSpPr>
            <a:spLocks noGrp="1"/>
          </p:cNvSpPr>
          <p:nvPr>
            <p:ph idx="1"/>
          </p:nvPr>
        </p:nvSpPr>
        <p:spPr>
          <a:xfrm>
            <a:off x="457200" y="1124744"/>
            <a:ext cx="8229600" cy="5040560"/>
          </a:xfrm>
        </p:spPr>
        <p:txBody>
          <a:bodyPr/>
          <a:lstStyle/>
          <a:p>
            <a:pPr marL="0" indent="0">
              <a:buNone/>
            </a:pPr>
            <a:r>
              <a:rPr lang="tr-TR" sz="2400" b="1" i="1" dirty="0" err="1"/>
              <a:t>Elasmobranchii</a:t>
            </a:r>
            <a:endParaRPr lang="tr-TR" sz="2400" b="1" dirty="0" smtClean="0"/>
          </a:p>
          <a:p>
            <a:pPr algn="just">
              <a:lnSpc>
                <a:spcPct val="150000"/>
              </a:lnSpc>
            </a:pPr>
            <a:r>
              <a:rPr lang="tr-TR" sz="2000" dirty="0" smtClean="0"/>
              <a:t>Bu </a:t>
            </a:r>
            <a:r>
              <a:rPr lang="tr-TR" sz="2000" dirty="0"/>
              <a:t>grubun denizde yaşayan üyelerinde—bir kaç formu hariç hepsi denizlerde yaşar—kanın tuz yoğunluğu, </a:t>
            </a:r>
            <a:r>
              <a:rPr lang="tr-TR" sz="2000" dirty="0" err="1" smtClean="0"/>
              <a:t>Teleostei’nin</a:t>
            </a:r>
            <a:r>
              <a:rPr lang="tr-TR" sz="2000" dirty="0" smtClean="0"/>
              <a:t> </a:t>
            </a:r>
            <a:r>
              <a:rPr lang="tr-TR" sz="2000" dirty="0"/>
              <a:t>deniz formlarıyla hemen hemen aynı, yani deniz suyundan azdır; fakat kanda çok yüksek oranda (350 </a:t>
            </a:r>
            <a:r>
              <a:rPr lang="tr-TR" sz="2000" dirty="0" err="1"/>
              <a:t>mmol</a:t>
            </a:r>
            <a:r>
              <a:rPr lang="tr-TR" sz="2000" dirty="0"/>
              <a:t> / </a:t>
            </a:r>
            <a:r>
              <a:rPr lang="tr-TR" sz="2000" dirty="0" err="1"/>
              <a:t>It</a:t>
            </a:r>
            <a:r>
              <a:rPr lang="tr-TR" sz="2000" dirty="0"/>
              <a:t> = % 2-2.5 ) üre ve bir miktar (yaklaşık 70 </a:t>
            </a:r>
            <a:r>
              <a:rPr lang="tr-TR" sz="2000" dirty="0" err="1"/>
              <a:t>mmol</a:t>
            </a:r>
            <a:r>
              <a:rPr lang="tr-TR" sz="2000" dirty="0"/>
              <a:t> / </a:t>
            </a:r>
            <a:r>
              <a:rPr lang="tr-TR" sz="2000" dirty="0" err="1"/>
              <a:t>It</a:t>
            </a:r>
            <a:r>
              <a:rPr lang="tr-TR" sz="2000" dirty="0"/>
              <a:t> </a:t>
            </a:r>
            <a:r>
              <a:rPr lang="tr-TR" sz="2000" dirty="0" smtClean="0"/>
              <a:t>) da </a:t>
            </a:r>
            <a:r>
              <a:rPr lang="tr-TR" sz="2000" dirty="0"/>
              <a:t>TMAO bulunduğundan, kanın </a:t>
            </a:r>
            <a:r>
              <a:rPr lang="tr-TR" sz="2000" dirty="0" err="1"/>
              <a:t>osmotik</a:t>
            </a:r>
            <a:r>
              <a:rPr lang="tr-TR" sz="2000" dirty="0"/>
              <a:t> yoğunluğu 1.000-1.100 </a:t>
            </a:r>
            <a:r>
              <a:rPr lang="tr-TR" sz="2000" dirty="0" err="1"/>
              <a:t>mOms</a:t>
            </a:r>
            <a:r>
              <a:rPr lang="tr-TR" sz="2000" dirty="0"/>
              <a:t> / kg olup, yaşadıkları </a:t>
            </a:r>
            <a:r>
              <a:rPr lang="tr-TR" sz="2000" dirty="0" smtClean="0"/>
              <a:t>suyunki </a:t>
            </a:r>
            <a:r>
              <a:rPr lang="tr-TR" sz="2000" dirty="0"/>
              <a:t>(930-1.030 </a:t>
            </a:r>
            <a:r>
              <a:rPr lang="tr-TR" sz="2000" dirty="0" err="1"/>
              <a:t>mOsm</a:t>
            </a:r>
            <a:r>
              <a:rPr lang="tr-TR" sz="2000" dirty="0"/>
              <a:t> / kg )’</a:t>
            </a:r>
            <a:r>
              <a:rPr lang="tr-TR" sz="2000" dirty="0" err="1"/>
              <a:t>nden</a:t>
            </a:r>
            <a:r>
              <a:rPr lang="tr-TR" sz="2000" dirty="0"/>
              <a:t> fazladır. Bu nedenle vücuda ortamdan su girer. Kanın tuz  yoğunluğu  ortamınkinden  az  olduğundan  bir miktar da tuz girer. Suyun girişi solungaçlar ve ağız  </a:t>
            </a:r>
            <a:r>
              <a:rPr lang="tr-TR" sz="2000" dirty="0" err="1"/>
              <a:t>epiteli</a:t>
            </a:r>
            <a:r>
              <a:rPr lang="tr-TR" sz="2000" dirty="0"/>
              <a:t>  yoluyla  olur,  deri suya çok az geçirgendir. </a:t>
            </a:r>
          </a:p>
        </p:txBody>
      </p:sp>
    </p:spTree>
    <p:extLst>
      <p:ext uri="{BB962C8B-B14F-4D97-AF65-F5344CB8AC3E}">
        <p14:creationId xmlns:p14="http://schemas.microsoft.com/office/powerpoint/2010/main" val="344853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361459"/>
          </a:xfrm>
        </p:spPr>
        <p:txBody>
          <a:bodyPr/>
          <a:lstStyle/>
          <a:p>
            <a:pPr algn="just">
              <a:lnSpc>
                <a:spcPct val="150000"/>
              </a:lnSpc>
            </a:pPr>
            <a:r>
              <a:rPr lang="tr-TR" sz="2200" dirty="0"/>
              <a:t>Hem bu özellik hem de kanın ortama oranla az </a:t>
            </a:r>
            <a:r>
              <a:rPr lang="tr-TR" sz="2200" dirty="0" err="1"/>
              <a:t>hiperosmotik</a:t>
            </a:r>
            <a:r>
              <a:rPr lang="tr-TR" sz="2200" dirty="0"/>
              <a:t> olması nedeniyle, vücuda suyun girişi dengelenmektedir. Fazla su idrar olarak atılır. </a:t>
            </a:r>
            <a:endParaRPr lang="tr-TR" sz="2200" dirty="0" smtClean="0"/>
          </a:p>
          <a:p>
            <a:pPr algn="just">
              <a:lnSpc>
                <a:spcPct val="150000"/>
              </a:lnSpc>
            </a:pPr>
            <a:r>
              <a:rPr lang="tr-TR" sz="2200" dirty="0" smtClean="0"/>
              <a:t>Vücuda </a:t>
            </a:r>
            <a:r>
              <a:rPr lang="tr-TR" sz="2200" dirty="0"/>
              <a:t>su girince kan sulanır ve idrar miktarı artar. Bunun sonucu kan ve doku üresi azalacağından, su atımı ve idrar  miktarı  da  azalır. İdrar miktarı günde 2-24 ml / kg'dır. </a:t>
            </a:r>
            <a:endParaRPr lang="tr-TR" sz="2200" dirty="0" smtClean="0"/>
          </a:p>
          <a:p>
            <a:pPr algn="just">
              <a:lnSpc>
                <a:spcPct val="150000"/>
              </a:lnSpc>
            </a:pPr>
            <a:r>
              <a:rPr lang="tr-TR" sz="2200" dirty="0" smtClean="0"/>
              <a:t>İdrar </a:t>
            </a:r>
            <a:r>
              <a:rPr lang="tr-TR" sz="2200" dirty="0"/>
              <a:t>az miktarda  </a:t>
            </a:r>
            <a:r>
              <a:rPr lang="tr-TR" sz="2200" dirty="0" err="1"/>
              <a:t>kreatin</a:t>
            </a:r>
            <a:r>
              <a:rPr lang="tr-TR" sz="2200" dirty="0"/>
              <a:t>, üre   ve  TMAO   içerir. Üre   ve  </a:t>
            </a:r>
            <a:r>
              <a:rPr lang="tr-TR" sz="2200" dirty="0" err="1" smtClean="0"/>
              <a:t>TMAO'in</a:t>
            </a:r>
            <a:r>
              <a:rPr lang="tr-TR" sz="2200" dirty="0" smtClean="0"/>
              <a:t> çok  </a:t>
            </a:r>
            <a:r>
              <a:rPr lang="tr-TR" sz="2200" dirty="0"/>
              <a:t>büyük bir kısmının böbrek </a:t>
            </a:r>
            <a:r>
              <a:rPr lang="tr-TR" sz="2200" dirty="0" err="1"/>
              <a:t>tüpçüklerinde</a:t>
            </a:r>
            <a:r>
              <a:rPr lang="tr-TR" sz="2200" dirty="0"/>
              <a:t> geri emilmeleri </a:t>
            </a:r>
            <a:r>
              <a:rPr lang="tr-TR" sz="2200" i="1" dirty="0" err="1"/>
              <a:t>Elasmobranchii</a:t>
            </a:r>
            <a:r>
              <a:rPr lang="tr-TR" sz="2200" i="1" dirty="0"/>
              <a:t> </a:t>
            </a:r>
            <a:r>
              <a:rPr lang="tr-TR" sz="2200" dirty="0"/>
              <a:t>böbreğinin en önemli özelliğinden biridir.</a:t>
            </a:r>
          </a:p>
          <a:p>
            <a:pPr algn="just">
              <a:lnSpc>
                <a:spcPct val="150000"/>
              </a:lnSpc>
            </a:pPr>
            <a:endParaRPr lang="tr-TR" sz="2200" dirty="0"/>
          </a:p>
        </p:txBody>
      </p:sp>
    </p:spTree>
    <p:extLst>
      <p:ext uri="{BB962C8B-B14F-4D97-AF65-F5344CB8AC3E}">
        <p14:creationId xmlns:p14="http://schemas.microsoft.com/office/powerpoint/2010/main" val="3169205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lstStyle/>
          <a:p>
            <a:pPr algn="just">
              <a:lnSpc>
                <a:spcPct val="150000"/>
              </a:lnSpc>
            </a:pPr>
            <a:r>
              <a:rPr lang="tr-TR" sz="2000" dirty="0" smtClean="0"/>
              <a:t>İki değerli </a:t>
            </a:r>
            <a:r>
              <a:rPr lang="tr-TR" sz="2000" dirty="0"/>
              <a:t>iyonlar başlıca idrarla dışarı atılır. </a:t>
            </a:r>
            <a:r>
              <a:rPr lang="tr-TR" sz="2000" dirty="0" err="1" smtClean="0"/>
              <a:t>İdrarIa</a:t>
            </a:r>
            <a:r>
              <a:rPr lang="tr-TR" sz="2000" dirty="0" smtClean="0"/>
              <a:t> </a:t>
            </a:r>
            <a:r>
              <a:rPr lang="tr-TR" sz="2000" dirty="0" err="1" smtClean="0"/>
              <a:t>Na</a:t>
            </a:r>
            <a:r>
              <a:rPr lang="tr-TR" sz="2000" baseline="30000" dirty="0" smtClean="0"/>
              <a:t>+</a:t>
            </a:r>
            <a:r>
              <a:rPr lang="tr-TR" sz="2000" dirty="0" smtClean="0"/>
              <a:t> </a:t>
            </a:r>
            <a:r>
              <a:rPr lang="tr-TR" sz="2000" dirty="0"/>
              <a:t>ve CI</a:t>
            </a:r>
            <a:r>
              <a:rPr lang="tr-TR" sz="2000" baseline="30000" dirty="0"/>
              <a:t>-</a:t>
            </a:r>
            <a:r>
              <a:rPr lang="tr-TR" sz="2000" dirty="0"/>
              <a:t> da atılır. </a:t>
            </a:r>
            <a:endParaRPr lang="tr-TR" sz="2000" dirty="0" smtClean="0"/>
          </a:p>
          <a:p>
            <a:pPr algn="just">
              <a:lnSpc>
                <a:spcPct val="150000"/>
              </a:lnSpc>
            </a:pPr>
            <a:r>
              <a:rPr lang="tr-TR" sz="2000" i="1" dirty="0" err="1" smtClean="0"/>
              <a:t>Elasmobranchii</a:t>
            </a:r>
            <a:r>
              <a:rPr lang="tr-TR" sz="2000" i="1" dirty="0" smtClean="0"/>
              <a:t> </a:t>
            </a:r>
            <a:r>
              <a:rPr lang="tr-TR" sz="2000" dirty="0"/>
              <a:t>'de son bağırsağın </a:t>
            </a:r>
            <a:r>
              <a:rPr lang="tr-TR" sz="2000" dirty="0" err="1"/>
              <a:t>dorsalinde</a:t>
            </a:r>
            <a:r>
              <a:rPr lang="tr-TR" sz="2000" dirty="0"/>
              <a:t> bulunan ve ona </a:t>
            </a:r>
            <a:r>
              <a:rPr lang="tr-TR" sz="2000" dirty="0" err="1"/>
              <a:t>kloakın</a:t>
            </a:r>
            <a:r>
              <a:rPr lang="tr-TR" sz="2000" dirty="0"/>
              <a:t> biraz önünden açılan </a:t>
            </a:r>
            <a:r>
              <a:rPr lang="tr-TR" sz="2000" dirty="0" err="1"/>
              <a:t>rektal</a:t>
            </a:r>
            <a:r>
              <a:rPr lang="tr-TR" sz="2000" dirty="0"/>
              <a:t> bez denilen bir bez vardır. </a:t>
            </a:r>
            <a:endParaRPr lang="tr-TR" sz="2000" dirty="0" smtClean="0"/>
          </a:p>
          <a:p>
            <a:pPr algn="just">
              <a:lnSpc>
                <a:spcPct val="150000"/>
              </a:lnSpc>
            </a:pPr>
            <a:r>
              <a:rPr lang="tr-TR" sz="2000" dirty="0" smtClean="0"/>
              <a:t>Yardımcı </a:t>
            </a:r>
            <a:r>
              <a:rPr lang="tr-TR" sz="2000" dirty="0"/>
              <a:t>bir boşaltım organı olarak görev yapan bu bezin, vücut sıvılarındaki fazla  tuzları  özellikle  de sodyum klorürü dışarı atmada önemli rolü olduğu </a:t>
            </a:r>
            <a:r>
              <a:rPr lang="tr-TR" sz="2000" dirty="0" smtClean="0"/>
              <a:t>saptanmıştır.</a:t>
            </a:r>
          </a:p>
          <a:p>
            <a:pPr algn="just">
              <a:lnSpc>
                <a:spcPct val="150000"/>
              </a:lnSpc>
            </a:pPr>
            <a:r>
              <a:rPr lang="tr-TR" sz="2000" i="1" dirty="0" err="1"/>
              <a:t>Elasmobranchii’de</a:t>
            </a:r>
            <a:r>
              <a:rPr lang="tr-TR" sz="2000" i="1" dirty="0"/>
              <a:t> </a:t>
            </a:r>
            <a:r>
              <a:rPr lang="tr-TR" sz="2000" dirty="0" smtClean="0"/>
              <a:t>solungaçlar </a:t>
            </a:r>
            <a:r>
              <a:rPr lang="tr-TR" sz="2000" dirty="0"/>
              <a:t>yoluyla da </a:t>
            </a:r>
            <a:r>
              <a:rPr lang="tr-TR" sz="2000" dirty="0" err="1" smtClean="0"/>
              <a:t>Na</a:t>
            </a:r>
            <a:r>
              <a:rPr lang="tr-TR" sz="2000" baseline="30000" dirty="0" smtClean="0"/>
              <a:t>+</a:t>
            </a:r>
            <a:r>
              <a:rPr lang="tr-TR" sz="2000" dirty="0" smtClean="0"/>
              <a:t> dışarı </a:t>
            </a:r>
            <a:r>
              <a:rPr lang="tr-TR" sz="2000" dirty="0"/>
              <a:t>atılır. Fakat bunun miktarı, </a:t>
            </a:r>
            <a:r>
              <a:rPr lang="tr-TR" sz="2000" dirty="0" err="1"/>
              <a:t>rektal</a:t>
            </a:r>
            <a:r>
              <a:rPr lang="tr-TR" sz="2000" dirty="0"/>
              <a:t> bez ve böbrekler yoluyla atılandan daha azdır. Bu balıkların solungaçları üre ve </a:t>
            </a:r>
            <a:r>
              <a:rPr lang="tr-TR" sz="2000" dirty="0" err="1"/>
              <a:t>TMAO’e</a:t>
            </a:r>
            <a:r>
              <a:rPr lang="tr-TR" sz="2000" dirty="0"/>
              <a:t> karşı hemen hemen hiç geçirgen </a:t>
            </a:r>
            <a:r>
              <a:rPr lang="tr-TR" sz="2000" dirty="0" smtClean="0"/>
              <a:t>değildir.</a:t>
            </a:r>
            <a:endParaRPr lang="tr-TR" sz="2000" dirty="0"/>
          </a:p>
        </p:txBody>
      </p:sp>
    </p:spTree>
    <p:extLst>
      <p:ext uri="{BB962C8B-B14F-4D97-AF65-F5344CB8AC3E}">
        <p14:creationId xmlns:p14="http://schemas.microsoft.com/office/powerpoint/2010/main" val="2296364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SUS\Desktop\Scanned at 10.11.2020 15-57 (3)nnnnnnnnnnn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757" y="918806"/>
            <a:ext cx="8172707" cy="387834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467544" y="5122059"/>
            <a:ext cx="8424936" cy="323165"/>
          </a:xfrm>
          <a:prstGeom prst="rect">
            <a:avLst/>
          </a:prstGeom>
        </p:spPr>
        <p:txBody>
          <a:bodyPr wrap="square">
            <a:spAutoFit/>
          </a:bodyPr>
          <a:lstStyle/>
          <a:p>
            <a:r>
              <a:rPr lang="tr-TR" sz="1500" dirty="0" err="1" smtClean="0"/>
              <a:t>Elasmobranchi’nin</a:t>
            </a:r>
            <a:r>
              <a:rPr lang="tr-TR" sz="1500" dirty="0" smtClean="0"/>
              <a:t> </a:t>
            </a:r>
            <a:r>
              <a:rPr lang="tr-TR" sz="1500" dirty="0"/>
              <a:t>deniz formlarında boşaltım ve </a:t>
            </a:r>
            <a:r>
              <a:rPr lang="tr-TR" sz="1500" dirty="0" err="1" smtClean="0"/>
              <a:t>osmoregülasyonu</a:t>
            </a:r>
            <a:r>
              <a:rPr lang="tr-TR" sz="1500" dirty="0" smtClean="0"/>
              <a:t> </a:t>
            </a:r>
            <a:r>
              <a:rPr lang="tr-TR" sz="1500" dirty="0"/>
              <a:t>özet olarak gösteren şema </a:t>
            </a:r>
          </a:p>
        </p:txBody>
      </p:sp>
    </p:spTree>
    <p:extLst>
      <p:ext uri="{BB962C8B-B14F-4D97-AF65-F5344CB8AC3E}">
        <p14:creationId xmlns:p14="http://schemas.microsoft.com/office/powerpoint/2010/main" val="3583802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01134"/>
            <a:ext cx="8229600" cy="5525030"/>
          </a:xfrm>
        </p:spPr>
        <p:txBody>
          <a:bodyPr/>
          <a:lstStyle/>
          <a:p>
            <a:pPr algn="just">
              <a:lnSpc>
                <a:spcPct val="150000"/>
              </a:lnSpc>
            </a:pPr>
            <a:r>
              <a:rPr lang="tr-TR" sz="2000" i="1" dirty="0" err="1" smtClean="0"/>
              <a:t>Elasmobrancii</a:t>
            </a:r>
            <a:r>
              <a:rPr lang="tr-TR" sz="2000" dirty="0" err="1" smtClean="0"/>
              <a:t>’den</a:t>
            </a:r>
            <a:r>
              <a:rPr lang="tr-TR" sz="2000" dirty="0" smtClean="0"/>
              <a:t> </a:t>
            </a:r>
            <a:r>
              <a:rPr lang="tr-TR" sz="2000" dirty="0"/>
              <a:t>bir kaç tür </a:t>
            </a:r>
            <a:r>
              <a:rPr lang="tr-TR" sz="2000" i="1" dirty="0" err="1"/>
              <a:t>Dasyatis</a:t>
            </a:r>
            <a:r>
              <a:rPr lang="tr-TR" sz="2000" i="1" dirty="0"/>
              <a:t>, </a:t>
            </a:r>
            <a:r>
              <a:rPr lang="tr-TR" sz="2000" i="1" dirty="0" err="1"/>
              <a:t>Pristis</a:t>
            </a:r>
            <a:r>
              <a:rPr lang="tr-TR" sz="2000" i="1" dirty="0"/>
              <a:t>, </a:t>
            </a:r>
            <a:r>
              <a:rPr lang="tr-TR" sz="2000" i="1" dirty="0" err="1" smtClean="0"/>
              <a:t>Charcharinus</a:t>
            </a:r>
            <a:r>
              <a:rPr lang="tr-TR" sz="2000" dirty="0" err="1" smtClean="0"/>
              <a:t>’un</a:t>
            </a:r>
            <a:r>
              <a:rPr lang="tr-TR" sz="2000" dirty="0" smtClean="0"/>
              <a:t> </a:t>
            </a:r>
            <a:r>
              <a:rPr lang="tr-TR" sz="2000" dirty="0"/>
              <a:t>kimi </a:t>
            </a:r>
            <a:r>
              <a:rPr lang="tr-TR" sz="2000" dirty="0" smtClean="0"/>
              <a:t>türleri) </a:t>
            </a:r>
            <a:r>
              <a:rPr lang="tr-TR" sz="2000" dirty="0"/>
              <a:t>az tuzlu olan sulara, hatta </a:t>
            </a:r>
            <a:r>
              <a:rPr lang="tr-TR" sz="2000" dirty="0" err="1"/>
              <a:t>tatlısulara</a:t>
            </a:r>
            <a:r>
              <a:rPr lang="tr-TR" sz="2000" dirty="0"/>
              <a:t> da </a:t>
            </a:r>
            <a:r>
              <a:rPr lang="tr-TR" sz="2000" dirty="0" smtClean="0"/>
              <a:t>girerler. </a:t>
            </a:r>
            <a:r>
              <a:rPr lang="tr-TR" sz="2000" i="1" dirty="0" err="1" smtClean="0"/>
              <a:t>Potamotrygon</a:t>
            </a:r>
            <a:r>
              <a:rPr lang="tr-TR" sz="2000" i="1" dirty="0" smtClean="0"/>
              <a:t> </a:t>
            </a:r>
            <a:r>
              <a:rPr lang="tr-TR" sz="2000" dirty="0"/>
              <a:t>ise </a:t>
            </a:r>
            <a:r>
              <a:rPr lang="tr-TR" sz="2000" dirty="0" err="1"/>
              <a:t>stenohalin</a:t>
            </a:r>
            <a:r>
              <a:rPr lang="tr-TR" sz="2000" dirty="0"/>
              <a:t> bir </a:t>
            </a:r>
            <a:r>
              <a:rPr lang="tr-TR" sz="2000" dirty="0" err="1"/>
              <a:t>tatlısu</a:t>
            </a:r>
            <a:r>
              <a:rPr lang="tr-TR" sz="2000" dirty="0"/>
              <a:t> formudur. </a:t>
            </a:r>
            <a:endParaRPr lang="tr-TR" sz="2000" dirty="0" smtClean="0"/>
          </a:p>
          <a:p>
            <a:pPr algn="just">
              <a:lnSpc>
                <a:spcPct val="150000"/>
              </a:lnSpc>
            </a:pPr>
            <a:r>
              <a:rPr lang="tr-TR" sz="2000" dirty="0" smtClean="0"/>
              <a:t>Az </a:t>
            </a:r>
            <a:r>
              <a:rPr lang="tr-TR" sz="2000" dirty="0"/>
              <a:t>tuzlu </a:t>
            </a:r>
            <a:r>
              <a:rPr lang="tr-TR" sz="2000" dirty="0" smtClean="0"/>
              <a:t>ya da </a:t>
            </a:r>
            <a:r>
              <a:rPr lang="tr-TR" sz="2000" dirty="0" err="1"/>
              <a:t>tatlısulara</a:t>
            </a:r>
            <a:r>
              <a:rPr lang="tr-TR" sz="2000" dirty="0"/>
              <a:t> girebilenlerde </a:t>
            </a:r>
            <a:r>
              <a:rPr lang="tr-TR" sz="2000" dirty="0" smtClean="0"/>
              <a:t>kandaki </a:t>
            </a:r>
            <a:r>
              <a:rPr lang="tr-TR" sz="2000" dirty="0"/>
              <a:t>hem tuz hem de üre ve TMAO miktarı, kanın </a:t>
            </a:r>
            <a:r>
              <a:rPr lang="tr-TR" sz="2000" dirty="0" err="1"/>
              <a:t>osmotik</a:t>
            </a:r>
            <a:r>
              <a:rPr lang="tr-TR" sz="2000" dirty="0"/>
              <a:t> yoğunluğu 600 </a:t>
            </a:r>
            <a:r>
              <a:rPr lang="tr-TR" sz="2000" dirty="0" err="1"/>
              <a:t>mOsm</a:t>
            </a:r>
            <a:r>
              <a:rPr lang="tr-TR" sz="2000" dirty="0"/>
              <a:t> / kg 'a düşünceye kadar azaltılır. Ancak gene de vücut sıvıları ortama oranla </a:t>
            </a:r>
            <a:r>
              <a:rPr lang="tr-TR" sz="2000" dirty="0" err="1"/>
              <a:t>hiperosmotik</a:t>
            </a:r>
            <a:r>
              <a:rPr lang="tr-TR" sz="2000" dirty="0"/>
              <a:t> olduğundan, vücuda ortamdan su girer; tuz yoğunluğu fazla olduğundan bir miktar tuz çıkar. </a:t>
            </a:r>
            <a:endParaRPr lang="tr-TR" sz="2000" dirty="0" smtClean="0"/>
          </a:p>
          <a:p>
            <a:pPr algn="just">
              <a:lnSpc>
                <a:spcPct val="150000"/>
              </a:lnSpc>
            </a:pPr>
            <a:r>
              <a:rPr lang="tr-TR" sz="2000" dirty="0" smtClean="0"/>
              <a:t>Vücuda </a:t>
            </a:r>
            <a:r>
              <a:rPr lang="tr-TR" sz="2000" dirty="0"/>
              <a:t>giren fazla  su,  idrar  miktarı denizdekinin 5-6 katı arttırılarak atılır. Tuz kaybı olduğundan </a:t>
            </a:r>
            <a:r>
              <a:rPr lang="tr-TR" sz="2000" dirty="0" err="1"/>
              <a:t>rektal</a:t>
            </a:r>
            <a:r>
              <a:rPr lang="tr-TR" sz="2000" dirty="0"/>
              <a:t> bez de  işlevsel değildir.</a:t>
            </a:r>
          </a:p>
          <a:p>
            <a:pPr algn="just">
              <a:lnSpc>
                <a:spcPct val="150000"/>
              </a:lnSpc>
            </a:pPr>
            <a:endParaRPr lang="tr-TR" sz="2000" dirty="0"/>
          </a:p>
        </p:txBody>
      </p:sp>
    </p:spTree>
    <p:extLst>
      <p:ext uri="{BB962C8B-B14F-4D97-AF65-F5344CB8AC3E}">
        <p14:creationId xmlns:p14="http://schemas.microsoft.com/office/powerpoint/2010/main" val="2942178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asyatis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76672"/>
            <a:ext cx="3936437" cy="2952328"/>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3018922" y="832023"/>
            <a:ext cx="1133644" cy="369332"/>
          </a:xfrm>
          <a:prstGeom prst="rect">
            <a:avLst/>
          </a:prstGeom>
        </p:spPr>
        <p:txBody>
          <a:bodyPr wrap="none">
            <a:spAutoFit/>
          </a:bodyPr>
          <a:lstStyle/>
          <a:p>
            <a:r>
              <a:rPr lang="tr-TR" b="1" i="1" dirty="0" err="1">
                <a:solidFill>
                  <a:schemeClr val="bg1"/>
                </a:solidFill>
              </a:rPr>
              <a:t>Dasyatis</a:t>
            </a:r>
            <a:endParaRPr lang="tr-TR" b="1" dirty="0">
              <a:solidFill>
                <a:schemeClr val="bg1"/>
              </a:solidFill>
            </a:endParaRPr>
          </a:p>
        </p:txBody>
      </p:sp>
      <p:pic>
        <p:nvPicPr>
          <p:cNvPr id="9220" name="Picture 4" descr="Pristis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980728"/>
            <a:ext cx="4002797" cy="4536504"/>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5004048" y="4581128"/>
            <a:ext cx="889987" cy="369332"/>
          </a:xfrm>
          <a:prstGeom prst="rect">
            <a:avLst/>
          </a:prstGeom>
        </p:spPr>
        <p:txBody>
          <a:bodyPr wrap="none">
            <a:spAutoFit/>
          </a:bodyPr>
          <a:lstStyle/>
          <a:p>
            <a:r>
              <a:rPr lang="tr-TR" b="1" i="1" dirty="0" err="1"/>
              <a:t>Pristis</a:t>
            </a:r>
            <a:endParaRPr lang="tr-TR" b="1" dirty="0"/>
          </a:p>
        </p:txBody>
      </p:sp>
      <p:pic>
        <p:nvPicPr>
          <p:cNvPr id="9222" name="Picture 6" descr="Potamotrygon -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3542408"/>
            <a:ext cx="3921927" cy="2614618"/>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2627784" y="5661248"/>
            <a:ext cx="1813317" cy="369332"/>
          </a:xfrm>
          <a:prstGeom prst="rect">
            <a:avLst/>
          </a:prstGeom>
        </p:spPr>
        <p:txBody>
          <a:bodyPr wrap="none">
            <a:spAutoFit/>
          </a:bodyPr>
          <a:lstStyle/>
          <a:p>
            <a:r>
              <a:rPr lang="tr-TR" b="1" i="1" dirty="0" err="1">
                <a:solidFill>
                  <a:schemeClr val="bg1"/>
                </a:solidFill>
              </a:rPr>
              <a:t>Potamotrygon</a:t>
            </a:r>
            <a:r>
              <a:rPr lang="tr-TR" b="1" i="1" dirty="0">
                <a:solidFill>
                  <a:schemeClr val="bg1"/>
                </a:solidFill>
              </a:rPr>
              <a:t> </a:t>
            </a:r>
            <a:endParaRPr lang="tr-TR" b="1" dirty="0">
              <a:solidFill>
                <a:schemeClr val="bg1"/>
              </a:solidFill>
            </a:endParaRPr>
          </a:p>
        </p:txBody>
      </p:sp>
    </p:spTree>
    <p:extLst>
      <p:ext uri="{BB962C8B-B14F-4D97-AF65-F5344CB8AC3E}">
        <p14:creationId xmlns:p14="http://schemas.microsoft.com/office/powerpoint/2010/main" val="3732486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5"/>
            <a:ext cx="8229600" cy="3312367"/>
          </a:xfrm>
        </p:spPr>
        <p:txBody>
          <a:bodyPr/>
          <a:lstStyle/>
          <a:p>
            <a:pPr marL="0" indent="0">
              <a:buNone/>
            </a:pPr>
            <a:r>
              <a:rPr lang="tr-TR" sz="2400" b="1" i="1" dirty="0" err="1" smtClean="0"/>
              <a:t>Holocephali</a:t>
            </a:r>
            <a:endParaRPr lang="tr-TR" sz="2400" b="1" i="1" dirty="0" smtClean="0"/>
          </a:p>
          <a:p>
            <a:pPr algn="just">
              <a:lnSpc>
                <a:spcPct val="150000"/>
              </a:lnSpc>
            </a:pPr>
            <a:r>
              <a:rPr lang="tr-TR" sz="2000" i="1" dirty="0" err="1" smtClean="0"/>
              <a:t>Chimaer</a:t>
            </a:r>
            <a:r>
              <a:rPr lang="tr-TR" sz="2000" i="1" dirty="0" err="1"/>
              <a:t>i</a:t>
            </a:r>
            <a:r>
              <a:rPr lang="tr-TR" sz="2000" i="1" dirty="0" err="1" smtClean="0"/>
              <a:t>formes</a:t>
            </a:r>
            <a:r>
              <a:rPr lang="tr-TR" sz="2000" dirty="0" err="1" smtClean="0"/>
              <a:t>’te</a:t>
            </a:r>
            <a:r>
              <a:rPr lang="tr-TR" sz="2000" dirty="0" smtClean="0"/>
              <a:t> </a:t>
            </a:r>
            <a:r>
              <a:rPr lang="tr-TR" sz="2000" dirty="0"/>
              <a:t>de kanda yüksek oranda üre vardır ve </a:t>
            </a:r>
            <a:r>
              <a:rPr lang="tr-TR" sz="2000" dirty="0" err="1"/>
              <a:t>osmotik</a:t>
            </a:r>
            <a:r>
              <a:rPr lang="tr-TR" sz="2000" dirty="0"/>
              <a:t> yoğunluk deniz suyununkinden biraz fazladır. Ancak çözünmüş tuz oranı </a:t>
            </a:r>
            <a:r>
              <a:rPr lang="tr-TR" sz="2000" i="1" dirty="0" err="1"/>
              <a:t>Elasmobranchii</a:t>
            </a:r>
            <a:r>
              <a:rPr lang="tr-TR" sz="2000" i="1" dirty="0"/>
              <a:t> </a:t>
            </a:r>
            <a:r>
              <a:rPr lang="tr-TR" sz="2000" dirty="0"/>
              <a:t>'dekinden daha fazla, üre ve TMAO </a:t>
            </a:r>
            <a:r>
              <a:rPr lang="tr-TR" sz="2000" i="1" dirty="0"/>
              <a:t>oranı </a:t>
            </a:r>
            <a:r>
              <a:rPr lang="tr-TR" sz="2000" dirty="0"/>
              <a:t>daha azdır. Bu balıklarda ayrı bir </a:t>
            </a:r>
            <a:r>
              <a:rPr lang="tr-TR" sz="2000" dirty="0" err="1"/>
              <a:t>rektal</a:t>
            </a:r>
            <a:r>
              <a:rPr lang="tr-TR" sz="2000" dirty="0"/>
              <a:t> bez yoktur, fakat son bağırsağa giren kanatlar boyunca </a:t>
            </a:r>
            <a:r>
              <a:rPr lang="tr-TR" sz="2000" dirty="0" err="1"/>
              <a:t>rektal</a:t>
            </a:r>
            <a:r>
              <a:rPr lang="tr-TR" sz="2000" dirty="0"/>
              <a:t> bezinkine benzer salgılayıcı hücreler bulunduğu saptanmıştır.</a:t>
            </a:r>
          </a:p>
          <a:p>
            <a:endParaRPr lang="tr-TR" sz="2000"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861048"/>
            <a:ext cx="5035079" cy="2405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8212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4134"/>
            <a:ext cx="8229600" cy="3530930"/>
          </a:xfrm>
        </p:spPr>
        <p:txBody>
          <a:bodyPr/>
          <a:lstStyle/>
          <a:p>
            <a:pPr marL="0" indent="0" algn="just">
              <a:lnSpc>
                <a:spcPct val="150000"/>
              </a:lnSpc>
              <a:buNone/>
            </a:pPr>
            <a:r>
              <a:rPr lang="tr-TR" sz="2400" b="1" i="1" dirty="0" err="1" smtClean="0"/>
              <a:t>Coelacanthiformes</a:t>
            </a:r>
            <a:endParaRPr lang="tr-TR" sz="2400" b="1" i="1" dirty="0" smtClean="0"/>
          </a:p>
          <a:p>
            <a:pPr algn="just">
              <a:lnSpc>
                <a:spcPct val="150000"/>
              </a:lnSpc>
            </a:pPr>
            <a:r>
              <a:rPr lang="tr-TR" sz="2000" dirty="0" smtClean="0"/>
              <a:t>Bu </a:t>
            </a:r>
            <a:r>
              <a:rPr lang="tr-TR" sz="2000" dirty="0"/>
              <a:t>grubun tek yaşayan temsilcisi olan </a:t>
            </a:r>
            <a:r>
              <a:rPr lang="tr-TR" sz="2000" i="1" dirty="0" err="1" smtClean="0"/>
              <a:t>Latimeria</a:t>
            </a:r>
            <a:r>
              <a:rPr lang="tr-TR" sz="2000" dirty="0" err="1" smtClean="0"/>
              <a:t>’da</a:t>
            </a:r>
            <a:r>
              <a:rPr lang="tr-TR" sz="2000" dirty="0" smtClean="0"/>
              <a:t> </a:t>
            </a:r>
            <a:r>
              <a:rPr lang="tr-TR" sz="2000" dirty="0"/>
              <a:t>kanda yüksek oranda üre ve TMAO vardır ve bunların çoğunluğu </a:t>
            </a:r>
            <a:r>
              <a:rPr lang="tr-TR" sz="2000" i="1" dirty="0" err="1" smtClean="0"/>
              <a:t>Elasmobranchii</a:t>
            </a:r>
            <a:r>
              <a:rPr lang="tr-TR" sz="2000" i="1" dirty="0" smtClean="0"/>
              <a:t>’ </a:t>
            </a:r>
            <a:r>
              <a:rPr lang="tr-TR" sz="2000" dirty="0" smtClean="0"/>
              <a:t>dekinden </a:t>
            </a:r>
            <a:r>
              <a:rPr lang="tr-TR" sz="2000" dirty="0"/>
              <a:t>daha fazla, sodyum klorürünkiyse daha az olup, </a:t>
            </a:r>
            <a:r>
              <a:rPr lang="tr-TR" sz="2000" dirty="0" err="1"/>
              <a:t>osmotik</a:t>
            </a:r>
            <a:r>
              <a:rPr lang="tr-TR" sz="2000" dirty="0"/>
              <a:t> yoğunluk 923-1.181 </a:t>
            </a:r>
            <a:r>
              <a:rPr lang="tr-TR" sz="2000" dirty="0" err="1"/>
              <a:t>mOsm</a:t>
            </a:r>
            <a:r>
              <a:rPr lang="tr-TR" sz="2000" dirty="0"/>
              <a:t> / kg’dır. </a:t>
            </a:r>
            <a:r>
              <a:rPr lang="tr-TR" sz="2000" i="1" dirty="0" err="1" smtClean="0"/>
              <a:t>Latimeria</a:t>
            </a:r>
            <a:r>
              <a:rPr lang="tr-TR" sz="2000" dirty="0" err="1" smtClean="0"/>
              <a:t>‘da</a:t>
            </a:r>
            <a:r>
              <a:rPr lang="tr-TR" sz="2000" dirty="0" smtClean="0"/>
              <a:t> </a:t>
            </a:r>
            <a:r>
              <a:rPr lang="tr-TR" sz="2000" dirty="0"/>
              <a:t>da </a:t>
            </a:r>
            <a:r>
              <a:rPr lang="tr-TR" sz="2000" dirty="0" err="1"/>
              <a:t>rektal</a:t>
            </a:r>
            <a:r>
              <a:rPr lang="tr-TR" sz="2000" dirty="0"/>
              <a:t> bez vardım fakat işlevi  bilinmez.  Bu balıkta da </a:t>
            </a:r>
            <a:r>
              <a:rPr lang="tr-TR" sz="2000" i="1" dirty="0" err="1"/>
              <a:t>Elasmobranchii</a:t>
            </a:r>
            <a:r>
              <a:rPr lang="tr-TR" sz="2000" i="1" dirty="0"/>
              <a:t> </a:t>
            </a:r>
            <a:r>
              <a:rPr lang="tr-TR" sz="2000" dirty="0"/>
              <a:t>'deki boşaltım ve </a:t>
            </a:r>
            <a:r>
              <a:rPr lang="tr-TR" sz="2000" dirty="0" err="1"/>
              <a:t>osmoregülasyon</a:t>
            </a:r>
            <a:r>
              <a:rPr lang="tr-TR" sz="2000" dirty="0"/>
              <a:t> şekli uygulanır.</a:t>
            </a:r>
          </a:p>
          <a:p>
            <a:pPr algn="just">
              <a:lnSpc>
                <a:spcPct val="150000"/>
              </a:lnSpc>
            </a:pPr>
            <a:endParaRPr lang="tr-TR" sz="2000" dirty="0"/>
          </a:p>
        </p:txBody>
      </p:sp>
      <p:pic>
        <p:nvPicPr>
          <p:cNvPr id="12290" name="Picture 2" descr="ADW: Latimeria menadoensis: PICTU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221088"/>
            <a:ext cx="4086450"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954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88640"/>
            <a:ext cx="8568952" cy="5976664"/>
          </a:xfrm>
        </p:spPr>
        <p:txBody>
          <a:bodyPr/>
          <a:lstStyle/>
          <a:p>
            <a:pPr marL="0" indent="0" algn="just">
              <a:lnSpc>
                <a:spcPct val="150000"/>
              </a:lnSpc>
              <a:buNone/>
            </a:pPr>
            <a:r>
              <a:rPr lang="tr-TR" sz="2400" b="1" i="1" dirty="0" err="1" smtClean="0"/>
              <a:t>Teleostei</a:t>
            </a:r>
            <a:endParaRPr lang="tr-TR" sz="2400" b="1" i="1" dirty="0" smtClean="0"/>
          </a:p>
          <a:p>
            <a:pPr algn="just">
              <a:lnSpc>
                <a:spcPct val="150000"/>
              </a:lnSpc>
            </a:pPr>
            <a:r>
              <a:rPr lang="tr-TR" sz="1800" dirty="0"/>
              <a:t>Bu balıkların deniz formlarında kanın </a:t>
            </a:r>
            <a:r>
              <a:rPr lang="tr-TR" sz="1800" dirty="0" err="1"/>
              <a:t>osmotik</a:t>
            </a:r>
            <a:r>
              <a:rPr lang="tr-TR" sz="1800" dirty="0"/>
              <a:t> yoğunluğu </a:t>
            </a:r>
            <a:r>
              <a:rPr lang="tr-TR" sz="1800" dirty="0" err="1"/>
              <a:t>tatlısu</a:t>
            </a:r>
            <a:r>
              <a:rPr lang="tr-TR" sz="1800" dirty="0"/>
              <a:t> formlarınınkinden biraz daha yüksek (380-450 </a:t>
            </a:r>
            <a:r>
              <a:rPr lang="tr-TR" sz="1800" dirty="0" err="1" smtClean="0"/>
              <a:t>mOsm</a:t>
            </a:r>
            <a:r>
              <a:rPr lang="tr-TR" sz="1800" dirty="0" smtClean="0"/>
              <a:t>/kg; ∆=-0.7°C </a:t>
            </a:r>
            <a:r>
              <a:rPr lang="tr-TR" sz="1800" dirty="0"/>
              <a:t>ile </a:t>
            </a:r>
            <a:r>
              <a:rPr lang="tr-TR" sz="1800" dirty="0" smtClean="0"/>
              <a:t>-0.85°C </a:t>
            </a:r>
            <a:r>
              <a:rPr lang="tr-TR" sz="1800" dirty="0"/>
              <a:t>arası)’ise de; dış ortamınkine (800-1.200 </a:t>
            </a:r>
            <a:r>
              <a:rPr lang="tr-TR" sz="1800" dirty="0" err="1"/>
              <a:t>mOsm</a:t>
            </a:r>
            <a:r>
              <a:rPr lang="tr-TR" sz="1800" dirty="0"/>
              <a:t>/kg, </a:t>
            </a:r>
            <a:r>
              <a:rPr lang="tr-TR" sz="1800" dirty="0" smtClean="0"/>
              <a:t>∆=-1.5°C </a:t>
            </a:r>
            <a:r>
              <a:rPr lang="tr-TR" sz="1800" dirty="0"/>
              <a:t>ile </a:t>
            </a:r>
            <a:r>
              <a:rPr lang="tr-TR" sz="1800" dirty="0" smtClean="0"/>
              <a:t>-2.26°C </a:t>
            </a:r>
            <a:r>
              <a:rPr lang="tr-TR" sz="1800" dirty="0"/>
              <a:t>arası) oranla daha düşük olduğundan, vücut geçirgen olan kısımlardan su kaybedip, tuz alır. Su kaybı, su içerek ve suyun bağırsaktan emilimiyle </a:t>
            </a:r>
            <a:r>
              <a:rPr lang="tr-TR" sz="1800" dirty="0" smtClean="0"/>
              <a:t>karşılanır</a:t>
            </a:r>
            <a:r>
              <a:rPr lang="tr-TR" sz="1800" dirty="0"/>
              <a:t>. </a:t>
            </a:r>
            <a:endParaRPr lang="tr-TR" sz="1800" dirty="0" smtClean="0"/>
          </a:p>
          <a:p>
            <a:pPr algn="just">
              <a:lnSpc>
                <a:spcPct val="150000"/>
              </a:lnSpc>
            </a:pPr>
            <a:r>
              <a:rPr lang="tr-TR" sz="1800" dirty="0" smtClean="0"/>
              <a:t>İçilen </a:t>
            </a:r>
            <a:r>
              <a:rPr lang="tr-TR" sz="1800" dirty="0"/>
              <a:t>suyun miktarı, türlere ve suyun tuzluluğuna göre </a:t>
            </a:r>
            <a:r>
              <a:rPr lang="tr-TR" sz="1800" dirty="0" smtClean="0"/>
              <a:t>değişmek </a:t>
            </a:r>
            <a:r>
              <a:rPr lang="tr-TR" sz="1800" dirty="0"/>
              <a:t>üzere, günde vücut ağırlığının % 7-35’i kadardır.  Tuzluluk  ne  kadar  fazla olursa, içilen su da o kadar fazla olur ve vücuda bu yolla da bir miktar  su girer. Bu balıklarda böbreklerin dışında su  </a:t>
            </a:r>
            <a:r>
              <a:rPr lang="tr-TR" sz="1800" dirty="0" smtClean="0"/>
              <a:t>kaybı da  </a:t>
            </a:r>
            <a:r>
              <a:rPr lang="tr-TR" sz="1800" dirty="0"/>
              <a:t>olması  nedeniyle,  oluşturulan idrar miktarı çok az (saatte 0.3-0.5 ml / kg) </a:t>
            </a:r>
            <a:r>
              <a:rPr lang="tr-TR" sz="1800" dirty="0" err="1"/>
              <a:t>dır</a:t>
            </a:r>
            <a:r>
              <a:rPr lang="tr-TR" sz="1800" dirty="0"/>
              <a:t>. </a:t>
            </a:r>
            <a:endParaRPr lang="tr-TR" sz="1800" dirty="0" smtClean="0"/>
          </a:p>
          <a:p>
            <a:pPr algn="just">
              <a:lnSpc>
                <a:spcPct val="150000"/>
              </a:lnSpc>
            </a:pPr>
            <a:r>
              <a:rPr lang="tr-TR" sz="1800" dirty="0" smtClean="0"/>
              <a:t>Az </a:t>
            </a:r>
            <a:r>
              <a:rPr lang="tr-TR" sz="1800" dirty="0"/>
              <a:t>idrar oluşturmayla ilgili olarak böbreklerde küçülme, </a:t>
            </a:r>
            <a:r>
              <a:rPr lang="tr-TR" sz="1800" dirty="0" err="1"/>
              <a:t>glomerulusların</a:t>
            </a:r>
            <a:r>
              <a:rPr lang="tr-TR" sz="1800" dirty="0"/>
              <a:t> ve </a:t>
            </a:r>
            <a:r>
              <a:rPr lang="tr-TR" sz="1800" dirty="0" err="1"/>
              <a:t>distal</a:t>
            </a:r>
            <a:r>
              <a:rPr lang="tr-TR" sz="1800" dirty="0"/>
              <a:t> </a:t>
            </a:r>
            <a:r>
              <a:rPr lang="tr-TR" sz="1800" dirty="0" err="1" smtClean="0"/>
              <a:t>segmentin</a:t>
            </a:r>
            <a:r>
              <a:rPr lang="tr-TR" sz="1800" dirty="0" smtClean="0"/>
              <a:t> </a:t>
            </a:r>
            <a:r>
              <a:rPr lang="tr-TR" sz="1800" dirty="0"/>
              <a:t>bulunmayışı gibi bir takım değişiklikler olmuştur.</a:t>
            </a:r>
          </a:p>
          <a:p>
            <a:pPr marL="0" indent="0" algn="just">
              <a:lnSpc>
                <a:spcPct val="150000"/>
              </a:lnSpc>
              <a:buNone/>
            </a:pPr>
            <a:endParaRPr lang="tr-TR" sz="1800" dirty="0"/>
          </a:p>
          <a:p>
            <a:pPr algn="just">
              <a:lnSpc>
                <a:spcPct val="150000"/>
              </a:lnSpc>
            </a:pPr>
            <a:endParaRPr lang="tr-TR" sz="1800" dirty="0"/>
          </a:p>
        </p:txBody>
      </p:sp>
    </p:spTree>
    <p:extLst>
      <p:ext uri="{BB962C8B-B14F-4D97-AF65-F5344CB8AC3E}">
        <p14:creationId xmlns:p14="http://schemas.microsoft.com/office/powerpoint/2010/main" val="2361898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566472" cy="6120680"/>
          </a:xfrm>
        </p:spPr>
        <p:txBody>
          <a:bodyPr/>
          <a:lstStyle/>
          <a:p>
            <a:pPr algn="just">
              <a:lnSpc>
                <a:spcPct val="150000"/>
              </a:lnSpc>
            </a:pPr>
            <a:r>
              <a:rPr lang="tr-TR" sz="2000" dirty="0"/>
              <a:t>Vücuda giren fazla tuz, başlıca solungaçlar ve bağırsaklar yoluyla dışarı atılır. Yalnızca eser miktarda tuz idrarla dışarı </a:t>
            </a:r>
            <a:r>
              <a:rPr lang="tr-TR" sz="2000" dirty="0" smtClean="0"/>
              <a:t>atılır ki</a:t>
            </a:r>
            <a:r>
              <a:rPr lang="tr-TR" sz="2000" dirty="0"/>
              <a:t>; bunlar da iki değerli iyonlardır. </a:t>
            </a:r>
            <a:endParaRPr lang="tr-TR" sz="2000" dirty="0" smtClean="0"/>
          </a:p>
          <a:p>
            <a:pPr algn="just">
              <a:lnSpc>
                <a:spcPct val="150000"/>
              </a:lnSpc>
            </a:pPr>
            <a:r>
              <a:rPr lang="tr-TR" sz="2000" dirty="0" smtClean="0"/>
              <a:t>Besinlerle </a:t>
            </a:r>
            <a:r>
              <a:rPr lang="tr-TR" sz="2000" dirty="0"/>
              <a:t>ve içilen suyla alınan  iki  değerli  iyonların  bir kısmı(yaklaşık %80’i) bağırsaktan emilmez ve alkali tabiattaki sıvıların etkisiyle erimeyen oksit ve hidroksitlere dönüştürülerek, dışkıyla dışarı atılır. </a:t>
            </a:r>
            <a:endParaRPr lang="tr-TR" sz="2000" dirty="0" smtClean="0"/>
          </a:p>
          <a:p>
            <a:pPr algn="just">
              <a:lnSpc>
                <a:spcPct val="150000"/>
              </a:lnSpc>
            </a:pPr>
            <a:r>
              <a:rPr lang="tr-TR" sz="2000" dirty="0" err="1" smtClean="0"/>
              <a:t>Na</a:t>
            </a:r>
            <a:r>
              <a:rPr lang="tr-TR" sz="2000" baseline="30000" dirty="0"/>
              <a:t>+</a:t>
            </a:r>
            <a:r>
              <a:rPr lang="tr-TR" sz="2000" dirty="0" smtClean="0"/>
              <a:t>,K</a:t>
            </a:r>
            <a:r>
              <a:rPr lang="tr-TR" sz="2000" baseline="30000" dirty="0"/>
              <a:t>+</a:t>
            </a:r>
            <a:r>
              <a:rPr lang="tr-TR" sz="2000" dirty="0" smtClean="0"/>
              <a:t>, CI</a:t>
            </a:r>
            <a:r>
              <a:rPr lang="tr-TR" sz="2000" baseline="30000" dirty="0" smtClean="0"/>
              <a:t>-</a:t>
            </a:r>
            <a:r>
              <a:rPr lang="tr-TR" sz="2000" dirty="0" smtClean="0"/>
              <a:t> </a:t>
            </a:r>
            <a:r>
              <a:rPr lang="tr-TR" sz="2000" dirty="0"/>
              <a:t>gibi tek değerli iyonlarsa bağırsaktan kana geçer ve başlıca solungaçlardaki klorür hücrelerinin etkinliğiyle dışarı </a:t>
            </a:r>
            <a:r>
              <a:rPr lang="tr-TR" sz="2000" dirty="0" smtClean="0"/>
              <a:t>atılırlar.</a:t>
            </a:r>
          </a:p>
          <a:p>
            <a:pPr algn="just">
              <a:lnSpc>
                <a:spcPct val="150000"/>
              </a:lnSpc>
            </a:pPr>
            <a:r>
              <a:rPr lang="tr-TR" sz="2000" dirty="0" err="1" smtClean="0"/>
              <a:t>Teleostei'nin</a:t>
            </a:r>
            <a:r>
              <a:rPr lang="tr-TR" sz="2000" dirty="0" smtClean="0"/>
              <a:t> </a:t>
            </a:r>
            <a:r>
              <a:rPr lang="tr-TR" sz="2000" dirty="0"/>
              <a:t>deniz formlarının idrarında azotlu atılacak madde olarak </a:t>
            </a:r>
            <a:r>
              <a:rPr lang="tr-TR" sz="2000" dirty="0" err="1"/>
              <a:t>kreatin</a:t>
            </a:r>
            <a:r>
              <a:rPr lang="tr-TR" sz="2000" dirty="0"/>
              <a:t>, </a:t>
            </a:r>
            <a:r>
              <a:rPr lang="tr-TR" sz="2000" dirty="0" err="1"/>
              <a:t>kreatinin</a:t>
            </a:r>
            <a:r>
              <a:rPr lang="tr-TR" sz="2000" dirty="0"/>
              <a:t>, ürik asit, TMAO ile az miktarda amonyak ve üre  bulunur. Azotlu atılacak maddelerin büyük kısmı amonyak ve üre olarak solungaçlarla </a:t>
            </a:r>
            <a:r>
              <a:rPr lang="tr-TR" sz="2000" dirty="0" smtClean="0"/>
              <a:t>atılır.</a:t>
            </a:r>
            <a:endParaRPr lang="tr-TR" sz="2000" dirty="0"/>
          </a:p>
        </p:txBody>
      </p:sp>
    </p:spTree>
    <p:extLst>
      <p:ext uri="{BB962C8B-B14F-4D97-AF65-F5344CB8AC3E}">
        <p14:creationId xmlns:p14="http://schemas.microsoft.com/office/powerpoint/2010/main" val="1559430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ASUS\Desktop\Scanned at 10.11.2020 15-57 (4)mmmmm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476672"/>
            <a:ext cx="8221331" cy="4641471"/>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467544" y="5322694"/>
            <a:ext cx="8282715" cy="338554"/>
          </a:xfrm>
          <a:prstGeom prst="rect">
            <a:avLst/>
          </a:prstGeom>
        </p:spPr>
        <p:txBody>
          <a:bodyPr wrap="square">
            <a:spAutoFit/>
          </a:bodyPr>
          <a:lstStyle/>
          <a:p>
            <a:r>
              <a:rPr lang="tr-TR" sz="1600" dirty="0" err="1" smtClean="0"/>
              <a:t>Teleostei’nin</a:t>
            </a:r>
            <a:r>
              <a:rPr lang="tr-TR" sz="1600" dirty="0" smtClean="0"/>
              <a:t> </a:t>
            </a:r>
            <a:r>
              <a:rPr lang="tr-TR" sz="1600" dirty="0"/>
              <a:t>deniz formlarında boşaltım ve  </a:t>
            </a:r>
            <a:r>
              <a:rPr lang="tr-TR" sz="1600" dirty="0" err="1"/>
              <a:t>osmoregülasyonu</a:t>
            </a:r>
            <a:r>
              <a:rPr lang="tr-TR" sz="1600" dirty="0"/>
              <a:t> özet olarak gösteren şema</a:t>
            </a:r>
          </a:p>
        </p:txBody>
      </p:sp>
    </p:spTree>
    <p:extLst>
      <p:ext uri="{BB962C8B-B14F-4D97-AF65-F5344CB8AC3E}">
        <p14:creationId xmlns:p14="http://schemas.microsoft.com/office/powerpoint/2010/main" val="1719261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600" b="1" dirty="0" smtClean="0">
                <a:solidFill>
                  <a:srgbClr val="FF0000"/>
                </a:solidFill>
              </a:rPr>
              <a:t>GÖÇ EDEN BALIKLARDA BOŞALTIM VE OSMOREGÜLASYON</a:t>
            </a:r>
            <a:endParaRPr lang="tr-TR" sz="2600" b="1" dirty="0">
              <a:solidFill>
                <a:srgbClr val="FF0000"/>
              </a:solidFill>
            </a:endParaRPr>
          </a:p>
        </p:txBody>
      </p:sp>
      <p:sp>
        <p:nvSpPr>
          <p:cNvPr id="3" name="İçerik Yer Tutucusu 2"/>
          <p:cNvSpPr>
            <a:spLocks noGrp="1"/>
          </p:cNvSpPr>
          <p:nvPr>
            <p:ph idx="1"/>
          </p:nvPr>
        </p:nvSpPr>
        <p:spPr>
          <a:xfrm>
            <a:off x="251520" y="1484784"/>
            <a:ext cx="8640960" cy="4525963"/>
          </a:xfrm>
        </p:spPr>
        <p:txBody>
          <a:bodyPr/>
          <a:lstStyle/>
          <a:p>
            <a:pPr algn="just">
              <a:lnSpc>
                <a:spcPct val="150000"/>
              </a:lnSpc>
            </a:pPr>
            <a:r>
              <a:rPr lang="tr-TR" sz="2100" dirty="0"/>
              <a:t>Bir çok tür hem </a:t>
            </a:r>
            <a:r>
              <a:rPr lang="tr-TR" sz="2100" dirty="0" smtClean="0"/>
              <a:t>tatlı suda </a:t>
            </a:r>
            <a:r>
              <a:rPr lang="tr-TR" sz="2100" dirty="0"/>
              <a:t>hem de </a:t>
            </a:r>
            <a:r>
              <a:rPr lang="tr-TR" sz="2100" dirty="0" smtClean="0"/>
              <a:t>tuzlu suda </a:t>
            </a:r>
            <a:r>
              <a:rPr lang="tr-TR" sz="2100" dirty="0"/>
              <a:t>yaşama yeteneğindedir. </a:t>
            </a:r>
            <a:endParaRPr lang="tr-TR" sz="2100" dirty="0" smtClean="0"/>
          </a:p>
          <a:p>
            <a:pPr algn="just">
              <a:lnSpc>
                <a:spcPct val="150000"/>
              </a:lnSpc>
            </a:pPr>
            <a:r>
              <a:rPr lang="tr-TR" sz="2100" dirty="0" err="1" smtClean="0"/>
              <a:t>Anadrom</a:t>
            </a:r>
            <a:r>
              <a:rPr lang="tr-TR" sz="2100" dirty="0" smtClean="0"/>
              <a:t> balıklar tatlı suda </a:t>
            </a:r>
            <a:r>
              <a:rPr lang="tr-TR" sz="2100" dirty="0"/>
              <a:t>yumurtadan </a:t>
            </a:r>
            <a:r>
              <a:rPr lang="tr-TR" sz="2100" dirty="0" smtClean="0"/>
              <a:t>çıkarlar</a:t>
            </a:r>
            <a:r>
              <a:rPr lang="tr-TR" sz="2100" dirty="0"/>
              <a:t>, beslenmek ve </a:t>
            </a:r>
            <a:r>
              <a:rPr lang="tr-TR" sz="2100" dirty="0" smtClean="0"/>
              <a:t>büyümek için denize </a:t>
            </a:r>
            <a:r>
              <a:rPr lang="tr-TR" sz="2100" dirty="0"/>
              <a:t>geçerler ve sonra yumurtlamak için tekrar </a:t>
            </a:r>
            <a:r>
              <a:rPr lang="tr-TR" sz="2100" dirty="0" smtClean="0"/>
              <a:t>tatlı suya </a:t>
            </a:r>
            <a:r>
              <a:rPr lang="tr-TR" sz="2100" dirty="0"/>
              <a:t>dönerler. </a:t>
            </a:r>
            <a:endParaRPr lang="tr-TR" sz="2100" dirty="0" smtClean="0"/>
          </a:p>
          <a:p>
            <a:pPr algn="just">
              <a:lnSpc>
                <a:spcPct val="150000"/>
              </a:lnSpc>
            </a:pPr>
            <a:r>
              <a:rPr lang="tr-TR" sz="2100" dirty="0" err="1" smtClean="0"/>
              <a:t>Katadrom</a:t>
            </a:r>
            <a:r>
              <a:rPr lang="tr-TR" sz="2100" dirty="0" smtClean="0"/>
              <a:t> türler </a:t>
            </a:r>
            <a:r>
              <a:rPr lang="tr-TR" sz="2100" dirty="0"/>
              <a:t>de bu iki ortam </a:t>
            </a:r>
            <a:r>
              <a:rPr lang="tr-TR" sz="2100" dirty="0" smtClean="0"/>
              <a:t>arasında </a:t>
            </a:r>
            <a:r>
              <a:rPr lang="tr-TR" sz="2100" dirty="0" err="1"/>
              <a:t>anadrom</a:t>
            </a:r>
            <a:r>
              <a:rPr lang="tr-TR" sz="2100" dirty="0"/>
              <a:t> türlerin tersine bir </a:t>
            </a:r>
            <a:r>
              <a:rPr lang="tr-TR" sz="2100" dirty="0" smtClean="0"/>
              <a:t>davranış </a:t>
            </a:r>
            <a:r>
              <a:rPr lang="tr-TR" sz="2100" dirty="0"/>
              <a:t>gösterirler. </a:t>
            </a:r>
            <a:endParaRPr lang="tr-TR" sz="2100" dirty="0" smtClean="0"/>
          </a:p>
          <a:p>
            <a:pPr algn="just">
              <a:lnSpc>
                <a:spcPct val="150000"/>
              </a:lnSpc>
            </a:pPr>
            <a:r>
              <a:rPr lang="tr-TR" sz="2100" dirty="0" smtClean="0"/>
              <a:t>Bu </a:t>
            </a:r>
            <a:r>
              <a:rPr lang="tr-TR" sz="2100" dirty="0"/>
              <a:t>tip </a:t>
            </a:r>
            <a:r>
              <a:rPr lang="tr-TR" sz="2100" dirty="0" smtClean="0"/>
              <a:t>canlılar </a:t>
            </a:r>
            <a:r>
              <a:rPr lang="tr-TR" sz="2100" dirty="0"/>
              <a:t>iki ortam </a:t>
            </a:r>
            <a:r>
              <a:rPr lang="tr-TR" sz="2100" dirty="0" smtClean="0"/>
              <a:t>arasında </a:t>
            </a:r>
            <a:r>
              <a:rPr lang="tr-TR" sz="2100" dirty="0"/>
              <a:t>geçiş </a:t>
            </a:r>
            <a:r>
              <a:rPr lang="tr-TR" sz="2100" dirty="0" smtClean="0"/>
              <a:t>hızlarına bağlı </a:t>
            </a:r>
            <a:r>
              <a:rPr lang="tr-TR" sz="2100" dirty="0"/>
              <a:t>olarak, </a:t>
            </a:r>
            <a:r>
              <a:rPr lang="tr-TR" sz="2100" dirty="0" smtClean="0"/>
              <a:t>hızlı ya da </a:t>
            </a:r>
            <a:r>
              <a:rPr lang="tr-TR" sz="2100" dirty="0"/>
              <a:t>yavaş bir şekilde </a:t>
            </a:r>
            <a:r>
              <a:rPr lang="tr-TR" sz="2100" dirty="0" err="1"/>
              <a:t>osmoregülasyon</a:t>
            </a:r>
            <a:r>
              <a:rPr lang="tr-TR" sz="2100" dirty="0"/>
              <a:t> </a:t>
            </a:r>
            <a:r>
              <a:rPr lang="tr-TR" sz="2100" dirty="0" smtClean="0"/>
              <a:t>mekanizmalarını </a:t>
            </a:r>
            <a:r>
              <a:rPr lang="tr-TR" sz="2100" dirty="0"/>
              <a:t>ayarlamak </a:t>
            </a:r>
            <a:r>
              <a:rPr lang="tr-TR" sz="2100" dirty="0" smtClean="0"/>
              <a:t>zorundadırlar. </a:t>
            </a:r>
          </a:p>
        </p:txBody>
      </p:sp>
    </p:spTree>
    <p:extLst>
      <p:ext uri="{BB962C8B-B14F-4D97-AF65-F5344CB8AC3E}">
        <p14:creationId xmlns:p14="http://schemas.microsoft.com/office/powerpoint/2010/main" val="624825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145435"/>
          </a:xfrm>
        </p:spPr>
        <p:txBody>
          <a:bodyPr/>
          <a:lstStyle/>
          <a:p>
            <a:pPr algn="just">
              <a:lnSpc>
                <a:spcPct val="150000"/>
              </a:lnSpc>
            </a:pPr>
            <a:r>
              <a:rPr lang="tr-TR" sz="2400" dirty="0"/>
              <a:t>Bilindiği gibi bu balıklar tatlı sudan denize ve denizden tatlı suya geçerken, her iki suyun karıştığı bölgede belli bir süre beklerler. Bu bekleyişin nedeni de dengelemeyi sağlamaktır. Diğer bir çok tür tuzluluğa karşı geniş bir toleransa sahiptir ve tatlı su ile tuzlu su arasında serbestçe hareket ederler.</a:t>
            </a:r>
          </a:p>
          <a:p>
            <a:pPr algn="just">
              <a:lnSpc>
                <a:spcPct val="150000"/>
              </a:lnSpc>
            </a:pPr>
            <a:endParaRPr lang="tr-TR" sz="2400" dirty="0"/>
          </a:p>
        </p:txBody>
      </p:sp>
    </p:spTree>
    <p:extLst>
      <p:ext uri="{BB962C8B-B14F-4D97-AF65-F5344CB8AC3E}">
        <p14:creationId xmlns:p14="http://schemas.microsoft.com/office/powerpoint/2010/main" val="34277114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91068"/>
            <a:ext cx="8229600" cy="2361868"/>
          </a:xfrm>
        </p:spPr>
        <p:txBody>
          <a:bodyPr/>
          <a:lstStyle/>
          <a:p>
            <a:pPr algn="just">
              <a:lnSpc>
                <a:spcPct val="150000"/>
              </a:lnSpc>
            </a:pPr>
            <a:r>
              <a:rPr lang="tr-TR" sz="2000" dirty="0"/>
              <a:t>Bir </a:t>
            </a:r>
            <a:r>
              <a:rPr lang="tr-TR" sz="2000" dirty="0" smtClean="0"/>
              <a:t>yılanbalığı </a:t>
            </a:r>
            <a:r>
              <a:rPr lang="tr-TR" sz="2000" i="1" dirty="0"/>
              <a:t>(Anguilla) </a:t>
            </a:r>
            <a:r>
              <a:rPr lang="tr-TR" sz="2000" dirty="0"/>
              <a:t>denizden </a:t>
            </a:r>
            <a:r>
              <a:rPr lang="tr-TR" sz="2000" dirty="0" smtClean="0"/>
              <a:t>tatlı suya göç </a:t>
            </a:r>
            <a:r>
              <a:rPr lang="tr-TR" sz="2000" dirty="0"/>
              <a:t>ettiğinde, denizdeki </a:t>
            </a:r>
            <a:r>
              <a:rPr lang="tr-TR" sz="2000" dirty="0" smtClean="0"/>
              <a:t>aşırı </a:t>
            </a:r>
            <a:r>
              <a:rPr lang="tr-TR" sz="2000" dirty="0"/>
              <a:t>tuz ve </a:t>
            </a:r>
            <a:r>
              <a:rPr lang="tr-TR" sz="2000" dirty="0" err="1"/>
              <a:t>dehidrasyona</a:t>
            </a:r>
            <a:r>
              <a:rPr lang="tr-TR" sz="2000" dirty="0"/>
              <a:t> </a:t>
            </a:r>
            <a:r>
              <a:rPr lang="tr-TR" sz="2000" dirty="0" smtClean="0"/>
              <a:t>karşı </a:t>
            </a:r>
            <a:r>
              <a:rPr lang="tr-TR" sz="2000" dirty="0"/>
              <a:t>gösterdiği </a:t>
            </a:r>
            <a:r>
              <a:rPr lang="tr-TR" sz="2000" dirty="0" err="1"/>
              <a:t>meyile</a:t>
            </a:r>
            <a:r>
              <a:rPr lang="tr-TR" sz="2000" dirty="0"/>
              <a:t> </a:t>
            </a:r>
            <a:r>
              <a:rPr lang="tr-TR" sz="2000" dirty="0" smtClean="0"/>
              <a:t>karşılık</a:t>
            </a:r>
            <a:r>
              <a:rPr lang="tr-TR" sz="2000" dirty="0"/>
              <a:t>, tuz düşüşü ve yüksek </a:t>
            </a:r>
            <a:r>
              <a:rPr lang="tr-TR" sz="2000" dirty="0" err="1"/>
              <a:t>hidrasyon</a:t>
            </a:r>
            <a:r>
              <a:rPr lang="tr-TR" sz="2000" dirty="0"/>
              <a:t> problemleriyle </a:t>
            </a:r>
            <a:r>
              <a:rPr lang="tr-TR" sz="2000" dirty="0" smtClean="0"/>
              <a:t>karşılaşır</a:t>
            </a:r>
            <a:r>
              <a:rPr lang="tr-TR" sz="2000" dirty="0"/>
              <a:t>. Genç bir </a:t>
            </a:r>
            <a:r>
              <a:rPr lang="tr-TR" sz="2000" dirty="0" smtClean="0"/>
              <a:t>alabalık </a:t>
            </a:r>
            <a:r>
              <a:rPr lang="tr-TR" sz="2000" dirty="0"/>
              <a:t>ta </a:t>
            </a:r>
            <a:r>
              <a:rPr lang="tr-TR" sz="2000" dirty="0" smtClean="0"/>
              <a:t>(</a:t>
            </a:r>
            <a:r>
              <a:rPr lang="tr-TR" sz="2000" i="1" dirty="0" err="1" smtClean="0"/>
              <a:t>Oncorhynchus</a:t>
            </a:r>
            <a:r>
              <a:rPr lang="tr-TR" sz="2000" i="1" dirty="0"/>
              <a:t>) </a:t>
            </a:r>
            <a:r>
              <a:rPr lang="tr-TR" sz="2000" dirty="0" smtClean="0"/>
              <a:t>tatlı sudan </a:t>
            </a:r>
            <a:r>
              <a:rPr lang="tr-TR" sz="2000" dirty="0"/>
              <a:t>denize göç ettiğinde bu </a:t>
            </a:r>
            <a:r>
              <a:rPr lang="tr-TR" sz="2000" dirty="0" smtClean="0"/>
              <a:t>durumların </a:t>
            </a:r>
            <a:r>
              <a:rPr lang="tr-TR" sz="2000" dirty="0"/>
              <a:t>tersi durumlar meydana gelir. </a:t>
            </a:r>
            <a:endParaRPr lang="tr-TR" sz="2000" dirty="0" smtClean="0"/>
          </a:p>
          <a:p>
            <a:pPr algn="just">
              <a:lnSpc>
                <a:spcPct val="150000"/>
              </a:lnSpc>
            </a:pPr>
            <a:endParaRPr lang="tr-TR" sz="2000" dirty="0"/>
          </a:p>
        </p:txBody>
      </p:sp>
      <p:pic>
        <p:nvPicPr>
          <p:cNvPr id="15362" name="Picture 2" descr="European Eel (Anguilla anguilla) ○Spawns in the Sargasso Sea ○Larvae  (leptocephali) drift with Gulf Stream t… | Loch ness monster, Nature  animals, Greenland sh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356992"/>
            <a:ext cx="3816424" cy="212885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Oncorhynchus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3356992"/>
            <a:ext cx="3137053"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1729636" y="5720944"/>
            <a:ext cx="1888659" cy="264047"/>
          </a:xfrm>
          <a:prstGeom prst="rect">
            <a:avLst/>
          </a:prstGeom>
        </p:spPr>
        <p:txBody>
          <a:bodyPr wrap="none">
            <a:spAutoFit/>
          </a:bodyPr>
          <a:lstStyle/>
          <a:p>
            <a:pPr marL="60325">
              <a:lnSpc>
                <a:spcPts val="1315"/>
              </a:lnSpc>
              <a:spcAft>
                <a:spcPts val="0"/>
              </a:spcAft>
            </a:pPr>
            <a:r>
              <a:rPr lang="tr-TR" sz="1600" b="1" i="1" dirty="0"/>
              <a:t>Anguilla </a:t>
            </a:r>
            <a:r>
              <a:rPr lang="tr-TR" sz="1600" b="1" i="1" dirty="0" err="1"/>
              <a:t>anguilla</a:t>
            </a:r>
            <a:endParaRPr lang="tr-TR" sz="1600" b="1" i="1" dirty="0">
              <a:ea typeface="Arial"/>
              <a:cs typeface="Times New Roman"/>
            </a:endParaRPr>
          </a:p>
        </p:txBody>
      </p:sp>
      <p:sp>
        <p:nvSpPr>
          <p:cNvPr id="5" name="Dikdörtgen 4"/>
          <p:cNvSpPr/>
          <p:nvPr/>
        </p:nvSpPr>
        <p:spPr>
          <a:xfrm>
            <a:off x="5220175" y="5591421"/>
            <a:ext cx="2978379" cy="264047"/>
          </a:xfrm>
          <a:prstGeom prst="rect">
            <a:avLst/>
          </a:prstGeom>
        </p:spPr>
        <p:txBody>
          <a:bodyPr wrap="none">
            <a:spAutoFit/>
          </a:bodyPr>
          <a:lstStyle/>
          <a:p>
            <a:pPr marL="58420">
              <a:lnSpc>
                <a:spcPts val="1265"/>
              </a:lnSpc>
              <a:spcAft>
                <a:spcPts val="0"/>
              </a:spcAft>
            </a:pPr>
            <a:r>
              <a:rPr lang="tr-TR" sz="1600" b="1" i="1" dirty="0" err="1"/>
              <a:t>Oncorhynchus</a:t>
            </a:r>
            <a:r>
              <a:rPr lang="tr-TR" sz="1600" b="1" i="1" dirty="0"/>
              <a:t> </a:t>
            </a:r>
            <a:r>
              <a:rPr lang="tr-TR" sz="1600" b="1" i="1" dirty="0" err="1"/>
              <a:t>tshawytscha</a:t>
            </a:r>
            <a:endParaRPr lang="tr-TR" sz="1600" b="1" i="1" dirty="0">
              <a:ea typeface="Arial"/>
              <a:cs typeface="Times New Roman"/>
            </a:endParaRPr>
          </a:p>
        </p:txBody>
      </p:sp>
    </p:spTree>
    <p:extLst>
      <p:ext uri="{BB962C8B-B14F-4D97-AF65-F5344CB8AC3E}">
        <p14:creationId xmlns:p14="http://schemas.microsoft.com/office/powerpoint/2010/main" val="40208630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lstStyle/>
          <a:p>
            <a:pPr algn="just">
              <a:lnSpc>
                <a:spcPct val="150000"/>
              </a:lnSpc>
            </a:pPr>
            <a:r>
              <a:rPr lang="tr-TR" sz="2000" dirty="0" err="1"/>
              <a:t>Anadrom</a:t>
            </a:r>
            <a:r>
              <a:rPr lang="tr-TR" sz="2000" dirty="0"/>
              <a:t> ve </a:t>
            </a:r>
            <a:r>
              <a:rPr lang="tr-TR" sz="2000" dirty="0" err="1"/>
              <a:t>katadrom</a:t>
            </a:r>
            <a:r>
              <a:rPr lang="tr-TR" sz="2000" dirty="0"/>
              <a:t> olan bu balıkların her ikisi de </a:t>
            </a:r>
            <a:r>
              <a:rPr lang="tr-TR" sz="2000" dirty="0" err="1"/>
              <a:t>osmotik</a:t>
            </a:r>
            <a:r>
              <a:rPr lang="tr-TR" sz="2000" dirty="0"/>
              <a:t> uyumlarında çok yönlüdürler. Sahip oldukları  </a:t>
            </a:r>
            <a:r>
              <a:rPr lang="tr-TR" sz="2000" dirty="0" err="1"/>
              <a:t>glomeruler</a:t>
            </a:r>
            <a:r>
              <a:rPr lang="tr-TR" sz="2000" dirty="0"/>
              <a:t>  böbreklerle  farklı  tuzluluktan  dolayı idrar hacmini ayarlayabilirler. Mevcut difüzyona karşı belirli iyonların atılması ve alınmasını sağlayan solungaç ve oral </a:t>
            </a:r>
            <a:r>
              <a:rPr lang="tr-TR" sz="2000" dirty="0" err="1"/>
              <a:t>membranlara</a:t>
            </a:r>
            <a:r>
              <a:rPr lang="tr-TR" sz="2000" dirty="0"/>
              <a:t> sahiptirler. </a:t>
            </a:r>
          </a:p>
          <a:p>
            <a:pPr algn="just">
              <a:lnSpc>
                <a:spcPct val="150000"/>
              </a:lnSpc>
            </a:pPr>
            <a:r>
              <a:rPr lang="tr-TR" sz="2000" dirty="0"/>
              <a:t>Yılanbalıklarında </a:t>
            </a:r>
            <a:r>
              <a:rPr lang="tr-TR" sz="2000" dirty="0" err="1"/>
              <a:t>klorid</a:t>
            </a:r>
            <a:r>
              <a:rPr lang="tr-TR" sz="2000" dirty="0"/>
              <a:t> hücrelerinin salgılama ve emme gibi iki fonksiyonu vardır. Genç alabalıklar </a:t>
            </a:r>
            <a:r>
              <a:rPr lang="tr-TR" sz="2000" i="1" dirty="0"/>
              <a:t>(</a:t>
            </a:r>
            <a:r>
              <a:rPr lang="tr-TR" sz="2000" i="1" dirty="0" err="1"/>
              <a:t>Oncorhynchus</a:t>
            </a:r>
            <a:r>
              <a:rPr lang="tr-TR" sz="2000" i="1" dirty="0"/>
              <a:t>, </a:t>
            </a:r>
            <a:r>
              <a:rPr lang="tr-TR" sz="2000" i="1" dirty="0" err="1"/>
              <a:t>Salmo</a:t>
            </a:r>
            <a:r>
              <a:rPr lang="tr-TR" sz="2000" i="1" dirty="0"/>
              <a:t> salar) </a:t>
            </a:r>
            <a:r>
              <a:rPr lang="tr-TR" sz="2000" dirty="0" err="1"/>
              <a:t>klorid</a:t>
            </a:r>
            <a:r>
              <a:rPr lang="tr-TR" sz="2000" dirty="0"/>
              <a:t> hücreleri tam olarak gelişmeden deniz ortamına  uyum  sağlayamazlar.  Genellikle  genç alabalıklar belli bir karakteristik boya yani 10-15 cm ye ulaşınca değişikliğe uğrarlar ve denize doğru göç etmeye başlarlar.</a:t>
            </a:r>
          </a:p>
          <a:p>
            <a:pPr>
              <a:lnSpc>
                <a:spcPct val="150000"/>
              </a:lnSpc>
            </a:pPr>
            <a:endParaRPr lang="tr-TR" sz="2000" dirty="0"/>
          </a:p>
        </p:txBody>
      </p:sp>
    </p:spTree>
    <p:extLst>
      <p:ext uri="{BB962C8B-B14F-4D97-AF65-F5344CB8AC3E}">
        <p14:creationId xmlns:p14="http://schemas.microsoft.com/office/powerpoint/2010/main" val="22381049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lstStyle/>
          <a:p>
            <a:pPr algn="just">
              <a:lnSpc>
                <a:spcPct val="150000"/>
              </a:lnSpc>
            </a:pPr>
            <a:r>
              <a:rPr lang="tr-TR" sz="2000" dirty="0" smtClean="0"/>
              <a:t>Tuzlu suya </a:t>
            </a:r>
            <a:r>
              <a:rPr lang="tr-TR" sz="2000" dirty="0"/>
              <a:t>adapte olan </a:t>
            </a:r>
            <a:r>
              <a:rPr lang="tr-TR" sz="2000" dirty="0" err="1"/>
              <a:t>örihalin</a:t>
            </a:r>
            <a:r>
              <a:rPr lang="tr-TR" sz="2000" dirty="0"/>
              <a:t> </a:t>
            </a:r>
            <a:r>
              <a:rPr lang="tr-TR" sz="2000" dirty="0" smtClean="0"/>
              <a:t>balıklar </a:t>
            </a:r>
            <a:r>
              <a:rPr lang="tr-TR" sz="2000" dirty="0"/>
              <a:t>genellikle ortamdan su içmeye i</a:t>
            </a:r>
            <a:r>
              <a:rPr lang="tr-TR" sz="2000" dirty="0" smtClean="0"/>
              <a:t>htiyaç </a:t>
            </a:r>
            <a:r>
              <a:rPr lang="tr-TR" sz="2000" dirty="0"/>
              <a:t>duyarlar. </a:t>
            </a:r>
            <a:endParaRPr lang="tr-TR" sz="2000" dirty="0" smtClean="0"/>
          </a:p>
          <a:p>
            <a:pPr algn="just">
              <a:lnSpc>
                <a:spcPct val="150000"/>
              </a:lnSpc>
            </a:pPr>
            <a:r>
              <a:rPr lang="tr-TR" sz="2000" dirty="0" smtClean="0"/>
              <a:t>Gökkuşağı  alabalığı  </a:t>
            </a:r>
            <a:r>
              <a:rPr lang="tr-TR" sz="2000" dirty="0"/>
              <a:t>ve  </a:t>
            </a:r>
            <a:r>
              <a:rPr lang="tr-TR" sz="2000" dirty="0" smtClean="0"/>
              <a:t>yılanbalığı gibi balıklar  tatlı suda </a:t>
            </a:r>
            <a:r>
              <a:rPr lang="tr-TR" sz="2000" dirty="0"/>
              <a:t>iken şok az su içerler yada hiç içmezler. </a:t>
            </a:r>
            <a:r>
              <a:rPr lang="tr-TR" sz="2000" dirty="0" smtClean="0"/>
              <a:t>Tuzlu suya </a:t>
            </a:r>
            <a:r>
              <a:rPr lang="tr-TR" sz="2000" dirty="0"/>
              <a:t>geçtiklerinde günde vücut </a:t>
            </a:r>
            <a:r>
              <a:rPr lang="tr-TR" sz="2000" dirty="0" smtClean="0"/>
              <a:t>ağırlığının yaklaşık </a:t>
            </a:r>
            <a:r>
              <a:rPr lang="tr-TR" sz="2000" dirty="0"/>
              <a:t>olarak % 4-15'i kadar su içerler. </a:t>
            </a:r>
            <a:endParaRPr lang="tr-TR" sz="2000" dirty="0" smtClean="0"/>
          </a:p>
          <a:p>
            <a:pPr algn="just">
              <a:lnSpc>
                <a:spcPct val="150000"/>
              </a:lnSpc>
            </a:pPr>
            <a:r>
              <a:rPr lang="tr-TR" sz="2000" dirty="0" smtClean="0"/>
              <a:t>Diğer </a:t>
            </a:r>
            <a:r>
              <a:rPr lang="tr-TR" sz="2000" dirty="0"/>
              <a:t>bir tür </a:t>
            </a:r>
            <a:r>
              <a:rPr lang="tr-TR" sz="2000" i="1" dirty="0" err="1" smtClean="0"/>
              <a:t>Oreochromis</a:t>
            </a:r>
            <a:r>
              <a:rPr lang="tr-TR" sz="2000" i="1" dirty="0" smtClean="0"/>
              <a:t> </a:t>
            </a:r>
            <a:r>
              <a:rPr lang="tr-TR" sz="2000" i="1" dirty="0" err="1" smtClean="0"/>
              <a:t>mossambicus</a:t>
            </a:r>
            <a:r>
              <a:rPr lang="tr-TR" sz="2000" i="1" dirty="0" smtClean="0"/>
              <a:t> </a:t>
            </a:r>
            <a:r>
              <a:rPr lang="tr-TR" sz="2000" dirty="0" smtClean="0"/>
              <a:t>günde </a:t>
            </a:r>
            <a:r>
              <a:rPr lang="tr-TR" sz="2000" dirty="0"/>
              <a:t>vücut </a:t>
            </a:r>
            <a:r>
              <a:rPr lang="tr-TR" sz="2000" dirty="0" smtClean="0"/>
              <a:t>ağırlığının </a:t>
            </a:r>
            <a:r>
              <a:rPr lang="tr-TR" sz="2000" dirty="0"/>
              <a:t>% </a:t>
            </a:r>
            <a:r>
              <a:rPr lang="tr-TR" sz="2000" dirty="0" smtClean="0"/>
              <a:t>30’u civarında </a:t>
            </a:r>
            <a:r>
              <a:rPr lang="tr-TR" sz="2000" dirty="0"/>
              <a:t>su içer.  </a:t>
            </a:r>
          </a:p>
          <a:p>
            <a:pPr algn="just">
              <a:lnSpc>
                <a:spcPct val="150000"/>
              </a:lnSpc>
            </a:pPr>
            <a:endParaRPr lang="tr-TR" sz="2000" dirty="0"/>
          </a:p>
          <a:p>
            <a:pPr algn="just">
              <a:lnSpc>
                <a:spcPct val="150000"/>
              </a:lnSpc>
            </a:pPr>
            <a:endParaRPr lang="tr-TR" sz="2000" dirty="0"/>
          </a:p>
        </p:txBody>
      </p:sp>
      <p:pic>
        <p:nvPicPr>
          <p:cNvPr id="16386" name="Picture 2" descr="Dosya:Oncorhynchus mykiss.jpg - Vikiped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4005064"/>
            <a:ext cx="2880320" cy="199406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Mozambique tilapia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6" descr="Mozambique tilapia - Wikiped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8" descr="Mozambique tilapia - Wikipedi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10" descr="Mozambique tilapia - Wikipedia"/>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6396" name="Picture 12" descr="File:Oreochromis mossambicus (cropped).JP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6500" y="3933056"/>
            <a:ext cx="2583812" cy="1985061"/>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p:cNvSpPr/>
          <p:nvPr/>
        </p:nvSpPr>
        <p:spPr>
          <a:xfrm>
            <a:off x="1769679" y="6001543"/>
            <a:ext cx="1866217" cy="307777"/>
          </a:xfrm>
          <a:prstGeom prst="rect">
            <a:avLst/>
          </a:prstGeom>
        </p:spPr>
        <p:txBody>
          <a:bodyPr wrap="none">
            <a:spAutoFit/>
          </a:bodyPr>
          <a:lstStyle/>
          <a:p>
            <a:r>
              <a:rPr lang="tr-TR" sz="1400" dirty="0"/>
              <a:t>Gökkuşağı  alabalığı </a:t>
            </a:r>
          </a:p>
        </p:txBody>
      </p:sp>
      <p:sp>
        <p:nvSpPr>
          <p:cNvPr id="9" name="Dikdörtgen 8"/>
          <p:cNvSpPr/>
          <p:nvPr/>
        </p:nvSpPr>
        <p:spPr>
          <a:xfrm>
            <a:off x="4905082" y="5949280"/>
            <a:ext cx="2403222" cy="307777"/>
          </a:xfrm>
          <a:prstGeom prst="rect">
            <a:avLst/>
          </a:prstGeom>
        </p:spPr>
        <p:txBody>
          <a:bodyPr wrap="none">
            <a:spAutoFit/>
          </a:bodyPr>
          <a:lstStyle/>
          <a:p>
            <a:r>
              <a:rPr lang="tr-TR" sz="1400" i="1" dirty="0" err="1"/>
              <a:t>Oreochromis</a:t>
            </a:r>
            <a:r>
              <a:rPr lang="tr-TR" sz="1400" i="1" dirty="0"/>
              <a:t> </a:t>
            </a:r>
            <a:r>
              <a:rPr lang="tr-TR" sz="1400" i="1" dirty="0" err="1"/>
              <a:t>mossambicus</a:t>
            </a:r>
            <a:r>
              <a:rPr lang="tr-TR" sz="1400" i="1" dirty="0"/>
              <a:t> </a:t>
            </a:r>
            <a:endParaRPr lang="tr-TR" sz="1400" dirty="0"/>
          </a:p>
        </p:txBody>
      </p:sp>
    </p:spTree>
    <p:extLst>
      <p:ext uri="{BB962C8B-B14F-4D97-AF65-F5344CB8AC3E}">
        <p14:creationId xmlns:p14="http://schemas.microsoft.com/office/powerpoint/2010/main" val="269454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3888432"/>
          </a:xfrm>
        </p:spPr>
        <p:txBody>
          <a:bodyPr/>
          <a:lstStyle/>
          <a:p>
            <a:pPr algn="just">
              <a:lnSpc>
                <a:spcPct val="150000"/>
              </a:lnSpc>
            </a:pPr>
            <a:r>
              <a:rPr lang="tr-TR" sz="2000" dirty="0"/>
              <a:t>Bir  çok  tür böbrek fonksiyonu ile tuzlu sudaki değişime cevap verir. </a:t>
            </a:r>
            <a:endParaRPr lang="tr-TR" sz="2000" dirty="0" smtClean="0"/>
          </a:p>
          <a:p>
            <a:pPr algn="just">
              <a:lnSpc>
                <a:spcPct val="150000"/>
              </a:lnSpc>
            </a:pPr>
            <a:r>
              <a:rPr lang="tr-TR" sz="2000" dirty="0" err="1" smtClean="0"/>
              <a:t>Glomeruler</a:t>
            </a:r>
            <a:r>
              <a:rPr lang="tr-TR" sz="2000" dirty="0" smtClean="0"/>
              <a:t> </a:t>
            </a:r>
            <a:r>
              <a:rPr lang="tr-TR" sz="2000" dirty="0"/>
              <a:t>süzülme önemli derecede azalır ve genellikle suyun geri emilimi artar. İdrar atımı tatlı sudaki atımın % 10’u kadar azalır. </a:t>
            </a:r>
            <a:endParaRPr lang="tr-TR" sz="2000" dirty="0" smtClean="0"/>
          </a:p>
          <a:p>
            <a:pPr algn="just">
              <a:lnSpc>
                <a:spcPct val="150000"/>
              </a:lnSpc>
            </a:pPr>
            <a:r>
              <a:rPr lang="tr-TR" sz="2000" i="1" dirty="0" err="1" smtClean="0"/>
              <a:t>Oncorhynchus</a:t>
            </a:r>
            <a:r>
              <a:rPr lang="tr-TR" sz="2000" i="1" dirty="0" smtClean="0"/>
              <a:t> </a:t>
            </a:r>
            <a:r>
              <a:rPr lang="tr-TR" sz="2000" i="1" dirty="0" err="1" smtClean="0"/>
              <a:t>kisutch</a:t>
            </a:r>
            <a:r>
              <a:rPr lang="tr-TR" sz="2000" dirty="0" err="1" smtClean="0"/>
              <a:t>'de</a:t>
            </a:r>
            <a:r>
              <a:rPr lang="tr-TR" sz="2000" dirty="0" smtClean="0"/>
              <a:t> </a:t>
            </a:r>
            <a:r>
              <a:rPr lang="tr-TR" sz="2000" dirty="0"/>
              <a:t>böbrek </a:t>
            </a:r>
            <a:r>
              <a:rPr lang="tr-TR" sz="2000" dirty="0" err="1"/>
              <a:t>tübüllerinde</a:t>
            </a:r>
            <a:r>
              <a:rPr lang="tr-TR" sz="2000" dirty="0"/>
              <a:t> kalsiyum ve magnezyum tuzlarının çöktüğü tespit edilmiştir. Ayrıca solungaçlardaki </a:t>
            </a:r>
            <a:r>
              <a:rPr lang="tr-TR" sz="2000" dirty="0" err="1"/>
              <a:t>klorid</a:t>
            </a:r>
            <a:r>
              <a:rPr lang="tr-TR" sz="2000" dirty="0"/>
              <a:t> hücreleri aktif hale gelir. Böylece balık fizyolojik olarak 1.5-5 gün içerisinde </a:t>
            </a:r>
            <a:r>
              <a:rPr lang="tr-TR" sz="2000" dirty="0" err="1"/>
              <a:t>hipoosmoregülasyona</a:t>
            </a:r>
            <a:r>
              <a:rPr lang="tr-TR" sz="2000" dirty="0"/>
              <a:t> hazır hale gelir.</a:t>
            </a:r>
          </a:p>
        </p:txBody>
      </p:sp>
      <p:pic>
        <p:nvPicPr>
          <p:cNvPr id="17410" name="Picture 2" descr="Coho salmon - Wikiwa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4918" y="4149080"/>
            <a:ext cx="3853376" cy="1728192"/>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6384274" y="4793734"/>
            <a:ext cx="2454518" cy="369332"/>
          </a:xfrm>
          <a:prstGeom prst="rect">
            <a:avLst/>
          </a:prstGeom>
        </p:spPr>
        <p:txBody>
          <a:bodyPr wrap="none">
            <a:spAutoFit/>
          </a:bodyPr>
          <a:lstStyle/>
          <a:p>
            <a:r>
              <a:rPr lang="tr-TR" i="1" dirty="0" err="1"/>
              <a:t>Oncorhynchus</a:t>
            </a:r>
            <a:r>
              <a:rPr lang="tr-TR" i="1" dirty="0"/>
              <a:t> </a:t>
            </a:r>
            <a:r>
              <a:rPr lang="tr-TR" i="1" dirty="0" err="1"/>
              <a:t>kisutch</a:t>
            </a:r>
            <a:endParaRPr lang="tr-TR" dirty="0"/>
          </a:p>
        </p:txBody>
      </p:sp>
    </p:spTree>
    <p:extLst>
      <p:ext uri="{BB962C8B-B14F-4D97-AF65-F5344CB8AC3E}">
        <p14:creationId xmlns:p14="http://schemas.microsoft.com/office/powerpoint/2010/main" val="14045701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1"/>
            <a:ext cx="8229600" cy="1224136"/>
          </a:xfrm>
        </p:spPr>
        <p:txBody>
          <a:bodyPr/>
          <a:lstStyle/>
          <a:p>
            <a:pPr algn="just">
              <a:lnSpc>
                <a:spcPct val="150000"/>
              </a:lnSpc>
            </a:pPr>
            <a:r>
              <a:rPr lang="tr-TR" sz="2000" dirty="0" err="1"/>
              <a:t>Diyadrom</a:t>
            </a:r>
            <a:r>
              <a:rPr lang="tr-TR" sz="2000" dirty="0"/>
              <a:t> balıklar </a:t>
            </a:r>
            <a:r>
              <a:rPr lang="tr-TR" sz="2000" dirty="0" smtClean="0"/>
              <a:t>tuzlu suya </a:t>
            </a:r>
            <a:r>
              <a:rPr lang="tr-TR" sz="2000" dirty="0"/>
              <a:t>adapte oldukları zaman kanlarının </a:t>
            </a:r>
            <a:r>
              <a:rPr lang="tr-TR" sz="2000" dirty="0" err="1"/>
              <a:t>osmotik</a:t>
            </a:r>
            <a:r>
              <a:rPr lang="tr-TR" sz="2000" dirty="0"/>
              <a:t> konsantrasyonu, aynı türlerin </a:t>
            </a:r>
            <a:r>
              <a:rPr lang="tr-TR" sz="2000" dirty="0" smtClean="0"/>
              <a:t>tatlı suya </a:t>
            </a:r>
            <a:r>
              <a:rPr lang="tr-TR" sz="2000" dirty="0"/>
              <a:t>adapte oldukları  zamandan  daha </a:t>
            </a:r>
            <a:r>
              <a:rPr lang="tr-TR" sz="2000" dirty="0" smtClean="0"/>
              <a:t>yüksektir.</a:t>
            </a:r>
          </a:p>
          <a:p>
            <a:pPr marL="0" indent="0" algn="just">
              <a:lnSpc>
                <a:spcPct val="150000"/>
              </a:lnSpc>
              <a:buNone/>
            </a:pPr>
            <a:endParaRPr lang="tr-TR" sz="2000" dirty="0"/>
          </a:p>
        </p:txBody>
      </p:sp>
      <p:graphicFrame>
        <p:nvGraphicFramePr>
          <p:cNvPr id="4" name="Tablo 3"/>
          <p:cNvGraphicFramePr>
            <a:graphicFrameLocks noGrp="1"/>
          </p:cNvGraphicFramePr>
          <p:nvPr>
            <p:extLst>
              <p:ext uri="{D42A27DB-BD31-4B8C-83A1-F6EECF244321}">
                <p14:modId xmlns:p14="http://schemas.microsoft.com/office/powerpoint/2010/main" val="3597091477"/>
              </p:ext>
            </p:extLst>
          </p:nvPr>
        </p:nvGraphicFramePr>
        <p:xfrm>
          <a:off x="683568" y="2348880"/>
          <a:ext cx="8068738" cy="2736304"/>
        </p:xfrm>
        <a:graphic>
          <a:graphicData uri="http://schemas.openxmlformats.org/drawingml/2006/table">
            <a:tbl>
              <a:tblPr firstRow="1" firstCol="1" lastRow="1" lastCol="1" bandRow="1" bandCol="1">
                <a:tableStyleId>{35758FB7-9AC5-4552-8A53-C91805E547FA}</a:tableStyleId>
              </a:tblPr>
              <a:tblGrid>
                <a:gridCol w="3169920"/>
                <a:gridCol w="2439586"/>
                <a:gridCol w="2459232"/>
              </a:tblGrid>
              <a:tr h="653930">
                <a:tc>
                  <a:txBody>
                    <a:bodyPr/>
                    <a:lstStyle/>
                    <a:p>
                      <a:pPr marL="513080">
                        <a:lnSpc>
                          <a:spcPts val="1290"/>
                        </a:lnSpc>
                        <a:spcBef>
                          <a:spcPts val="15"/>
                        </a:spcBef>
                        <a:spcAft>
                          <a:spcPts val="0"/>
                        </a:spcAft>
                      </a:pPr>
                      <a:r>
                        <a:rPr lang="tr-TR" sz="1800" dirty="0">
                          <a:effectLst/>
                        </a:rPr>
                        <a:t>TUR ADI</a:t>
                      </a:r>
                      <a:endParaRPr lang="tr-TR" sz="1800"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370205" marR="478155" algn="ctr">
                        <a:lnSpc>
                          <a:spcPts val="1290"/>
                        </a:lnSpc>
                        <a:spcBef>
                          <a:spcPts val="15"/>
                        </a:spcBef>
                        <a:spcAft>
                          <a:spcPts val="0"/>
                        </a:spcAft>
                      </a:pPr>
                      <a:r>
                        <a:rPr lang="tr-TR" sz="1800" dirty="0">
                          <a:effectLst/>
                        </a:rPr>
                        <a:t>TATLISU</a:t>
                      </a:r>
                      <a:endParaRPr lang="tr-TR" sz="1800"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433070">
                        <a:lnSpc>
                          <a:spcPts val="1290"/>
                        </a:lnSpc>
                        <a:spcBef>
                          <a:spcPts val="15"/>
                        </a:spcBef>
                        <a:spcAft>
                          <a:spcPts val="0"/>
                        </a:spcAft>
                      </a:pPr>
                      <a:r>
                        <a:rPr lang="tr-TR" sz="1800" dirty="0">
                          <a:effectLst/>
                        </a:rPr>
                        <a:t>TUZLUSU</a:t>
                      </a:r>
                      <a:endParaRPr lang="tr-TR" sz="1800"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r>
              <a:tr h="632287">
                <a:tc>
                  <a:txBody>
                    <a:bodyPr/>
                    <a:lstStyle/>
                    <a:p>
                      <a:pPr marL="58420">
                        <a:lnSpc>
                          <a:spcPts val="1265"/>
                        </a:lnSpc>
                        <a:spcAft>
                          <a:spcPts val="0"/>
                        </a:spcAft>
                      </a:pPr>
                      <a:r>
                        <a:rPr lang="tr-TR" sz="1800" b="0" i="1" dirty="0" err="1">
                          <a:effectLst/>
                        </a:rPr>
                        <a:t>Oncorhynchus</a:t>
                      </a:r>
                      <a:r>
                        <a:rPr lang="tr-TR" sz="1800" b="0" i="1" dirty="0">
                          <a:effectLst/>
                        </a:rPr>
                        <a:t> </a:t>
                      </a:r>
                      <a:r>
                        <a:rPr lang="tr-TR" sz="1800" b="0" i="1" dirty="0" err="1">
                          <a:effectLst/>
                        </a:rPr>
                        <a:t>tshawytscha</a:t>
                      </a:r>
                      <a:endParaRPr lang="tr-TR" sz="1800" b="0" i="1"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70205" marR="498475" algn="ctr">
                        <a:lnSpc>
                          <a:spcPts val="1290"/>
                        </a:lnSpc>
                        <a:spcAft>
                          <a:spcPts val="0"/>
                        </a:spcAft>
                      </a:pPr>
                      <a:r>
                        <a:rPr lang="tr-TR" sz="1800" b="0" dirty="0">
                          <a:effectLst/>
                        </a:rPr>
                        <a:t>304 </a:t>
                      </a:r>
                      <a:r>
                        <a:rPr lang="tr-TR" sz="1800" b="0" dirty="0" err="1">
                          <a:effectLst/>
                        </a:rPr>
                        <a:t>mOsm</a:t>
                      </a:r>
                      <a:r>
                        <a:rPr lang="tr-TR" sz="1800" b="0" dirty="0">
                          <a:effectLst/>
                        </a:rPr>
                        <a:t>/kg</a:t>
                      </a:r>
                      <a:endParaRPr lang="tr-TR" sz="1800" b="0"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50520">
                        <a:lnSpc>
                          <a:spcPts val="1290"/>
                        </a:lnSpc>
                        <a:spcAft>
                          <a:spcPts val="0"/>
                        </a:spcAft>
                      </a:pPr>
                      <a:r>
                        <a:rPr lang="tr-TR" sz="1800" b="0" dirty="0">
                          <a:effectLst/>
                        </a:rPr>
                        <a:t>350 </a:t>
                      </a:r>
                      <a:r>
                        <a:rPr lang="tr-TR" sz="1800" b="0" dirty="0" err="1">
                          <a:effectLst/>
                        </a:rPr>
                        <a:t>mOsm</a:t>
                      </a:r>
                      <a:r>
                        <a:rPr lang="tr-TR" sz="1800" b="0" dirty="0">
                          <a:effectLst/>
                        </a:rPr>
                        <a:t>/kg</a:t>
                      </a:r>
                      <a:endParaRPr lang="tr-TR" sz="1800" b="0"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46202">
                <a:tc>
                  <a:txBody>
                    <a:bodyPr/>
                    <a:lstStyle/>
                    <a:p>
                      <a:pPr marL="58420">
                        <a:lnSpc>
                          <a:spcPts val="1315"/>
                        </a:lnSpc>
                        <a:spcAft>
                          <a:spcPts val="0"/>
                        </a:spcAft>
                      </a:pPr>
                      <a:r>
                        <a:rPr lang="tr-TR" sz="1800" b="0" i="1" dirty="0" err="1">
                          <a:effectLst/>
                        </a:rPr>
                        <a:t>Salmo</a:t>
                      </a:r>
                      <a:r>
                        <a:rPr lang="tr-TR" sz="1800" b="0" i="1" dirty="0">
                          <a:effectLst/>
                        </a:rPr>
                        <a:t> Satar</a:t>
                      </a:r>
                      <a:endParaRPr lang="tr-TR" sz="1800" b="0" i="1"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70205" marR="498475" algn="ctr">
                        <a:lnSpc>
                          <a:spcPts val="1290"/>
                        </a:lnSpc>
                        <a:spcAft>
                          <a:spcPts val="0"/>
                        </a:spcAft>
                      </a:pPr>
                      <a:r>
                        <a:rPr lang="tr-TR" sz="1800" b="0">
                          <a:effectLst/>
                        </a:rPr>
                        <a:t>328 mOsm/kg</a:t>
                      </a:r>
                      <a:endParaRPr lang="tr-TR" sz="1800" b="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7345">
                        <a:lnSpc>
                          <a:spcPts val="1290"/>
                        </a:lnSpc>
                        <a:spcAft>
                          <a:spcPts val="0"/>
                        </a:spcAft>
                      </a:pPr>
                      <a:r>
                        <a:rPr lang="tr-TR" sz="1800" b="0" dirty="0">
                          <a:effectLst/>
                        </a:rPr>
                        <a:t>344 </a:t>
                      </a:r>
                      <a:r>
                        <a:rPr lang="tr-TR" sz="1800" b="0" dirty="0" err="1">
                          <a:effectLst/>
                        </a:rPr>
                        <a:t>mOsm</a:t>
                      </a:r>
                      <a:r>
                        <a:rPr lang="tr-TR" sz="1800" b="0" dirty="0">
                          <a:effectLst/>
                        </a:rPr>
                        <a:t>/kg</a:t>
                      </a:r>
                      <a:endParaRPr lang="tr-TR" sz="1800" b="0"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03885">
                <a:tc>
                  <a:txBody>
                    <a:bodyPr/>
                    <a:lstStyle/>
                    <a:p>
                      <a:pPr marL="60325">
                        <a:lnSpc>
                          <a:spcPts val="1315"/>
                        </a:lnSpc>
                        <a:spcAft>
                          <a:spcPts val="0"/>
                        </a:spcAft>
                      </a:pPr>
                      <a:r>
                        <a:rPr lang="tr-TR" sz="1800" b="0" i="1" dirty="0">
                          <a:effectLst/>
                        </a:rPr>
                        <a:t>Anguilla </a:t>
                      </a:r>
                      <a:r>
                        <a:rPr lang="tr-TR" sz="1800" b="0" i="1" dirty="0" err="1">
                          <a:effectLst/>
                        </a:rPr>
                        <a:t>anguilla</a:t>
                      </a:r>
                      <a:endParaRPr lang="tr-TR" sz="1800" b="0" i="1"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70205" marR="498475" algn="ctr">
                        <a:lnSpc>
                          <a:spcPts val="1290"/>
                        </a:lnSpc>
                        <a:spcAft>
                          <a:spcPts val="0"/>
                        </a:spcAft>
                      </a:pPr>
                      <a:r>
                        <a:rPr lang="tr-TR" sz="1800" b="0" dirty="0">
                          <a:effectLst/>
                        </a:rPr>
                        <a:t>350 </a:t>
                      </a:r>
                      <a:r>
                        <a:rPr lang="tr-TR" sz="1800" b="0" dirty="0" err="1">
                          <a:effectLst/>
                        </a:rPr>
                        <a:t>mOsm</a:t>
                      </a:r>
                      <a:r>
                        <a:rPr lang="tr-TR" sz="1800" b="0" dirty="0">
                          <a:effectLst/>
                        </a:rPr>
                        <a:t>/kg</a:t>
                      </a:r>
                      <a:endParaRPr lang="tr-TR" sz="1800" b="0"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9250">
                        <a:lnSpc>
                          <a:spcPts val="1290"/>
                        </a:lnSpc>
                        <a:spcAft>
                          <a:spcPts val="0"/>
                        </a:spcAft>
                      </a:pPr>
                      <a:r>
                        <a:rPr lang="tr-TR" sz="1800" b="0" dirty="0">
                          <a:effectLst/>
                        </a:rPr>
                        <a:t>430 </a:t>
                      </a:r>
                      <a:r>
                        <a:rPr lang="tr-TR" sz="1800" b="0" dirty="0" err="1">
                          <a:effectLst/>
                        </a:rPr>
                        <a:t>mOsm</a:t>
                      </a:r>
                      <a:r>
                        <a:rPr lang="tr-TR" sz="1800" b="0" dirty="0">
                          <a:effectLst/>
                        </a:rPr>
                        <a:t>/kg</a:t>
                      </a:r>
                      <a:endParaRPr lang="tr-TR" sz="1800" b="0" dirty="0">
                        <a:effectLst/>
                        <a:latin typeface="+mn-lt"/>
                        <a:ea typeface="Arial"/>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99405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18068"/>
            <a:ext cx="8229600" cy="5508096"/>
          </a:xfrm>
        </p:spPr>
        <p:txBody>
          <a:bodyPr/>
          <a:lstStyle/>
          <a:p>
            <a:pPr algn="just">
              <a:lnSpc>
                <a:spcPct val="150000"/>
              </a:lnSpc>
            </a:pPr>
            <a:r>
              <a:rPr lang="tr-TR" sz="2000" dirty="0"/>
              <a:t>Bazı türlerin </a:t>
            </a:r>
            <a:r>
              <a:rPr lang="tr-TR" sz="2000" dirty="0" err="1"/>
              <a:t>osmoregülasyon</a:t>
            </a:r>
            <a:r>
              <a:rPr lang="tr-TR" sz="2000" dirty="0"/>
              <a:t> yetenekleri gerçekten dikkate değerdir. </a:t>
            </a:r>
            <a:endParaRPr lang="tr-TR" sz="2000" dirty="0" smtClean="0"/>
          </a:p>
          <a:p>
            <a:pPr algn="just">
              <a:lnSpc>
                <a:spcPct val="150000"/>
              </a:lnSpc>
            </a:pPr>
            <a:r>
              <a:rPr lang="tr-TR" sz="2000" dirty="0" smtClean="0"/>
              <a:t>Örneğin </a:t>
            </a:r>
            <a:r>
              <a:rPr lang="tr-TR" sz="2000" i="1" dirty="0" err="1"/>
              <a:t>Galaxias</a:t>
            </a:r>
            <a:r>
              <a:rPr lang="tr-TR" sz="2000" i="1" dirty="0"/>
              <a:t> </a:t>
            </a:r>
            <a:r>
              <a:rPr lang="tr-TR" sz="2000" i="1" dirty="0" err="1"/>
              <a:t>maculatus</a:t>
            </a:r>
            <a:r>
              <a:rPr lang="tr-TR" sz="2000" i="1" dirty="0"/>
              <a:t> </a:t>
            </a:r>
            <a:r>
              <a:rPr lang="tr-TR" sz="2000" dirty="0"/>
              <a:t>tuzluluğun </a:t>
            </a:r>
            <a:r>
              <a:rPr lang="tr-TR" sz="2000" dirty="0" smtClean="0"/>
              <a:t>‰1 </a:t>
            </a:r>
            <a:r>
              <a:rPr lang="tr-TR" sz="2000" dirty="0"/>
              <a:t>den </a:t>
            </a:r>
            <a:r>
              <a:rPr lang="tr-TR" sz="2000" dirty="0" smtClean="0"/>
              <a:t>‰ 49'a </a:t>
            </a:r>
            <a:r>
              <a:rPr lang="tr-TR" sz="2000" dirty="0"/>
              <a:t>kadar  olan  sularda yaşar ve tuzluluğu </a:t>
            </a:r>
            <a:r>
              <a:rPr lang="tr-TR" sz="2000" dirty="0" smtClean="0"/>
              <a:t>‰ </a:t>
            </a:r>
            <a:r>
              <a:rPr lang="tr-TR" sz="2000" dirty="0"/>
              <a:t>62 olan sulara </a:t>
            </a:r>
            <a:r>
              <a:rPr lang="tr-TR" sz="2000" dirty="0" smtClean="0"/>
              <a:t>alışabilir. </a:t>
            </a:r>
          </a:p>
          <a:p>
            <a:pPr algn="just">
              <a:lnSpc>
                <a:spcPct val="150000"/>
              </a:lnSpc>
            </a:pPr>
            <a:r>
              <a:rPr lang="tr-TR" sz="2000" dirty="0" smtClean="0"/>
              <a:t>Aynı </a:t>
            </a:r>
            <a:r>
              <a:rPr lang="tr-TR" sz="2000" dirty="0"/>
              <a:t>şekilde </a:t>
            </a:r>
            <a:r>
              <a:rPr lang="tr-TR" sz="2000" i="1" dirty="0" err="1" smtClean="0"/>
              <a:t>Oreochromis</a:t>
            </a:r>
            <a:r>
              <a:rPr lang="tr-TR" sz="2000" i="1" dirty="0" smtClean="0"/>
              <a:t> </a:t>
            </a:r>
            <a:r>
              <a:rPr lang="tr-TR" sz="2000" i="1" dirty="0" err="1" smtClean="0"/>
              <a:t>mossambicus</a:t>
            </a:r>
            <a:r>
              <a:rPr lang="tr-TR" sz="2000" i="1" dirty="0" smtClean="0"/>
              <a:t> da</a:t>
            </a:r>
            <a:r>
              <a:rPr lang="tr-TR" sz="2000" dirty="0" smtClean="0"/>
              <a:t> ‰ 69 </a:t>
            </a:r>
            <a:r>
              <a:rPr lang="tr-TR" sz="2000" dirty="0"/>
              <a:t>tuzluluğa toleranslıdır. </a:t>
            </a:r>
            <a:endParaRPr lang="tr-TR" sz="2000" dirty="0" smtClean="0"/>
          </a:p>
          <a:p>
            <a:pPr algn="just">
              <a:lnSpc>
                <a:spcPct val="150000"/>
              </a:lnSpc>
            </a:pPr>
            <a:r>
              <a:rPr lang="tr-TR" sz="2000" i="1" dirty="0" err="1" smtClean="0"/>
              <a:t>Poeciliidae</a:t>
            </a:r>
            <a:r>
              <a:rPr lang="tr-TR" sz="2000" i="1" dirty="0" smtClean="0"/>
              <a:t>  </a:t>
            </a:r>
            <a:r>
              <a:rPr lang="tr-TR" sz="2000" dirty="0"/>
              <a:t>ve </a:t>
            </a:r>
            <a:r>
              <a:rPr lang="tr-TR" sz="2000" i="1" dirty="0" err="1"/>
              <a:t>Cyprinidontidae</a:t>
            </a:r>
            <a:r>
              <a:rPr lang="tr-TR" sz="2000" i="1" dirty="0"/>
              <a:t>  </a:t>
            </a:r>
            <a:r>
              <a:rPr lang="tr-TR" sz="2000" dirty="0"/>
              <a:t>familyalarının bir çok üyesi yüksek tuzluluğa tolerans gösterebilir.  </a:t>
            </a:r>
            <a:r>
              <a:rPr lang="tr-TR" sz="2000" i="1" dirty="0" err="1" smtClean="0"/>
              <a:t>Cypr</a:t>
            </a:r>
            <a:r>
              <a:rPr lang="tr-TR" sz="2000" i="1" dirty="0" err="1"/>
              <a:t>i</a:t>
            </a:r>
            <a:r>
              <a:rPr lang="tr-TR" sz="2000" i="1" dirty="0" err="1" smtClean="0"/>
              <a:t>nodon</a:t>
            </a:r>
            <a:r>
              <a:rPr lang="tr-TR" sz="2000" dirty="0" smtClean="0"/>
              <a:t>  </a:t>
            </a:r>
            <a:r>
              <a:rPr lang="tr-TR" sz="2000" i="1" dirty="0" err="1" smtClean="0"/>
              <a:t>variegatus</a:t>
            </a:r>
            <a:r>
              <a:rPr lang="tr-TR" sz="2000" i="1" dirty="0"/>
              <a:t>’ </a:t>
            </a:r>
            <a:r>
              <a:rPr lang="tr-TR" sz="2000" dirty="0" smtClean="0"/>
              <a:t>un ‰ 142.4 </a:t>
            </a:r>
            <a:r>
              <a:rPr lang="tr-TR" sz="2000" dirty="0"/>
              <a:t>tuzlulukta yaşadığı tespit edilmiştir</a:t>
            </a:r>
          </a:p>
        </p:txBody>
      </p:sp>
    </p:spTree>
    <p:extLst>
      <p:ext uri="{BB962C8B-B14F-4D97-AF65-F5344CB8AC3E}">
        <p14:creationId xmlns:p14="http://schemas.microsoft.com/office/powerpoint/2010/main" val="37408425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692696"/>
            <a:ext cx="5472608" cy="1995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3018923"/>
            <a:ext cx="5472608" cy="2980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6782480" y="4993431"/>
            <a:ext cx="2182008" cy="307777"/>
          </a:xfrm>
          <a:prstGeom prst="rect">
            <a:avLst/>
          </a:prstGeom>
        </p:spPr>
        <p:txBody>
          <a:bodyPr wrap="none">
            <a:spAutoFit/>
          </a:bodyPr>
          <a:lstStyle/>
          <a:p>
            <a:r>
              <a:rPr lang="tr-TR" sz="1400" b="1" dirty="0" err="1"/>
              <a:t>Cyprinodon</a:t>
            </a:r>
            <a:r>
              <a:rPr lang="tr-TR" sz="1400" b="1" dirty="0"/>
              <a:t>  </a:t>
            </a:r>
            <a:r>
              <a:rPr lang="tr-TR" sz="1400" b="1" i="1" dirty="0" err="1"/>
              <a:t>variegatus</a:t>
            </a:r>
            <a:endParaRPr lang="tr-TR" sz="1400" b="1" dirty="0"/>
          </a:p>
        </p:txBody>
      </p:sp>
      <p:sp>
        <p:nvSpPr>
          <p:cNvPr id="5" name="Dikdörtgen 4"/>
          <p:cNvSpPr/>
          <p:nvPr/>
        </p:nvSpPr>
        <p:spPr>
          <a:xfrm>
            <a:off x="6782480" y="1412776"/>
            <a:ext cx="1904689" cy="307777"/>
          </a:xfrm>
          <a:prstGeom prst="rect">
            <a:avLst/>
          </a:prstGeom>
        </p:spPr>
        <p:txBody>
          <a:bodyPr wrap="none">
            <a:spAutoFit/>
          </a:bodyPr>
          <a:lstStyle/>
          <a:p>
            <a:r>
              <a:rPr lang="tr-TR" sz="1400" b="1" i="1" dirty="0" err="1"/>
              <a:t>Galaxias</a:t>
            </a:r>
            <a:r>
              <a:rPr lang="tr-TR" sz="1400" b="1" i="1" dirty="0"/>
              <a:t> </a:t>
            </a:r>
            <a:r>
              <a:rPr lang="tr-TR" sz="1400" b="1" i="1" dirty="0" err="1"/>
              <a:t>maculatus</a:t>
            </a:r>
            <a:r>
              <a:rPr lang="tr-TR" sz="1400" b="1" i="1" dirty="0"/>
              <a:t> </a:t>
            </a:r>
            <a:endParaRPr lang="tr-TR" sz="1400" b="1" dirty="0"/>
          </a:p>
        </p:txBody>
      </p:sp>
    </p:spTree>
    <p:extLst>
      <p:ext uri="{BB962C8B-B14F-4D97-AF65-F5344CB8AC3E}">
        <p14:creationId xmlns:p14="http://schemas.microsoft.com/office/powerpoint/2010/main" val="2155805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08001"/>
            <a:ext cx="8229600" cy="3929112"/>
          </a:xfrm>
        </p:spPr>
        <p:txBody>
          <a:bodyPr/>
          <a:lstStyle/>
          <a:p>
            <a:pPr algn="just">
              <a:lnSpc>
                <a:spcPct val="150000"/>
              </a:lnSpc>
            </a:pPr>
            <a:r>
              <a:rPr lang="tr-TR" sz="1800" dirty="0"/>
              <a:t>Tipik deniz balıkları arasında da </a:t>
            </a:r>
            <a:r>
              <a:rPr lang="tr-TR" sz="1800" dirty="0" smtClean="0"/>
              <a:t>tatlı suda </a:t>
            </a:r>
            <a:r>
              <a:rPr lang="tr-TR" sz="1800" dirty="0"/>
              <a:t>yaşayabilen türler vardır. Özellikle tuzluluğun yavaş yavaş azaltılması </a:t>
            </a:r>
            <a:r>
              <a:rPr lang="tr-TR" sz="1800" dirty="0" smtClean="0"/>
              <a:t>halinde </a:t>
            </a:r>
            <a:r>
              <a:rPr lang="tr-TR" sz="1800" dirty="0"/>
              <a:t>başarı oranı daha yüksek olur. </a:t>
            </a:r>
            <a:endParaRPr lang="tr-TR" sz="1800" dirty="0" smtClean="0"/>
          </a:p>
          <a:p>
            <a:pPr algn="just">
              <a:lnSpc>
                <a:spcPct val="150000"/>
              </a:lnSpc>
            </a:pPr>
            <a:r>
              <a:rPr lang="tr-TR" sz="1800" dirty="0" smtClean="0"/>
              <a:t>Örneğin</a:t>
            </a:r>
            <a:r>
              <a:rPr lang="tr-TR" sz="1800" dirty="0"/>
              <a:t>; </a:t>
            </a:r>
            <a:r>
              <a:rPr lang="tr-TR" sz="1800" i="1" dirty="0" err="1"/>
              <a:t>Platichthys</a:t>
            </a:r>
            <a:r>
              <a:rPr lang="tr-TR" sz="1800" i="1" dirty="0"/>
              <a:t> </a:t>
            </a:r>
            <a:r>
              <a:rPr lang="tr-TR" sz="1800" i="1" dirty="0" err="1"/>
              <a:t>flesus</a:t>
            </a:r>
            <a:r>
              <a:rPr lang="tr-TR" sz="1800" i="1" dirty="0"/>
              <a:t> </a:t>
            </a:r>
            <a:r>
              <a:rPr lang="tr-TR" sz="1800" dirty="0"/>
              <a:t>(dere </a:t>
            </a:r>
            <a:r>
              <a:rPr lang="tr-TR" sz="1800" dirty="0" smtClean="0"/>
              <a:t>pisisi) </a:t>
            </a:r>
            <a:r>
              <a:rPr lang="tr-TR" sz="1800" dirty="0"/>
              <a:t>bunu en iyi yapabilen türlerden biridir. </a:t>
            </a:r>
            <a:endParaRPr lang="tr-TR" sz="1800" dirty="0" smtClean="0"/>
          </a:p>
          <a:p>
            <a:pPr algn="just">
              <a:lnSpc>
                <a:spcPct val="150000"/>
              </a:lnSpc>
            </a:pPr>
            <a:r>
              <a:rPr lang="tr-TR" sz="1800" dirty="0" smtClean="0"/>
              <a:t>Deniz </a:t>
            </a:r>
            <a:r>
              <a:rPr lang="tr-TR" sz="1800" dirty="0"/>
              <a:t>balıklarının düşük tuzluluktaki sulara uyum yapabilmelerinde en önemli etken, </a:t>
            </a:r>
            <a:r>
              <a:rPr lang="tr-TR" sz="1800" dirty="0" smtClean="0"/>
              <a:t>tatlı suda </a:t>
            </a:r>
            <a:r>
              <a:rPr lang="tr-TR" sz="1800" dirty="0"/>
              <a:t>yüksek yoğunlukta </a:t>
            </a:r>
            <a:r>
              <a:rPr lang="tr-TR" sz="1800" dirty="0" err="1" smtClean="0"/>
              <a:t>Ca</a:t>
            </a:r>
            <a:r>
              <a:rPr lang="tr-TR" sz="1800" baseline="30000" dirty="0" smtClean="0"/>
              <a:t>++</a:t>
            </a:r>
            <a:r>
              <a:rPr lang="tr-TR" sz="1800" dirty="0" smtClean="0"/>
              <a:t> </a:t>
            </a:r>
            <a:r>
              <a:rPr lang="tr-TR" sz="1800" dirty="0"/>
              <a:t>bulunuşudur. </a:t>
            </a:r>
            <a:r>
              <a:rPr lang="tr-TR" sz="1800" dirty="0" smtClean="0"/>
              <a:t>Çünkü </a:t>
            </a:r>
            <a:r>
              <a:rPr lang="tr-TR" sz="1800" dirty="0" err="1"/>
              <a:t>Ca</a:t>
            </a:r>
            <a:r>
              <a:rPr lang="tr-TR" sz="1800" baseline="30000" dirty="0"/>
              <a:t>++</a:t>
            </a:r>
            <a:r>
              <a:rPr lang="tr-TR" sz="1800" dirty="0"/>
              <a:t> </a:t>
            </a:r>
            <a:r>
              <a:rPr lang="tr-TR" sz="1800" dirty="0" smtClean="0"/>
              <a:t>hem </a:t>
            </a:r>
            <a:r>
              <a:rPr lang="tr-TR" sz="1800" dirty="0"/>
              <a:t>suya hem de tuzlara karşı </a:t>
            </a:r>
            <a:r>
              <a:rPr lang="tr-TR" sz="1800" dirty="0" smtClean="0"/>
              <a:t>geçirgenliği azaltır.</a:t>
            </a:r>
            <a:endParaRPr lang="tr-TR" sz="1800" dirty="0"/>
          </a:p>
        </p:txBody>
      </p:sp>
      <p:pic>
        <p:nvPicPr>
          <p:cNvPr id="19458" name="Picture 2" descr="European flounder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3717032"/>
            <a:ext cx="3168352" cy="2376264"/>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1331640" y="4437112"/>
            <a:ext cx="2031325" cy="369332"/>
          </a:xfrm>
          <a:prstGeom prst="rect">
            <a:avLst/>
          </a:prstGeom>
        </p:spPr>
        <p:txBody>
          <a:bodyPr wrap="none">
            <a:spAutoFit/>
          </a:bodyPr>
          <a:lstStyle/>
          <a:p>
            <a:r>
              <a:rPr lang="tr-TR" i="1" dirty="0" err="1"/>
              <a:t>Platichthys</a:t>
            </a:r>
            <a:r>
              <a:rPr lang="tr-TR" i="1" dirty="0"/>
              <a:t> </a:t>
            </a:r>
            <a:r>
              <a:rPr lang="tr-TR" i="1" dirty="0" err="1"/>
              <a:t>flesus</a:t>
            </a:r>
            <a:r>
              <a:rPr lang="tr-TR" i="1" dirty="0"/>
              <a:t> </a:t>
            </a:r>
            <a:endParaRPr lang="tr-TR" dirty="0"/>
          </a:p>
        </p:txBody>
      </p:sp>
    </p:spTree>
    <p:extLst>
      <p:ext uri="{BB962C8B-B14F-4D97-AF65-F5344CB8AC3E}">
        <p14:creationId xmlns:p14="http://schemas.microsoft.com/office/powerpoint/2010/main" val="41843440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b="1" dirty="0">
                <a:solidFill>
                  <a:srgbClr val="FF0000"/>
                </a:solidFill>
              </a:rPr>
              <a:t>BOŞALTIM VE OSMOREGÜLASYONA </a:t>
            </a:r>
            <a:r>
              <a:rPr lang="tr-TR" sz="2400" b="1" dirty="0" smtClean="0">
                <a:solidFill>
                  <a:srgbClr val="FF0000"/>
                </a:solidFill>
              </a:rPr>
              <a:t/>
            </a:r>
            <a:br>
              <a:rPr lang="tr-TR" sz="2400" b="1" dirty="0" smtClean="0">
                <a:solidFill>
                  <a:srgbClr val="FF0000"/>
                </a:solidFill>
              </a:rPr>
            </a:br>
            <a:r>
              <a:rPr lang="tr-TR" sz="2400" b="1" dirty="0" smtClean="0">
                <a:solidFill>
                  <a:srgbClr val="FF0000"/>
                </a:solidFill>
              </a:rPr>
              <a:t>ENDOKRİN </a:t>
            </a:r>
            <a:r>
              <a:rPr lang="tr-TR" sz="2400" b="1" dirty="0">
                <a:solidFill>
                  <a:srgbClr val="FF0000"/>
                </a:solidFill>
              </a:rPr>
              <a:t>SİSTEMİN ETKİSİ</a:t>
            </a:r>
          </a:p>
        </p:txBody>
      </p:sp>
      <p:sp>
        <p:nvSpPr>
          <p:cNvPr id="3" name="İçerik Yer Tutucusu 2"/>
          <p:cNvSpPr>
            <a:spLocks noGrp="1"/>
          </p:cNvSpPr>
          <p:nvPr>
            <p:ph idx="1"/>
          </p:nvPr>
        </p:nvSpPr>
        <p:spPr>
          <a:xfrm>
            <a:off x="457200" y="1268760"/>
            <a:ext cx="8229600" cy="4752528"/>
          </a:xfrm>
        </p:spPr>
        <p:txBody>
          <a:bodyPr/>
          <a:lstStyle/>
          <a:p>
            <a:pPr algn="just">
              <a:lnSpc>
                <a:spcPct val="150000"/>
              </a:lnSpc>
            </a:pPr>
            <a:r>
              <a:rPr lang="tr-TR" sz="1800" dirty="0"/>
              <a:t>Diğer omurgalılarda olduğu gibi balıklarda da  oluşturulan  idrarın miktarı ve tuz dengesi başlıca hormonlarla kontrol edilir. </a:t>
            </a:r>
            <a:endParaRPr lang="tr-TR" sz="1800" dirty="0" smtClean="0"/>
          </a:p>
          <a:p>
            <a:pPr algn="just">
              <a:lnSpc>
                <a:spcPct val="150000"/>
              </a:lnSpc>
            </a:pPr>
            <a:r>
              <a:rPr lang="tr-TR" sz="1800" dirty="0" smtClean="0"/>
              <a:t>Hormonlar</a:t>
            </a:r>
            <a:r>
              <a:rPr lang="tr-TR" sz="1800" dirty="0"/>
              <a:t>, kan basıncını arttırarak </a:t>
            </a:r>
            <a:r>
              <a:rPr lang="tr-TR" sz="1800" dirty="0" smtClean="0"/>
              <a:t>ya da </a:t>
            </a:r>
            <a:r>
              <a:rPr lang="tr-TR" sz="1800" dirty="0"/>
              <a:t>azaltarak böbrek </a:t>
            </a:r>
            <a:r>
              <a:rPr lang="tr-TR" sz="1800" dirty="0" smtClean="0"/>
              <a:t>cisimciğinin </a:t>
            </a:r>
            <a:r>
              <a:rPr lang="tr-TR" sz="1800" dirty="0"/>
              <a:t>süzme h</a:t>
            </a:r>
            <a:r>
              <a:rPr lang="tr-TR" sz="1800" dirty="0" smtClean="0"/>
              <a:t>ızını </a:t>
            </a:r>
            <a:r>
              <a:rPr lang="tr-TR" sz="1800" dirty="0"/>
              <a:t>dolayısıyla süzülen sıvının miktarını değiştirerek ve </a:t>
            </a:r>
            <a:r>
              <a:rPr lang="tr-TR" sz="1800" dirty="0" err="1"/>
              <a:t>tüpçük</a:t>
            </a:r>
            <a:r>
              <a:rPr lang="tr-TR" sz="1800" dirty="0"/>
              <a:t> hücrelerinin belli maddeler için geçirgenliğini, belli maddeler için geri emme  hızlarını  değiştirerek  böbreklere etki ederler. </a:t>
            </a:r>
            <a:endParaRPr lang="tr-TR" sz="1800" dirty="0" smtClean="0"/>
          </a:p>
          <a:p>
            <a:pPr algn="just">
              <a:lnSpc>
                <a:spcPct val="150000"/>
              </a:lnSpc>
            </a:pPr>
            <a:r>
              <a:rPr lang="tr-TR" sz="1800" dirty="0" smtClean="0"/>
              <a:t>Hormonların </a:t>
            </a:r>
            <a:r>
              <a:rPr lang="tr-TR" sz="1800" dirty="0"/>
              <a:t>solungaçlara etkisi de  solungaç </a:t>
            </a:r>
            <a:r>
              <a:rPr lang="tr-TR" sz="1800" dirty="0" err="1" smtClean="0"/>
              <a:t>epitelinin</a:t>
            </a:r>
            <a:r>
              <a:rPr lang="tr-TR" sz="1800" dirty="0" smtClean="0"/>
              <a:t> </a:t>
            </a:r>
            <a:r>
              <a:rPr lang="tr-TR" sz="1800" dirty="0"/>
              <a:t>geçirgenliğini, dolayısıyla maddelerin difüzyon hızını değiştirmek </a:t>
            </a:r>
            <a:r>
              <a:rPr lang="tr-TR" sz="1800" dirty="0" smtClean="0"/>
              <a:t>suretiyle </a:t>
            </a:r>
            <a:r>
              <a:rPr lang="tr-TR" sz="1800" dirty="0"/>
              <a:t>olur</a:t>
            </a:r>
            <a:r>
              <a:rPr lang="tr-TR" sz="1800" dirty="0" smtClean="0"/>
              <a:t>. </a:t>
            </a:r>
          </a:p>
          <a:p>
            <a:pPr algn="just">
              <a:lnSpc>
                <a:spcPct val="150000"/>
              </a:lnSpc>
            </a:pPr>
            <a:r>
              <a:rPr lang="tr-TR" sz="1800" dirty="0" smtClean="0"/>
              <a:t>Su-tuz </a:t>
            </a:r>
            <a:r>
              <a:rPr lang="tr-TR" sz="1800" dirty="0"/>
              <a:t>dengesinin </a:t>
            </a:r>
            <a:r>
              <a:rPr lang="tr-TR" sz="1800" dirty="0" err="1"/>
              <a:t>hormonal</a:t>
            </a:r>
            <a:r>
              <a:rPr lang="tr-TR" sz="1800" dirty="0"/>
              <a:t> kontrolü daha çok  kemikli  balıklarda, özellikle </a:t>
            </a:r>
            <a:r>
              <a:rPr lang="tr-TR" sz="1800" i="1" dirty="0" err="1" smtClean="0"/>
              <a:t>Teleostei</a:t>
            </a:r>
            <a:r>
              <a:rPr lang="tr-TR" sz="1800" dirty="0" err="1" smtClean="0"/>
              <a:t>’de</a:t>
            </a:r>
            <a:r>
              <a:rPr lang="tr-TR" sz="1800" dirty="0" smtClean="0"/>
              <a:t> </a:t>
            </a:r>
            <a:r>
              <a:rPr lang="tr-TR" sz="1800" dirty="0"/>
              <a:t>incelenmiştir. Bu balıklarda su-tuz dengesinin kontrolünde bir çok hormonun rolü vardır. </a:t>
            </a:r>
          </a:p>
        </p:txBody>
      </p:sp>
    </p:spTree>
    <p:extLst>
      <p:ext uri="{BB962C8B-B14F-4D97-AF65-F5344CB8AC3E}">
        <p14:creationId xmlns:p14="http://schemas.microsoft.com/office/powerpoint/2010/main" val="2370862054"/>
      </p:ext>
    </p:extLst>
  </p:cSld>
  <p:clrMapOvr>
    <a:masterClrMapping/>
  </p:clrMapOvr>
</p:sld>
</file>

<file path=ppt/theme/theme1.xml><?xml version="1.0" encoding="utf-8"?>
<a:theme xmlns:a="http://schemas.openxmlformats.org/drawingml/2006/main" name="HAFT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HAFTA-1</Template>
  <TotalTime>391</TotalTime>
  <Words>3333</Words>
  <Application>Microsoft Office PowerPoint</Application>
  <PresentationFormat>Ekran Gösterisi (4:3)</PresentationFormat>
  <Paragraphs>179</Paragraphs>
  <Slides>50</Slides>
  <Notes>1</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HAFTA-1</vt:lpstr>
      <vt:lpstr>PowerPoint Sunusu</vt:lpstr>
      <vt:lpstr>Balıklarda Boşaltım Sistemi ve Osmoregülasyon</vt:lpstr>
      <vt:lpstr>PowerPoint Sunusu</vt:lpstr>
      <vt:lpstr>BALIKLARDA BOŞALTIM VE OSMOREGÜLASYON ORGANLARI</vt:lpstr>
      <vt:lpstr>BÖBREKLER</vt:lpstr>
      <vt:lpstr>PowerPoint Sunusu</vt:lpstr>
      <vt:lpstr>PowerPoint Sunusu</vt:lpstr>
      <vt:lpstr>PowerPoint Sunusu</vt:lpstr>
      <vt:lpstr>Böbreklerin Yapısı</vt:lpstr>
      <vt:lpstr>PowerPoint Sunusu</vt:lpstr>
      <vt:lpstr>PowerPoint Sunusu</vt:lpstr>
      <vt:lpstr>PowerPoint Sunusu</vt:lpstr>
      <vt:lpstr>PowerPoint Sunusu</vt:lpstr>
      <vt:lpstr>PowerPoint Sunusu</vt:lpstr>
      <vt:lpstr>PowerPoint Sunusu</vt:lpstr>
      <vt:lpstr>PowerPoint Sunusu</vt:lpstr>
      <vt:lpstr>PowerPoint Sunusu</vt:lpstr>
      <vt:lpstr>SOLUNGAÇLAR, DERİ VE BAĞIRSAKLAR</vt:lpstr>
      <vt:lpstr>PowerPoint Sunusu</vt:lpstr>
      <vt:lpstr>PowerPoint Sunusu</vt:lpstr>
      <vt:lpstr>BOŞALTIM VE OSMOREGÜLASYON</vt:lpstr>
      <vt:lpstr>PowerPoint Sunusu</vt:lpstr>
      <vt:lpstr>TATLISU BALIKLARI</vt:lpstr>
      <vt:lpstr>PowerPoint Sunusu</vt:lpstr>
      <vt:lpstr>PowerPoint Sunusu</vt:lpstr>
      <vt:lpstr>PowerPoint Sunusu</vt:lpstr>
      <vt:lpstr>PowerPoint Sunusu</vt:lpstr>
      <vt:lpstr>PowerPoint Sunusu</vt:lpstr>
      <vt:lpstr>DENİZ BALIKLARI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GÖÇ EDEN BALIKLARDA BOŞALTIM VE OSMOREGÜLASYON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BOŞALTIM VE OSMOREGÜLASYONA  ENDOKRİN SİSTEMİN ETKİSİ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63</cp:revision>
  <cp:lastPrinted>1601-01-01T00:00:00Z</cp:lastPrinted>
  <dcterms:created xsi:type="dcterms:W3CDTF">2020-09-25T14:31:25Z</dcterms:created>
  <dcterms:modified xsi:type="dcterms:W3CDTF">2020-11-19T13:41:40Z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