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handoutMasterIdLst>
    <p:handoutMasterId r:id="rId39"/>
  </p:handoutMasterIdLst>
  <p:sldIdLst>
    <p:sldId id="256" r:id="rId2"/>
    <p:sldId id="257" r:id="rId3"/>
    <p:sldId id="260"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7" autoAdjust="0"/>
  </p:normalViewPr>
  <p:slideViewPr>
    <p:cSldViewPr>
      <p:cViewPr varScale="1">
        <p:scale>
          <a:sx n="113" d="100"/>
          <a:sy n="113" d="100"/>
        </p:scale>
        <p:origin x="-1500"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xmlns=""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dirty="0"/>
          </a:p>
        </p:txBody>
      </p:sp>
      <p:sp>
        <p:nvSpPr>
          <p:cNvPr id="3" name="Veri Yer Tutucusu 2">
            <a:extLst>
              <a:ext uri="{FF2B5EF4-FFF2-40B4-BE49-F238E27FC236}">
                <a16:creationId xmlns:a16="http://schemas.microsoft.com/office/drawing/2014/main" xmlns=""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2.12.2020</a:t>
            </a:fld>
            <a:endParaRPr lang="tr-TR" dirty="0"/>
          </a:p>
        </p:txBody>
      </p:sp>
      <p:sp>
        <p:nvSpPr>
          <p:cNvPr id="4" name="Alt Bilgi Yer Tutucusu 3">
            <a:extLst>
              <a:ext uri="{FF2B5EF4-FFF2-40B4-BE49-F238E27FC236}">
                <a16:creationId xmlns:a16="http://schemas.microsoft.com/office/drawing/2014/main" xmlns=""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dirty="0"/>
          </a:p>
        </p:txBody>
      </p:sp>
      <p:sp>
        <p:nvSpPr>
          <p:cNvPr id="5" name="Slayt Numarası Yer Tutucusu 4">
            <a:extLst>
              <a:ext uri="{FF2B5EF4-FFF2-40B4-BE49-F238E27FC236}">
                <a16:creationId xmlns:a16="http://schemas.microsoft.com/office/drawing/2014/main" xmlns=""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dirty="0"/>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dirty="0"/>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87854F-31C0-4348-9220-B2830A1A28FE}" type="datetimeFigureOut">
              <a:rPr lang="tr-TR" smtClean="0"/>
              <a:t>2.12.2020</a:t>
            </a:fld>
            <a:endParaRPr lang="tr-TR" dirty="0"/>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dirty="0"/>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dirty="0"/>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E15D557-C03A-4523-87FD-A8043762FA3F}" type="slidenum">
              <a:rPr lang="tr-TR" smtClean="0"/>
              <a:t>‹#›</a:t>
            </a:fld>
            <a:endParaRPr lang="tr-TR" dirty="0"/>
          </a:p>
        </p:txBody>
      </p:sp>
    </p:spTree>
    <p:extLst>
      <p:ext uri="{BB962C8B-B14F-4D97-AF65-F5344CB8AC3E}">
        <p14:creationId xmlns:p14="http://schemas.microsoft.com/office/powerpoint/2010/main" val="23281196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BE15D557-C03A-4523-87FD-A8043762FA3F}" type="slidenum">
              <a:rPr lang="tr-TR" smtClean="0"/>
              <a:t>2</a:t>
            </a:fld>
            <a:endParaRPr lang="tr-TR"/>
          </a:p>
        </p:txBody>
      </p:sp>
    </p:spTree>
    <p:extLst>
      <p:ext uri="{BB962C8B-B14F-4D97-AF65-F5344CB8AC3E}">
        <p14:creationId xmlns:p14="http://schemas.microsoft.com/office/powerpoint/2010/main" val="272693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a16="http://schemas.microsoft.com/office/drawing/2014/main" xmlns=""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a16="http://schemas.microsoft.com/office/drawing/2014/main" xmlns="" id="{2D46F884-D715-4ED2-875E-08FBCF8ADFA7}"/>
              </a:ext>
            </a:extLst>
          </p:cNvPr>
          <p:cNvSpPr>
            <a:spLocks noGrp="1"/>
          </p:cNvSpPr>
          <p:nvPr>
            <p:ph type="dt" sz="half" idx="10"/>
          </p:nvPr>
        </p:nvSpPr>
        <p:spPr/>
        <p:txBody>
          <a:bodyPr/>
          <a:lstStyle>
            <a:lvl1pPr>
              <a:defRPr/>
            </a:lvl1pPr>
          </a:lstStyle>
          <a:p>
            <a:endParaRPr lang="tr-TR" altLang="tr-TR" dirty="0"/>
          </a:p>
        </p:txBody>
      </p:sp>
      <p:sp>
        <p:nvSpPr>
          <p:cNvPr id="5" name="Alt Bilgi Yer Tutucusu 4">
            <a:extLst>
              <a:ext uri="{FF2B5EF4-FFF2-40B4-BE49-F238E27FC236}">
                <a16:creationId xmlns:a16="http://schemas.microsoft.com/office/drawing/2014/main" xmlns="" id="{A4BE28AE-7438-4147-A44D-FD6BBB5AF783}"/>
              </a:ext>
            </a:extLst>
          </p:cNvPr>
          <p:cNvSpPr>
            <a:spLocks noGrp="1"/>
          </p:cNvSpPr>
          <p:nvPr>
            <p:ph type="ftr" sz="quarter" idx="11"/>
          </p:nvPr>
        </p:nvSpPr>
        <p:spPr/>
        <p:txBody>
          <a:bodyPr/>
          <a:lstStyle>
            <a:lvl1pPr>
              <a:defRPr/>
            </a:lvl1pPr>
          </a:lstStyle>
          <a:p>
            <a:endParaRPr lang="tr-TR" altLang="tr-TR" dirty="0"/>
          </a:p>
        </p:txBody>
      </p:sp>
      <p:sp>
        <p:nvSpPr>
          <p:cNvPr id="6" name="Slayt Numarası Yer Tutucusu 5">
            <a:extLst>
              <a:ext uri="{FF2B5EF4-FFF2-40B4-BE49-F238E27FC236}">
                <a16:creationId xmlns:a16="http://schemas.microsoft.com/office/drawing/2014/main" xmlns=""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dirty="0"/>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DA90686B-8279-46FB-B41F-E98E2231DC81}"/>
              </a:ext>
            </a:extLst>
          </p:cNvPr>
          <p:cNvSpPr>
            <a:spLocks noGrp="1"/>
          </p:cNvSpPr>
          <p:nvPr>
            <p:ph type="dt" sz="half" idx="10"/>
          </p:nvPr>
        </p:nvSpPr>
        <p:spPr/>
        <p:txBody>
          <a:bodyPr/>
          <a:lstStyle>
            <a:lvl1pPr>
              <a:defRPr/>
            </a:lvl1pPr>
          </a:lstStyle>
          <a:p>
            <a:endParaRPr lang="tr-TR" altLang="tr-TR" dirty="0"/>
          </a:p>
        </p:txBody>
      </p:sp>
      <p:sp>
        <p:nvSpPr>
          <p:cNvPr id="5" name="Alt Bilgi Yer Tutucusu 4">
            <a:extLst>
              <a:ext uri="{FF2B5EF4-FFF2-40B4-BE49-F238E27FC236}">
                <a16:creationId xmlns:a16="http://schemas.microsoft.com/office/drawing/2014/main" xmlns="" id="{9FDBFD0C-237B-4504-989F-BF2E7774E579}"/>
              </a:ext>
            </a:extLst>
          </p:cNvPr>
          <p:cNvSpPr>
            <a:spLocks noGrp="1"/>
          </p:cNvSpPr>
          <p:nvPr>
            <p:ph type="ftr" sz="quarter" idx="11"/>
          </p:nvPr>
        </p:nvSpPr>
        <p:spPr/>
        <p:txBody>
          <a:bodyPr/>
          <a:lstStyle>
            <a:lvl1pPr>
              <a:defRPr/>
            </a:lvl1pPr>
          </a:lstStyle>
          <a:p>
            <a:endParaRPr lang="tr-TR" altLang="tr-TR" dirty="0"/>
          </a:p>
        </p:txBody>
      </p:sp>
      <p:sp>
        <p:nvSpPr>
          <p:cNvPr id="6" name="Slayt Numarası Yer Tutucusu 5">
            <a:extLst>
              <a:ext uri="{FF2B5EF4-FFF2-40B4-BE49-F238E27FC236}">
                <a16:creationId xmlns:a16="http://schemas.microsoft.com/office/drawing/2014/main" xmlns=""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dirty="0"/>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a16="http://schemas.microsoft.com/office/drawing/2014/main" xmlns="" id="{4EB13188-DE1D-4E11-8057-0402AED49731}"/>
              </a:ext>
            </a:extLst>
          </p:cNvPr>
          <p:cNvSpPr>
            <a:spLocks noGrp="1"/>
          </p:cNvSpPr>
          <p:nvPr>
            <p:ph type="dt" sz="half" idx="10"/>
          </p:nvPr>
        </p:nvSpPr>
        <p:spPr/>
        <p:txBody>
          <a:bodyPr/>
          <a:lstStyle>
            <a:lvl1pPr>
              <a:defRPr/>
            </a:lvl1pPr>
          </a:lstStyle>
          <a:p>
            <a:endParaRPr lang="tr-TR" altLang="tr-TR" dirty="0"/>
          </a:p>
        </p:txBody>
      </p:sp>
      <p:sp>
        <p:nvSpPr>
          <p:cNvPr id="5" name="Alt Bilgi Yer Tutucusu 4">
            <a:extLst>
              <a:ext uri="{FF2B5EF4-FFF2-40B4-BE49-F238E27FC236}">
                <a16:creationId xmlns:a16="http://schemas.microsoft.com/office/drawing/2014/main" xmlns="" id="{E74A2D2F-79BB-400E-AA0F-B8760CBC77BA}"/>
              </a:ext>
            </a:extLst>
          </p:cNvPr>
          <p:cNvSpPr>
            <a:spLocks noGrp="1"/>
          </p:cNvSpPr>
          <p:nvPr>
            <p:ph type="ftr" sz="quarter" idx="11"/>
          </p:nvPr>
        </p:nvSpPr>
        <p:spPr/>
        <p:txBody>
          <a:bodyPr/>
          <a:lstStyle>
            <a:lvl1pPr>
              <a:defRPr/>
            </a:lvl1pPr>
          </a:lstStyle>
          <a:p>
            <a:endParaRPr lang="tr-TR" altLang="tr-TR" dirty="0"/>
          </a:p>
        </p:txBody>
      </p:sp>
      <p:sp>
        <p:nvSpPr>
          <p:cNvPr id="6" name="Slayt Numarası Yer Tutucusu 5">
            <a:extLst>
              <a:ext uri="{FF2B5EF4-FFF2-40B4-BE49-F238E27FC236}">
                <a16:creationId xmlns:a16="http://schemas.microsoft.com/office/drawing/2014/main" xmlns=""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dirty="0"/>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a16="http://schemas.microsoft.com/office/drawing/2014/main" xmlns=""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a16="http://schemas.microsoft.com/office/drawing/2014/main" xmlns="" id="{59A7BDA5-F376-4683-8C4B-CD8AFEAE35DB}"/>
              </a:ext>
            </a:extLst>
          </p:cNvPr>
          <p:cNvSpPr>
            <a:spLocks noGrp="1"/>
          </p:cNvSpPr>
          <p:nvPr>
            <p:ph type="dt" sz="half" idx="10"/>
          </p:nvPr>
        </p:nvSpPr>
        <p:spPr/>
        <p:txBody>
          <a:bodyPr/>
          <a:lstStyle>
            <a:lvl1pPr>
              <a:defRPr/>
            </a:lvl1pPr>
          </a:lstStyle>
          <a:p>
            <a:endParaRPr lang="tr-TR" altLang="tr-TR" dirty="0"/>
          </a:p>
        </p:txBody>
      </p:sp>
      <p:sp>
        <p:nvSpPr>
          <p:cNvPr id="6" name="Alt Bilgi Yer Tutucusu 5">
            <a:extLst>
              <a:ext uri="{FF2B5EF4-FFF2-40B4-BE49-F238E27FC236}">
                <a16:creationId xmlns:a16="http://schemas.microsoft.com/office/drawing/2014/main" xmlns="" id="{15C91FAC-9B81-4CA7-A8E8-8F116CFF90BA}"/>
              </a:ext>
            </a:extLst>
          </p:cNvPr>
          <p:cNvSpPr>
            <a:spLocks noGrp="1"/>
          </p:cNvSpPr>
          <p:nvPr>
            <p:ph type="ftr" sz="quarter" idx="11"/>
          </p:nvPr>
        </p:nvSpPr>
        <p:spPr/>
        <p:txBody>
          <a:bodyPr/>
          <a:lstStyle>
            <a:lvl1pPr>
              <a:defRPr/>
            </a:lvl1pPr>
          </a:lstStyle>
          <a:p>
            <a:endParaRPr lang="tr-TR" altLang="tr-TR" dirty="0"/>
          </a:p>
        </p:txBody>
      </p:sp>
      <p:sp>
        <p:nvSpPr>
          <p:cNvPr id="7" name="Slayt Numarası Yer Tutucusu 6">
            <a:extLst>
              <a:ext uri="{FF2B5EF4-FFF2-40B4-BE49-F238E27FC236}">
                <a16:creationId xmlns:a16="http://schemas.microsoft.com/office/drawing/2014/main" xmlns=""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dirty="0"/>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xmlns=""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a16="http://schemas.microsoft.com/office/drawing/2014/main" xmlns=""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a16="http://schemas.microsoft.com/office/drawing/2014/main" xmlns=""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a16="http://schemas.microsoft.com/office/drawing/2014/main" xmlns=""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a16="http://schemas.microsoft.com/office/drawing/2014/main" xmlns="" id="{258A4AAA-F04A-482D-8287-F06E79205EB1}"/>
              </a:ext>
            </a:extLst>
          </p:cNvPr>
          <p:cNvSpPr>
            <a:spLocks noGrp="1"/>
          </p:cNvSpPr>
          <p:nvPr>
            <p:ph type="dt" sz="half" idx="10"/>
          </p:nvPr>
        </p:nvSpPr>
        <p:spPr/>
        <p:txBody>
          <a:bodyPr/>
          <a:lstStyle>
            <a:lvl1pPr>
              <a:defRPr/>
            </a:lvl1pPr>
          </a:lstStyle>
          <a:p>
            <a:endParaRPr lang="tr-TR" altLang="tr-TR" dirty="0"/>
          </a:p>
        </p:txBody>
      </p:sp>
      <p:sp>
        <p:nvSpPr>
          <p:cNvPr id="8" name="Alt Bilgi Yer Tutucusu 7">
            <a:extLst>
              <a:ext uri="{FF2B5EF4-FFF2-40B4-BE49-F238E27FC236}">
                <a16:creationId xmlns:a16="http://schemas.microsoft.com/office/drawing/2014/main" xmlns="" id="{05471C06-8301-417F-A2AF-1B2E754EBC94}"/>
              </a:ext>
            </a:extLst>
          </p:cNvPr>
          <p:cNvSpPr>
            <a:spLocks noGrp="1"/>
          </p:cNvSpPr>
          <p:nvPr>
            <p:ph type="ftr" sz="quarter" idx="11"/>
          </p:nvPr>
        </p:nvSpPr>
        <p:spPr/>
        <p:txBody>
          <a:bodyPr/>
          <a:lstStyle>
            <a:lvl1pPr>
              <a:defRPr/>
            </a:lvl1pPr>
          </a:lstStyle>
          <a:p>
            <a:endParaRPr lang="tr-TR" altLang="tr-TR" dirty="0"/>
          </a:p>
        </p:txBody>
      </p:sp>
      <p:sp>
        <p:nvSpPr>
          <p:cNvPr id="9" name="Slayt Numarası Yer Tutucusu 8">
            <a:extLst>
              <a:ext uri="{FF2B5EF4-FFF2-40B4-BE49-F238E27FC236}">
                <a16:creationId xmlns:a16="http://schemas.microsoft.com/office/drawing/2014/main" xmlns=""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dirty="0"/>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a16="http://schemas.microsoft.com/office/drawing/2014/main" xmlns="" id="{56674E93-5FA3-45AB-A711-AED667B253D9}"/>
              </a:ext>
            </a:extLst>
          </p:cNvPr>
          <p:cNvSpPr>
            <a:spLocks noGrp="1"/>
          </p:cNvSpPr>
          <p:nvPr>
            <p:ph type="dt" sz="half" idx="10"/>
          </p:nvPr>
        </p:nvSpPr>
        <p:spPr/>
        <p:txBody>
          <a:bodyPr/>
          <a:lstStyle>
            <a:lvl1pPr>
              <a:defRPr/>
            </a:lvl1pPr>
          </a:lstStyle>
          <a:p>
            <a:endParaRPr lang="tr-TR" altLang="tr-TR" dirty="0"/>
          </a:p>
        </p:txBody>
      </p:sp>
      <p:sp>
        <p:nvSpPr>
          <p:cNvPr id="4" name="Alt Bilgi Yer Tutucusu 3">
            <a:extLst>
              <a:ext uri="{FF2B5EF4-FFF2-40B4-BE49-F238E27FC236}">
                <a16:creationId xmlns:a16="http://schemas.microsoft.com/office/drawing/2014/main" xmlns="" id="{DE1F7518-33CD-4404-9F63-A885FF394200}"/>
              </a:ext>
            </a:extLst>
          </p:cNvPr>
          <p:cNvSpPr>
            <a:spLocks noGrp="1"/>
          </p:cNvSpPr>
          <p:nvPr>
            <p:ph type="ftr" sz="quarter" idx="11"/>
          </p:nvPr>
        </p:nvSpPr>
        <p:spPr/>
        <p:txBody>
          <a:bodyPr/>
          <a:lstStyle>
            <a:lvl1pPr>
              <a:defRPr/>
            </a:lvl1pPr>
          </a:lstStyle>
          <a:p>
            <a:endParaRPr lang="tr-TR" altLang="tr-TR" dirty="0"/>
          </a:p>
        </p:txBody>
      </p:sp>
      <p:sp>
        <p:nvSpPr>
          <p:cNvPr id="5" name="Slayt Numarası Yer Tutucusu 4">
            <a:extLst>
              <a:ext uri="{FF2B5EF4-FFF2-40B4-BE49-F238E27FC236}">
                <a16:creationId xmlns:a16="http://schemas.microsoft.com/office/drawing/2014/main" xmlns=""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dirty="0"/>
          </a:p>
        </p:txBody>
      </p:sp>
      <p:pic>
        <p:nvPicPr>
          <p:cNvPr id="6" name="Picture 4" descr="sunu">
            <a:extLst>
              <a:ext uri="{FF2B5EF4-FFF2-40B4-BE49-F238E27FC236}">
                <a16:creationId xmlns:a16="http://schemas.microsoft.com/office/drawing/2014/main" xmlns=""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xmlns=""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xmlns="" id="{2D1FFAF3-7EFB-4987-8493-187087346E10}"/>
              </a:ext>
            </a:extLst>
          </p:cNvPr>
          <p:cNvSpPr>
            <a:spLocks noGrp="1"/>
          </p:cNvSpPr>
          <p:nvPr>
            <p:ph type="dt" sz="half" idx="10"/>
          </p:nvPr>
        </p:nvSpPr>
        <p:spPr/>
        <p:txBody>
          <a:bodyPr/>
          <a:lstStyle>
            <a:lvl1pPr>
              <a:defRPr/>
            </a:lvl1pPr>
          </a:lstStyle>
          <a:p>
            <a:endParaRPr lang="tr-TR" altLang="tr-TR" dirty="0"/>
          </a:p>
        </p:txBody>
      </p:sp>
      <p:sp>
        <p:nvSpPr>
          <p:cNvPr id="3" name="Alt Bilgi Yer Tutucusu 2">
            <a:extLst>
              <a:ext uri="{FF2B5EF4-FFF2-40B4-BE49-F238E27FC236}">
                <a16:creationId xmlns:a16="http://schemas.microsoft.com/office/drawing/2014/main" xmlns="" id="{9531664F-7100-4381-A309-4920AAE877BF}"/>
              </a:ext>
            </a:extLst>
          </p:cNvPr>
          <p:cNvSpPr>
            <a:spLocks noGrp="1"/>
          </p:cNvSpPr>
          <p:nvPr>
            <p:ph type="ftr" sz="quarter" idx="11"/>
          </p:nvPr>
        </p:nvSpPr>
        <p:spPr/>
        <p:txBody>
          <a:bodyPr/>
          <a:lstStyle>
            <a:lvl1pPr>
              <a:defRPr/>
            </a:lvl1pPr>
          </a:lstStyle>
          <a:p>
            <a:endParaRPr lang="tr-TR" altLang="tr-TR" dirty="0"/>
          </a:p>
        </p:txBody>
      </p:sp>
      <p:sp>
        <p:nvSpPr>
          <p:cNvPr id="4" name="Slayt Numarası Yer Tutucusu 3">
            <a:extLst>
              <a:ext uri="{FF2B5EF4-FFF2-40B4-BE49-F238E27FC236}">
                <a16:creationId xmlns:a16="http://schemas.microsoft.com/office/drawing/2014/main" xmlns=""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dirty="0"/>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a16="http://schemas.microsoft.com/office/drawing/2014/main" xmlns=""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6155F93-8516-4423-BB06-FE58C6BC18EC}"/>
              </a:ext>
            </a:extLst>
          </p:cNvPr>
          <p:cNvSpPr>
            <a:spLocks noGrp="1"/>
          </p:cNvSpPr>
          <p:nvPr>
            <p:ph type="dt" sz="half" idx="10"/>
          </p:nvPr>
        </p:nvSpPr>
        <p:spPr/>
        <p:txBody>
          <a:bodyPr/>
          <a:lstStyle>
            <a:lvl1pPr>
              <a:defRPr/>
            </a:lvl1pPr>
          </a:lstStyle>
          <a:p>
            <a:endParaRPr lang="tr-TR" altLang="tr-TR" dirty="0"/>
          </a:p>
        </p:txBody>
      </p:sp>
      <p:sp>
        <p:nvSpPr>
          <p:cNvPr id="6" name="Alt Bilgi Yer Tutucusu 5">
            <a:extLst>
              <a:ext uri="{FF2B5EF4-FFF2-40B4-BE49-F238E27FC236}">
                <a16:creationId xmlns:a16="http://schemas.microsoft.com/office/drawing/2014/main" xmlns="" id="{507077AC-5583-4387-953F-4136A5B0555E}"/>
              </a:ext>
            </a:extLst>
          </p:cNvPr>
          <p:cNvSpPr>
            <a:spLocks noGrp="1"/>
          </p:cNvSpPr>
          <p:nvPr>
            <p:ph type="ftr" sz="quarter" idx="11"/>
          </p:nvPr>
        </p:nvSpPr>
        <p:spPr/>
        <p:txBody>
          <a:bodyPr/>
          <a:lstStyle>
            <a:lvl1pPr>
              <a:defRPr/>
            </a:lvl1pPr>
          </a:lstStyle>
          <a:p>
            <a:endParaRPr lang="tr-TR" altLang="tr-TR" dirty="0"/>
          </a:p>
        </p:txBody>
      </p:sp>
      <p:sp>
        <p:nvSpPr>
          <p:cNvPr id="7" name="Slayt Numarası Yer Tutucusu 6">
            <a:extLst>
              <a:ext uri="{FF2B5EF4-FFF2-40B4-BE49-F238E27FC236}">
                <a16:creationId xmlns:a16="http://schemas.microsoft.com/office/drawing/2014/main" xmlns=""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dirty="0"/>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a16="http://schemas.microsoft.com/office/drawing/2014/main" xmlns=""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dirty="0" smtClean="0"/>
              <a:t>Resim eklemek için simgeyi tıklatın</a:t>
            </a:r>
            <a:endParaRPr lang="tr-TR" dirty="0"/>
          </a:p>
        </p:txBody>
      </p:sp>
      <p:sp>
        <p:nvSpPr>
          <p:cNvPr id="4" name="Metin Yer Tutucusu 3">
            <a:extLst>
              <a:ext uri="{FF2B5EF4-FFF2-40B4-BE49-F238E27FC236}">
                <a16:creationId xmlns:a16="http://schemas.microsoft.com/office/drawing/2014/main" xmlns=""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0EED56E-5A68-4365-8B88-F5C974F7A748}"/>
              </a:ext>
            </a:extLst>
          </p:cNvPr>
          <p:cNvSpPr>
            <a:spLocks noGrp="1"/>
          </p:cNvSpPr>
          <p:nvPr>
            <p:ph type="dt" sz="half" idx="10"/>
          </p:nvPr>
        </p:nvSpPr>
        <p:spPr/>
        <p:txBody>
          <a:bodyPr/>
          <a:lstStyle>
            <a:lvl1pPr>
              <a:defRPr/>
            </a:lvl1pPr>
          </a:lstStyle>
          <a:p>
            <a:endParaRPr lang="tr-TR" altLang="tr-TR" dirty="0"/>
          </a:p>
        </p:txBody>
      </p:sp>
      <p:sp>
        <p:nvSpPr>
          <p:cNvPr id="6" name="Alt Bilgi Yer Tutucusu 5">
            <a:extLst>
              <a:ext uri="{FF2B5EF4-FFF2-40B4-BE49-F238E27FC236}">
                <a16:creationId xmlns:a16="http://schemas.microsoft.com/office/drawing/2014/main" xmlns="" id="{A366051D-8C40-41E1-9FAC-3333DEA17A12}"/>
              </a:ext>
            </a:extLst>
          </p:cNvPr>
          <p:cNvSpPr>
            <a:spLocks noGrp="1"/>
          </p:cNvSpPr>
          <p:nvPr>
            <p:ph type="ftr" sz="quarter" idx="11"/>
          </p:nvPr>
        </p:nvSpPr>
        <p:spPr/>
        <p:txBody>
          <a:bodyPr/>
          <a:lstStyle>
            <a:lvl1pPr>
              <a:defRPr/>
            </a:lvl1pPr>
          </a:lstStyle>
          <a:p>
            <a:endParaRPr lang="tr-TR" altLang="tr-TR" dirty="0"/>
          </a:p>
        </p:txBody>
      </p:sp>
      <p:sp>
        <p:nvSpPr>
          <p:cNvPr id="7" name="Slayt Numarası Yer Tutucusu 6">
            <a:extLst>
              <a:ext uri="{FF2B5EF4-FFF2-40B4-BE49-F238E27FC236}">
                <a16:creationId xmlns:a16="http://schemas.microsoft.com/office/drawing/2014/main" xmlns=""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dirty="0"/>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FD7FAAEB-FF59-4AF9-B9AB-AEEDBF0FA107}"/>
              </a:ext>
            </a:extLst>
          </p:cNvPr>
          <p:cNvSpPr>
            <a:spLocks noGrp="1"/>
          </p:cNvSpPr>
          <p:nvPr>
            <p:ph type="dt" sz="half" idx="10"/>
          </p:nvPr>
        </p:nvSpPr>
        <p:spPr/>
        <p:txBody>
          <a:bodyPr/>
          <a:lstStyle>
            <a:lvl1pPr>
              <a:defRPr/>
            </a:lvl1pPr>
          </a:lstStyle>
          <a:p>
            <a:endParaRPr lang="tr-TR" altLang="tr-TR" dirty="0"/>
          </a:p>
        </p:txBody>
      </p:sp>
      <p:sp>
        <p:nvSpPr>
          <p:cNvPr id="5" name="Alt Bilgi Yer Tutucusu 4">
            <a:extLst>
              <a:ext uri="{FF2B5EF4-FFF2-40B4-BE49-F238E27FC236}">
                <a16:creationId xmlns:a16="http://schemas.microsoft.com/office/drawing/2014/main" xmlns="" id="{6A03263D-EBFC-4F3E-85B8-443336C1AA6C}"/>
              </a:ext>
            </a:extLst>
          </p:cNvPr>
          <p:cNvSpPr>
            <a:spLocks noGrp="1"/>
          </p:cNvSpPr>
          <p:nvPr>
            <p:ph type="ftr" sz="quarter" idx="11"/>
          </p:nvPr>
        </p:nvSpPr>
        <p:spPr/>
        <p:txBody>
          <a:bodyPr/>
          <a:lstStyle>
            <a:lvl1pPr>
              <a:defRPr/>
            </a:lvl1pPr>
          </a:lstStyle>
          <a:p>
            <a:endParaRPr lang="tr-TR" altLang="tr-TR" dirty="0"/>
          </a:p>
        </p:txBody>
      </p:sp>
      <p:sp>
        <p:nvSpPr>
          <p:cNvPr id="6" name="Slayt Numarası Yer Tutucusu 5">
            <a:extLst>
              <a:ext uri="{FF2B5EF4-FFF2-40B4-BE49-F238E27FC236}">
                <a16:creationId xmlns:a16="http://schemas.microsoft.com/office/drawing/2014/main" xmlns=""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dirty="0"/>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xmlns=""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B0C9DE15-502A-4510-8FD4-702426956D5B}"/>
              </a:ext>
            </a:extLst>
          </p:cNvPr>
          <p:cNvSpPr>
            <a:spLocks noGrp="1"/>
          </p:cNvSpPr>
          <p:nvPr>
            <p:ph type="dt" sz="half" idx="10"/>
          </p:nvPr>
        </p:nvSpPr>
        <p:spPr/>
        <p:txBody>
          <a:bodyPr/>
          <a:lstStyle>
            <a:lvl1pPr>
              <a:defRPr/>
            </a:lvl1pPr>
          </a:lstStyle>
          <a:p>
            <a:endParaRPr lang="tr-TR" altLang="tr-TR" dirty="0"/>
          </a:p>
        </p:txBody>
      </p:sp>
      <p:sp>
        <p:nvSpPr>
          <p:cNvPr id="5" name="Alt Bilgi Yer Tutucusu 4">
            <a:extLst>
              <a:ext uri="{FF2B5EF4-FFF2-40B4-BE49-F238E27FC236}">
                <a16:creationId xmlns:a16="http://schemas.microsoft.com/office/drawing/2014/main" xmlns="" id="{AF428F35-1D3B-46A8-B02C-CB5D1125A4A0}"/>
              </a:ext>
            </a:extLst>
          </p:cNvPr>
          <p:cNvSpPr>
            <a:spLocks noGrp="1"/>
          </p:cNvSpPr>
          <p:nvPr>
            <p:ph type="ftr" sz="quarter" idx="11"/>
          </p:nvPr>
        </p:nvSpPr>
        <p:spPr/>
        <p:txBody>
          <a:bodyPr/>
          <a:lstStyle>
            <a:lvl1pPr>
              <a:defRPr/>
            </a:lvl1pPr>
          </a:lstStyle>
          <a:p>
            <a:endParaRPr lang="tr-TR" altLang="tr-TR" dirty="0"/>
          </a:p>
        </p:txBody>
      </p:sp>
      <p:sp>
        <p:nvSpPr>
          <p:cNvPr id="6" name="Slayt Numarası Yer Tutucusu 5">
            <a:extLst>
              <a:ext uri="{FF2B5EF4-FFF2-40B4-BE49-F238E27FC236}">
                <a16:creationId xmlns:a16="http://schemas.microsoft.com/office/drawing/2014/main" xmlns=""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dirty="0"/>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xmlns=""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xmlns=""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dirty="0"/>
          </a:p>
        </p:txBody>
      </p:sp>
      <p:sp>
        <p:nvSpPr>
          <p:cNvPr id="1029" name="Rectangle 5">
            <a:extLst>
              <a:ext uri="{FF2B5EF4-FFF2-40B4-BE49-F238E27FC236}">
                <a16:creationId xmlns:a16="http://schemas.microsoft.com/office/drawing/2014/main" xmlns=""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dirty="0"/>
          </a:p>
        </p:txBody>
      </p:sp>
      <p:sp>
        <p:nvSpPr>
          <p:cNvPr id="1030" name="Rectangle 6">
            <a:extLst>
              <a:ext uri="{FF2B5EF4-FFF2-40B4-BE49-F238E27FC236}">
                <a16:creationId xmlns:a16="http://schemas.microsoft.com/office/drawing/2014/main" xmlns=""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xmlns=""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xmlns=""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BİYOLOJİ BÖLÜMÜ</a:t>
            </a:r>
            <a:endParaRPr lang="tr-TR" altLang="tr-TR" sz="3200" b="1" dirty="0"/>
          </a:p>
        </p:txBody>
      </p:sp>
      <p:sp>
        <p:nvSpPr>
          <p:cNvPr id="6" name="Rectangle 8">
            <a:extLst>
              <a:ext uri="{FF2B5EF4-FFF2-40B4-BE49-F238E27FC236}">
                <a16:creationId xmlns:a16="http://schemas.microsoft.com/office/drawing/2014/main" xmlns=""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FEN-EDEBİYAT FAKÜLTESİ</a:t>
            </a:r>
            <a:endParaRPr lang="tr-TR" altLang="tr-TR" sz="3200" b="1" dirty="0"/>
          </a:p>
        </p:txBody>
      </p:sp>
      <p:sp>
        <p:nvSpPr>
          <p:cNvPr id="7" name="Rectangle 8">
            <a:extLst>
              <a:ext uri="{FF2B5EF4-FFF2-40B4-BE49-F238E27FC236}">
                <a16:creationId xmlns:a16="http://schemas.microsoft.com/office/drawing/2014/main" xmlns=""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smtClean="0"/>
              <a:t>BİO221 İHTİYOLOJİ (SEÇ)</a:t>
            </a:r>
            <a:endParaRPr lang="tr-TR" altLang="tr-TR" b="1" i="1" dirty="0"/>
          </a:p>
        </p:txBody>
      </p:sp>
      <p:sp>
        <p:nvSpPr>
          <p:cNvPr id="8" name="Rectangle 8">
            <a:extLst>
              <a:ext uri="{FF2B5EF4-FFF2-40B4-BE49-F238E27FC236}">
                <a16:creationId xmlns:a16="http://schemas.microsoft.com/office/drawing/2014/main" xmlns=""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smtClean="0">
                <a:solidFill>
                  <a:schemeClr val="bg1">
                    <a:lumMod val="50000"/>
                  </a:schemeClr>
                </a:solidFill>
              </a:rPr>
              <a:t>Prof. Dr. Savaş YILMAZ</a:t>
            </a:r>
            <a:endParaRPr lang="tr-TR" altLang="tr-TR" sz="2000" b="1" i="1" dirty="0">
              <a:solidFill>
                <a:schemeClr val="bg1">
                  <a:lumMod val="50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xmlns="" id="{A280B79D-0B02-41AA-A0CB-21D933491A35}"/>
              </a:ext>
            </a:extLst>
          </p:cNvPr>
          <p:cNvSpPr>
            <a:spLocks noGrp="1" noChangeArrowheads="1"/>
          </p:cNvSpPr>
          <p:nvPr>
            <p:ph type="ctrTitle"/>
          </p:nvPr>
        </p:nvSpPr>
        <p:spPr>
          <a:xfrm>
            <a:off x="685800" y="1143000"/>
            <a:ext cx="7772400" cy="1470025"/>
          </a:xfrm>
        </p:spPr>
        <p:txBody>
          <a:bodyPr anchor="ctr"/>
          <a:lstStyle/>
          <a:p>
            <a:r>
              <a:rPr lang="tr-TR" altLang="tr-TR" sz="3600" b="1" dirty="0" smtClean="0"/>
              <a:t>Balıklarda Sinir Sistemi ve Duyu Organları</a:t>
            </a:r>
            <a:endParaRPr lang="tr-TR" altLang="tr-TR" sz="3600" b="1" dirty="0"/>
          </a:p>
        </p:txBody>
      </p:sp>
      <p:sp>
        <p:nvSpPr>
          <p:cNvPr id="6147" name="Rectangle 3">
            <a:extLst>
              <a:ext uri="{FF2B5EF4-FFF2-40B4-BE49-F238E27FC236}">
                <a16:creationId xmlns:a16="http://schemas.microsoft.com/office/drawing/2014/main" xmlns=""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smtClean="0"/>
              <a:t>Hafta-8</a:t>
            </a:r>
            <a:endParaRPr lang="tr-TR" altLang="tr-TR" sz="2800" i="1" dirty="0"/>
          </a:p>
        </p:txBody>
      </p:sp>
      <p:pic>
        <p:nvPicPr>
          <p:cNvPr id="6148"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xmlns=""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altLang="tr-TR" sz="3200" i="1" dirty="0" smtClean="0"/>
              <a:t>BİO221 İhtiyoloji</a:t>
            </a:r>
            <a:endParaRPr lang="tr-TR" altLang="tr-TR" sz="3200" i="1" dirty="0"/>
          </a:p>
        </p:txBody>
      </p:sp>
      <p:sp>
        <p:nvSpPr>
          <p:cNvPr id="2" name="Metin kutusu 1"/>
          <p:cNvSpPr txBox="1"/>
          <p:nvPr/>
        </p:nvSpPr>
        <p:spPr>
          <a:xfrm>
            <a:off x="251520" y="4915034"/>
            <a:ext cx="6552050" cy="1754326"/>
          </a:xfrm>
          <a:prstGeom prst="rect">
            <a:avLst/>
          </a:prstGeom>
          <a:noFill/>
        </p:spPr>
        <p:txBody>
          <a:bodyPr wrap="none" rtlCol="0">
            <a:spAutoFit/>
          </a:bodyPr>
          <a:lstStyle/>
          <a:p>
            <a:pPr marL="171450" indent="-171450">
              <a:buClr>
                <a:srgbClr val="FF0000"/>
              </a:buClr>
              <a:buFont typeface="Wingdings" panose="05000000000000000000" pitchFamily="2" charset="2"/>
              <a:buChar char="q"/>
            </a:pPr>
            <a:r>
              <a:rPr lang="tr-TR" sz="1200" dirty="0" smtClean="0"/>
              <a:t>Bu sunumun hazırlanmasında aşağıdaki kaynak kitaplardan yararlanılmıştır.</a:t>
            </a:r>
          </a:p>
          <a:p>
            <a:pPr marL="171450" indent="-171450">
              <a:buClr>
                <a:srgbClr val="FF0000"/>
              </a:buClr>
              <a:buFont typeface="Wingdings" panose="05000000000000000000" pitchFamily="2" charset="2"/>
              <a:buChar char="q"/>
            </a:pPr>
            <a:r>
              <a:rPr lang="tr-TR" sz="1200" dirty="0" smtClean="0"/>
              <a:t>Bu sunum eğitim amacıyla hazırlanmış olup, ticari bir amaç söz konusu değildir.</a:t>
            </a:r>
          </a:p>
          <a:p>
            <a:endParaRPr lang="tr-TR" sz="1200" dirty="0" smtClean="0"/>
          </a:p>
          <a:p>
            <a:r>
              <a:rPr lang="tr-TR" sz="1200" dirty="0" smtClean="0"/>
              <a:t>1-Turan, C. 2007. Türkiye Kemikli Deniz </a:t>
            </a:r>
            <a:r>
              <a:rPr lang="tr-TR" sz="1200" dirty="0"/>
              <a:t>B</a:t>
            </a:r>
            <a:r>
              <a:rPr lang="tr-TR" sz="1200" dirty="0" smtClean="0"/>
              <a:t>alıkları Atlası ve Sistematiği, Nobel Kitapevi, Adana.</a:t>
            </a:r>
          </a:p>
          <a:p>
            <a:r>
              <a:rPr lang="tr-TR" sz="1200" dirty="0" smtClean="0"/>
              <a:t>2-Timur</a:t>
            </a:r>
            <a:r>
              <a:rPr lang="tr-TR" sz="1200" dirty="0"/>
              <a:t>, G. 2008. Balık Anatomisi, Nobel Yayıncılık, Ankara.</a:t>
            </a:r>
          </a:p>
          <a:p>
            <a:r>
              <a:rPr lang="tr-TR" sz="1200" dirty="0" smtClean="0"/>
              <a:t>3-Demir</a:t>
            </a:r>
            <a:r>
              <a:rPr lang="tr-TR" sz="1200" dirty="0"/>
              <a:t>, N. 2009. İhtiyoloji, Nobel Yayıncılık, Ankara.</a:t>
            </a:r>
          </a:p>
          <a:p>
            <a:r>
              <a:rPr lang="tr-TR" sz="1200" dirty="0" smtClean="0"/>
              <a:t>4-Kuru</a:t>
            </a:r>
            <a:r>
              <a:rPr lang="tr-TR" sz="1200" dirty="0"/>
              <a:t>, M. 2011. Omurgalı Hayvanlar, </a:t>
            </a:r>
            <a:r>
              <a:rPr lang="tr-TR" sz="1200" dirty="0" err="1"/>
              <a:t>Palme</a:t>
            </a:r>
            <a:r>
              <a:rPr lang="tr-TR" sz="1200" dirty="0"/>
              <a:t> Yayıncılık, Ankara.</a:t>
            </a:r>
          </a:p>
          <a:p>
            <a:endParaRPr lang="tr-TR" sz="1200" dirty="0" smtClean="0"/>
          </a:p>
          <a:p>
            <a:endParaRPr lang="tr-TR" sz="1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783357"/>
            <a:ext cx="8229600" cy="3805883"/>
          </a:xfrm>
        </p:spPr>
        <p:txBody>
          <a:bodyPr/>
          <a:lstStyle/>
          <a:p>
            <a:pPr algn="just">
              <a:lnSpc>
                <a:spcPct val="150000"/>
              </a:lnSpc>
            </a:pPr>
            <a:r>
              <a:rPr lang="tr-TR" sz="2600" dirty="0" smtClean="0"/>
              <a:t>Diğer omurgalılarda olduğu gibi balıklarda da sinir sistemi, </a:t>
            </a:r>
            <a:r>
              <a:rPr lang="tr-TR" sz="2600" b="1" dirty="0" smtClean="0"/>
              <a:t>merkezi sinir sistemi </a:t>
            </a:r>
            <a:r>
              <a:rPr lang="tr-TR" sz="2600" dirty="0" smtClean="0"/>
              <a:t>ve </a:t>
            </a:r>
            <a:r>
              <a:rPr lang="tr-TR" sz="2600" b="1" dirty="0" smtClean="0"/>
              <a:t>çevresel sinir sistemi</a:t>
            </a:r>
            <a:r>
              <a:rPr lang="tr-TR" sz="2600" dirty="0" smtClean="0"/>
              <a:t> olmak üzere iki kısımda incelenebilir.</a:t>
            </a:r>
          </a:p>
          <a:p>
            <a:pPr algn="just">
              <a:lnSpc>
                <a:spcPct val="150000"/>
              </a:lnSpc>
            </a:pPr>
            <a:r>
              <a:rPr lang="tr-TR" sz="2600" dirty="0" smtClean="0"/>
              <a:t>Merkezi sinir sistemi, beyin ve omurilikten oluşurken, çevresel sinir sistemi beyin ve omuriliğe ait sinir ve gangliyonlardan oluşur.</a:t>
            </a:r>
            <a:endParaRPr lang="tr-TR" sz="2600" dirty="0"/>
          </a:p>
        </p:txBody>
      </p:sp>
      <p:sp>
        <p:nvSpPr>
          <p:cNvPr id="4" name="Metin kutusu 3"/>
          <p:cNvSpPr txBox="1"/>
          <p:nvPr/>
        </p:nvSpPr>
        <p:spPr>
          <a:xfrm>
            <a:off x="2627784" y="908720"/>
            <a:ext cx="3744936" cy="707886"/>
          </a:xfrm>
          <a:prstGeom prst="rect">
            <a:avLst/>
          </a:prstGeom>
          <a:noFill/>
        </p:spPr>
        <p:txBody>
          <a:bodyPr wrap="none" rtlCol="0">
            <a:spAutoFit/>
          </a:bodyPr>
          <a:lstStyle/>
          <a:p>
            <a:pPr algn="ctr"/>
            <a:r>
              <a:rPr lang="tr-TR" sz="4000" b="1" dirty="0" smtClean="0">
                <a:solidFill>
                  <a:srgbClr val="FF0000"/>
                </a:solidFill>
                <a:latin typeface="+mn-lt"/>
              </a:rPr>
              <a:t>SİNİR SİSTEMİ</a:t>
            </a:r>
            <a:endParaRPr lang="tr-TR" sz="4000" b="1" dirty="0">
              <a:solidFill>
                <a:srgbClr val="FF0000"/>
              </a:solidFill>
              <a:latin typeface="+mn-lt"/>
            </a:endParaRPr>
          </a:p>
        </p:txBody>
      </p:sp>
    </p:spTree>
    <p:extLst>
      <p:ext uri="{BB962C8B-B14F-4D97-AF65-F5344CB8AC3E}">
        <p14:creationId xmlns:p14="http://schemas.microsoft.com/office/powerpoint/2010/main" val="34925210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b="1" dirty="0" smtClean="0">
                <a:solidFill>
                  <a:srgbClr val="FF0000"/>
                </a:solidFill>
              </a:rPr>
              <a:t>Cyclostomata</a:t>
            </a:r>
            <a:endParaRPr lang="tr-TR" sz="4000" b="1" dirty="0">
              <a:solidFill>
                <a:srgbClr val="FF0000"/>
              </a:solidFill>
            </a:endParaRPr>
          </a:p>
        </p:txBody>
      </p:sp>
      <p:sp>
        <p:nvSpPr>
          <p:cNvPr id="3" name="İçerik Yer Tutucusu 2"/>
          <p:cNvSpPr>
            <a:spLocks noGrp="1"/>
          </p:cNvSpPr>
          <p:nvPr>
            <p:ph idx="1"/>
          </p:nvPr>
        </p:nvSpPr>
        <p:spPr>
          <a:xfrm>
            <a:off x="457200" y="1268760"/>
            <a:ext cx="8229600" cy="4525963"/>
          </a:xfrm>
        </p:spPr>
        <p:txBody>
          <a:bodyPr/>
          <a:lstStyle/>
          <a:p>
            <a:pPr algn="just"/>
            <a:r>
              <a:rPr lang="en-US" altLang="tr-TR" sz="2600" dirty="0">
                <a:solidFill>
                  <a:srgbClr val="000000"/>
                </a:solidFill>
              </a:rPr>
              <a:t>Sinir şeridinin ön </a:t>
            </a:r>
            <a:r>
              <a:rPr lang="en-US" altLang="tr-TR" sz="2600" dirty="0" smtClean="0">
                <a:solidFill>
                  <a:srgbClr val="000000"/>
                </a:solidFill>
              </a:rPr>
              <a:t>kısmı </a:t>
            </a:r>
            <a:r>
              <a:rPr lang="en-US" altLang="tr-TR" sz="2600" dirty="0">
                <a:solidFill>
                  <a:srgbClr val="000000"/>
                </a:solidFill>
              </a:rPr>
              <a:t>genişleyerek beyni oluşturur. Beyin ön, orta ve </a:t>
            </a:r>
            <a:r>
              <a:rPr lang="en-US" altLang="tr-TR" sz="2600" dirty="0" err="1" smtClean="0">
                <a:solidFill>
                  <a:srgbClr val="000000"/>
                </a:solidFill>
              </a:rPr>
              <a:t>arka</a:t>
            </a:r>
            <a:r>
              <a:rPr lang="en-US" altLang="tr-TR" sz="2600" dirty="0" smtClean="0">
                <a:solidFill>
                  <a:srgbClr val="000000"/>
                </a:solidFill>
              </a:rPr>
              <a:t> </a:t>
            </a:r>
            <a:r>
              <a:rPr lang="en-US" altLang="tr-TR" sz="2600" dirty="0" smtClean="0">
                <a:solidFill>
                  <a:srgbClr val="000000"/>
                </a:solidFill>
              </a:rPr>
              <a:t>olmak</a:t>
            </a:r>
            <a:r>
              <a:rPr lang="en-US" altLang="tr-TR" sz="2600" dirty="0" smtClean="0">
                <a:solidFill>
                  <a:srgbClr val="000000"/>
                </a:solidFill>
              </a:rPr>
              <a:t> </a:t>
            </a:r>
            <a:r>
              <a:rPr lang="en-US" altLang="tr-TR" sz="2600" dirty="0">
                <a:solidFill>
                  <a:srgbClr val="000000"/>
                </a:solidFill>
              </a:rPr>
              <a:t>üzere üç kısma ayrılır. </a:t>
            </a:r>
            <a:endParaRPr lang="tr-TR" altLang="tr-TR" sz="2600" dirty="0">
              <a:solidFill>
                <a:srgbClr val="000000"/>
              </a:solidFill>
            </a:endParaRPr>
          </a:p>
          <a:p>
            <a:pPr algn="just"/>
            <a:endParaRPr lang="tr-TR" altLang="tr-TR" sz="2600" dirty="0">
              <a:solidFill>
                <a:srgbClr val="000000"/>
              </a:solidFill>
            </a:endParaRPr>
          </a:p>
          <a:p>
            <a:pPr algn="just"/>
            <a:r>
              <a:rPr lang="en-US" altLang="tr-TR" sz="2600" dirty="0" smtClean="0">
                <a:solidFill>
                  <a:srgbClr val="000000"/>
                </a:solidFill>
              </a:rPr>
              <a:t>Ön </a:t>
            </a:r>
            <a:r>
              <a:rPr lang="en-US" altLang="tr-TR" sz="2600" dirty="0">
                <a:solidFill>
                  <a:srgbClr val="000000"/>
                </a:solidFill>
              </a:rPr>
              <a:t>beyinde koku alma sinirlerinin çıktığı </a:t>
            </a:r>
            <a:r>
              <a:rPr lang="en-US" altLang="tr-TR" sz="2600" b="1" dirty="0">
                <a:solidFill>
                  <a:srgbClr val="FF3399"/>
                </a:solidFill>
              </a:rPr>
              <a:t>bulbus olfactorius</a:t>
            </a:r>
            <a:r>
              <a:rPr lang="en-US" altLang="tr-TR" sz="2600" dirty="0">
                <a:solidFill>
                  <a:srgbClr val="000000"/>
                </a:solidFill>
              </a:rPr>
              <a:t> adı verilen iki lob vardır. Bu kısma görme sinirleri de bağlanır. </a:t>
            </a:r>
            <a:endParaRPr lang="tr-TR" altLang="tr-TR" sz="2600" dirty="0">
              <a:solidFill>
                <a:srgbClr val="000000"/>
              </a:solidFill>
            </a:endParaRPr>
          </a:p>
          <a:p>
            <a:pPr algn="just"/>
            <a:endParaRPr lang="tr-TR" altLang="tr-TR" sz="2600" dirty="0">
              <a:solidFill>
                <a:srgbClr val="000000"/>
              </a:solidFill>
            </a:endParaRPr>
          </a:p>
          <a:p>
            <a:pPr algn="just"/>
            <a:r>
              <a:rPr lang="en-US" altLang="tr-TR" sz="2600" dirty="0" smtClean="0">
                <a:solidFill>
                  <a:srgbClr val="000000"/>
                </a:solidFill>
              </a:rPr>
              <a:t>Ön </a:t>
            </a:r>
            <a:r>
              <a:rPr lang="en-US" altLang="tr-TR" sz="2600" dirty="0">
                <a:solidFill>
                  <a:srgbClr val="000000"/>
                </a:solidFill>
              </a:rPr>
              <a:t>beynin altında </a:t>
            </a:r>
            <a:r>
              <a:rPr lang="en-US" altLang="tr-TR" sz="2600" b="1" dirty="0">
                <a:solidFill>
                  <a:srgbClr val="FF3399"/>
                </a:solidFill>
              </a:rPr>
              <a:t>hipofiz bezi</a:t>
            </a:r>
            <a:r>
              <a:rPr lang="en-US" altLang="tr-TR" sz="2600" dirty="0">
                <a:solidFill>
                  <a:srgbClr val="000000"/>
                </a:solidFill>
              </a:rPr>
              <a:t> yer almıştır. Bunların arkasında iki beyin yarım küresi bulunur. Beyin yarım küreleri daha geride bulunan </a:t>
            </a:r>
            <a:r>
              <a:rPr lang="en-US" altLang="tr-TR" sz="2600" b="1" dirty="0">
                <a:solidFill>
                  <a:srgbClr val="FF3399"/>
                </a:solidFill>
              </a:rPr>
              <a:t>Diencephalon</a:t>
            </a:r>
            <a:r>
              <a:rPr lang="en-US" altLang="tr-TR" sz="2600" dirty="0">
                <a:solidFill>
                  <a:srgbClr val="000000"/>
                </a:solidFill>
              </a:rPr>
              <a:t> ile irtibatlıdır.</a:t>
            </a:r>
            <a:endParaRPr lang="tr-TR" sz="2600" dirty="0"/>
          </a:p>
        </p:txBody>
      </p:sp>
    </p:spTree>
    <p:extLst>
      <p:ext uri="{BB962C8B-B14F-4D97-AF65-F5344CB8AC3E}">
        <p14:creationId xmlns:p14="http://schemas.microsoft.com/office/powerpoint/2010/main" val="22299710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836712"/>
            <a:ext cx="8229600" cy="5289451"/>
          </a:xfrm>
        </p:spPr>
        <p:txBody>
          <a:bodyPr/>
          <a:lstStyle/>
          <a:p>
            <a:pPr algn="just"/>
            <a:r>
              <a:rPr lang="en-US" altLang="tr-TR" sz="2600" dirty="0">
                <a:solidFill>
                  <a:srgbClr val="000000"/>
                </a:solidFill>
              </a:rPr>
              <a:t>Diencephalonun altında </a:t>
            </a:r>
            <a:r>
              <a:rPr lang="en-US" altLang="tr-TR" sz="2600" b="1" dirty="0">
                <a:solidFill>
                  <a:srgbClr val="FF3399"/>
                </a:solidFill>
              </a:rPr>
              <a:t>infundibulum</a:t>
            </a:r>
            <a:r>
              <a:rPr lang="en-US" altLang="tr-TR" sz="2600" dirty="0">
                <a:solidFill>
                  <a:srgbClr val="000000"/>
                </a:solidFill>
              </a:rPr>
              <a:t>, bunun üstünde </a:t>
            </a:r>
            <a:r>
              <a:rPr lang="en-US" altLang="tr-TR" sz="2600" b="1" dirty="0">
                <a:solidFill>
                  <a:srgbClr val="FF3399"/>
                </a:solidFill>
              </a:rPr>
              <a:t>epifiz bezi</a:t>
            </a:r>
            <a:r>
              <a:rPr lang="en-US" altLang="tr-TR" sz="2600" dirty="0">
                <a:solidFill>
                  <a:srgbClr val="000000"/>
                </a:solidFill>
              </a:rPr>
              <a:t> yer alır. Epifiz bezi üçüncü göz (pineal) olarak görev yapmaktadır. </a:t>
            </a:r>
            <a:endParaRPr lang="tr-TR" altLang="tr-TR" sz="2600" dirty="0">
              <a:solidFill>
                <a:srgbClr val="000000"/>
              </a:solidFill>
            </a:endParaRPr>
          </a:p>
          <a:p>
            <a:pPr algn="just"/>
            <a:endParaRPr lang="tr-TR" altLang="tr-TR" sz="2600" dirty="0">
              <a:solidFill>
                <a:srgbClr val="000000"/>
              </a:solidFill>
            </a:endParaRPr>
          </a:p>
          <a:p>
            <a:pPr algn="just"/>
            <a:r>
              <a:rPr lang="en-US" altLang="tr-TR" sz="2600" dirty="0" smtClean="0">
                <a:solidFill>
                  <a:srgbClr val="000000"/>
                </a:solidFill>
              </a:rPr>
              <a:t>Orta </a:t>
            </a:r>
            <a:r>
              <a:rPr lang="en-US" altLang="tr-TR" sz="2600" dirty="0">
                <a:solidFill>
                  <a:srgbClr val="000000"/>
                </a:solidFill>
              </a:rPr>
              <a:t>beyinde, dorsal kısımda görme sinirlerinin çıktığı </a:t>
            </a:r>
            <a:r>
              <a:rPr lang="en-US" altLang="tr-TR" sz="2600" b="1" dirty="0">
                <a:solidFill>
                  <a:srgbClr val="FF3399"/>
                </a:solidFill>
              </a:rPr>
              <a:t>tractus opticus</a:t>
            </a:r>
            <a:r>
              <a:rPr lang="en-US" altLang="tr-TR" sz="2600" dirty="0">
                <a:solidFill>
                  <a:srgbClr val="000000"/>
                </a:solidFill>
              </a:rPr>
              <a:t> denen bir çift lob bulunur. </a:t>
            </a:r>
            <a:endParaRPr lang="tr-TR" altLang="tr-TR" sz="2600" dirty="0">
              <a:solidFill>
                <a:srgbClr val="000000"/>
              </a:solidFill>
            </a:endParaRPr>
          </a:p>
          <a:p>
            <a:pPr algn="just"/>
            <a:endParaRPr lang="tr-TR" altLang="tr-TR" sz="2600" dirty="0">
              <a:solidFill>
                <a:srgbClr val="000000"/>
              </a:solidFill>
            </a:endParaRPr>
          </a:p>
          <a:p>
            <a:pPr algn="just"/>
            <a:r>
              <a:rPr lang="en-US" altLang="tr-TR" sz="2600" dirty="0" smtClean="0">
                <a:solidFill>
                  <a:srgbClr val="000000"/>
                </a:solidFill>
              </a:rPr>
              <a:t>Arka </a:t>
            </a:r>
            <a:r>
              <a:rPr lang="en-US" altLang="tr-TR" sz="2600" dirty="0">
                <a:solidFill>
                  <a:srgbClr val="000000"/>
                </a:solidFill>
              </a:rPr>
              <a:t>beyinde ise dorsalde küçük bir band şeklinde </a:t>
            </a:r>
            <a:r>
              <a:rPr lang="en-US" altLang="tr-TR" sz="2600" b="1" dirty="0">
                <a:solidFill>
                  <a:srgbClr val="FF3399"/>
                </a:solidFill>
              </a:rPr>
              <a:t>Cerebellum</a:t>
            </a:r>
            <a:r>
              <a:rPr lang="en-US" altLang="tr-TR" sz="2600" dirty="0">
                <a:solidFill>
                  <a:srgbClr val="000000"/>
                </a:solidFill>
              </a:rPr>
              <a:t> ve ventralde daha büyük yapılı </a:t>
            </a:r>
            <a:r>
              <a:rPr lang="en-US" altLang="tr-TR" sz="2600" b="1" dirty="0">
                <a:solidFill>
                  <a:srgbClr val="FF3399"/>
                </a:solidFill>
              </a:rPr>
              <a:t>medulla oblangata</a:t>
            </a:r>
            <a:r>
              <a:rPr lang="en-US" altLang="tr-TR" sz="2600" dirty="0">
                <a:solidFill>
                  <a:srgbClr val="000000"/>
                </a:solidFill>
              </a:rPr>
              <a:t> yer alır. Beyinden 10 çift sinir çıkar. </a:t>
            </a:r>
          </a:p>
          <a:p>
            <a:endParaRPr lang="tr-TR" sz="2600" dirty="0"/>
          </a:p>
        </p:txBody>
      </p:sp>
    </p:spTree>
    <p:extLst>
      <p:ext uri="{BB962C8B-B14F-4D97-AF65-F5344CB8AC3E}">
        <p14:creationId xmlns:p14="http://schemas.microsoft.com/office/powerpoint/2010/main" val="4572561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Petromyzon'da beyinin boyuna kesit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6013" y="836712"/>
            <a:ext cx="7105650" cy="3471862"/>
          </a:xfrm>
          <a:prstGeom prst="rect">
            <a:avLst/>
          </a:prstGeom>
          <a:noFill/>
          <a:ln w="76200" cmpd="tri">
            <a:solidFill>
              <a:srgbClr val="FF0066"/>
            </a:solidFill>
            <a:miter lim="800000"/>
            <a:headEnd/>
            <a:tailEnd/>
          </a:ln>
          <a:extLst>
            <a:ext uri="{909E8E84-426E-40DD-AFC4-6F175D3DCCD1}">
              <a14:hiddenFill xmlns:a14="http://schemas.microsoft.com/office/drawing/2010/main">
                <a:solidFill>
                  <a:srgbClr val="FFFFFF"/>
                </a:solidFill>
              </a14:hiddenFill>
            </a:ext>
          </a:extLst>
        </p:spPr>
      </p:pic>
      <p:sp>
        <p:nvSpPr>
          <p:cNvPr id="5" name="Rectangle 4"/>
          <p:cNvSpPr>
            <a:spLocks noChangeArrowheads="1"/>
          </p:cNvSpPr>
          <p:nvPr/>
        </p:nvSpPr>
        <p:spPr bwMode="auto">
          <a:xfrm>
            <a:off x="2195513" y="4869160"/>
            <a:ext cx="5294312" cy="369332"/>
          </a:xfrm>
          <a:prstGeom prst="rect">
            <a:avLst/>
          </a:prstGeom>
          <a:noFill/>
          <a:ln w="76200" cmpd="tri">
            <a:solidFill>
              <a:srgbClr val="FF0066"/>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algn="ctr" eaLnBrk="0" fontAlgn="base" hangingPunct="0">
              <a:spcBef>
                <a:spcPct val="0"/>
              </a:spcBef>
              <a:spcAft>
                <a:spcPct val="0"/>
              </a:spcAft>
              <a:defRPr>
                <a:solidFill>
                  <a:schemeClr val="tx1"/>
                </a:solidFill>
                <a:latin typeface="Tahoma" pitchFamily="34" charset="0"/>
              </a:defRPr>
            </a:lvl6pPr>
            <a:lvl7pPr marL="2971800" indent="-228600" algn="ctr" eaLnBrk="0" fontAlgn="base" hangingPunct="0">
              <a:spcBef>
                <a:spcPct val="0"/>
              </a:spcBef>
              <a:spcAft>
                <a:spcPct val="0"/>
              </a:spcAft>
              <a:defRPr>
                <a:solidFill>
                  <a:schemeClr val="tx1"/>
                </a:solidFill>
                <a:latin typeface="Tahoma" pitchFamily="34" charset="0"/>
              </a:defRPr>
            </a:lvl7pPr>
            <a:lvl8pPr marL="3429000" indent="-228600" algn="ctr" eaLnBrk="0" fontAlgn="base" hangingPunct="0">
              <a:spcBef>
                <a:spcPct val="0"/>
              </a:spcBef>
              <a:spcAft>
                <a:spcPct val="0"/>
              </a:spcAft>
              <a:defRPr>
                <a:solidFill>
                  <a:schemeClr val="tx1"/>
                </a:solidFill>
                <a:latin typeface="Tahoma" pitchFamily="34" charset="0"/>
              </a:defRPr>
            </a:lvl8pPr>
            <a:lvl9pPr marL="3886200" indent="-228600" algn="ctr" eaLnBrk="0" fontAlgn="base" hangingPunct="0">
              <a:spcBef>
                <a:spcPct val="0"/>
              </a:spcBef>
              <a:spcAft>
                <a:spcPct val="0"/>
              </a:spcAft>
              <a:defRPr>
                <a:solidFill>
                  <a:schemeClr val="tx1"/>
                </a:solidFill>
                <a:latin typeface="Tahoma" pitchFamily="34" charset="0"/>
              </a:defRPr>
            </a:lvl9pPr>
          </a:lstStyle>
          <a:p>
            <a:pPr algn="ctr" eaLnBrk="1" hangingPunct="1">
              <a:spcBef>
                <a:spcPct val="20000"/>
              </a:spcBef>
            </a:pPr>
            <a:r>
              <a:rPr lang="tr-TR" altLang="tr-TR">
                <a:solidFill>
                  <a:srgbClr val="000000"/>
                </a:solidFill>
              </a:rPr>
              <a:t>Petromyzon’da beyinin boyuna kesiti</a:t>
            </a:r>
          </a:p>
        </p:txBody>
      </p:sp>
    </p:spTree>
    <p:extLst>
      <p:ext uri="{BB962C8B-B14F-4D97-AF65-F5344CB8AC3E}">
        <p14:creationId xmlns:p14="http://schemas.microsoft.com/office/powerpoint/2010/main" val="20854447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descr="Petromyzon'da başın boyuna kesit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8888" y="908050"/>
            <a:ext cx="6545262" cy="3824288"/>
          </a:xfrm>
          <a:prstGeom prst="rect">
            <a:avLst/>
          </a:prstGeom>
          <a:noFill/>
          <a:ln w="76200" cmpd="tri">
            <a:solidFill>
              <a:srgbClr val="FF0066"/>
            </a:solidFill>
            <a:miter lim="800000"/>
            <a:headEnd/>
            <a:tailEnd/>
          </a:ln>
          <a:extLst>
            <a:ext uri="{909E8E84-426E-40DD-AFC4-6F175D3DCCD1}">
              <a14:hiddenFill xmlns:a14="http://schemas.microsoft.com/office/drawing/2010/main">
                <a:solidFill>
                  <a:srgbClr val="FFFFFF"/>
                </a:solidFill>
              </a14:hiddenFill>
            </a:ext>
          </a:extLst>
        </p:spPr>
      </p:pic>
      <p:sp>
        <p:nvSpPr>
          <p:cNvPr id="5" name="Rectangle 6"/>
          <p:cNvSpPr>
            <a:spLocks noChangeArrowheads="1"/>
          </p:cNvSpPr>
          <p:nvPr/>
        </p:nvSpPr>
        <p:spPr bwMode="auto">
          <a:xfrm>
            <a:off x="2339752" y="5085184"/>
            <a:ext cx="5035550" cy="369332"/>
          </a:xfrm>
          <a:prstGeom prst="rect">
            <a:avLst/>
          </a:prstGeom>
          <a:noFill/>
          <a:ln w="76200" cmpd="tri">
            <a:solidFill>
              <a:srgbClr val="FF0066"/>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algn="ctr" eaLnBrk="0" fontAlgn="base" hangingPunct="0">
              <a:spcBef>
                <a:spcPct val="0"/>
              </a:spcBef>
              <a:spcAft>
                <a:spcPct val="0"/>
              </a:spcAft>
              <a:defRPr>
                <a:solidFill>
                  <a:schemeClr val="tx1"/>
                </a:solidFill>
                <a:latin typeface="Tahoma" pitchFamily="34" charset="0"/>
              </a:defRPr>
            </a:lvl6pPr>
            <a:lvl7pPr marL="2971800" indent="-228600" algn="ctr" eaLnBrk="0" fontAlgn="base" hangingPunct="0">
              <a:spcBef>
                <a:spcPct val="0"/>
              </a:spcBef>
              <a:spcAft>
                <a:spcPct val="0"/>
              </a:spcAft>
              <a:defRPr>
                <a:solidFill>
                  <a:schemeClr val="tx1"/>
                </a:solidFill>
                <a:latin typeface="Tahoma" pitchFamily="34" charset="0"/>
              </a:defRPr>
            </a:lvl7pPr>
            <a:lvl8pPr marL="3429000" indent="-228600" algn="ctr" eaLnBrk="0" fontAlgn="base" hangingPunct="0">
              <a:spcBef>
                <a:spcPct val="0"/>
              </a:spcBef>
              <a:spcAft>
                <a:spcPct val="0"/>
              </a:spcAft>
              <a:defRPr>
                <a:solidFill>
                  <a:schemeClr val="tx1"/>
                </a:solidFill>
                <a:latin typeface="Tahoma" pitchFamily="34" charset="0"/>
              </a:defRPr>
            </a:lvl8pPr>
            <a:lvl9pPr marL="3886200" indent="-228600" algn="ctr" eaLnBrk="0" fontAlgn="base" hangingPunct="0">
              <a:spcBef>
                <a:spcPct val="0"/>
              </a:spcBef>
              <a:spcAft>
                <a:spcPct val="0"/>
              </a:spcAft>
              <a:defRPr>
                <a:solidFill>
                  <a:schemeClr val="tx1"/>
                </a:solidFill>
                <a:latin typeface="Tahoma" pitchFamily="34" charset="0"/>
              </a:defRPr>
            </a:lvl9pPr>
          </a:lstStyle>
          <a:p>
            <a:pPr algn="ctr" eaLnBrk="1" hangingPunct="1"/>
            <a:r>
              <a:rPr lang="tr-TR" altLang="tr-TR">
                <a:solidFill>
                  <a:srgbClr val="000000"/>
                </a:solidFill>
              </a:rPr>
              <a:t>Petromyzon’da başın boyuna kesiti</a:t>
            </a:r>
          </a:p>
        </p:txBody>
      </p:sp>
    </p:spTree>
    <p:extLst>
      <p:ext uri="{BB962C8B-B14F-4D97-AF65-F5344CB8AC3E}">
        <p14:creationId xmlns:p14="http://schemas.microsoft.com/office/powerpoint/2010/main" val="3456482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b="1" dirty="0" err="1" smtClean="0">
                <a:solidFill>
                  <a:srgbClr val="FF0000"/>
                </a:solidFill>
              </a:rPr>
              <a:t>Chondrichthyes</a:t>
            </a:r>
            <a:endParaRPr lang="tr-TR" sz="4000" b="1" dirty="0">
              <a:solidFill>
                <a:srgbClr val="FF0000"/>
              </a:solidFill>
            </a:endParaRPr>
          </a:p>
        </p:txBody>
      </p:sp>
      <p:sp>
        <p:nvSpPr>
          <p:cNvPr id="3" name="İçerik Yer Tutucusu 2"/>
          <p:cNvSpPr>
            <a:spLocks noGrp="1"/>
          </p:cNvSpPr>
          <p:nvPr>
            <p:ph idx="1"/>
          </p:nvPr>
        </p:nvSpPr>
        <p:spPr>
          <a:xfrm>
            <a:off x="457200" y="1412776"/>
            <a:ext cx="8229600" cy="4525963"/>
          </a:xfrm>
        </p:spPr>
        <p:txBody>
          <a:bodyPr/>
          <a:lstStyle/>
          <a:p>
            <a:pPr algn="just" defTabSz="268288">
              <a:lnSpc>
                <a:spcPct val="150000"/>
              </a:lnSpc>
              <a:tabLst>
                <a:tab pos="444500" algn="l"/>
              </a:tabLst>
            </a:pPr>
            <a:r>
              <a:rPr lang="tr-TR" altLang="tr-TR" sz="2000" dirty="0" err="1"/>
              <a:t>Kıkırdaklı</a:t>
            </a:r>
            <a:r>
              <a:rPr lang="tr-TR" altLang="tr-TR" sz="2000" dirty="0"/>
              <a:t> balıklarda beyin; Yuvarlakağızlılarda olduğu gibi üç kısımdan meydana gelmiş olmasına rağmen, ön ve arka beyin iki alt bölgeye ayrılmasıyla onlardan daha gelişmiş olduğu söylenir. Buna göre </a:t>
            </a:r>
            <a:r>
              <a:rPr lang="tr-TR" altLang="tr-TR" sz="2000" dirty="0" err="1"/>
              <a:t>kıkırdaklı</a:t>
            </a:r>
            <a:r>
              <a:rPr lang="tr-TR" altLang="tr-TR" sz="2000" dirty="0"/>
              <a:t> balıklarda beyin 5 bölgeden oluşmaktadır. </a:t>
            </a:r>
          </a:p>
          <a:p>
            <a:pPr marL="0" indent="0" algn="just" defTabSz="268288">
              <a:lnSpc>
                <a:spcPct val="150000"/>
              </a:lnSpc>
              <a:buNone/>
              <a:tabLst>
                <a:tab pos="444500" algn="l"/>
              </a:tabLst>
            </a:pPr>
            <a:r>
              <a:rPr lang="tr-TR" altLang="tr-TR" sz="2000" dirty="0"/>
              <a:t>	</a:t>
            </a:r>
            <a:r>
              <a:rPr lang="tr-TR" altLang="tr-TR" sz="2000" dirty="0" smtClean="0"/>
              <a:t>I</a:t>
            </a:r>
            <a:r>
              <a:rPr lang="tr-TR" altLang="tr-TR" sz="2000" dirty="0"/>
              <a:t>. </a:t>
            </a:r>
            <a:r>
              <a:rPr lang="tr-TR" altLang="tr-TR" sz="2000" dirty="0" smtClean="0"/>
              <a:t>   </a:t>
            </a:r>
            <a:r>
              <a:rPr lang="tr-TR" altLang="tr-TR" sz="2000" dirty="0" err="1" smtClean="0"/>
              <a:t>Telencephalon</a:t>
            </a:r>
            <a:endParaRPr lang="tr-TR" altLang="tr-TR" sz="2000" dirty="0"/>
          </a:p>
          <a:p>
            <a:pPr marL="0" indent="0" algn="just" defTabSz="268288">
              <a:lnSpc>
                <a:spcPct val="150000"/>
              </a:lnSpc>
              <a:buNone/>
              <a:tabLst>
                <a:tab pos="444500" algn="l"/>
              </a:tabLst>
            </a:pPr>
            <a:r>
              <a:rPr lang="tr-TR" altLang="tr-TR" sz="2000" dirty="0" smtClean="0"/>
              <a:t>		II</a:t>
            </a:r>
            <a:r>
              <a:rPr lang="tr-TR" altLang="tr-TR" sz="2000" dirty="0"/>
              <a:t>. 	</a:t>
            </a:r>
            <a:r>
              <a:rPr lang="tr-TR" altLang="tr-TR" sz="2000" dirty="0" err="1" smtClean="0"/>
              <a:t>Diencephalon</a:t>
            </a:r>
            <a:endParaRPr lang="tr-TR" altLang="tr-TR" sz="2000" dirty="0"/>
          </a:p>
          <a:p>
            <a:pPr marL="0" indent="0" algn="just" defTabSz="268288">
              <a:lnSpc>
                <a:spcPct val="150000"/>
              </a:lnSpc>
              <a:buNone/>
              <a:tabLst>
                <a:tab pos="444500" algn="l"/>
              </a:tabLst>
            </a:pPr>
            <a:r>
              <a:rPr lang="tr-TR" altLang="tr-TR" sz="2000" dirty="0" smtClean="0"/>
              <a:t>			III</a:t>
            </a:r>
            <a:r>
              <a:rPr lang="tr-TR" altLang="tr-TR" sz="2000" dirty="0"/>
              <a:t>. 	</a:t>
            </a:r>
            <a:r>
              <a:rPr lang="tr-TR" altLang="tr-TR" sz="2000" dirty="0" err="1"/>
              <a:t>Mesencephalon</a:t>
            </a:r>
            <a:endParaRPr lang="tr-TR" altLang="tr-TR" sz="2000" dirty="0"/>
          </a:p>
          <a:p>
            <a:pPr marL="0" indent="0" algn="just" defTabSz="268288">
              <a:lnSpc>
                <a:spcPct val="150000"/>
              </a:lnSpc>
              <a:buNone/>
              <a:tabLst>
                <a:tab pos="444500" algn="l"/>
              </a:tabLst>
            </a:pPr>
            <a:r>
              <a:rPr lang="tr-TR" altLang="tr-TR" sz="2000" dirty="0" smtClean="0"/>
              <a:t>				IV</a:t>
            </a:r>
            <a:r>
              <a:rPr lang="tr-TR" altLang="tr-TR" sz="2000" dirty="0"/>
              <a:t>. 	</a:t>
            </a:r>
            <a:r>
              <a:rPr lang="tr-TR" altLang="tr-TR" sz="2000" dirty="0" err="1"/>
              <a:t>Metencephalon</a:t>
            </a:r>
            <a:endParaRPr lang="tr-TR" altLang="tr-TR" sz="2000" dirty="0"/>
          </a:p>
          <a:p>
            <a:pPr marL="0" indent="0" algn="just" defTabSz="268288">
              <a:lnSpc>
                <a:spcPct val="150000"/>
              </a:lnSpc>
              <a:buNone/>
              <a:tabLst>
                <a:tab pos="444500" algn="l"/>
              </a:tabLst>
            </a:pPr>
            <a:r>
              <a:rPr lang="tr-TR" altLang="tr-TR" sz="2000" dirty="0" smtClean="0"/>
              <a:t>					V</a:t>
            </a:r>
            <a:r>
              <a:rPr lang="tr-TR" altLang="tr-TR" sz="2000" dirty="0"/>
              <a:t>. 	</a:t>
            </a:r>
            <a:r>
              <a:rPr lang="tr-TR" altLang="tr-TR" sz="2000" dirty="0" err="1" smtClean="0"/>
              <a:t>Myelencephalon</a:t>
            </a:r>
            <a:endParaRPr lang="tr-TR" altLang="tr-TR" sz="2000" dirty="0"/>
          </a:p>
          <a:p>
            <a:endParaRPr lang="tr-TR" sz="2000" dirty="0"/>
          </a:p>
        </p:txBody>
      </p:sp>
    </p:spTree>
    <p:extLst>
      <p:ext uri="{BB962C8B-B14F-4D97-AF65-F5344CB8AC3E}">
        <p14:creationId xmlns:p14="http://schemas.microsoft.com/office/powerpoint/2010/main" val="3118555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5577483"/>
          </a:xfrm>
        </p:spPr>
        <p:txBody>
          <a:bodyPr/>
          <a:lstStyle/>
          <a:p>
            <a:pPr algn="just">
              <a:lnSpc>
                <a:spcPct val="150000"/>
              </a:lnSpc>
            </a:pPr>
            <a:r>
              <a:rPr lang="tr-TR" altLang="tr-TR" sz="2400" dirty="0"/>
              <a:t>Bu hayvanlarda koku alma duyusu oldukça iyi gelişmiştir ve besinlerin yerinin bulunmasında rol oynar. </a:t>
            </a:r>
            <a:endParaRPr lang="tr-TR" altLang="tr-TR" sz="2400" dirty="0" smtClean="0"/>
          </a:p>
          <a:p>
            <a:pPr algn="just">
              <a:lnSpc>
                <a:spcPct val="150000"/>
              </a:lnSpc>
            </a:pPr>
            <a:r>
              <a:rPr lang="tr-TR" altLang="tr-TR" sz="2400" dirty="0" smtClean="0"/>
              <a:t>Tüm </a:t>
            </a:r>
            <a:r>
              <a:rPr lang="tr-TR" altLang="tr-TR" sz="2400" dirty="0"/>
              <a:t>koku alma sinirleri beyin yarıkürelerine ulaşır. Bu nedenle beyin yarıküreleri koku uyartılarının analiz edildiği yer olarak kabul </a:t>
            </a:r>
            <a:r>
              <a:rPr lang="tr-TR" altLang="tr-TR" sz="2400" dirty="0" smtClean="0"/>
              <a:t>edilir. </a:t>
            </a:r>
          </a:p>
          <a:p>
            <a:pPr algn="just">
              <a:lnSpc>
                <a:spcPct val="150000"/>
              </a:lnSpc>
            </a:pPr>
            <a:r>
              <a:rPr lang="tr-TR" altLang="tr-TR" sz="2400" dirty="0" smtClean="0"/>
              <a:t>Tüm </a:t>
            </a:r>
            <a:r>
              <a:rPr lang="tr-TR" altLang="tr-TR" sz="2400" dirty="0"/>
              <a:t>balıklarda hipofizin arka kısmında yer alan kıvrımlı ve pigmentli bir çeper içeren </a:t>
            </a:r>
            <a:r>
              <a:rPr lang="tr-TR" altLang="tr-TR" sz="2400" dirty="0" err="1">
                <a:solidFill>
                  <a:srgbClr val="FF0000"/>
                </a:solidFill>
              </a:rPr>
              <a:t>saccus</a:t>
            </a:r>
            <a:r>
              <a:rPr lang="tr-TR" altLang="tr-TR" sz="2400" dirty="0">
                <a:solidFill>
                  <a:srgbClr val="FF0000"/>
                </a:solidFill>
              </a:rPr>
              <a:t> </a:t>
            </a:r>
            <a:r>
              <a:rPr lang="tr-TR" altLang="tr-TR" sz="2400" dirty="0" err="1">
                <a:solidFill>
                  <a:srgbClr val="FF0000"/>
                </a:solidFill>
              </a:rPr>
              <a:t>vasculosus</a:t>
            </a:r>
            <a:r>
              <a:rPr lang="tr-TR" altLang="tr-TR" sz="2400" dirty="0" err="1"/>
              <a:t>’un</a:t>
            </a:r>
            <a:r>
              <a:rPr lang="tr-TR" altLang="tr-TR" sz="2400" dirty="0"/>
              <a:t> çevre basıncını kontrol ettiği saptanmıştır. Bu yapı derin deniz balıklarında çok iyi </a:t>
            </a:r>
            <a:r>
              <a:rPr lang="tr-TR" altLang="tr-TR" sz="2400" dirty="0" smtClean="0"/>
              <a:t>gelişmiştir. </a:t>
            </a:r>
          </a:p>
          <a:p>
            <a:pPr algn="just">
              <a:lnSpc>
                <a:spcPct val="150000"/>
              </a:lnSpc>
            </a:pPr>
            <a:r>
              <a:rPr lang="tr-TR" altLang="tr-TR" sz="2400" dirty="0" smtClean="0"/>
              <a:t>Beyinlerinden </a:t>
            </a:r>
            <a:r>
              <a:rPr lang="tr-TR" altLang="tr-TR" sz="2400" dirty="0"/>
              <a:t>10 çift sinir çıkar. </a:t>
            </a:r>
          </a:p>
          <a:p>
            <a:pPr>
              <a:lnSpc>
                <a:spcPct val="150000"/>
              </a:lnSpc>
            </a:pPr>
            <a:endParaRPr lang="tr-TR" sz="2400" dirty="0"/>
          </a:p>
        </p:txBody>
      </p:sp>
    </p:spTree>
    <p:extLst>
      <p:ext uri="{BB962C8B-B14F-4D97-AF65-F5344CB8AC3E}">
        <p14:creationId xmlns:p14="http://schemas.microsoft.com/office/powerpoint/2010/main" val="31154407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443805"/>
            <a:ext cx="8712968" cy="5721499"/>
          </a:xfrm>
        </p:spPr>
        <p:txBody>
          <a:bodyPr/>
          <a:lstStyle/>
          <a:p>
            <a:pPr algn="just">
              <a:lnSpc>
                <a:spcPct val="150000"/>
              </a:lnSpc>
            </a:pPr>
            <a:r>
              <a:rPr lang="tr-TR" altLang="tr-TR" sz="2300" dirty="0"/>
              <a:t>Yüksek omurgalılarda sempatik gangliyonların arka tarafından çıkan ve deriye ulaşan sinirler </a:t>
            </a:r>
            <a:r>
              <a:rPr lang="tr-TR" altLang="tr-TR" sz="2300" dirty="0" err="1"/>
              <a:t>kıkırdaklı</a:t>
            </a:r>
            <a:r>
              <a:rPr lang="tr-TR" altLang="tr-TR" sz="2300" dirty="0"/>
              <a:t> balıklarda yoktur. Bu nedenle derinin, örneğin </a:t>
            </a:r>
            <a:r>
              <a:rPr lang="tr-TR" altLang="tr-TR" sz="2300" dirty="0" err="1"/>
              <a:t>kromotoforların</a:t>
            </a:r>
            <a:r>
              <a:rPr lang="tr-TR" altLang="tr-TR" sz="2300" dirty="0"/>
              <a:t> kontrolü sempatik sinirlerin kontrolünde değildir. </a:t>
            </a:r>
            <a:endParaRPr lang="tr-TR" altLang="tr-TR" sz="2300" dirty="0" smtClean="0"/>
          </a:p>
          <a:p>
            <a:pPr algn="just">
              <a:lnSpc>
                <a:spcPct val="150000"/>
              </a:lnSpc>
            </a:pPr>
            <a:r>
              <a:rPr lang="tr-TR" altLang="tr-TR" sz="2300" dirty="0" smtClean="0"/>
              <a:t>Ayrıca </a:t>
            </a:r>
            <a:r>
              <a:rPr lang="tr-TR" altLang="tr-TR" sz="2300" dirty="0" err="1"/>
              <a:t>kıkırdaklı</a:t>
            </a:r>
            <a:r>
              <a:rPr lang="tr-TR" altLang="tr-TR" sz="2300" dirty="0"/>
              <a:t> balıklardaki sempatik sinir sisteminin diğer önemli bir özelliği de başın iç kısmına kadar uzanmamış olmasıdır. Omurgalı hayvanlar içerisinde sadece </a:t>
            </a:r>
            <a:r>
              <a:rPr lang="tr-TR" altLang="tr-TR" sz="2300" dirty="0" err="1"/>
              <a:t>kıkırdaklı</a:t>
            </a:r>
            <a:r>
              <a:rPr lang="tr-TR" altLang="tr-TR" sz="2300" dirty="0"/>
              <a:t> balıklara has bir </a:t>
            </a:r>
            <a:r>
              <a:rPr lang="tr-TR" altLang="tr-TR" sz="2300" dirty="0" smtClean="0"/>
              <a:t>özelliktir. </a:t>
            </a:r>
          </a:p>
          <a:p>
            <a:pPr algn="just">
              <a:lnSpc>
                <a:spcPct val="150000"/>
              </a:lnSpc>
            </a:pPr>
            <a:r>
              <a:rPr lang="tr-TR" altLang="tr-TR" sz="2300" dirty="0" smtClean="0"/>
              <a:t>Memelilerde </a:t>
            </a:r>
            <a:r>
              <a:rPr lang="tr-TR" altLang="tr-TR" sz="2300" dirty="0"/>
              <a:t>bulunan parasempatik sinirler bunlarda belirgin değildir.</a:t>
            </a:r>
          </a:p>
          <a:p>
            <a:pPr>
              <a:lnSpc>
                <a:spcPct val="150000"/>
              </a:lnSpc>
            </a:pPr>
            <a:endParaRPr lang="tr-TR" sz="2300" dirty="0"/>
          </a:p>
        </p:txBody>
      </p:sp>
    </p:spTree>
    <p:extLst>
      <p:ext uri="{BB962C8B-B14F-4D97-AF65-F5344CB8AC3E}">
        <p14:creationId xmlns:p14="http://schemas.microsoft.com/office/powerpoint/2010/main" val="6768660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descr="Squaluas acanthias’ta beyin ve beyin sinirler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764704"/>
            <a:ext cx="7885113" cy="353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5 Metin kutusu"/>
          <p:cNvSpPr txBox="1">
            <a:spLocks noChangeArrowheads="1"/>
          </p:cNvSpPr>
          <p:nvPr/>
        </p:nvSpPr>
        <p:spPr bwMode="auto">
          <a:xfrm>
            <a:off x="1475656" y="4797152"/>
            <a:ext cx="62642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tr-TR" altLang="tr-TR" i="1" dirty="0" err="1"/>
              <a:t>Squaluas</a:t>
            </a:r>
            <a:r>
              <a:rPr lang="tr-TR" altLang="tr-TR" i="1" dirty="0"/>
              <a:t> </a:t>
            </a:r>
            <a:r>
              <a:rPr lang="tr-TR" altLang="tr-TR" i="1" dirty="0" err="1"/>
              <a:t>acanthias’</a:t>
            </a:r>
            <a:r>
              <a:rPr lang="tr-TR" altLang="tr-TR" dirty="0" err="1"/>
              <a:t>ta</a:t>
            </a:r>
            <a:r>
              <a:rPr lang="tr-TR" altLang="tr-TR" dirty="0"/>
              <a:t> beyin ve beyin sinirleri</a:t>
            </a:r>
            <a:endParaRPr lang="tr-TR" altLang="tr-TR" i="1" dirty="0"/>
          </a:p>
        </p:txBody>
      </p:sp>
    </p:spTree>
    <p:extLst>
      <p:ext uri="{BB962C8B-B14F-4D97-AF65-F5344CB8AC3E}">
        <p14:creationId xmlns:p14="http://schemas.microsoft.com/office/powerpoint/2010/main" val="42835337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b="1" dirty="0" err="1" smtClean="0">
                <a:solidFill>
                  <a:srgbClr val="FF0000"/>
                </a:solidFill>
              </a:rPr>
              <a:t>Osteichthyes</a:t>
            </a:r>
            <a:endParaRPr lang="tr-TR" sz="4000" b="1" dirty="0">
              <a:solidFill>
                <a:srgbClr val="FF0000"/>
              </a:solidFill>
            </a:endParaRPr>
          </a:p>
        </p:txBody>
      </p:sp>
      <p:sp>
        <p:nvSpPr>
          <p:cNvPr id="3" name="İçerik Yer Tutucusu 2"/>
          <p:cNvSpPr>
            <a:spLocks noGrp="1"/>
          </p:cNvSpPr>
          <p:nvPr>
            <p:ph idx="1"/>
          </p:nvPr>
        </p:nvSpPr>
        <p:spPr>
          <a:xfrm>
            <a:off x="457200" y="1484784"/>
            <a:ext cx="8229600" cy="4525963"/>
          </a:xfrm>
        </p:spPr>
        <p:txBody>
          <a:bodyPr/>
          <a:lstStyle/>
          <a:p>
            <a:pPr algn="just">
              <a:lnSpc>
                <a:spcPct val="150000"/>
              </a:lnSpc>
            </a:pPr>
            <a:r>
              <a:rPr lang="tr-TR" altLang="tr-TR" sz="2000" dirty="0">
                <a:cs typeface="Arial" charset="0"/>
              </a:rPr>
              <a:t>Kemikli balıkların beyni, gerek yapı ve gerekse işlevsel açıdan </a:t>
            </a:r>
            <a:r>
              <a:rPr lang="tr-TR" altLang="tr-TR" sz="2000" dirty="0" err="1">
                <a:cs typeface="Arial" charset="0"/>
              </a:rPr>
              <a:t>kıkırdaklı</a:t>
            </a:r>
            <a:r>
              <a:rPr lang="tr-TR" altLang="tr-TR" sz="2000" dirty="0">
                <a:cs typeface="Arial" charset="0"/>
              </a:rPr>
              <a:t> balıklara benzerlik gösterir. Ancak onlardan farklı olarak; kemikli balıklarda bazı özel duyu organlarına ait olan bağımsız merkezler gelişmiştir. Beyinleri 5 bölgeden oluşmuştur</a:t>
            </a:r>
            <a:r>
              <a:rPr lang="tr-TR" altLang="tr-TR" sz="2000" dirty="0" smtClean="0">
                <a:cs typeface="Arial" charset="0"/>
              </a:rPr>
              <a:t>.</a:t>
            </a:r>
          </a:p>
          <a:p>
            <a:pPr marL="0" indent="0" algn="just" defTabSz="268288">
              <a:lnSpc>
                <a:spcPct val="150000"/>
              </a:lnSpc>
              <a:buNone/>
              <a:tabLst>
                <a:tab pos="444500" algn="l"/>
              </a:tabLst>
            </a:pPr>
            <a:r>
              <a:rPr lang="tr-TR" altLang="tr-TR" sz="2000" dirty="0" smtClean="0"/>
              <a:t>	I</a:t>
            </a:r>
            <a:r>
              <a:rPr lang="tr-TR" altLang="tr-TR" sz="2000" dirty="0"/>
              <a:t>.    </a:t>
            </a:r>
            <a:r>
              <a:rPr lang="tr-TR" altLang="tr-TR" sz="2000" dirty="0" err="1"/>
              <a:t>Telencephalon</a:t>
            </a:r>
            <a:endParaRPr lang="tr-TR" altLang="tr-TR" sz="2000" dirty="0"/>
          </a:p>
          <a:p>
            <a:pPr marL="0" indent="0" algn="just" defTabSz="268288">
              <a:lnSpc>
                <a:spcPct val="150000"/>
              </a:lnSpc>
              <a:buNone/>
              <a:tabLst>
                <a:tab pos="444500" algn="l"/>
              </a:tabLst>
            </a:pPr>
            <a:r>
              <a:rPr lang="tr-TR" altLang="tr-TR" sz="2000" dirty="0"/>
              <a:t>		</a:t>
            </a:r>
            <a:r>
              <a:rPr lang="tr-TR" altLang="tr-TR" sz="2000" dirty="0" smtClean="0"/>
              <a:t> II</a:t>
            </a:r>
            <a:r>
              <a:rPr lang="tr-TR" altLang="tr-TR" sz="2000" dirty="0"/>
              <a:t>. 	</a:t>
            </a:r>
            <a:r>
              <a:rPr lang="tr-TR" altLang="tr-TR" sz="2000" dirty="0" err="1"/>
              <a:t>Diencephalon</a:t>
            </a:r>
            <a:endParaRPr lang="tr-TR" altLang="tr-TR" sz="2000" dirty="0"/>
          </a:p>
          <a:p>
            <a:pPr marL="0" indent="0" algn="just" defTabSz="268288">
              <a:lnSpc>
                <a:spcPct val="150000"/>
              </a:lnSpc>
              <a:buNone/>
              <a:tabLst>
                <a:tab pos="444500" algn="l"/>
              </a:tabLst>
            </a:pPr>
            <a:r>
              <a:rPr lang="tr-TR" altLang="tr-TR" sz="2000" dirty="0"/>
              <a:t>			III. 	</a:t>
            </a:r>
            <a:r>
              <a:rPr lang="tr-TR" altLang="tr-TR" sz="2000" dirty="0" err="1"/>
              <a:t>Mesencephalon</a:t>
            </a:r>
            <a:endParaRPr lang="tr-TR" altLang="tr-TR" sz="2000" dirty="0"/>
          </a:p>
          <a:p>
            <a:pPr marL="0" indent="0" algn="just" defTabSz="268288">
              <a:lnSpc>
                <a:spcPct val="150000"/>
              </a:lnSpc>
              <a:buNone/>
              <a:tabLst>
                <a:tab pos="444500" algn="l"/>
              </a:tabLst>
            </a:pPr>
            <a:r>
              <a:rPr lang="tr-TR" altLang="tr-TR" sz="2000" dirty="0"/>
              <a:t>				IV. 	</a:t>
            </a:r>
            <a:r>
              <a:rPr lang="tr-TR" altLang="tr-TR" sz="2000" dirty="0" err="1"/>
              <a:t>Metencephalon</a:t>
            </a:r>
            <a:endParaRPr lang="tr-TR" altLang="tr-TR" sz="2000" dirty="0"/>
          </a:p>
          <a:p>
            <a:pPr marL="0" indent="0" algn="just" defTabSz="268288">
              <a:lnSpc>
                <a:spcPct val="150000"/>
              </a:lnSpc>
              <a:buNone/>
              <a:tabLst>
                <a:tab pos="444500" algn="l"/>
              </a:tabLst>
            </a:pPr>
            <a:r>
              <a:rPr lang="tr-TR" altLang="tr-TR" sz="2000" dirty="0"/>
              <a:t>					V. 	</a:t>
            </a:r>
            <a:r>
              <a:rPr lang="tr-TR" altLang="tr-TR" sz="2000" dirty="0" err="1"/>
              <a:t>Myelencephalon</a:t>
            </a:r>
            <a:endParaRPr lang="tr-TR" altLang="tr-TR" sz="2000" dirty="0"/>
          </a:p>
          <a:p>
            <a:pPr marL="0" indent="0" algn="just">
              <a:lnSpc>
                <a:spcPct val="150000"/>
              </a:lnSpc>
              <a:buNone/>
            </a:pPr>
            <a:endParaRPr lang="tr-TR" altLang="tr-TR" sz="2000" dirty="0">
              <a:cs typeface="Arial" charset="0"/>
            </a:endParaRPr>
          </a:p>
          <a:p>
            <a:pPr algn="just">
              <a:lnSpc>
                <a:spcPct val="150000"/>
              </a:lnSpc>
            </a:pPr>
            <a:endParaRPr lang="tr-TR" sz="2000" dirty="0"/>
          </a:p>
        </p:txBody>
      </p:sp>
    </p:spTree>
    <p:extLst>
      <p:ext uri="{BB962C8B-B14F-4D97-AF65-F5344CB8AC3E}">
        <p14:creationId xmlns:p14="http://schemas.microsoft.com/office/powerpoint/2010/main" val="13066874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836712"/>
            <a:ext cx="8229600" cy="4525963"/>
          </a:xfrm>
        </p:spPr>
        <p:txBody>
          <a:bodyPr/>
          <a:lstStyle/>
          <a:p>
            <a:pPr algn="just">
              <a:lnSpc>
                <a:spcPct val="150000"/>
              </a:lnSpc>
            </a:pPr>
            <a:r>
              <a:rPr lang="tr-TR" altLang="tr-TR" sz="2800" b="1" dirty="0" err="1">
                <a:cs typeface="Arial" charset="0"/>
              </a:rPr>
              <a:t>Telencephalon</a:t>
            </a:r>
            <a:r>
              <a:rPr lang="tr-TR" altLang="tr-TR" sz="2800" b="1" dirty="0">
                <a:cs typeface="Arial" charset="0"/>
              </a:rPr>
              <a:t>:</a:t>
            </a:r>
            <a:r>
              <a:rPr lang="tr-TR" altLang="tr-TR" sz="2600" dirty="0">
                <a:cs typeface="Arial" charset="0"/>
              </a:rPr>
              <a:t> Tümüyle koku alma sinirleriyle kuşatılmıştır. Bu nedenle bu bölgeye koku alma merkezi denir. İkinci çift beyin sinirleri olan </a:t>
            </a:r>
            <a:r>
              <a:rPr lang="tr-TR" altLang="tr-TR" sz="2600" dirty="0" err="1">
                <a:solidFill>
                  <a:srgbClr val="FF0000"/>
                </a:solidFill>
                <a:cs typeface="Arial" charset="0"/>
              </a:rPr>
              <a:t>nervus</a:t>
            </a:r>
            <a:r>
              <a:rPr lang="tr-TR" altLang="tr-TR" sz="2600" dirty="0">
                <a:solidFill>
                  <a:srgbClr val="FF0000"/>
                </a:solidFill>
                <a:cs typeface="Arial" charset="0"/>
              </a:rPr>
              <a:t> </a:t>
            </a:r>
            <a:r>
              <a:rPr lang="tr-TR" altLang="tr-TR" sz="2600" dirty="0" err="1">
                <a:solidFill>
                  <a:srgbClr val="FF0000"/>
                </a:solidFill>
                <a:cs typeface="Arial" charset="0"/>
              </a:rPr>
              <a:t>olfactorius</a:t>
            </a:r>
            <a:r>
              <a:rPr lang="tr-TR" altLang="tr-TR" sz="2600" dirty="0" err="1">
                <a:cs typeface="Arial" charset="0"/>
              </a:rPr>
              <a:t>’ların</a:t>
            </a:r>
            <a:r>
              <a:rPr lang="tr-TR" altLang="tr-TR" sz="2600" dirty="0">
                <a:cs typeface="Arial" charset="0"/>
              </a:rPr>
              <a:t> bu bölgeye bağlandıkları yerde şişkinlikler oluşur ve bunlara da </a:t>
            </a:r>
            <a:r>
              <a:rPr lang="tr-TR" altLang="tr-TR" sz="2600" b="1" dirty="0" err="1">
                <a:solidFill>
                  <a:srgbClr val="FF0000"/>
                </a:solidFill>
                <a:cs typeface="Arial" charset="0"/>
              </a:rPr>
              <a:t>Bulbus</a:t>
            </a:r>
            <a:r>
              <a:rPr lang="tr-TR" altLang="tr-TR" sz="2600" b="1" dirty="0">
                <a:solidFill>
                  <a:srgbClr val="FF0000"/>
                </a:solidFill>
                <a:cs typeface="Arial" charset="0"/>
              </a:rPr>
              <a:t> </a:t>
            </a:r>
            <a:r>
              <a:rPr lang="tr-TR" altLang="tr-TR" sz="2600" b="1" dirty="0" err="1">
                <a:solidFill>
                  <a:srgbClr val="FF0000"/>
                </a:solidFill>
                <a:cs typeface="Arial" charset="0"/>
              </a:rPr>
              <a:t>olfactorius</a:t>
            </a:r>
            <a:r>
              <a:rPr lang="tr-TR" altLang="tr-TR" sz="2600" b="1" dirty="0">
                <a:solidFill>
                  <a:srgbClr val="FF0000"/>
                </a:solidFill>
                <a:cs typeface="Arial" charset="0"/>
              </a:rPr>
              <a:t> </a:t>
            </a:r>
            <a:r>
              <a:rPr lang="tr-TR" altLang="tr-TR" sz="2600" dirty="0">
                <a:cs typeface="Arial" charset="0"/>
              </a:rPr>
              <a:t>denir. Tümüyle koku alma görevini yürütmesine rağmen bazı balıklarda diğer davranışların düzenlenmesinde de görev alırlar.</a:t>
            </a:r>
          </a:p>
          <a:p>
            <a:pPr algn="just">
              <a:lnSpc>
                <a:spcPct val="150000"/>
              </a:lnSpc>
            </a:pPr>
            <a:endParaRPr lang="tr-TR" sz="2600" dirty="0"/>
          </a:p>
        </p:txBody>
      </p:sp>
    </p:spTree>
    <p:extLst>
      <p:ext uri="{BB962C8B-B14F-4D97-AF65-F5344CB8AC3E}">
        <p14:creationId xmlns:p14="http://schemas.microsoft.com/office/powerpoint/2010/main" val="6795831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649491"/>
          </a:xfrm>
        </p:spPr>
        <p:txBody>
          <a:bodyPr/>
          <a:lstStyle/>
          <a:p>
            <a:pPr marL="0" indent="0" algn="just">
              <a:lnSpc>
                <a:spcPct val="150000"/>
              </a:lnSpc>
              <a:buNone/>
            </a:pPr>
            <a:r>
              <a:rPr lang="tr-TR" altLang="tr-TR" sz="2400" b="1" dirty="0" err="1">
                <a:cs typeface="Arial" charset="0"/>
              </a:rPr>
              <a:t>Diencephalon</a:t>
            </a:r>
            <a:r>
              <a:rPr lang="tr-TR" altLang="tr-TR" sz="2400" b="1" dirty="0">
                <a:cs typeface="Arial" charset="0"/>
              </a:rPr>
              <a:t>:</a:t>
            </a:r>
            <a:r>
              <a:rPr lang="tr-TR" altLang="tr-TR" sz="2200" b="1" dirty="0">
                <a:cs typeface="Arial" charset="0"/>
              </a:rPr>
              <a:t> </a:t>
            </a:r>
            <a:r>
              <a:rPr lang="tr-TR" altLang="tr-TR" sz="2200" dirty="0">
                <a:cs typeface="Arial" charset="0"/>
              </a:rPr>
              <a:t>İyi gelişmemiştir. Optik sinirlerin çoğu burada değil orta beyinde sonlanır. Işığa karşı duyarlıdır</a:t>
            </a:r>
            <a:r>
              <a:rPr lang="tr-TR" altLang="tr-TR" sz="2200" dirty="0" smtClean="0">
                <a:cs typeface="Arial" charset="0"/>
              </a:rPr>
              <a:t>.</a:t>
            </a:r>
            <a:endParaRPr lang="tr-TR" altLang="tr-TR" sz="2200" dirty="0">
              <a:cs typeface="Arial" charset="0"/>
            </a:endParaRPr>
          </a:p>
          <a:p>
            <a:pPr marL="0" indent="0" algn="just">
              <a:lnSpc>
                <a:spcPct val="150000"/>
              </a:lnSpc>
              <a:buNone/>
            </a:pPr>
            <a:r>
              <a:rPr lang="tr-TR" altLang="tr-TR" sz="2400" b="1" dirty="0" err="1">
                <a:cs typeface="Arial" charset="0"/>
              </a:rPr>
              <a:t>Mesencephalon</a:t>
            </a:r>
            <a:r>
              <a:rPr lang="tr-TR" altLang="tr-TR" sz="2400" b="1" dirty="0">
                <a:cs typeface="Arial" charset="0"/>
              </a:rPr>
              <a:t>:</a:t>
            </a:r>
            <a:r>
              <a:rPr lang="tr-TR" altLang="tr-TR" sz="2200" dirty="0">
                <a:cs typeface="Arial" charset="0"/>
              </a:rPr>
              <a:t> Beynin en gelişmiş bölgesidir. Çeperleri çok kalındır. Görme sinirlerinin beyne bağlandığı kısımdır. Öğrenme ile de ilgisi vardır</a:t>
            </a:r>
            <a:r>
              <a:rPr lang="tr-TR" altLang="tr-TR" sz="2200" dirty="0" smtClean="0">
                <a:cs typeface="Arial" charset="0"/>
              </a:rPr>
              <a:t>.</a:t>
            </a:r>
            <a:endParaRPr lang="tr-TR" altLang="tr-TR" sz="2200" dirty="0">
              <a:cs typeface="Arial" charset="0"/>
            </a:endParaRPr>
          </a:p>
          <a:p>
            <a:pPr marL="0" indent="0" algn="just">
              <a:lnSpc>
                <a:spcPct val="150000"/>
              </a:lnSpc>
              <a:buNone/>
            </a:pPr>
            <a:r>
              <a:rPr lang="tr-TR" altLang="tr-TR" sz="2400" b="1" dirty="0" err="1">
                <a:cs typeface="Arial" charset="0"/>
              </a:rPr>
              <a:t>Metencephalon</a:t>
            </a:r>
            <a:r>
              <a:rPr lang="tr-TR" altLang="tr-TR" sz="2400" b="1" dirty="0">
                <a:cs typeface="Arial" charset="0"/>
              </a:rPr>
              <a:t>:</a:t>
            </a:r>
            <a:r>
              <a:rPr lang="tr-TR" altLang="tr-TR" sz="2200" b="1" dirty="0">
                <a:cs typeface="Arial" charset="0"/>
              </a:rPr>
              <a:t> </a:t>
            </a:r>
            <a:r>
              <a:rPr lang="tr-TR" altLang="tr-TR" sz="2200" dirty="0">
                <a:cs typeface="Arial" charset="0"/>
              </a:rPr>
              <a:t>Elektriksel </a:t>
            </a:r>
            <a:r>
              <a:rPr lang="tr-TR" altLang="tr-TR" sz="2200" dirty="0" err="1">
                <a:cs typeface="Arial" charset="0"/>
              </a:rPr>
              <a:t>impulsların</a:t>
            </a:r>
            <a:r>
              <a:rPr lang="tr-TR" altLang="tr-TR" sz="2200" dirty="0">
                <a:cs typeface="Arial" charset="0"/>
              </a:rPr>
              <a:t> alınımında, dengeyi sağlamada ve yön tayininde görev alır. Bu kısmın öne doğru uzayarak </a:t>
            </a:r>
            <a:r>
              <a:rPr lang="tr-TR" altLang="tr-TR" sz="2200" dirty="0" err="1">
                <a:cs typeface="Arial" charset="0"/>
              </a:rPr>
              <a:t>mesencephalonun</a:t>
            </a:r>
            <a:r>
              <a:rPr lang="tr-TR" altLang="tr-TR" sz="2200" dirty="0">
                <a:cs typeface="Arial" charset="0"/>
              </a:rPr>
              <a:t> altında yer alan </a:t>
            </a:r>
            <a:r>
              <a:rPr lang="tr-TR" altLang="tr-TR" sz="2200" b="1" dirty="0" err="1">
                <a:solidFill>
                  <a:srgbClr val="FF0000"/>
                </a:solidFill>
                <a:cs typeface="Arial" charset="0"/>
              </a:rPr>
              <a:t>Valvula</a:t>
            </a:r>
            <a:r>
              <a:rPr lang="tr-TR" altLang="tr-TR" sz="2200" b="1" dirty="0">
                <a:solidFill>
                  <a:srgbClr val="FF0000"/>
                </a:solidFill>
                <a:cs typeface="Arial" charset="0"/>
              </a:rPr>
              <a:t> </a:t>
            </a:r>
            <a:r>
              <a:rPr lang="tr-TR" altLang="tr-TR" sz="2200" b="1" dirty="0" err="1">
                <a:solidFill>
                  <a:srgbClr val="FF0000"/>
                </a:solidFill>
                <a:cs typeface="Arial" charset="0"/>
              </a:rPr>
              <a:t>Cerebelli</a:t>
            </a:r>
            <a:r>
              <a:rPr lang="tr-TR" altLang="tr-TR" sz="2200" b="1" dirty="0">
                <a:solidFill>
                  <a:srgbClr val="FF0000"/>
                </a:solidFill>
                <a:cs typeface="Arial" charset="0"/>
              </a:rPr>
              <a:t> </a:t>
            </a:r>
            <a:r>
              <a:rPr lang="tr-TR" altLang="tr-TR" sz="2200" dirty="0">
                <a:cs typeface="Arial" charset="0"/>
              </a:rPr>
              <a:t>bölgesi sadece kemikli balıklarda bulunan bir özelliktir.</a:t>
            </a:r>
          </a:p>
          <a:p>
            <a:pPr>
              <a:lnSpc>
                <a:spcPct val="150000"/>
              </a:lnSpc>
            </a:pPr>
            <a:endParaRPr lang="tr-TR" sz="2200" dirty="0"/>
          </a:p>
        </p:txBody>
      </p:sp>
    </p:spTree>
    <p:extLst>
      <p:ext uri="{BB962C8B-B14F-4D97-AF65-F5344CB8AC3E}">
        <p14:creationId xmlns:p14="http://schemas.microsoft.com/office/powerpoint/2010/main" val="4891893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836712"/>
            <a:ext cx="8229600" cy="4525963"/>
          </a:xfrm>
        </p:spPr>
        <p:txBody>
          <a:bodyPr/>
          <a:lstStyle/>
          <a:p>
            <a:pPr marL="0" indent="0" algn="just">
              <a:lnSpc>
                <a:spcPct val="150000"/>
              </a:lnSpc>
              <a:buNone/>
            </a:pPr>
            <a:r>
              <a:rPr lang="tr-TR" altLang="tr-TR" sz="2600" b="1" dirty="0" err="1">
                <a:cs typeface="Arial" charset="0"/>
              </a:rPr>
              <a:t>Myelencephalon</a:t>
            </a:r>
            <a:r>
              <a:rPr lang="tr-TR" altLang="tr-TR" sz="2600" b="1" dirty="0">
                <a:cs typeface="Arial" charset="0"/>
              </a:rPr>
              <a:t>:</a:t>
            </a:r>
            <a:r>
              <a:rPr lang="tr-TR" altLang="tr-TR" sz="2400" dirty="0">
                <a:cs typeface="Arial" charset="0"/>
              </a:rPr>
              <a:t> Beyin ile omurilik arasındaki bağlantıyı sağlar. Ayrıca, solunum, vücut renginin ortama göre değişmesini ve </a:t>
            </a:r>
            <a:r>
              <a:rPr lang="tr-TR" altLang="tr-TR" sz="2400" dirty="0" err="1">
                <a:cs typeface="Arial" charset="0"/>
              </a:rPr>
              <a:t>osmotik</a:t>
            </a:r>
            <a:r>
              <a:rPr lang="tr-TR" altLang="tr-TR" sz="2400" dirty="0">
                <a:cs typeface="Arial" charset="0"/>
              </a:rPr>
              <a:t> basıncın düzenlenmesini sağlayan bir merkez olarak çalışır.</a:t>
            </a:r>
          </a:p>
          <a:p>
            <a:pPr marL="0" indent="0" algn="just">
              <a:lnSpc>
                <a:spcPct val="150000"/>
              </a:lnSpc>
              <a:buNone/>
            </a:pPr>
            <a:endParaRPr lang="tr-TR" altLang="tr-TR" sz="2400" dirty="0">
              <a:cs typeface="Arial" charset="0"/>
            </a:endParaRPr>
          </a:p>
          <a:p>
            <a:pPr algn="just">
              <a:lnSpc>
                <a:spcPct val="150000"/>
              </a:lnSpc>
            </a:pPr>
            <a:r>
              <a:rPr lang="tr-TR" altLang="tr-TR" sz="2400" dirty="0">
                <a:cs typeface="Arial" charset="0"/>
              </a:rPr>
              <a:t>Bunlardan da 10 çift beyin siniri çıkar.</a:t>
            </a:r>
          </a:p>
          <a:p>
            <a:pPr>
              <a:lnSpc>
                <a:spcPct val="150000"/>
              </a:lnSpc>
            </a:pPr>
            <a:endParaRPr lang="tr-TR" sz="2400" dirty="0"/>
          </a:p>
        </p:txBody>
      </p:sp>
    </p:spTree>
    <p:extLst>
      <p:ext uri="{BB962C8B-B14F-4D97-AF65-F5344CB8AC3E}">
        <p14:creationId xmlns:p14="http://schemas.microsoft.com/office/powerpoint/2010/main" val="17159975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b="1" dirty="0" smtClean="0">
                <a:solidFill>
                  <a:srgbClr val="FF0000"/>
                </a:solidFill>
              </a:rPr>
              <a:t>Duyu Organları</a:t>
            </a:r>
            <a:endParaRPr lang="tr-TR" sz="4000" b="1" dirty="0">
              <a:solidFill>
                <a:srgbClr val="FF0000"/>
              </a:solidFill>
            </a:endParaRPr>
          </a:p>
        </p:txBody>
      </p:sp>
      <p:sp>
        <p:nvSpPr>
          <p:cNvPr id="3" name="İçerik Yer Tutucusu 2"/>
          <p:cNvSpPr>
            <a:spLocks noGrp="1"/>
          </p:cNvSpPr>
          <p:nvPr>
            <p:ph idx="1"/>
          </p:nvPr>
        </p:nvSpPr>
        <p:spPr/>
        <p:txBody>
          <a:bodyPr/>
          <a:lstStyle/>
          <a:p>
            <a:pPr marL="0" indent="0" algn="ctr">
              <a:lnSpc>
                <a:spcPct val="150000"/>
              </a:lnSpc>
              <a:buNone/>
              <a:defRPr/>
            </a:pPr>
            <a:r>
              <a:rPr lang="tr-TR" b="1" dirty="0" smtClean="0"/>
              <a:t>Cyclostomata</a:t>
            </a:r>
          </a:p>
          <a:p>
            <a:pPr algn="just">
              <a:lnSpc>
                <a:spcPct val="150000"/>
              </a:lnSpc>
              <a:defRPr/>
            </a:pPr>
            <a:r>
              <a:rPr lang="en-US" sz="2400" dirty="0" smtClean="0"/>
              <a:t>Koku </a:t>
            </a:r>
            <a:r>
              <a:rPr lang="en-US" sz="2400" dirty="0"/>
              <a:t>alma organı olarak burun görev yapar. Burun deliğinin hemen arkasında pigmentli mercek ve retina içeren </a:t>
            </a:r>
            <a:r>
              <a:rPr lang="en-US" sz="2400" b="1" dirty="0"/>
              <a:t>Pineal (üçüncü göz) göz</a:t>
            </a:r>
            <a:r>
              <a:rPr lang="en-US" sz="2400" dirty="0"/>
              <a:t> vardır. </a:t>
            </a:r>
            <a:endParaRPr lang="tr-TR" sz="2400" dirty="0" smtClean="0"/>
          </a:p>
          <a:p>
            <a:pPr algn="just">
              <a:lnSpc>
                <a:spcPct val="150000"/>
              </a:lnSpc>
              <a:defRPr/>
            </a:pPr>
            <a:r>
              <a:rPr lang="en-US" sz="2400" dirty="0" smtClean="0"/>
              <a:t>Pineal </a:t>
            </a:r>
            <a:r>
              <a:rPr lang="en-US" sz="2400" dirty="0"/>
              <a:t>gözler ışığa karşı duyarlıdır. Pineal gözler, ışık miktarının değişmesine bağlı olarak hayvanın ortama uyumunu sağlar. </a:t>
            </a:r>
          </a:p>
          <a:p>
            <a:pPr>
              <a:lnSpc>
                <a:spcPct val="150000"/>
              </a:lnSpc>
            </a:pPr>
            <a:endParaRPr lang="tr-TR" sz="2400" dirty="0"/>
          </a:p>
        </p:txBody>
      </p:sp>
    </p:spTree>
    <p:extLst>
      <p:ext uri="{BB962C8B-B14F-4D97-AF65-F5344CB8AC3E}">
        <p14:creationId xmlns:p14="http://schemas.microsoft.com/office/powerpoint/2010/main" val="14421208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649491"/>
          </a:xfrm>
        </p:spPr>
        <p:txBody>
          <a:bodyPr/>
          <a:lstStyle/>
          <a:p>
            <a:pPr algn="just">
              <a:lnSpc>
                <a:spcPct val="150000"/>
              </a:lnSpc>
            </a:pPr>
            <a:r>
              <a:rPr lang="en-US" altLang="tr-TR" sz="2400" dirty="0"/>
              <a:t>Kulaklar kafatasının içeriye çökmesiyle oluşur ve daha sonra dış kısmı kapanır. Bunlar işitmenin yanında denge organı olarak ta görev yaparlar. </a:t>
            </a:r>
            <a:endParaRPr lang="tr-TR" altLang="tr-TR" sz="2400" dirty="0" smtClean="0"/>
          </a:p>
          <a:p>
            <a:pPr algn="just">
              <a:lnSpc>
                <a:spcPct val="150000"/>
              </a:lnSpc>
            </a:pPr>
            <a:r>
              <a:rPr lang="en-US" altLang="tr-TR" sz="2400" dirty="0" smtClean="0"/>
              <a:t>Görme </a:t>
            </a:r>
            <a:r>
              <a:rPr lang="en-US" altLang="tr-TR" sz="2400" dirty="0"/>
              <a:t>çift gözlerle yapılır. </a:t>
            </a:r>
            <a:endParaRPr lang="tr-TR" altLang="tr-TR" sz="2400" dirty="0" smtClean="0"/>
          </a:p>
          <a:p>
            <a:pPr algn="just">
              <a:lnSpc>
                <a:spcPct val="150000"/>
              </a:lnSpc>
            </a:pPr>
            <a:r>
              <a:rPr lang="en-US" altLang="tr-TR" sz="2400" dirty="0" smtClean="0"/>
              <a:t>Tat </a:t>
            </a:r>
            <a:r>
              <a:rPr lang="en-US" altLang="tr-TR" sz="2400" dirty="0"/>
              <a:t>almak için farinkste tomurcuk şeklinde çıkıntılar bulunur. </a:t>
            </a:r>
            <a:endParaRPr lang="tr-TR" altLang="tr-TR" sz="2400" dirty="0" smtClean="0"/>
          </a:p>
          <a:p>
            <a:pPr algn="just">
              <a:lnSpc>
                <a:spcPct val="150000"/>
              </a:lnSpc>
            </a:pPr>
            <a:r>
              <a:rPr lang="en-US" altLang="tr-TR" sz="2400" dirty="0" smtClean="0"/>
              <a:t>Ayrıca</a:t>
            </a:r>
            <a:r>
              <a:rPr lang="en-US" altLang="tr-TR" sz="2400" dirty="0"/>
              <a:t>, suyun akıntı yönünü temin etmeye yarayan yan çizgiler vardır. Bu yan çizgideki duyu organları baş ve kuyruk üzerinde de me</a:t>
            </a:r>
            <a:r>
              <a:rPr lang="tr-TR" altLang="tr-TR" sz="2400" dirty="0"/>
              <a:t>v</a:t>
            </a:r>
            <a:r>
              <a:rPr lang="en-US" altLang="tr-TR" sz="2400" dirty="0"/>
              <a:t>cuttur.</a:t>
            </a:r>
          </a:p>
          <a:p>
            <a:pPr marL="0" indent="0">
              <a:lnSpc>
                <a:spcPct val="150000"/>
              </a:lnSpc>
              <a:buNone/>
            </a:pPr>
            <a:endParaRPr lang="tr-TR" sz="2400" dirty="0"/>
          </a:p>
        </p:txBody>
      </p:sp>
    </p:spTree>
    <p:extLst>
      <p:ext uri="{BB962C8B-B14F-4D97-AF65-F5344CB8AC3E}">
        <p14:creationId xmlns:p14="http://schemas.microsoft.com/office/powerpoint/2010/main" val="13812659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8363" y="1772816"/>
            <a:ext cx="7407275" cy="246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777703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b="1" dirty="0" err="1" smtClean="0"/>
              <a:t>Chondrichthyes</a:t>
            </a:r>
            <a:endParaRPr lang="tr-TR" sz="3200" b="1" dirty="0"/>
          </a:p>
        </p:txBody>
      </p:sp>
      <p:sp>
        <p:nvSpPr>
          <p:cNvPr id="3" name="İçerik Yer Tutucusu 2"/>
          <p:cNvSpPr>
            <a:spLocks noGrp="1"/>
          </p:cNvSpPr>
          <p:nvPr>
            <p:ph idx="1"/>
          </p:nvPr>
        </p:nvSpPr>
        <p:spPr>
          <a:xfrm>
            <a:off x="457200" y="1556792"/>
            <a:ext cx="8229600" cy="4525963"/>
          </a:xfrm>
        </p:spPr>
        <p:txBody>
          <a:bodyPr/>
          <a:lstStyle/>
          <a:p>
            <a:pPr algn="just">
              <a:lnSpc>
                <a:spcPct val="150000"/>
              </a:lnSpc>
            </a:pPr>
            <a:r>
              <a:rPr lang="tr-TR" altLang="tr-TR" sz="2400" dirty="0" err="1"/>
              <a:t>Kıkırdaklı</a:t>
            </a:r>
            <a:r>
              <a:rPr lang="tr-TR" altLang="tr-TR" sz="2400" dirty="0"/>
              <a:t> balıklarda da, diğer omurgalılarda olduğu gibi, dokunma ve acı gibi bir çok duyu </a:t>
            </a:r>
            <a:r>
              <a:rPr lang="tr-TR" altLang="tr-TR" sz="2400" b="1" dirty="0"/>
              <a:t>deri</a:t>
            </a:r>
            <a:r>
              <a:rPr lang="tr-TR" altLang="tr-TR" sz="2400" dirty="0"/>
              <a:t> ile </a:t>
            </a:r>
            <a:r>
              <a:rPr lang="tr-TR" altLang="tr-TR" sz="2400" dirty="0" smtClean="0"/>
              <a:t>alınır. </a:t>
            </a:r>
          </a:p>
          <a:p>
            <a:pPr algn="just">
              <a:lnSpc>
                <a:spcPct val="150000"/>
              </a:lnSpc>
            </a:pPr>
            <a:r>
              <a:rPr lang="tr-TR" altLang="tr-TR" sz="2400" dirty="0" smtClean="0"/>
              <a:t>Çok </a:t>
            </a:r>
            <a:r>
              <a:rPr lang="tr-TR" altLang="tr-TR" sz="2400" dirty="0"/>
              <a:t>iyi gelişmiş </a:t>
            </a:r>
            <a:r>
              <a:rPr lang="tr-TR" altLang="tr-TR" sz="2400" b="1" dirty="0"/>
              <a:t>burnun</a:t>
            </a:r>
            <a:r>
              <a:rPr lang="tr-TR" altLang="tr-TR" sz="2400" dirty="0"/>
              <a:t> yanında, yutak üzerinde dağınık halde bulunan </a:t>
            </a:r>
            <a:r>
              <a:rPr lang="tr-TR" altLang="tr-TR" sz="2400" dirty="0" smtClean="0"/>
              <a:t>tat </a:t>
            </a:r>
            <a:r>
              <a:rPr lang="tr-TR" altLang="tr-TR" sz="2400" dirty="0"/>
              <a:t>alma tomurcukları gibi bazı kimyasal duyu organları da </a:t>
            </a:r>
            <a:r>
              <a:rPr lang="tr-TR" altLang="tr-TR" sz="2400" dirty="0" smtClean="0"/>
              <a:t>vardır. </a:t>
            </a:r>
          </a:p>
          <a:p>
            <a:pPr algn="just">
              <a:lnSpc>
                <a:spcPct val="150000"/>
              </a:lnSpc>
            </a:pPr>
            <a:r>
              <a:rPr lang="tr-TR" altLang="tr-TR" sz="2400" b="1" dirty="0" smtClean="0"/>
              <a:t>Gözler</a:t>
            </a:r>
            <a:r>
              <a:rPr lang="tr-TR" altLang="tr-TR" sz="2400" dirty="0" smtClean="0"/>
              <a:t> </a:t>
            </a:r>
            <a:r>
              <a:rPr lang="tr-TR" altLang="tr-TR" sz="2400" dirty="0"/>
              <a:t>iyi gelişmiştir, avın bulunmasında ve düşmanlardan  korunmada yardımcı olur. </a:t>
            </a:r>
          </a:p>
          <a:p>
            <a:pPr>
              <a:lnSpc>
                <a:spcPct val="150000"/>
              </a:lnSpc>
            </a:pPr>
            <a:endParaRPr lang="tr-TR" sz="2400" dirty="0"/>
          </a:p>
        </p:txBody>
      </p:sp>
    </p:spTree>
    <p:extLst>
      <p:ext uri="{BB962C8B-B14F-4D97-AF65-F5344CB8AC3E}">
        <p14:creationId xmlns:p14="http://schemas.microsoft.com/office/powerpoint/2010/main" val="3234750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400600"/>
          </a:xfrm>
        </p:spPr>
        <p:txBody>
          <a:bodyPr/>
          <a:lstStyle/>
          <a:p>
            <a:pPr algn="just">
              <a:lnSpc>
                <a:spcPct val="150000"/>
              </a:lnSpc>
            </a:pPr>
            <a:r>
              <a:rPr lang="tr-TR" altLang="tr-TR" sz="2400" dirty="0"/>
              <a:t>Kafatası içinde yer alan </a:t>
            </a:r>
            <a:r>
              <a:rPr lang="tr-TR" altLang="tr-TR" sz="2400" b="1" dirty="0"/>
              <a:t>kulak</a:t>
            </a:r>
            <a:r>
              <a:rPr lang="tr-TR" altLang="tr-TR" sz="2400" dirty="0"/>
              <a:t>ların başlıca iki görevi vardır:</a:t>
            </a:r>
          </a:p>
          <a:p>
            <a:pPr marL="0" indent="0" algn="just">
              <a:lnSpc>
                <a:spcPct val="150000"/>
              </a:lnSpc>
              <a:buNone/>
            </a:pPr>
            <a:r>
              <a:rPr lang="tr-TR" altLang="tr-TR" sz="2400" dirty="0"/>
              <a:t>	</a:t>
            </a:r>
            <a:r>
              <a:rPr lang="tr-TR" altLang="tr-TR" sz="2400" b="1" dirty="0"/>
              <a:t>a)</a:t>
            </a:r>
            <a:r>
              <a:rPr lang="tr-TR" altLang="tr-TR" sz="2400" dirty="0"/>
              <a:t> Sesleri tespit etmek</a:t>
            </a:r>
          </a:p>
          <a:p>
            <a:pPr marL="0" indent="0" algn="just">
              <a:lnSpc>
                <a:spcPct val="150000"/>
              </a:lnSpc>
              <a:buNone/>
            </a:pPr>
            <a:r>
              <a:rPr lang="tr-TR" altLang="tr-TR" sz="2400" dirty="0"/>
              <a:t>	</a:t>
            </a:r>
            <a:r>
              <a:rPr lang="tr-TR" altLang="tr-TR" sz="2400" b="1" dirty="0"/>
              <a:t>b)</a:t>
            </a:r>
            <a:r>
              <a:rPr lang="tr-TR" altLang="tr-TR" sz="2400" dirty="0"/>
              <a:t> Balığın yönünü ve dengeyi sağlamak</a:t>
            </a:r>
          </a:p>
          <a:p>
            <a:pPr marL="0" indent="0" algn="just">
              <a:lnSpc>
                <a:spcPct val="150000"/>
              </a:lnSpc>
              <a:buNone/>
            </a:pPr>
            <a:endParaRPr lang="tr-TR" altLang="tr-TR" sz="2400" dirty="0"/>
          </a:p>
          <a:p>
            <a:pPr algn="just">
              <a:lnSpc>
                <a:spcPct val="150000"/>
              </a:lnSpc>
            </a:pPr>
            <a:r>
              <a:rPr lang="tr-TR" altLang="tr-TR" sz="2400" dirty="0" smtClean="0"/>
              <a:t>Diğer </a:t>
            </a:r>
            <a:r>
              <a:rPr lang="tr-TR" altLang="tr-TR" sz="2400" dirty="0"/>
              <a:t>omurgalılarda olduğu gibi her kulakta 3 adet yarım daire kanalı bulunur. Bunların yanında </a:t>
            </a:r>
            <a:r>
              <a:rPr lang="tr-TR" altLang="tr-TR" sz="2400" dirty="0" err="1">
                <a:solidFill>
                  <a:srgbClr val="FF0000"/>
                </a:solidFill>
              </a:rPr>
              <a:t>Sacculus</a:t>
            </a:r>
            <a:r>
              <a:rPr lang="tr-TR" altLang="tr-TR" sz="2400" dirty="0"/>
              <a:t> ve </a:t>
            </a:r>
            <a:r>
              <a:rPr lang="tr-TR" altLang="tr-TR" sz="2400" dirty="0" err="1">
                <a:solidFill>
                  <a:srgbClr val="FF0000"/>
                </a:solidFill>
              </a:rPr>
              <a:t>Utriculus</a:t>
            </a:r>
            <a:r>
              <a:rPr lang="tr-TR" altLang="tr-TR" sz="2400" dirty="0"/>
              <a:t> denilen boşluklar da vardır. Bunlarda </a:t>
            </a:r>
            <a:r>
              <a:rPr lang="tr-TR" altLang="tr-TR" sz="2400" dirty="0" err="1">
                <a:solidFill>
                  <a:srgbClr val="FF0000"/>
                </a:solidFill>
              </a:rPr>
              <a:t>Lagena</a:t>
            </a:r>
            <a:r>
              <a:rPr lang="tr-TR" altLang="tr-TR" sz="2400" dirty="0"/>
              <a:t> yoktur. </a:t>
            </a:r>
            <a:r>
              <a:rPr lang="tr-TR" altLang="tr-TR" sz="2400" u="sng" dirty="0"/>
              <a:t>Orta ve dış kulakları bulunmaz.</a:t>
            </a:r>
          </a:p>
          <a:p>
            <a:pPr>
              <a:lnSpc>
                <a:spcPct val="150000"/>
              </a:lnSpc>
            </a:pPr>
            <a:endParaRPr lang="tr-TR" sz="2400" dirty="0"/>
          </a:p>
        </p:txBody>
      </p:sp>
    </p:spTree>
    <p:extLst>
      <p:ext uri="{BB962C8B-B14F-4D97-AF65-F5344CB8AC3E}">
        <p14:creationId xmlns:p14="http://schemas.microsoft.com/office/powerpoint/2010/main" val="41533070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649491"/>
          </a:xfrm>
        </p:spPr>
        <p:txBody>
          <a:bodyPr/>
          <a:lstStyle/>
          <a:p>
            <a:pPr algn="just">
              <a:lnSpc>
                <a:spcPct val="150000"/>
              </a:lnSpc>
            </a:pPr>
            <a:r>
              <a:rPr lang="tr-TR" altLang="tr-TR" sz="2400" dirty="0"/>
              <a:t>Yan çizgileri vardır. Yan çizgi kanalları içinde çeşitli uyartılara ve çok hafif titreşimlere duyarlı hassas kıllar </a:t>
            </a:r>
            <a:r>
              <a:rPr lang="tr-TR" altLang="tr-TR" sz="2400" dirty="0" smtClean="0"/>
              <a:t>bulunur. </a:t>
            </a:r>
          </a:p>
          <a:p>
            <a:pPr algn="just">
              <a:lnSpc>
                <a:spcPct val="150000"/>
              </a:lnSpc>
            </a:pPr>
            <a:r>
              <a:rPr lang="tr-TR" altLang="tr-TR" sz="2400" dirty="0" smtClean="0"/>
              <a:t>Başın </a:t>
            </a:r>
            <a:r>
              <a:rPr lang="tr-TR" altLang="tr-TR" sz="2400" dirty="0"/>
              <a:t>üzerinde çok sayıda duyu kanalları vardır. Bu kanalların çok hafif ısı değişimlerini bile algıladıkları bilinmektedir. Bunlara </a:t>
            </a:r>
            <a:r>
              <a:rPr lang="tr-TR" altLang="tr-TR" sz="2400" b="1" dirty="0" err="1"/>
              <a:t>Lorenzini</a:t>
            </a:r>
            <a:r>
              <a:rPr lang="tr-TR" altLang="tr-TR" sz="2400" b="1" dirty="0"/>
              <a:t> Ampulü</a:t>
            </a:r>
            <a:r>
              <a:rPr lang="tr-TR" altLang="tr-TR" sz="2400" dirty="0"/>
              <a:t> de </a:t>
            </a:r>
            <a:r>
              <a:rPr lang="tr-TR" altLang="tr-TR" sz="2400" dirty="0" smtClean="0"/>
              <a:t>denmektedir. </a:t>
            </a:r>
          </a:p>
          <a:p>
            <a:pPr algn="just">
              <a:lnSpc>
                <a:spcPct val="150000"/>
              </a:lnSpc>
            </a:pPr>
            <a:r>
              <a:rPr lang="tr-TR" altLang="tr-TR" sz="2400" dirty="0" smtClean="0"/>
              <a:t>Balıklarda</a:t>
            </a:r>
            <a:r>
              <a:rPr lang="tr-TR" altLang="tr-TR" sz="2400" dirty="0"/>
              <a:t>; yan çizgi, </a:t>
            </a:r>
            <a:r>
              <a:rPr lang="tr-TR" altLang="tr-TR" sz="2400" dirty="0" err="1"/>
              <a:t>Lorenzini</a:t>
            </a:r>
            <a:r>
              <a:rPr lang="tr-TR" altLang="tr-TR" sz="2400" dirty="0"/>
              <a:t> ampulü ve kulakların hepsine birden </a:t>
            </a:r>
            <a:r>
              <a:rPr lang="tr-TR" altLang="tr-TR" sz="2400" b="1" dirty="0" err="1">
                <a:solidFill>
                  <a:srgbClr val="FF0000"/>
                </a:solidFill>
              </a:rPr>
              <a:t>Acustico-Lateralis</a:t>
            </a:r>
            <a:r>
              <a:rPr lang="tr-TR" altLang="tr-TR" sz="2400" dirty="0"/>
              <a:t> denir.</a:t>
            </a:r>
          </a:p>
          <a:p>
            <a:pPr>
              <a:lnSpc>
                <a:spcPct val="150000"/>
              </a:lnSpc>
            </a:pPr>
            <a:endParaRPr lang="tr-TR" sz="2400" dirty="0"/>
          </a:p>
        </p:txBody>
      </p:sp>
    </p:spTree>
    <p:extLst>
      <p:ext uri="{BB962C8B-B14F-4D97-AF65-F5344CB8AC3E}">
        <p14:creationId xmlns:p14="http://schemas.microsoft.com/office/powerpoint/2010/main" val="15200274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descr="Kıkırdaklı balıklarda işitme sistem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3888" y="620688"/>
            <a:ext cx="4359275" cy="500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5 Metin kutusu"/>
          <p:cNvSpPr txBox="1">
            <a:spLocks noChangeArrowheads="1"/>
          </p:cNvSpPr>
          <p:nvPr/>
        </p:nvSpPr>
        <p:spPr bwMode="auto">
          <a:xfrm>
            <a:off x="611188" y="2708275"/>
            <a:ext cx="2735262"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tr-TR" altLang="tr-TR" sz="2200" dirty="0" err="1"/>
              <a:t>Kıkırdaklı</a:t>
            </a:r>
            <a:r>
              <a:rPr lang="tr-TR" altLang="tr-TR" sz="2200" dirty="0"/>
              <a:t> balıklarda </a:t>
            </a:r>
          </a:p>
          <a:p>
            <a:pPr eaLnBrk="1" hangingPunct="1"/>
            <a:r>
              <a:rPr lang="tr-TR" altLang="tr-TR" sz="2200" dirty="0"/>
              <a:t>işitme sistemi</a:t>
            </a:r>
          </a:p>
        </p:txBody>
      </p:sp>
    </p:spTree>
    <p:extLst>
      <p:ext uri="{BB962C8B-B14F-4D97-AF65-F5344CB8AC3E}">
        <p14:creationId xmlns:p14="http://schemas.microsoft.com/office/powerpoint/2010/main" val="36334807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descr="Lorenzini ampuller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1840" y="476672"/>
            <a:ext cx="5400675" cy="520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6 Metin kutusu"/>
          <p:cNvSpPr txBox="1">
            <a:spLocks noChangeArrowheads="1"/>
          </p:cNvSpPr>
          <p:nvPr/>
        </p:nvSpPr>
        <p:spPr bwMode="auto">
          <a:xfrm>
            <a:off x="323850" y="2781300"/>
            <a:ext cx="2663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tr-TR" altLang="tr-TR" dirty="0" err="1"/>
              <a:t>Lorenzini</a:t>
            </a:r>
            <a:r>
              <a:rPr lang="tr-TR" altLang="tr-TR" dirty="0"/>
              <a:t> ampulleri</a:t>
            </a:r>
          </a:p>
        </p:txBody>
      </p:sp>
    </p:spTree>
    <p:extLst>
      <p:ext uri="{BB962C8B-B14F-4D97-AF65-F5344CB8AC3E}">
        <p14:creationId xmlns:p14="http://schemas.microsoft.com/office/powerpoint/2010/main" val="38900501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922114"/>
          </a:xfrm>
        </p:spPr>
        <p:txBody>
          <a:bodyPr/>
          <a:lstStyle/>
          <a:p>
            <a:r>
              <a:rPr lang="tr-TR" sz="3200" b="1" dirty="0" err="1" smtClean="0"/>
              <a:t>Osteichthyes</a:t>
            </a:r>
            <a:endParaRPr lang="tr-TR" sz="3200" b="1" dirty="0"/>
          </a:p>
        </p:txBody>
      </p:sp>
      <p:sp>
        <p:nvSpPr>
          <p:cNvPr id="3" name="İçerik Yer Tutucusu 2"/>
          <p:cNvSpPr>
            <a:spLocks noGrp="1"/>
          </p:cNvSpPr>
          <p:nvPr>
            <p:ph idx="1"/>
          </p:nvPr>
        </p:nvSpPr>
        <p:spPr>
          <a:xfrm>
            <a:off x="251520" y="1124744"/>
            <a:ext cx="8640960" cy="4525963"/>
          </a:xfrm>
        </p:spPr>
        <p:txBody>
          <a:bodyPr/>
          <a:lstStyle/>
          <a:p>
            <a:pPr algn="just">
              <a:lnSpc>
                <a:spcPct val="150000"/>
              </a:lnSpc>
            </a:pPr>
            <a:r>
              <a:rPr lang="tr-TR" altLang="tr-TR" sz="2200" dirty="0">
                <a:cs typeface="Arial" charset="0"/>
              </a:rPr>
              <a:t>Sinir sistemi ile sıkı bir ilişkide olan duyu organları, ortamda meydana gelen fiziksel ve kimyasal değişimlerin tespit edilmesini sağlarlar</a:t>
            </a:r>
            <a:r>
              <a:rPr lang="tr-TR" altLang="tr-TR" sz="2200" dirty="0" smtClean="0">
                <a:cs typeface="Arial" charset="0"/>
              </a:rPr>
              <a:t>.</a:t>
            </a:r>
            <a:endParaRPr lang="tr-TR" altLang="tr-TR" sz="2200" dirty="0">
              <a:cs typeface="Arial" charset="0"/>
            </a:endParaRPr>
          </a:p>
          <a:p>
            <a:pPr marL="0" indent="0" algn="ctr">
              <a:lnSpc>
                <a:spcPct val="150000"/>
              </a:lnSpc>
              <a:buNone/>
            </a:pPr>
            <a:r>
              <a:rPr lang="tr-TR" altLang="tr-TR" sz="2200" b="1" dirty="0">
                <a:solidFill>
                  <a:srgbClr val="FF0000"/>
                </a:solidFill>
                <a:cs typeface="Arial" charset="0"/>
              </a:rPr>
              <a:t>Dokunma Duyu Organı (Deri Almaçları)</a:t>
            </a:r>
          </a:p>
          <a:p>
            <a:pPr algn="just">
              <a:lnSpc>
                <a:spcPct val="150000"/>
              </a:lnSpc>
            </a:pPr>
            <a:r>
              <a:rPr lang="tr-TR" altLang="tr-TR" sz="2200" dirty="0" smtClean="0">
                <a:cs typeface="Arial" charset="0"/>
              </a:rPr>
              <a:t>Dokunma </a:t>
            </a:r>
            <a:r>
              <a:rPr lang="tr-TR" altLang="tr-TR" sz="2200" dirty="0">
                <a:cs typeface="Arial" charset="0"/>
              </a:rPr>
              <a:t>duyusu çok iyi gelişmiştir ve bu görev deri tarafından yürütülür. Vücudun çeşitli kısımlarında bulunan sinir uçları veya </a:t>
            </a:r>
            <a:r>
              <a:rPr lang="tr-TR" altLang="tr-TR" sz="2200" dirty="0" err="1">
                <a:cs typeface="Arial" charset="0"/>
              </a:rPr>
              <a:t>primer</a:t>
            </a:r>
            <a:r>
              <a:rPr lang="tr-TR" altLang="tr-TR" sz="2200" dirty="0">
                <a:cs typeface="Arial" charset="0"/>
              </a:rPr>
              <a:t> duyu hücreleriyle dokunma ve basınç algılanır. Bıyıklar, baş ve yüzgeçlerde sıcaklık ve basınç değişimlerini algılamaya, besini ve düşmanları hissetmeye yarayan sinir tomurcukları bulunur.</a:t>
            </a:r>
          </a:p>
          <a:p>
            <a:pPr>
              <a:lnSpc>
                <a:spcPct val="150000"/>
              </a:lnSpc>
            </a:pPr>
            <a:endParaRPr lang="tr-TR" sz="2200" dirty="0"/>
          </a:p>
        </p:txBody>
      </p:sp>
    </p:spTree>
    <p:extLst>
      <p:ext uri="{BB962C8B-B14F-4D97-AF65-F5344CB8AC3E}">
        <p14:creationId xmlns:p14="http://schemas.microsoft.com/office/powerpoint/2010/main" val="28398424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836712"/>
            <a:ext cx="8229600" cy="4525963"/>
          </a:xfrm>
        </p:spPr>
        <p:txBody>
          <a:bodyPr/>
          <a:lstStyle/>
          <a:p>
            <a:pPr marL="0" indent="0" algn="ctr">
              <a:lnSpc>
                <a:spcPct val="150000"/>
              </a:lnSpc>
              <a:buNone/>
            </a:pPr>
            <a:r>
              <a:rPr lang="tr-TR" altLang="tr-TR" sz="2800" b="1" dirty="0">
                <a:solidFill>
                  <a:srgbClr val="FF0000"/>
                </a:solidFill>
                <a:cs typeface="Arial" charset="0"/>
              </a:rPr>
              <a:t>Koku Alma Organı (Burun)</a:t>
            </a:r>
          </a:p>
          <a:p>
            <a:pPr algn="just">
              <a:lnSpc>
                <a:spcPct val="150000"/>
              </a:lnSpc>
            </a:pPr>
            <a:r>
              <a:rPr lang="tr-TR" altLang="tr-TR" sz="2800" dirty="0" smtClean="0">
                <a:cs typeface="Arial" charset="0"/>
              </a:rPr>
              <a:t>Burunda </a:t>
            </a:r>
            <a:r>
              <a:rPr lang="tr-TR" altLang="tr-TR" sz="2800" dirty="0">
                <a:cs typeface="Arial" charset="0"/>
              </a:rPr>
              <a:t>iki delik bulunur. Öndekinden giren su, arka delikten çıkarken içerisinde erimiş halde bulunan kimyasal maddelerin kokuları alınır. Çok uzaktaki besinler böylece hissedilebilir. </a:t>
            </a:r>
            <a:endParaRPr lang="tr-TR" altLang="tr-TR" sz="2800" dirty="0" smtClean="0">
              <a:cs typeface="Arial" charset="0"/>
            </a:endParaRPr>
          </a:p>
          <a:p>
            <a:pPr algn="just">
              <a:lnSpc>
                <a:spcPct val="150000"/>
              </a:lnSpc>
            </a:pPr>
            <a:r>
              <a:rPr lang="tr-TR" altLang="tr-TR" sz="2800" dirty="0" smtClean="0">
                <a:cs typeface="Arial" charset="0"/>
              </a:rPr>
              <a:t>Solunumda </a:t>
            </a:r>
            <a:r>
              <a:rPr lang="tr-TR" altLang="tr-TR" sz="2800" dirty="0">
                <a:cs typeface="Arial" charset="0"/>
              </a:rPr>
              <a:t>görev almadığından yutakla bağlantıları yoktur.</a:t>
            </a:r>
          </a:p>
          <a:p>
            <a:pPr>
              <a:lnSpc>
                <a:spcPct val="150000"/>
              </a:lnSpc>
            </a:pPr>
            <a:endParaRPr lang="tr-TR" sz="2800" dirty="0"/>
          </a:p>
        </p:txBody>
      </p:sp>
    </p:spTree>
    <p:extLst>
      <p:ext uri="{BB962C8B-B14F-4D97-AF65-F5344CB8AC3E}">
        <p14:creationId xmlns:p14="http://schemas.microsoft.com/office/powerpoint/2010/main" val="9610902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Bazı balıklarda burun delikleri ve konumları"/>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764704"/>
            <a:ext cx="7705725"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6 Metin kutusu"/>
          <p:cNvSpPr txBox="1">
            <a:spLocks noChangeArrowheads="1"/>
          </p:cNvSpPr>
          <p:nvPr/>
        </p:nvSpPr>
        <p:spPr bwMode="auto">
          <a:xfrm>
            <a:off x="1763713" y="5229200"/>
            <a:ext cx="504031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tr-TR" altLang="tr-TR" sz="2000" dirty="0">
                <a:solidFill>
                  <a:srgbClr val="000000"/>
                </a:solidFill>
                <a:latin typeface="Times New Roman" pitchFamily="18" charset="0"/>
              </a:rPr>
              <a:t>Bazı balıklarda burun delikleri ve konumları</a:t>
            </a:r>
          </a:p>
        </p:txBody>
      </p:sp>
    </p:spTree>
    <p:extLst>
      <p:ext uri="{BB962C8B-B14F-4D97-AF65-F5344CB8AC3E}">
        <p14:creationId xmlns:p14="http://schemas.microsoft.com/office/powerpoint/2010/main" val="3505262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 descr="Kemikli balıklarda koku alma organı"/>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548680"/>
            <a:ext cx="6413500" cy="443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Metin kutusu"/>
          <p:cNvSpPr txBox="1">
            <a:spLocks noChangeArrowheads="1"/>
          </p:cNvSpPr>
          <p:nvPr/>
        </p:nvSpPr>
        <p:spPr bwMode="auto">
          <a:xfrm>
            <a:off x="2268538" y="5445224"/>
            <a:ext cx="43576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tr-TR" altLang="tr-TR" sz="2000" dirty="0">
                <a:solidFill>
                  <a:srgbClr val="000000"/>
                </a:solidFill>
                <a:latin typeface="Times New Roman" pitchFamily="18" charset="0"/>
              </a:rPr>
              <a:t>Kemikli balıklarda koku alma organı</a:t>
            </a:r>
          </a:p>
        </p:txBody>
      </p:sp>
    </p:spTree>
    <p:extLst>
      <p:ext uri="{BB962C8B-B14F-4D97-AF65-F5344CB8AC3E}">
        <p14:creationId xmlns:p14="http://schemas.microsoft.com/office/powerpoint/2010/main" val="34989976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5649491"/>
          </a:xfrm>
        </p:spPr>
        <p:txBody>
          <a:bodyPr/>
          <a:lstStyle/>
          <a:p>
            <a:pPr marL="0" indent="0" algn="ctr">
              <a:lnSpc>
                <a:spcPct val="150000"/>
              </a:lnSpc>
              <a:buNone/>
            </a:pPr>
            <a:r>
              <a:rPr lang="tr-TR" altLang="tr-TR" sz="2200" b="1" dirty="0">
                <a:solidFill>
                  <a:srgbClr val="FF0000"/>
                </a:solidFill>
                <a:cs typeface="Arial" charset="0"/>
              </a:rPr>
              <a:t>Görme Organı</a:t>
            </a:r>
          </a:p>
          <a:p>
            <a:pPr algn="just">
              <a:lnSpc>
                <a:spcPct val="150000"/>
              </a:lnSpc>
            </a:pPr>
            <a:r>
              <a:rPr lang="tr-TR" altLang="tr-TR" sz="2200" dirty="0" smtClean="0">
                <a:cs typeface="Arial" charset="0"/>
              </a:rPr>
              <a:t>Gözlerin </a:t>
            </a:r>
            <a:r>
              <a:rPr lang="tr-TR" altLang="tr-TR" sz="2200" dirty="0">
                <a:cs typeface="Arial" charset="0"/>
              </a:rPr>
              <a:t>diğer omurgalılara göre kornea tabakası daha düz ve merceği küre şeklindedir. </a:t>
            </a:r>
            <a:endParaRPr lang="tr-TR" altLang="tr-TR" sz="2200" dirty="0" smtClean="0">
              <a:cs typeface="Arial" charset="0"/>
            </a:endParaRPr>
          </a:p>
          <a:p>
            <a:pPr algn="just">
              <a:lnSpc>
                <a:spcPct val="150000"/>
              </a:lnSpc>
            </a:pPr>
            <a:r>
              <a:rPr lang="tr-TR" altLang="tr-TR" sz="2200" b="1" i="1" dirty="0" err="1" smtClean="0">
                <a:cs typeface="Arial" charset="0"/>
              </a:rPr>
              <a:t>Anabas</a:t>
            </a:r>
            <a:r>
              <a:rPr lang="tr-TR" altLang="tr-TR" sz="2200" i="1" dirty="0" smtClean="0">
                <a:cs typeface="Arial" charset="0"/>
              </a:rPr>
              <a:t> </a:t>
            </a:r>
            <a:r>
              <a:rPr lang="tr-TR" altLang="tr-TR" sz="2200" dirty="0">
                <a:cs typeface="Arial" charset="0"/>
              </a:rPr>
              <a:t>ve </a:t>
            </a:r>
            <a:r>
              <a:rPr lang="tr-TR" altLang="tr-TR" sz="2200" b="1" i="1" dirty="0" err="1">
                <a:cs typeface="Arial" charset="0"/>
              </a:rPr>
              <a:t>Periophthalmus</a:t>
            </a:r>
            <a:r>
              <a:rPr lang="tr-TR" altLang="tr-TR" sz="2200" i="1" dirty="0">
                <a:cs typeface="Arial" charset="0"/>
              </a:rPr>
              <a:t> </a:t>
            </a:r>
            <a:r>
              <a:rPr lang="tr-TR" altLang="tr-TR" sz="2200" dirty="0">
                <a:cs typeface="Arial" charset="0"/>
              </a:rPr>
              <a:t>gibi karaya çıkan balıklarda gözler suda olduğu gibi havada da görür. </a:t>
            </a:r>
            <a:r>
              <a:rPr lang="tr-TR" altLang="tr-TR" sz="2200" dirty="0" smtClean="0">
                <a:cs typeface="Arial" charset="0"/>
              </a:rPr>
              <a:t> </a:t>
            </a:r>
          </a:p>
          <a:p>
            <a:pPr algn="just">
              <a:lnSpc>
                <a:spcPct val="150000"/>
              </a:lnSpc>
            </a:pPr>
            <a:r>
              <a:rPr lang="tr-TR" altLang="tr-TR" sz="2200" b="1" dirty="0" err="1" smtClean="0">
                <a:cs typeface="Arial" charset="0"/>
              </a:rPr>
              <a:t>Cyprinodontidae</a:t>
            </a:r>
            <a:r>
              <a:rPr lang="tr-TR" altLang="tr-TR" sz="2200" dirty="0" smtClean="0">
                <a:cs typeface="Arial" charset="0"/>
              </a:rPr>
              <a:t> </a:t>
            </a:r>
            <a:r>
              <a:rPr lang="tr-TR" altLang="tr-TR" sz="2200" dirty="0">
                <a:cs typeface="Arial" charset="0"/>
              </a:rPr>
              <a:t>örneklerinden bazılarında gözler, yatay bir bantla iki bölüme ayrılır. Bu kısımlar farklı yapılara sahip olduklarından üst bölme havada, alt bölme de suda görmeye uyum sağlamıştır. </a:t>
            </a:r>
            <a:endParaRPr lang="tr-TR" altLang="tr-TR" sz="2200" dirty="0" smtClean="0">
              <a:cs typeface="Arial" charset="0"/>
            </a:endParaRPr>
          </a:p>
          <a:p>
            <a:pPr algn="just">
              <a:lnSpc>
                <a:spcPct val="150000"/>
              </a:lnSpc>
            </a:pPr>
            <a:r>
              <a:rPr lang="tr-TR" altLang="tr-TR" sz="2200" dirty="0" smtClean="0">
                <a:cs typeface="Arial" charset="0"/>
              </a:rPr>
              <a:t>Bazı </a:t>
            </a:r>
            <a:r>
              <a:rPr lang="tr-TR" altLang="tr-TR" sz="2200" dirty="0">
                <a:cs typeface="Arial" charset="0"/>
              </a:rPr>
              <a:t>balıklarda gözler, bir bölgeye doğru çevrilmiş durumdadır (Teleskop balıklarında yukarı doğru). </a:t>
            </a:r>
          </a:p>
          <a:p>
            <a:pPr>
              <a:lnSpc>
                <a:spcPct val="150000"/>
              </a:lnSpc>
            </a:pPr>
            <a:endParaRPr lang="tr-TR" sz="2200" dirty="0"/>
          </a:p>
        </p:txBody>
      </p:sp>
    </p:spTree>
    <p:extLst>
      <p:ext uri="{BB962C8B-B14F-4D97-AF65-F5344CB8AC3E}">
        <p14:creationId xmlns:p14="http://schemas.microsoft.com/office/powerpoint/2010/main" val="15271716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1"/>
            <a:ext cx="8229600" cy="2520280"/>
          </a:xfrm>
        </p:spPr>
        <p:txBody>
          <a:bodyPr/>
          <a:lstStyle/>
          <a:p>
            <a:pPr algn="just">
              <a:lnSpc>
                <a:spcPct val="150000"/>
              </a:lnSpc>
            </a:pPr>
            <a:r>
              <a:rPr lang="tr-TR" altLang="tr-TR" sz="2200" dirty="0">
                <a:cs typeface="Arial" charset="0"/>
              </a:rPr>
              <a:t>Bazı mağara balıklarında gözler hiç bulunmayabilir. Diğer omurgalılardan farklı olarak bunlarda göz dinlenme esnasında yakını görebilecek şekildedir. Renkleri algılama </a:t>
            </a:r>
            <a:r>
              <a:rPr lang="tr-TR" altLang="tr-TR" sz="2200" dirty="0" err="1">
                <a:cs typeface="Arial" charset="0"/>
              </a:rPr>
              <a:t>kıkırdaklı</a:t>
            </a:r>
            <a:r>
              <a:rPr lang="tr-TR" altLang="tr-TR" sz="2200" dirty="0">
                <a:cs typeface="Arial" charset="0"/>
              </a:rPr>
              <a:t> balıklardan daha iyi gelişmiştir.</a:t>
            </a:r>
          </a:p>
          <a:p>
            <a:pPr algn="just">
              <a:lnSpc>
                <a:spcPct val="150000"/>
              </a:lnSpc>
            </a:pPr>
            <a:endParaRPr lang="tr-TR" sz="2200" dirty="0"/>
          </a:p>
        </p:txBody>
      </p:sp>
      <p:pic>
        <p:nvPicPr>
          <p:cNvPr id="2050" name="Picture 2" descr="Anabas testudineus, (the climbing perch) - Tunys tropical fish cafe and  fitness cent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4460" y="2780928"/>
            <a:ext cx="2857500" cy="173355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Periophthalmus waltoni, Walton's mudskipp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5965" y="2523270"/>
            <a:ext cx="2782419" cy="199121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Kör mağara balığı su emerek görüyor | Bilim ve Gelecek"/>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19872" y="4725144"/>
            <a:ext cx="2952328" cy="1664375"/>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p:cNvSpPr txBox="1"/>
          <p:nvPr/>
        </p:nvSpPr>
        <p:spPr>
          <a:xfrm>
            <a:off x="971600" y="4581128"/>
            <a:ext cx="966931" cy="369332"/>
          </a:xfrm>
          <a:prstGeom prst="rect">
            <a:avLst/>
          </a:prstGeom>
          <a:noFill/>
        </p:spPr>
        <p:txBody>
          <a:bodyPr wrap="none" rtlCol="0">
            <a:spAutoFit/>
          </a:bodyPr>
          <a:lstStyle/>
          <a:p>
            <a:r>
              <a:rPr lang="tr-TR" dirty="0" err="1" smtClean="0"/>
              <a:t>Anabas</a:t>
            </a:r>
            <a:endParaRPr lang="tr-TR" dirty="0"/>
          </a:p>
        </p:txBody>
      </p:sp>
      <p:sp>
        <p:nvSpPr>
          <p:cNvPr id="8" name="Metin kutusu 7"/>
          <p:cNvSpPr txBox="1"/>
          <p:nvPr/>
        </p:nvSpPr>
        <p:spPr>
          <a:xfrm>
            <a:off x="7020272" y="4581128"/>
            <a:ext cx="1787669" cy="369332"/>
          </a:xfrm>
          <a:prstGeom prst="rect">
            <a:avLst/>
          </a:prstGeom>
          <a:noFill/>
        </p:spPr>
        <p:txBody>
          <a:bodyPr wrap="none" rtlCol="0">
            <a:spAutoFit/>
          </a:bodyPr>
          <a:lstStyle/>
          <a:p>
            <a:r>
              <a:rPr lang="tr-TR" i="1" dirty="0" err="1" smtClean="0"/>
              <a:t>Periophthalmus</a:t>
            </a:r>
            <a:endParaRPr lang="tr-TR" i="1" dirty="0"/>
          </a:p>
        </p:txBody>
      </p:sp>
      <p:sp>
        <p:nvSpPr>
          <p:cNvPr id="9" name="Metin kutusu 8"/>
          <p:cNvSpPr txBox="1"/>
          <p:nvPr/>
        </p:nvSpPr>
        <p:spPr>
          <a:xfrm>
            <a:off x="1835696" y="6011996"/>
            <a:ext cx="1595309" cy="369332"/>
          </a:xfrm>
          <a:prstGeom prst="rect">
            <a:avLst/>
          </a:prstGeom>
          <a:noFill/>
        </p:spPr>
        <p:txBody>
          <a:bodyPr wrap="none" rtlCol="0">
            <a:spAutoFit/>
          </a:bodyPr>
          <a:lstStyle/>
          <a:p>
            <a:r>
              <a:rPr lang="tr-TR" dirty="0" err="1" smtClean="0"/>
              <a:t>Magara</a:t>
            </a:r>
            <a:r>
              <a:rPr lang="tr-TR" dirty="0" smtClean="0"/>
              <a:t> balığı</a:t>
            </a:r>
            <a:endParaRPr lang="tr-TR" dirty="0"/>
          </a:p>
        </p:txBody>
      </p:sp>
    </p:spTree>
    <p:extLst>
      <p:ext uri="{BB962C8B-B14F-4D97-AF65-F5344CB8AC3E}">
        <p14:creationId xmlns:p14="http://schemas.microsoft.com/office/powerpoint/2010/main" val="30640535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800629"/>
          </a:xfrm>
        </p:spPr>
        <p:txBody>
          <a:bodyPr/>
          <a:lstStyle/>
          <a:p>
            <a:r>
              <a:rPr lang="tr-TR" altLang="tr-TR" sz="2800" b="1" dirty="0">
                <a:solidFill>
                  <a:srgbClr val="FF0000"/>
                </a:solidFill>
                <a:latin typeface="+mn-lt"/>
                <a:cs typeface="Arial" charset="0"/>
              </a:rPr>
              <a:t>İşitme ve Denge </a:t>
            </a:r>
            <a:r>
              <a:rPr lang="tr-TR" altLang="tr-TR" sz="2800" b="1" dirty="0" smtClean="0">
                <a:solidFill>
                  <a:srgbClr val="FF0000"/>
                </a:solidFill>
                <a:latin typeface="+mn-lt"/>
                <a:cs typeface="Arial" charset="0"/>
              </a:rPr>
              <a:t>Organı</a:t>
            </a:r>
            <a:endParaRPr lang="tr-TR" sz="2800" dirty="0">
              <a:solidFill>
                <a:srgbClr val="FF0000"/>
              </a:solidFill>
              <a:latin typeface="+mn-lt"/>
            </a:endParaRPr>
          </a:p>
        </p:txBody>
      </p:sp>
      <p:sp>
        <p:nvSpPr>
          <p:cNvPr id="3" name="İçerik Yer Tutucusu 2"/>
          <p:cNvSpPr>
            <a:spLocks noGrp="1"/>
          </p:cNvSpPr>
          <p:nvPr>
            <p:ph idx="1"/>
          </p:nvPr>
        </p:nvSpPr>
        <p:spPr>
          <a:xfrm>
            <a:off x="179512" y="1091877"/>
            <a:ext cx="8712968" cy="5073427"/>
          </a:xfrm>
        </p:spPr>
        <p:txBody>
          <a:bodyPr/>
          <a:lstStyle/>
          <a:p>
            <a:pPr algn="just">
              <a:lnSpc>
                <a:spcPct val="150000"/>
              </a:lnSpc>
            </a:pPr>
            <a:r>
              <a:rPr lang="tr-TR" altLang="tr-TR" sz="2200" dirty="0" smtClean="0">
                <a:cs typeface="Arial" charset="0"/>
              </a:rPr>
              <a:t>Kemikli </a:t>
            </a:r>
            <a:r>
              <a:rPr lang="tr-TR" altLang="tr-TR" sz="2200" dirty="0">
                <a:cs typeface="Arial" charset="0"/>
              </a:rPr>
              <a:t>balıkların kulaklarında, bir dış kulak ve kulak zarı bulunmadığından tüm titreşimler doğrudan doğruya vücut yüzeyi ile alınır. </a:t>
            </a:r>
            <a:endParaRPr lang="tr-TR" altLang="tr-TR" sz="2200" dirty="0" smtClean="0">
              <a:cs typeface="Arial" charset="0"/>
            </a:endParaRPr>
          </a:p>
          <a:p>
            <a:pPr algn="just">
              <a:lnSpc>
                <a:spcPct val="150000"/>
              </a:lnSpc>
            </a:pPr>
            <a:r>
              <a:rPr lang="tr-TR" altLang="tr-TR" sz="2200" dirty="0" smtClean="0">
                <a:cs typeface="Arial" charset="0"/>
              </a:rPr>
              <a:t>Bazı </a:t>
            </a:r>
            <a:r>
              <a:rPr lang="tr-TR" altLang="tr-TR" sz="2200" dirty="0">
                <a:cs typeface="Arial" charset="0"/>
              </a:rPr>
              <a:t>türlerde hava kesesi de ses alınımında görev </a:t>
            </a:r>
            <a:r>
              <a:rPr lang="tr-TR" altLang="tr-TR" sz="2200" dirty="0" smtClean="0">
                <a:cs typeface="Arial" charset="0"/>
              </a:rPr>
              <a:t>alır. </a:t>
            </a:r>
          </a:p>
          <a:p>
            <a:pPr algn="just">
              <a:lnSpc>
                <a:spcPct val="150000"/>
              </a:lnSpc>
            </a:pPr>
            <a:r>
              <a:rPr lang="tr-TR" altLang="tr-TR" sz="2200" dirty="0" smtClean="0">
                <a:cs typeface="Arial" charset="0"/>
              </a:rPr>
              <a:t>Her </a:t>
            </a:r>
            <a:r>
              <a:rPr lang="tr-TR" altLang="tr-TR" sz="2200" dirty="0">
                <a:cs typeface="Arial" charset="0"/>
              </a:rPr>
              <a:t>bir kulakta 3 adet yarım daire kanalı ve kese şeklinde 3 tane boşluk bulunur. </a:t>
            </a:r>
            <a:r>
              <a:rPr lang="tr-TR" altLang="tr-TR" sz="2200" dirty="0" smtClean="0">
                <a:cs typeface="Arial" charset="0"/>
              </a:rPr>
              <a:t>Boşluklar</a:t>
            </a:r>
            <a:r>
              <a:rPr lang="tr-TR" altLang="tr-TR" sz="2200" dirty="0">
                <a:cs typeface="Arial" charset="0"/>
              </a:rPr>
              <a:t>; </a:t>
            </a:r>
            <a:r>
              <a:rPr lang="tr-TR" altLang="tr-TR" sz="2200" b="1" dirty="0" err="1">
                <a:cs typeface="Arial" charset="0"/>
              </a:rPr>
              <a:t>Utriculus</a:t>
            </a:r>
            <a:r>
              <a:rPr lang="tr-TR" altLang="tr-TR" sz="2200" dirty="0">
                <a:cs typeface="Arial" charset="0"/>
              </a:rPr>
              <a:t>, </a:t>
            </a:r>
            <a:r>
              <a:rPr lang="tr-TR" altLang="tr-TR" sz="2200" b="1" dirty="0" err="1">
                <a:cs typeface="Arial" charset="0"/>
              </a:rPr>
              <a:t>Sacculus</a:t>
            </a:r>
            <a:r>
              <a:rPr lang="tr-TR" altLang="tr-TR" sz="2200" dirty="0">
                <a:cs typeface="Arial" charset="0"/>
              </a:rPr>
              <a:t> ve </a:t>
            </a:r>
            <a:r>
              <a:rPr lang="tr-TR" altLang="tr-TR" sz="2200" b="1" dirty="0" err="1">
                <a:cs typeface="Arial" charset="0"/>
              </a:rPr>
              <a:t>Lagena</a:t>
            </a:r>
            <a:r>
              <a:rPr lang="tr-TR" altLang="tr-TR" sz="2200" dirty="0" err="1">
                <a:cs typeface="Arial" charset="0"/>
              </a:rPr>
              <a:t>’dır</a:t>
            </a:r>
            <a:r>
              <a:rPr lang="tr-TR" altLang="tr-TR" sz="2200" dirty="0">
                <a:cs typeface="Arial" charset="0"/>
              </a:rPr>
              <a:t>. </a:t>
            </a:r>
            <a:endParaRPr lang="tr-TR" altLang="tr-TR" sz="2200" dirty="0" smtClean="0">
              <a:cs typeface="Arial" charset="0"/>
            </a:endParaRPr>
          </a:p>
          <a:p>
            <a:pPr algn="just">
              <a:lnSpc>
                <a:spcPct val="150000"/>
              </a:lnSpc>
            </a:pPr>
            <a:r>
              <a:rPr lang="tr-TR" altLang="tr-TR" sz="2200" dirty="0" smtClean="0">
                <a:cs typeface="Arial" charset="0"/>
              </a:rPr>
              <a:t>Ayrıca </a:t>
            </a:r>
            <a:r>
              <a:rPr lang="tr-TR" altLang="tr-TR" sz="2200" dirty="0">
                <a:cs typeface="Arial" charset="0"/>
              </a:rPr>
              <a:t>yarım daire kanallarının keselerle birleştiği yerlerde ampul şeklinde şişkinlikler bulunur. </a:t>
            </a:r>
            <a:r>
              <a:rPr lang="tr-TR" altLang="tr-TR" sz="2200" dirty="0" smtClean="0">
                <a:cs typeface="Arial" charset="0"/>
              </a:rPr>
              <a:t>Denge </a:t>
            </a:r>
            <a:r>
              <a:rPr lang="tr-TR" altLang="tr-TR" sz="2200" dirty="0">
                <a:cs typeface="Arial" charset="0"/>
              </a:rPr>
              <a:t>ve işitme ile ilgili duyu hücreleri bu keselerle ampul şeklindeki kısımlarda yer alırlar. </a:t>
            </a:r>
          </a:p>
          <a:p>
            <a:pPr marL="0" indent="0">
              <a:lnSpc>
                <a:spcPct val="150000"/>
              </a:lnSpc>
              <a:buNone/>
            </a:pPr>
            <a:endParaRPr lang="tr-TR" sz="2200" dirty="0"/>
          </a:p>
        </p:txBody>
      </p:sp>
    </p:spTree>
    <p:extLst>
      <p:ext uri="{BB962C8B-B14F-4D97-AF65-F5344CB8AC3E}">
        <p14:creationId xmlns:p14="http://schemas.microsoft.com/office/powerpoint/2010/main" val="19855133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836712"/>
            <a:ext cx="8229600" cy="5289451"/>
          </a:xfrm>
        </p:spPr>
        <p:txBody>
          <a:bodyPr/>
          <a:lstStyle/>
          <a:p>
            <a:pPr algn="just">
              <a:lnSpc>
                <a:spcPct val="150000"/>
              </a:lnSpc>
            </a:pPr>
            <a:r>
              <a:rPr lang="tr-TR" altLang="tr-TR" sz="2400" dirty="0">
                <a:cs typeface="Arial" charset="0"/>
              </a:rPr>
              <a:t>Ampullerdeki duyu hücrelerine </a:t>
            </a:r>
            <a:r>
              <a:rPr lang="tr-TR" altLang="tr-TR" sz="2400" b="1" dirty="0" err="1" smtClean="0">
                <a:cs typeface="Arial" charset="0"/>
              </a:rPr>
              <a:t>krista</a:t>
            </a:r>
            <a:r>
              <a:rPr lang="tr-TR" altLang="tr-TR" sz="2400" dirty="0">
                <a:cs typeface="Arial" charset="0"/>
              </a:rPr>
              <a:t>, keselerdekine de </a:t>
            </a:r>
            <a:r>
              <a:rPr lang="tr-TR" altLang="tr-TR" sz="2400" b="1" dirty="0" err="1" smtClean="0">
                <a:cs typeface="Arial" charset="0"/>
              </a:rPr>
              <a:t>makula</a:t>
            </a:r>
            <a:r>
              <a:rPr lang="tr-TR" altLang="tr-TR" sz="2400" dirty="0" smtClean="0">
                <a:cs typeface="Arial" charset="0"/>
              </a:rPr>
              <a:t> </a:t>
            </a:r>
            <a:r>
              <a:rPr lang="tr-TR" altLang="tr-TR" sz="2400" dirty="0">
                <a:cs typeface="Arial" charset="0"/>
              </a:rPr>
              <a:t>denir. </a:t>
            </a:r>
            <a:r>
              <a:rPr lang="tr-TR" altLang="tr-TR" sz="2400" dirty="0" err="1" smtClean="0">
                <a:cs typeface="Arial" charset="0"/>
              </a:rPr>
              <a:t>Kristaların</a:t>
            </a:r>
            <a:r>
              <a:rPr lang="tr-TR" altLang="tr-TR" sz="2400" dirty="0" smtClean="0">
                <a:cs typeface="Arial" charset="0"/>
              </a:rPr>
              <a:t> </a:t>
            </a:r>
            <a:r>
              <a:rPr lang="tr-TR" altLang="tr-TR" sz="2400" dirty="0">
                <a:cs typeface="Arial" charset="0"/>
              </a:rPr>
              <a:t>üzerinde yer alan </a:t>
            </a:r>
            <a:r>
              <a:rPr lang="tr-TR" altLang="tr-TR" sz="2400" dirty="0" err="1">
                <a:cs typeface="Arial" charset="0"/>
              </a:rPr>
              <a:t>jelatinimsi</a:t>
            </a:r>
            <a:r>
              <a:rPr lang="tr-TR" altLang="tr-TR" sz="2400" dirty="0">
                <a:cs typeface="Arial" charset="0"/>
              </a:rPr>
              <a:t> cisimlere </a:t>
            </a:r>
            <a:r>
              <a:rPr lang="tr-TR" altLang="tr-TR" sz="2400" b="1" dirty="0" err="1" smtClean="0">
                <a:solidFill>
                  <a:srgbClr val="FF0000"/>
                </a:solidFill>
                <a:cs typeface="Arial" charset="0"/>
              </a:rPr>
              <a:t>Kupula</a:t>
            </a:r>
            <a:r>
              <a:rPr lang="tr-TR" altLang="tr-TR" sz="2400" dirty="0" smtClean="0">
                <a:cs typeface="Arial" charset="0"/>
              </a:rPr>
              <a:t>, </a:t>
            </a:r>
            <a:r>
              <a:rPr lang="tr-TR" altLang="tr-TR" sz="2400" dirty="0" err="1" smtClean="0">
                <a:cs typeface="Arial" charset="0"/>
              </a:rPr>
              <a:t>makulaların</a:t>
            </a:r>
            <a:r>
              <a:rPr lang="tr-TR" altLang="tr-TR" sz="2400" dirty="0" smtClean="0">
                <a:cs typeface="Arial" charset="0"/>
              </a:rPr>
              <a:t> </a:t>
            </a:r>
            <a:r>
              <a:rPr lang="tr-TR" altLang="tr-TR" sz="2400" dirty="0">
                <a:cs typeface="Arial" charset="0"/>
              </a:rPr>
              <a:t>üzerinde yer alan protein ve CaCO</a:t>
            </a:r>
            <a:r>
              <a:rPr lang="tr-TR" altLang="tr-TR" sz="2400" baseline="-25000" dirty="0">
                <a:cs typeface="Arial" charset="0"/>
              </a:rPr>
              <a:t>3</a:t>
            </a:r>
            <a:r>
              <a:rPr lang="tr-TR" altLang="tr-TR" sz="2400" dirty="0">
                <a:cs typeface="Arial" charset="0"/>
              </a:rPr>
              <a:t> yapısında olan cisimlere ise </a:t>
            </a:r>
            <a:r>
              <a:rPr lang="tr-TR" altLang="tr-TR" sz="2400" b="1" dirty="0">
                <a:cs typeface="Arial" charset="0"/>
              </a:rPr>
              <a:t>otolit (kulak taşı)</a:t>
            </a:r>
            <a:r>
              <a:rPr lang="tr-TR" altLang="tr-TR" sz="2400" dirty="0">
                <a:cs typeface="Arial" charset="0"/>
              </a:rPr>
              <a:t> denir. </a:t>
            </a:r>
            <a:endParaRPr lang="tr-TR" altLang="tr-TR" sz="2400" dirty="0" smtClean="0">
              <a:cs typeface="Arial" charset="0"/>
            </a:endParaRPr>
          </a:p>
          <a:p>
            <a:pPr algn="just">
              <a:lnSpc>
                <a:spcPct val="150000"/>
              </a:lnSpc>
            </a:pPr>
            <a:r>
              <a:rPr lang="tr-TR" altLang="tr-TR" sz="2400" dirty="0" smtClean="0">
                <a:cs typeface="Arial" charset="0"/>
              </a:rPr>
              <a:t>Bu </a:t>
            </a:r>
            <a:r>
              <a:rPr lang="tr-TR" altLang="tr-TR" sz="2400" dirty="0">
                <a:cs typeface="Arial" charset="0"/>
              </a:rPr>
              <a:t>otolitlerden </a:t>
            </a:r>
            <a:r>
              <a:rPr lang="tr-TR" altLang="tr-TR" sz="2400" dirty="0" err="1" smtClean="0">
                <a:cs typeface="Arial" charset="0"/>
              </a:rPr>
              <a:t>utriculustakine</a:t>
            </a:r>
            <a:r>
              <a:rPr lang="tr-TR" altLang="tr-TR" sz="2400" dirty="0" smtClean="0">
                <a:cs typeface="Arial" charset="0"/>
              </a:rPr>
              <a:t> </a:t>
            </a:r>
            <a:r>
              <a:rPr lang="tr-TR" altLang="tr-TR" sz="2400" b="1" dirty="0" err="1">
                <a:cs typeface="Arial" charset="0"/>
              </a:rPr>
              <a:t>lapillus</a:t>
            </a:r>
            <a:r>
              <a:rPr lang="tr-TR" altLang="tr-TR" sz="2400" dirty="0">
                <a:cs typeface="Arial" charset="0"/>
              </a:rPr>
              <a:t>, </a:t>
            </a:r>
            <a:r>
              <a:rPr lang="tr-TR" altLang="tr-TR" sz="2400" dirty="0" err="1" smtClean="0">
                <a:cs typeface="Arial" charset="0"/>
              </a:rPr>
              <a:t>sacculustakine</a:t>
            </a:r>
            <a:r>
              <a:rPr lang="tr-TR" altLang="tr-TR" sz="2400" dirty="0" smtClean="0">
                <a:cs typeface="Arial" charset="0"/>
              </a:rPr>
              <a:t> </a:t>
            </a:r>
            <a:r>
              <a:rPr lang="tr-TR" altLang="tr-TR" sz="2400" b="1" dirty="0" err="1">
                <a:cs typeface="Arial" charset="0"/>
              </a:rPr>
              <a:t>sagitta</a:t>
            </a:r>
            <a:r>
              <a:rPr lang="tr-TR" altLang="tr-TR" sz="2400" dirty="0">
                <a:cs typeface="Arial" charset="0"/>
              </a:rPr>
              <a:t> ve </a:t>
            </a:r>
            <a:r>
              <a:rPr lang="tr-TR" altLang="tr-TR" sz="2400" dirty="0" err="1" smtClean="0">
                <a:cs typeface="Arial" charset="0"/>
              </a:rPr>
              <a:t>lagenadakine</a:t>
            </a:r>
            <a:r>
              <a:rPr lang="tr-TR" altLang="tr-TR" sz="2400" dirty="0" smtClean="0">
                <a:cs typeface="Arial" charset="0"/>
              </a:rPr>
              <a:t> </a:t>
            </a:r>
            <a:r>
              <a:rPr lang="tr-TR" altLang="tr-TR" sz="2400" dirty="0">
                <a:cs typeface="Arial" charset="0"/>
              </a:rPr>
              <a:t>de </a:t>
            </a:r>
            <a:r>
              <a:rPr lang="tr-TR" altLang="tr-TR" sz="2400" b="1" dirty="0" err="1">
                <a:cs typeface="Arial" charset="0"/>
              </a:rPr>
              <a:t>asteriskus</a:t>
            </a:r>
            <a:r>
              <a:rPr lang="tr-TR" altLang="tr-TR" sz="2400" dirty="0">
                <a:cs typeface="Arial" charset="0"/>
              </a:rPr>
              <a:t> denir.</a:t>
            </a:r>
            <a:endParaRPr lang="tr-TR" sz="2400" dirty="0"/>
          </a:p>
        </p:txBody>
      </p:sp>
    </p:spTree>
    <p:extLst>
      <p:ext uri="{BB962C8B-B14F-4D97-AF65-F5344CB8AC3E}">
        <p14:creationId xmlns:p14="http://schemas.microsoft.com/office/powerpoint/2010/main" val="5874009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Kemikli balıklarda iç kulağın yapısı"/>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113" y="692150"/>
            <a:ext cx="7272337" cy="447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Metin kutusu"/>
          <p:cNvSpPr txBox="1">
            <a:spLocks noChangeArrowheads="1"/>
          </p:cNvSpPr>
          <p:nvPr/>
        </p:nvSpPr>
        <p:spPr bwMode="auto">
          <a:xfrm>
            <a:off x="971600" y="5373216"/>
            <a:ext cx="7315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tr-TR" altLang="tr-TR" sz="2000" dirty="0">
                <a:solidFill>
                  <a:srgbClr val="000000"/>
                </a:solidFill>
                <a:latin typeface="Times New Roman" pitchFamily="18" charset="0"/>
              </a:rPr>
              <a:t>Kemikli balıklarda iç kulağın yapısı A) </a:t>
            </a:r>
            <a:r>
              <a:rPr lang="tr-TR" altLang="tr-TR" sz="2000" dirty="0" err="1">
                <a:solidFill>
                  <a:srgbClr val="000000"/>
                </a:solidFill>
                <a:latin typeface="Times New Roman" pitchFamily="18" charset="0"/>
              </a:rPr>
              <a:t>Salmonidae</a:t>
            </a:r>
            <a:r>
              <a:rPr lang="tr-TR" altLang="tr-TR" sz="2000" dirty="0">
                <a:solidFill>
                  <a:srgbClr val="000000"/>
                </a:solidFill>
                <a:latin typeface="Times New Roman" pitchFamily="18" charset="0"/>
              </a:rPr>
              <a:t> B) </a:t>
            </a:r>
            <a:r>
              <a:rPr lang="tr-TR" altLang="tr-TR" sz="2000" dirty="0" err="1">
                <a:solidFill>
                  <a:srgbClr val="000000"/>
                </a:solidFill>
                <a:latin typeface="Times New Roman" pitchFamily="18" charset="0"/>
              </a:rPr>
              <a:t>Cyprinidae</a:t>
            </a:r>
            <a:endParaRPr lang="tr-TR" altLang="tr-TR" sz="2000" dirty="0">
              <a:solidFill>
                <a:srgbClr val="000000"/>
              </a:solidFill>
              <a:latin typeface="Times New Roman" pitchFamily="18" charset="0"/>
            </a:endParaRPr>
          </a:p>
        </p:txBody>
      </p:sp>
    </p:spTree>
    <p:extLst>
      <p:ext uri="{BB962C8B-B14F-4D97-AF65-F5344CB8AC3E}">
        <p14:creationId xmlns:p14="http://schemas.microsoft.com/office/powerpoint/2010/main" val="23451325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721499"/>
          </a:xfrm>
        </p:spPr>
        <p:txBody>
          <a:bodyPr/>
          <a:lstStyle/>
          <a:p>
            <a:pPr algn="just">
              <a:lnSpc>
                <a:spcPct val="150000"/>
              </a:lnSpc>
            </a:pPr>
            <a:r>
              <a:rPr lang="tr-TR" altLang="tr-TR" sz="2200" dirty="0">
                <a:cs typeface="Arial" charset="0"/>
              </a:rPr>
              <a:t>Özellikle </a:t>
            </a:r>
            <a:r>
              <a:rPr lang="tr-TR" altLang="tr-TR" sz="2200" dirty="0" err="1">
                <a:cs typeface="Arial" charset="0"/>
              </a:rPr>
              <a:t>lapillusların</a:t>
            </a:r>
            <a:r>
              <a:rPr lang="tr-TR" altLang="tr-TR" sz="2200" dirty="0">
                <a:cs typeface="Arial" charset="0"/>
              </a:rPr>
              <a:t> yer çekiminin etkisinde olduğu ve gözün retina tabakasıyla işbirliği yaparak balığın sırt tarafı yukarıda, karın tarafı aşağıda olacak şekilde yüzmelerini </a:t>
            </a:r>
            <a:r>
              <a:rPr lang="tr-TR" altLang="tr-TR" sz="2200" dirty="0" smtClean="0">
                <a:cs typeface="Arial" charset="0"/>
              </a:rPr>
              <a:t>sağlar. </a:t>
            </a:r>
          </a:p>
          <a:p>
            <a:pPr algn="just">
              <a:lnSpc>
                <a:spcPct val="150000"/>
              </a:lnSpc>
            </a:pPr>
            <a:r>
              <a:rPr lang="tr-TR" altLang="tr-TR" sz="2200" dirty="0" smtClean="0">
                <a:cs typeface="Arial" charset="0"/>
              </a:rPr>
              <a:t>Otolitlerde </a:t>
            </a:r>
            <a:r>
              <a:rPr lang="tr-TR" altLang="tr-TR" sz="2200" dirty="0">
                <a:cs typeface="Arial" charset="0"/>
              </a:rPr>
              <a:t>meydana gelen mevsimsel büyüme farklılıklarından dolayı, tıpkı pullardaki gibi halkalardan faydalanılarak yaş tayini </a:t>
            </a:r>
            <a:r>
              <a:rPr lang="tr-TR" altLang="tr-TR" sz="2200" dirty="0" smtClean="0">
                <a:cs typeface="Arial" charset="0"/>
              </a:rPr>
              <a:t>yapılır. </a:t>
            </a:r>
          </a:p>
          <a:p>
            <a:pPr algn="just">
              <a:lnSpc>
                <a:spcPct val="150000"/>
              </a:lnSpc>
            </a:pPr>
            <a:r>
              <a:rPr lang="tr-TR" altLang="tr-TR" sz="2200" dirty="0" smtClean="0">
                <a:cs typeface="Arial" charset="0"/>
              </a:rPr>
              <a:t>Balıkların </a:t>
            </a:r>
            <a:r>
              <a:rPr lang="tr-TR" altLang="tr-TR" sz="2200" dirty="0">
                <a:cs typeface="Arial" charset="0"/>
              </a:rPr>
              <a:t>işitme duyusu diğer omurgalılara göre daha az gelişmiştir. Ancak </a:t>
            </a:r>
            <a:r>
              <a:rPr lang="tr-TR" altLang="tr-TR" sz="2200" dirty="0" err="1">
                <a:cs typeface="Arial" charset="0"/>
              </a:rPr>
              <a:t>Cypriniformes</a:t>
            </a:r>
            <a:r>
              <a:rPr lang="tr-TR" altLang="tr-TR" sz="2200" dirty="0">
                <a:cs typeface="Arial" charset="0"/>
              </a:rPr>
              <a:t> türlerinde yüzme kesesi ile kulak arasındaki bağlantıyı sağlayan </a:t>
            </a:r>
            <a:r>
              <a:rPr lang="tr-TR" altLang="tr-TR" sz="2200" dirty="0" err="1">
                <a:cs typeface="Arial" charset="0"/>
              </a:rPr>
              <a:t>Weber</a:t>
            </a:r>
            <a:r>
              <a:rPr lang="tr-TR" altLang="tr-TR" sz="2200" dirty="0">
                <a:cs typeface="Arial" charset="0"/>
              </a:rPr>
              <a:t> organı bunlarda işitmenin daha iyi olmasına yardımcı olur.</a:t>
            </a:r>
          </a:p>
          <a:p>
            <a:pPr>
              <a:lnSpc>
                <a:spcPct val="150000"/>
              </a:lnSpc>
            </a:pPr>
            <a:endParaRPr lang="tr-TR" sz="2200" dirty="0"/>
          </a:p>
        </p:txBody>
      </p:sp>
    </p:spTree>
    <p:extLst>
      <p:ext uri="{BB962C8B-B14F-4D97-AF65-F5344CB8AC3E}">
        <p14:creationId xmlns:p14="http://schemas.microsoft.com/office/powerpoint/2010/main" val="1642880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Cypriniformes türlerinde iç kulaktaki yarım daire kanalları"/>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404664"/>
            <a:ext cx="6121400" cy="4989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Metin kutusu"/>
          <p:cNvSpPr txBox="1">
            <a:spLocks noChangeArrowheads="1"/>
          </p:cNvSpPr>
          <p:nvPr/>
        </p:nvSpPr>
        <p:spPr bwMode="auto">
          <a:xfrm>
            <a:off x="683568" y="5589240"/>
            <a:ext cx="7456488"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tr-TR" altLang="tr-TR" sz="2000" dirty="0" err="1">
                <a:solidFill>
                  <a:srgbClr val="000000"/>
                </a:solidFill>
                <a:latin typeface="Times New Roman" pitchFamily="18" charset="0"/>
              </a:rPr>
              <a:t>Cypriniformes</a:t>
            </a:r>
            <a:r>
              <a:rPr lang="tr-TR" altLang="tr-TR" sz="2000" dirty="0">
                <a:solidFill>
                  <a:srgbClr val="000000"/>
                </a:solidFill>
                <a:latin typeface="Times New Roman" pitchFamily="18" charset="0"/>
              </a:rPr>
              <a:t> türlerinde iç kulaktaki yarım daire kanalları</a:t>
            </a:r>
          </a:p>
          <a:p>
            <a:pPr algn="ctr" eaLnBrk="1" hangingPunct="1"/>
            <a:r>
              <a:rPr lang="tr-TR" altLang="tr-TR" sz="2000" dirty="0" err="1">
                <a:solidFill>
                  <a:srgbClr val="000000"/>
                </a:solidFill>
                <a:latin typeface="Times New Roman" pitchFamily="18" charset="0"/>
              </a:rPr>
              <a:t>Weber</a:t>
            </a:r>
            <a:r>
              <a:rPr lang="tr-TR" altLang="tr-TR" sz="2000" dirty="0">
                <a:solidFill>
                  <a:srgbClr val="000000"/>
                </a:solidFill>
                <a:latin typeface="Times New Roman" pitchFamily="18" charset="0"/>
              </a:rPr>
              <a:t> organı ve yüzme kesesi arasındaki ilişki</a:t>
            </a:r>
          </a:p>
        </p:txBody>
      </p:sp>
    </p:spTree>
    <p:extLst>
      <p:ext uri="{BB962C8B-B14F-4D97-AF65-F5344CB8AC3E}">
        <p14:creationId xmlns:p14="http://schemas.microsoft.com/office/powerpoint/2010/main" val="8306211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2800" b="1" dirty="0">
                <a:solidFill>
                  <a:srgbClr val="FF0000"/>
                </a:solidFill>
                <a:cs typeface="Arial" charset="0"/>
              </a:rPr>
              <a:t>Akıntı Duyu </a:t>
            </a:r>
            <a:r>
              <a:rPr lang="tr-TR" altLang="tr-TR" sz="2800" b="1" dirty="0" smtClean="0">
                <a:solidFill>
                  <a:srgbClr val="FF0000"/>
                </a:solidFill>
                <a:cs typeface="Arial" charset="0"/>
              </a:rPr>
              <a:t>Organı</a:t>
            </a:r>
            <a:endParaRPr lang="tr-TR" sz="2800" dirty="0">
              <a:solidFill>
                <a:srgbClr val="FF0000"/>
              </a:solidFill>
            </a:endParaRPr>
          </a:p>
        </p:txBody>
      </p:sp>
      <p:sp>
        <p:nvSpPr>
          <p:cNvPr id="3" name="İçerik Yer Tutucusu 2"/>
          <p:cNvSpPr>
            <a:spLocks noGrp="1"/>
          </p:cNvSpPr>
          <p:nvPr>
            <p:ph idx="1"/>
          </p:nvPr>
        </p:nvSpPr>
        <p:spPr>
          <a:xfrm>
            <a:off x="323528" y="1279301"/>
            <a:ext cx="8587680" cy="4525963"/>
          </a:xfrm>
        </p:spPr>
        <p:txBody>
          <a:bodyPr/>
          <a:lstStyle/>
          <a:p>
            <a:pPr algn="just">
              <a:lnSpc>
                <a:spcPct val="150000"/>
              </a:lnSpc>
            </a:pPr>
            <a:r>
              <a:rPr lang="tr-TR" altLang="tr-TR" sz="2200" dirty="0" smtClean="0">
                <a:cs typeface="Arial" charset="0"/>
              </a:rPr>
              <a:t>Yan </a:t>
            </a:r>
            <a:r>
              <a:rPr lang="tr-TR" altLang="tr-TR" sz="2200" dirty="0">
                <a:cs typeface="Arial" charset="0"/>
              </a:rPr>
              <a:t>çizgi sistemi kemikli balıklarda daha fazla gelişmiştir. Bu sistem, vücudun her iki yanında boyuna uzanan noktalar veya kesik çizgiler şeklinde göze çarpar. Nokta veya çizgiler, duyu hücrelerinin dışarı açıldığı deliklerdir. Sistemin duyu hücreleri deri altındaki bir kanal içerisinde yer alır. Böylece dış ortamda meydana gelen çok küçük değişimleri </a:t>
            </a:r>
            <a:r>
              <a:rPr lang="tr-TR" altLang="tr-TR" sz="2200" dirty="0" smtClean="0">
                <a:cs typeface="Arial" charset="0"/>
              </a:rPr>
              <a:t>hissedebilirler. </a:t>
            </a:r>
          </a:p>
          <a:p>
            <a:pPr algn="just">
              <a:lnSpc>
                <a:spcPct val="150000"/>
              </a:lnSpc>
            </a:pPr>
            <a:r>
              <a:rPr lang="tr-TR" altLang="tr-TR" sz="2200" dirty="0" smtClean="0">
                <a:cs typeface="Arial" charset="0"/>
              </a:rPr>
              <a:t>Sucul </a:t>
            </a:r>
            <a:r>
              <a:rPr lang="tr-TR" altLang="tr-TR" sz="2200" dirty="0">
                <a:cs typeface="Arial" charset="0"/>
              </a:rPr>
              <a:t>hayat için tipik özellik olan yan çizgi sistemi, tüm balıklar yanında, ilkel kurbağa ve gelişmiş kurbağaların larvalarında da görülür.</a:t>
            </a:r>
          </a:p>
          <a:p>
            <a:pPr>
              <a:lnSpc>
                <a:spcPct val="150000"/>
              </a:lnSpc>
            </a:pPr>
            <a:endParaRPr lang="tr-TR" sz="2200" dirty="0"/>
          </a:p>
        </p:txBody>
      </p:sp>
    </p:spTree>
    <p:extLst>
      <p:ext uri="{BB962C8B-B14F-4D97-AF65-F5344CB8AC3E}">
        <p14:creationId xmlns:p14="http://schemas.microsoft.com/office/powerpoint/2010/main" val="16121665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850106"/>
          </a:xfrm>
        </p:spPr>
        <p:txBody>
          <a:bodyPr/>
          <a:lstStyle/>
          <a:p>
            <a:r>
              <a:rPr lang="tr-TR" sz="2800" b="1" dirty="0" smtClean="0">
                <a:solidFill>
                  <a:srgbClr val="FF0000"/>
                </a:solidFill>
              </a:rPr>
              <a:t>Tat Alma Organı</a:t>
            </a:r>
            <a:endParaRPr lang="tr-TR" sz="2800" b="1" dirty="0">
              <a:solidFill>
                <a:srgbClr val="FF0000"/>
              </a:solidFill>
            </a:endParaRPr>
          </a:p>
        </p:txBody>
      </p:sp>
      <p:sp>
        <p:nvSpPr>
          <p:cNvPr id="3" name="İçerik Yer Tutucusu 2"/>
          <p:cNvSpPr>
            <a:spLocks noGrp="1"/>
          </p:cNvSpPr>
          <p:nvPr>
            <p:ph idx="1"/>
          </p:nvPr>
        </p:nvSpPr>
        <p:spPr>
          <a:xfrm>
            <a:off x="457200" y="1052736"/>
            <a:ext cx="8229600" cy="5001419"/>
          </a:xfrm>
        </p:spPr>
        <p:txBody>
          <a:bodyPr/>
          <a:lstStyle/>
          <a:p>
            <a:pPr algn="just">
              <a:lnSpc>
                <a:spcPct val="150000"/>
              </a:lnSpc>
            </a:pPr>
            <a:r>
              <a:rPr lang="tr-TR" altLang="tr-TR" sz="2000" dirty="0">
                <a:cs typeface="Arial" charset="0"/>
              </a:rPr>
              <a:t>Kemikli balıklarda en iyi gelişmiş organlardan birisidir. Kaslı yapıda olan dil, solunum suyunun solungaçlara doğru hareketinde rol alır. Tat alma tomurcukları vücudun değişik bölgelerinin yüzeyinde yer alırlar ve ilgili beyin sinirleriyle bağlantı halindedirler. Bu sinirler, kuyruk bölgesinde çok zengindir. Bu nedenle balığın kuyruk bölgesine konulan besin, çok çabuk hissedilerek kısa sürede </a:t>
            </a:r>
            <a:r>
              <a:rPr lang="tr-TR" altLang="tr-TR" sz="2000" dirty="0" smtClean="0">
                <a:cs typeface="Arial" charset="0"/>
              </a:rPr>
              <a:t>yenir. </a:t>
            </a:r>
          </a:p>
          <a:p>
            <a:pPr algn="just">
              <a:lnSpc>
                <a:spcPct val="150000"/>
              </a:lnSpc>
            </a:pPr>
            <a:r>
              <a:rPr lang="tr-TR" altLang="tr-TR" sz="2000" dirty="0" smtClean="0">
                <a:cs typeface="Arial" charset="0"/>
              </a:rPr>
              <a:t>Tat </a:t>
            </a:r>
            <a:r>
              <a:rPr lang="tr-TR" altLang="tr-TR" sz="2000" dirty="0">
                <a:cs typeface="Arial" charset="0"/>
              </a:rPr>
              <a:t>alma organlarının koku alma organı üzerine bir denetim görevi de yaptığı bilinmektedir.  Örneğin, bir akvaryum balığına normal besinlerin dışında bir besin verilince, balığın önce bunu yediği ve daha sonra geri çıkardığı görülür. Bu da tat alma duyusu tarafından denetimin bir sonucudur. </a:t>
            </a:r>
          </a:p>
          <a:p>
            <a:pPr>
              <a:lnSpc>
                <a:spcPct val="150000"/>
              </a:lnSpc>
            </a:pPr>
            <a:endParaRPr lang="tr-TR" sz="2000" dirty="0"/>
          </a:p>
        </p:txBody>
      </p:sp>
    </p:spTree>
    <p:extLst>
      <p:ext uri="{BB962C8B-B14F-4D97-AF65-F5344CB8AC3E}">
        <p14:creationId xmlns:p14="http://schemas.microsoft.com/office/powerpoint/2010/main" val="676809185"/>
      </p:ext>
    </p:extLst>
  </p:cSld>
  <p:clrMapOvr>
    <a:masterClrMapping/>
  </p:clrMapOvr>
</p:sld>
</file>

<file path=ppt/theme/theme1.xml><?xml version="1.0" encoding="utf-8"?>
<a:theme xmlns:a="http://schemas.openxmlformats.org/drawingml/2006/main" name="HAFTA-1">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Sunu1" id="{8726E870-6B55-4993-B173-C1955522032C}" vid="{39669771-7DC0-4038-AD34-67DC5E4A088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HAFTA-1</Template>
  <TotalTime>119</TotalTime>
  <Words>1564</Words>
  <Application>Microsoft Office PowerPoint</Application>
  <PresentationFormat>Ekran Gösterisi (4:3)</PresentationFormat>
  <Paragraphs>120</Paragraphs>
  <Slides>36</Slides>
  <Notes>1</Notes>
  <HiddenSlides>0</HiddenSlides>
  <MMClips>0</MMClips>
  <ScaleCrop>false</ScaleCrop>
  <HeadingPairs>
    <vt:vector size="4" baseType="variant">
      <vt:variant>
        <vt:lpstr>Tema</vt:lpstr>
      </vt:variant>
      <vt:variant>
        <vt:i4>1</vt:i4>
      </vt:variant>
      <vt:variant>
        <vt:lpstr>Slayt Başlıkları</vt:lpstr>
      </vt:variant>
      <vt:variant>
        <vt:i4>36</vt:i4>
      </vt:variant>
    </vt:vector>
  </HeadingPairs>
  <TitlesOfParts>
    <vt:vector size="37" baseType="lpstr">
      <vt:lpstr>HAFTA-1</vt:lpstr>
      <vt:lpstr>PowerPoint Sunusu</vt:lpstr>
      <vt:lpstr>Balıklarda Sinir Sistemi ve Duyu Organları</vt:lpstr>
      <vt:lpstr>PowerPoint Sunusu</vt:lpstr>
      <vt:lpstr>Cyclostomata</vt:lpstr>
      <vt:lpstr>PowerPoint Sunusu</vt:lpstr>
      <vt:lpstr>PowerPoint Sunusu</vt:lpstr>
      <vt:lpstr>PowerPoint Sunusu</vt:lpstr>
      <vt:lpstr>Chondrichthyes</vt:lpstr>
      <vt:lpstr>PowerPoint Sunusu</vt:lpstr>
      <vt:lpstr>PowerPoint Sunusu</vt:lpstr>
      <vt:lpstr>PowerPoint Sunusu</vt:lpstr>
      <vt:lpstr>Osteichthyes</vt:lpstr>
      <vt:lpstr>PowerPoint Sunusu</vt:lpstr>
      <vt:lpstr>PowerPoint Sunusu</vt:lpstr>
      <vt:lpstr>PowerPoint Sunusu</vt:lpstr>
      <vt:lpstr>Duyu Organları</vt:lpstr>
      <vt:lpstr>PowerPoint Sunusu</vt:lpstr>
      <vt:lpstr>PowerPoint Sunusu</vt:lpstr>
      <vt:lpstr>Chondrichthyes</vt:lpstr>
      <vt:lpstr>PowerPoint Sunusu</vt:lpstr>
      <vt:lpstr>PowerPoint Sunusu</vt:lpstr>
      <vt:lpstr>PowerPoint Sunusu</vt:lpstr>
      <vt:lpstr>PowerPoint Sunusu</vt:lpstr>
      <vt:lpstr>Osteichthyes</vt:lpstr>
      <vt:lpstr>PowerPoint Sunusu</vt:lpstr>
      <vt:lpstr>PowerPoint Sunusu</vt:lpstr>
      <vt:lpstr>PowerPoint Sunusu</vt:lpstr>
      <vt:lpstr>PowerPoint Sunusu</vt:lpstr>
      <vt:lpstr>PowerPoint Sunusu</vt:lpstr>
      <vt:lpstr>İşitme ve Denge Organı</vt:lpstr>
      <vt:lpstr>PowerPoint Sunusu</vt:lpstr>
      <vt:lpstr>PowerPoint Sunusu</vt:lpstr>
      <vt:lpstr>PowerPoint Sunusu</vt:lpstr>
      <vt:lpstr>PowerPoint Sunusu</vt:lpstr>
      <vt:lpstr>Akıntı Duyu Organı</vt:lpstr>
      <vt:lpstr>Tat Alma Organı</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ASUS</dc:creator>
  <cp:lastModifiedBy>ASUS</cp:lastModifiedBy>
  <cp:revision>31</cp:revision>
  <cp:lastPrinted>1601-01-01T00:00:00Z</cp:lastPrinted>
  <dcterms:created xsi:type="dcterms:W3CDTF">2020-09-25T14:31:25Z</dcterms:created>
  <dcterms:modified xsi:type="dcterms:W3CDTF">2020-12-02T14:41:55Z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