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7" roundtripDataSignature="AMtx7miIowPMwg85HG0IesKLgnq7qyhCM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customschemas.google.com/relationships/presentationmetadata" Target="meta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1" name="Google Shape;14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7" name="Google Shape;14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4" name="Google Shape;15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1" name="Google Shape;161;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8" name="Google Shape;168;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5" name="Google Shape;17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2" name="Google Shape;182;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9" name="Google Shape;189;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6" name="Google Shape;196;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3" name="Google Shape;203;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0" name="Google Shape;210;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7" name="Google Shape;217;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4" name="Google Shape;224;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1" name="Google Shape;231;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8" name="Google Shape;238;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5" name="Google Shape;245;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2" name="Google Shape;252;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9" name="Google Shape;259;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6" name="Google Shape;266;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3" name="Google Shape;273;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80" name="Google Shape;280;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87" name="Google Shape;287;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94" name="Google Shape;294;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01" name="Google Shape;301;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08" name="Google Shape;308;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15" name="Google Shape;315;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22" name="Google Shape;322;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29" name="Google Shape;329;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36" name="Google Shape;336;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43" name="Google Shape;343;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50" name="Google Shape;350;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57" name="Google Shape;357;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Başlık Slaydı" type="title">
  <p:cSld name="TITLE">
    <p:spTree>
      <p:nvGrpSpPr>
        <p:cNvPr id="1" name="Shape 22"/>
        <p:cNvGrpSpPr/>
        <p:nvPr/>
      </p:nvGrpSpPr>
      <p:grpSpPr>
        <a:xfrm>
          <a:off x="0" y="0"/>
          <a:ext cx="0" cy="0"/>
          <a:chOff x="0" y="0"/>
          <a:chExt cx="0" cy="0"/>
        </a:xfrm>
      </p:grpSpPr>
      <p:grpSp>
        <p:nvGrpSpPr>
          <p:cNvPr id="23" name="Google Shape;23;p36"/>
          <p:cNvGrpSpPr/>
          <p:nvPr/>
        </p:nvGrpSpPr>
        <p:grpSpPr>
          <a:xfrm>
            <a:off x="0" y="-8467"/>
            <a:ext cx="12192000" cy="6866467"/>
            <a:chOff x="0" y="-8467"/>
            <a:chExt cx="12192000" cy="6866467"/>
          </a:xfrm>
        </p:grpSpPr>
        <p:cxnSp>
          <p:nvCxnSpPr>
            <p:cNvPr id="24" name="Google Shape;24;p36"/>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25" name="Google Shape;25;p36"/>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26" name="Google Shape;26;p36"/>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411"/>
              </a:schemeClr>
            </a:solidFill>
            <a:ln>
              <a:noFill/>
            </a:ln>
          </p:spPr>
        </p:sp>
        <p:sp>
          <p:nvSpPr>
            <p:cNvPr id="27" name="Google Shape;27;p36"/>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28" name="Google Shape;28;p36"/>
            <p:cNvSpPr/>
            <p:nvPr/>
          </p:nvSpPr>
          <p:spPr>
            <a:xfrm>
              <a:off x="8932333" y="3048000"/>
              <a:ext cx="3259667" cy="3810000"/>
            </a:xfrm>
            <a:prstGeom prst="triangle">
              <a:avLst>
                <a:gd name="adj" fmla="val 100000"/>
              </a:avLst>
            </a:prstGeom>
            <a:solidFill>
              <a:schemeClr val="accent2">
                <a:alpha val="71372"/>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 name="Google Shape;29;p36"/>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411"/>
              </a:srgbClr>
            </a:solidFill>
            <a:ln>
              <a:noFill/>
            </a:ln>
          </p:spPr>
        </p:sp>
        <p:sp>
          <p:nvSpPr>
            <p:cNvPr id="30" name="Google Shape;30;p36"/>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411"/>
              </a:srgbClr>
            </a:solidFill>
            <a:ln>
              <a:noFill/>
            </a:ln>
          </p:spPr>
        </p:sp>
        <p:sp>
          <p:nvSpPr>
            <p:cNvPr id="31" name="Google Shape;31;p36"/>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313"/>
              </a:schemeClr>
            </a:solidFill>
            <a:ln>
              <a:noFill/>
            </a:ln>
          </p:spPr>
        </p:sp>
        <p:sp>
          <p:nvSpPr>
            <p:cNvPr id="32" name="Google Shape;32;p36"/>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 name="Google Shape;33;p36"/>
            <p:cNvSpPr/>
            <p:nvPr/>
          </p:nvSpPr>
          <p:spPr>
            <a:xfrm rot="10800000">
              <a:off x="0" y="0"/>
              <a:ext cx="842596" cy="5666154"/>
            </a:xfrm>
            <a:prstGeom prst="triangle">
              <a:avLst>
                <a:gd name="adj" fmla="val 100000"/>
              </a:avLst>
            </a:prstGeom>
            <a:solidFill>
              <a:schemeClr val="accent1">
                <a:alpha val="84313"/>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4" name="Google Shape;34;p36"/>
          <p:cNvSpPr txBox="1">
            <a:spLocks noGrp="1"/>
          </p:cNvSpPr>
          <p:nvPr>
            <p:ph type="ctrTitle"/>
          </p:nvPr>
        </p:nvSpPr>
        <p:spPr>
          <a:xfrm>
            <a:off x="1507067" y="2404534"/>
            <a:ext cx="7766936" cy="1646302"/>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Clr>
                <a:schemeClr val="accent1"/>
              </a:buClr>
              <a:buSzPts val="5400"/>
              <a:buFont typeface="Trebuchet MS"/>
              <a:buNone/>
              <a:defRPr sz="54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36"/>
          <p:cNvSpPr txBox="1">
            <a:spLocks noGrp="1"/>
          </p:cNvSpPr>
          <p:nvPr>
            <p:ph type="subTitle" idx="1"/>
          </p:nvPr>
        </p:nvSpPr>
        <p:spPr>
          <a:xfrm>
            <a:off x="1507067" y="4050833"/>
            <a:ext cx="7766936" cy="1096899"/>
          </a:xfrm>
          <a:prstGeom prst="rect">
            <a:avLst/>
          </a:prstGeom>
          <a:noFill/>
          <a:ln>
            <a:noFill/>
          </a:ln>
        </p:spPr>
        <p:txBody>
          <a:bodyPr spcFirstLastPara="1" wrap="square" lIns="91425" tIns="45700" rIns="91425" bIns="45700" anchor="t" anchorCtr="0">
            <a:normAutofit/>
          </a:bodyPr>
          <a:lstStyle>
            <a:lvl1pPr lvl="0" algn="r">
              <a:lnSpc>
                <a:spcPct val="100000"/>
              </a:lnSpc>
              <a:spcBef>
                <a:spcPts val="1000"/>
              </a:spcBef>
              <a:spcAft>
                <a:spcPts val="0"/>
              </a:spcAft>
              <a:buSzPts val="1440"/>
              <a:buNone/>
              <a:defRPr>
                <a:solidFill>
                  <a:srgbClr val="7F7F7F"/>
                </a:solidFill>
              </a:defRPr>
            </a:lvl1pPr>
            <a:lvl2pPr lvl="1" algn="ctr">
              <a:lnSpc>
                <a:spcPct val="100000"/>
              </a:lnSpc>
              <a:spcBef>
                <a:spcPts val="1000"/>
              </a:spcBef>
              <a:spcAft>
                <a:spcPts val="0"/>
              </a:spcAft>
              <a:buSzPts val="1280"/>
              <a:buNone/>
              <a:defRPr>
                <a:solidFill>
                  <a:srgbClr val="888888"/>
                </a:solidFill>
              </a:defRPr>
            </a:lvl2pPr>
            <a:lvl3pPr lvl="2" algn="ctr">
              <a:lnSpc>
                <a:spcPct val="100000"/>
              </a:lnSpc>
              <a:spcBef>
                <a:spcPts val="1000"/>
              </a:spcBef>
              <a:spcAft>
                <a:spcPts val="0"/>
              </a:spcAft>
              <a:buSzPts val="1120"/>
              <a:buNone/>
              <a:defRPr>
                <a:solidFill>
                  <a:srgbClr val="888888"/>
                </a:solidFill>
              </a:defRPr>
            </a:lvl3pPr>
            <a:lvl4pPr lvl="3" algn="ctr">
              <a:lnSpc>
                <a:spcPct val="100000"/>
              </a:lnSpc>
              <a:spcBef>
                <a:spcPts val="1000"/>
              </a:spcBef>
              <a:spcAft>
                <a:spcPts val="0"/>
              </a:spcAft>
              <a:buSzPts val="960"/>
              <a:buNone/>
              <a:defRPr>
                <a:solidFill>
                  <a:srgbClr val="888888"/>
                </a:solidFill>
              </a:defRPr>
            </a:lvl4pPr>
            <a:lvl5pPr lvl="4" algn="ctr">
              <a:lnSpc>
                <a:spcPct val="100000"/>
              </a:lnSpc>
              <a:spcBef>
                <a:spcPts val="1000"/>
              </a:spcBef>
              <a:spcAft>
                <a:spcPts val="0"/>
              </a:spcAft>
              <a:buSzPts val="960"/>
              <a:buNone/>
              <a:defRPr>
                <a:solidFill>
                  <a:srgbClr val="888888"/>
                </a:solidFill>
              </a:defRPr>
            </a:lvl5pPr>
            <a:lvl6pPr lvl="5" algn="ctr">
              <a:lnSpc>
                <a:spcPct val="100000"/>
              </a:lnSpc>
              <a:spcBef>
                <a:spcPts val="1000"/>
              </a:spcBef>
              <a:spcAft>
                <a:spcPts val="0"/>
              </a:spcAft>
              <a:buSzPts val="960"/>
              <a:buNone/>
              <a:defRPr>
                <a:solidFill>
                  <a:srgbClr val="888888"/>
                </a:solidFill>
              </a:defRPr>
            </a:lvl6pPr>
            <a:lvl7pPr lvl="6" algn="ctr">
              <a:lnSpc>
                <a:spcPct val="100000"/>
              </a:lnSpc>
              <a:spcBef>
                <a:spcPts val="1000"/>
              </a:spcBef>
              <a:spcAft>
                <a:spcPts val="0"/>
              </a:spcAft>
              <a:buSzPts val="960"/>
              <a:buNone/>
              <a:defRPr>
                <a:solidFill>
                  <a:srgbClr val="888888"/>
                </a:solidFill>
              </a:defRPr>
            </a:lvl7pPr>
            <a:lvl8pPr lvl="7" algn="ctr">
              <a:lnSpc>
                <a:spcPct val="100000"/>
              </a:lnSpc>
              <a:spcBef>
                <a:spcPts val="1000"/>
              </a:spcBef>
              <a:spcAft>
                <a:spcPts val="0"/>
              </a:spcAft>
              <a:buSzPts val="960"/>
              <a:buNone/>
              <a:defRPr>
                <a:solidFill>
                  <a:srgbClr val="888888"/>
                </a:solidFill>
              </a:defRPr>
            </a:lvl8pPr>
            <a:lvl9pPr lvl="8" algn="ctr">
              <a:lnSpc>
                <a:spcPct val="100000"/>
              </a:lnSpc>
              <a:spcBef>
                <a:spcPts val="1000"/>
              </a:spcBef>
              <a:spcAft>
                <a:spcPts val="0"/>
              </a:spcAft>
              <a:buSzPts val="960"/>
              <a:buNone/>
              <a:defRPr>
                <a:solidFill>
                  <a:srgbClr val="888888"/>
                </a:solidFill>
              </a:defRPr>
            </a:lvl9pPr>
          </a:lstStyle>
          <a:p>
            <a:endParaRPr/>
          </a:p>
        </p:txBody>
      </p:sp>
      <p:sp>
        <p:nvSpPr>
          <p:cNvPr id="36" name="Google Shape;36;p3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3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3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aşlık ve İçerik" type="obj">
  <p:cSld name="OBJECT">
    <p:spTree>
      <p:nvGrpSpPr>
        <p:cNvPr id="1" name="Shape 39"/>
        <p:cNvGrpSpPr/>
        <p:nvPr/>
      </p:nvGrpSpPr>
      <p:grpSpPr>
        <a:xfrm>
          <a:off x="0" y="0"/>
          <a:ext cx="0" cy="0"/>
          <a:chOff x="0" y="0"/>
          <a:chExt cx="0" cy="0"/>
        </a:xfrm>
      </p:grpSpPr>
      <p:sp>
        <p:nvSpPr>
          <p:cNvPr id="40" name="Google Shape;40;p37"/>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3600"/>
              <a:buFont typeface="Trebuchet MS"/>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37"/>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42" name="Google Shape;42;p3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3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3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ölüm Üstbilgisi" type="secHead">
  <p:cSld name="SECTION_HEADER">
    <p:spTree>
      <p:nvGrpSpPr>
        <p:cNvPr id="1" name="Shape 45"/>
        <p:cNvGrpSpPr/>
        <p:nvPr/>
      </p:nvGrpSpPr>
      <p:grpSpPr>
        <a:xfrm>
          <a:off x="0" y="0"/>
          <a:ext cx="0" cy="0"/>
          <a:chOff x="0" y="0"/>
          <a:chExt cx="0" cy="0"/>
        </a:xfrm>
      </p:grpSpPr>
      <p:sp>
        <p:nvSpPr>
          <p:cNvPr id="46" name="Google Shape;46;p38"/>
          <p:cNvSpPr txBox="1">
            <a:spLocks noGrp="1"/>
          </p:cNvSpPr>
          <p:nvPr>
            <p:ph type="title"/>
          </p:nvPr>
        </p:nvSpPr>
        <p:spPr>
          <a:xfrm>
            <a:off x="677335" y="2700867"/>
            <a:ext cx="8596668" cy="1826581"/>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4000"/>
              <a:buFont typeface="Trebuchet MS"/>
              <a:buNone/>
              <a:defRPr sz="40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38"/>
          <p:cNvSpPr txBox="1">
            <a:spLocks noGrp="1"/>
          </p:cNvSpPr>
          <p:nvPr>
            <p:ph type="body" idx="1"/>
          </p:nvPr>
        </p:nvSpPr>
        <p:spPr>
          <a:xfrm>
            <a:off x="677335" y="4527448"/>
            <a:ext cx="8596668" cy="8604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600"/>
              <a:buNone/>
              <a:defRPr sz="2000">
                <a:solidFill>
                  <a:srgbClr val="7F7F7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48" name="Google Shape;48;p3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3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3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ki İçerik" type="twoObj">
  <p:cSld name="TWO_OBJECTS">
    <p:spTree>
      <p:nvGrpSpPr>
        <p:cNvPr id="1" name="Shape 51"/>
        <p:cNvGrpSpPr/>
        <p:nvPr/>
      </p:nvGrpSpPr>
      <p:grpSpPr>
        <a:xfrm>
          <a:off x="0" y="0"/>
          <a:ext cx="0" cy="0"/>
          <a:chOff x="0" y="0"/>
          <a:chExt cx="0" cy="0"/>
        </a:xfrm>
      </p:grpSpPr>
      <p:sp>
        <p:nvSpPr>
          <p:cNvPr id="52" name="Google Shape;52;p39"/>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39"/>
          <p:cNvSpPr txBox="1">
            <a:spLocks noGrp="1"/>
          </p:cNvSpPr>
          <p:nvPr>
            <p:ph type="body" idx="1"/>
          </p:nvPr>
        </p:nvSpPr>
        <p:spPr>
          <a:xfrm>
            <a:off x="677334" y="2160589"/>
            <a:ext cx="4184035" cy="3880772"/>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54" name="Google Shape;54;p39"/>
          <p:cNvSpPr txBox="1">
            <a:spLocks noGrp="1"/>
          </p:cNvSpPr>
          <p:nvPr>
            <p:ph type="body" idx="2"/>
          </p:nvPr>
        </p:nvSpPr>
        <p:spPr>
          <a:xfrm>
            <a:off x="5089970" y="2160589"/>
            <a:ext cx="4184034" cy="3880773"/>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55" name="Google Shape;55;p39"/>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39"/>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3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Karşılaştırma" type="twoTxTwoObj">
  <p:cSld name="TWO_OBJECTS_WITH_TEXT">
    <p:spTree>
      <p:nvGrpSpPr>
        <p:cNvPr id="1" name="Shape 58"/>
        <p:cNvGrpSpPr/>
        <p:nvPr/>
      </p:nvGrpSpPr>
      <p:grpSpPr>
        <a:xfrm>
          <a:off x="0" y="0"/>
          <a:ext cx="0" cy="0"/>
          <a:chOff x="0" y="0"/>
          <a:chExt cx="0" cy="0"/>
        </a:xfrm>
      </p:grpSpPr>
      <p:sp>
        <p:nvSpPr>
          <p:cNvPr id="59" name="Google Shape;59;p40"/>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36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40"/>
          <p:cNvSpPr txBox="1">
            <a:spLocks noGrp="1"/>
          </p:cNvSpPr>
          <p:nvPr>
            <p:ph type="body" idx="1"/>
          </p:nvPr>
        </p:nvSpPr>
        <p:spPr>
          <a:xfrm>
            <a:off x="675745" y="2160983"/>
            <a:ext cx="4185623"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61" name="Google Shape;61;p40"/>
          <p:cNvSpPr txBox="1">
            <a:spLocks noGrp="1"/>
          </p:cNvSpPr>
          <p:nvPr>
            <p:ph type="body" idx="2"/>
          </p:nvPr>
        </p:nvSpPr>
        <p:spPr>
          <a:xfrm>
            <a:off x="675745" y="2737245"/>
            <a:ext cx="4185623" cy="3304117"/>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62" name="Google Shape;62;p40"/>
          <p:cNvSpPr txBox="1">
            <a:spLocks noGrp="1"/>
          </p:cNvSpPr>
          <p:nvPr>
            <p:ph type="body" idx="3"/>
          </p:nvPr>
        </p:nvSpPr>
        <p:spPr>
          <a:xfrm>
            <a:off x="5088383" y="2160983"/>
            <a:ext cx="4185618"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63" name="Google Shape;63;p40"/>
          <p:cNvSpPr txBox="1">
            <a:spLocks noGrp="1"/>
          </p:cNvSpPr>
          <p:nvPr>
            <p:ph type="body" idx="4"/>
          </p:nvPr>
        </p:nvSpPr>
        <p:spPr>
          <a:xfrm>
            <a:off x="5088384" y="2737245"/>
            <a:ext cx="4185617" cy="3304117"/>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64" name="Google Shape;64;p40"/>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40"/>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4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Yalnızca Başlık" type="titleOnly">
  <p:cSld name="TITLE_ONLY">
    <p:spTree>
      <p:nvGrpSpPr>
        <p:cNvPr id="1" name="Shape 67"/>
        <p:cNvGrpSpPr/>
        <p:nvPr/>
      </p:nvGrpSpPr>
      <p:grpSpPr>
        <a:xfrm>
          <a:off x="0" y="0"/>
          <a:ext cx="0" cy="0"/>
          <a:chOff x="0" y="0"/>
          <a:chExt cx="0" cy="0"/>
        </a:xfrm>
      </p:grpSpPr>
      <p:sp>
        <p:nvSpPr>
          <p:cNvPr id="68" name="Google Shape;68;p41"/>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4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4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4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oş" type="blank">
  <p:cSld name="BLANK">
    <p:spTree>
      <p:nvGrpSpPr>
        <p:cNvPr id="1" name="Shape 72"/>
        <p:cNvGrpSpPr/>
        <p:nvPr/>
      </p:nvGrpSpPr>
      <p:grpSpPr>
        <a:xfrm>
          <a:off x="0" y="0"/>
          <a:ext cx="0" cy="0"/>
          <a:chOff x="0" y="0"/>
          <a:chExt cx="0" cy="0"/>
        </a:xfrm>
      </p:grpSpPr>
      <p:sp>
        <p:nvSpPr>
          <p:cNvPr id="73" name="Google Shape;73;p4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4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4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şlıklı İçerik" type="objTx">
  <p:cSld name="OBJECT_WITH_CAPTION_TEXT">
    <p:spTree>
      <p:nvGrpSpPr>
        <p:cNvPr id="1" name="Shape 76"/>
        <p:cNvGrpSpPr/>
        <p:nvPr/>
      </p:nvGrpSpPr>
      <p:grpSpPr>
        <a:xfrm>
          <a:off x="0" y="0"/>
          <a:ext cx="0" cy="0"/>
          <a:chOff x="0" y="0"/>
          <a:chExt cx="0" cy="0"/>
        </a:xfrm>
      </p:grpSpPr>
      <p:sp>
        <p:nvSpPr>
          <p:cNvPr id="77" name="Google Shape;77;p43"/>
          <p:cNvSpPr txBox="1">
            <a:spLocks noGrp="1"/>
          </p:cNvSpPr>
          <p:nvPr>
            <p:ph type="title"/>
          </p:nvPr>
        </p:nvSpPr>
        <p:spPr>
          <a:xfrm>
            <a:off x="677334" y="1498604"/>
            <a:ext cx="3854528" cy="1278466"/>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2000"/>
              <a:buFont typeface="Trebuchet MS"/>
              <a:buNone/>
              <a:defRPr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43"/>
          <p:cNvSpPr txBox="1">
            <a:spLocks noGrp="1"/>
          </p:cNvSpPr>
          <p:nvPr>
            <p:ph type="body" idx="1"/>
          </p:nvPr>
        </p:nvSpPr>
        <p:spPr>
          <a:xfrm>
            <a:off x="4760461" y="514924"/>
            <a:ext cx="4513541" cy="5526437"/>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79" name="Google Shape;79;p43"/>
          <p:cNvSpPr txBox="1">
            <a:spLocks noGrp="1"/>
          </p:cNvSpPr>
          <p:nvPr>
            <p:ph type="body" idx="2"/>
          </p:nvPr>
        </p:nvSpPr>
        <p:spPr>
          <a:xfrm>
            <a:off x="677334" y="2777069"/>
            <a:ext cx="3854528" cy="258444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120"/>
              <a:buNone/>
              <a:defRPr sz="1400"/>
            </a:lvl1pPr>
            <a:lvl2pPr marL="914400" lvl="1" indent="-228600" algn="l">
              <a:lnSpc>
                <a:spcPct val="100000"/>
              </a:lnSpc>
              <a:spcBef>
                <a:spcPts val="1000"/>
              </a:spcBef>
              <a:spcAft>
                <a:spcPts val="0"/>
              </a:spcAft>
              <a:buSzPts val="1120"/>
              <a:buNone/>
              <a:defRPr sz="1400"/>
            </a:lvl2pPr>
            <a:lvl3pPr marL="1371600" lvl="2" indent="-228600" algn="l">
              <a:lnSpc>
                <a:spcPct val="100000"/>
              </a:lnSpc>
              <a:spcBef>
                <a:spcPts val="1000"/>
              </a:spcBef>
              <a:spcAft>
                <a:spcPts val="0"/>
              </a:spcAft>
              <a:buSzPts val="960"/>
              <a:buNone/>
              <a:defRPr sz="1200"/>
            </a:lvl3pPr>
            <a:lvl4pPr marL="1828800" lvl="3" indent="-228600" algn="l">
              <a:lnSpc>
                <a:spcPct val="100000"/>
              </a:lnSpc>
              <a:spcBef>
                <a:spcPts val="1000"/>
              </a:spcBef>
              <a:spcAft>
                <a:spcPts val="0"/>
              </a:spcAft>
              <a:buSzPts val="800"/>
              <a:buNone/>
              <a:defRPr sz="1000"/>
            </a:lvl4pPr>
            <a:lvl5pPr marL="2286000" lvl="4" indent="-228600" algn="l">
              <a:lnSpc>
                <a:spcPct val="100000"/>
              </a:lnSpc>
              <a:spcBef>
                <a:spcPts val="1000"/>
              </a:spcBef>
              <a:spcAft>
                <a:spcPts val="0"/>
              </a:spcAft>
              <a:buSzPts val="800"/>
              <a:buNone/>
              <a:defRPr sz="1000"/>
            </a:lvl5pPr>
            <a:lvl6pPr marL="2743200" lvl="5" indent="-228600" algn="l">
              <a:lnSpc>
                <a:spcPct val="100000"/>
              </a:lnSpc>
              <a:spcBef>
                <a:spcPts val="1000"/>
              </a:spcBef>
              <a:spcAft>
                <a:spcPts val="0"/>
              </a:spcAft>
              <a:buSzPts val="800"/>
              <a:buNone/>
              <a:defRPr sz="1000"/>
            </a:lvl6pPr>
            <a:lvl7pPr marL="3200400" lvl="6" indent="-228600" algn="l">
              <a:lnSpc>
                <a:spcPct val="100000"/>
              </a:lnSpc>
              <a:spcBef>
                <a:spcPts val="1000"/>
              </a:spcBef>
              <a:spcAft>
                <a:spcPts val="0"/>
              </a:spcAft>
              <a:buSzPts val="800"/>
              <a:buNone/>
              <a:defRPr sz="1000"/>
            </a:lvl7pPr>
            <a:lvl8pPr marL="3657600" lvl="7" indent="-228600" algn="l">
              <a:lnSpc>
                <a:spcPct val="100000"/>
              </a:lnSpc>
              <a:spcBef>
                <a:spcPts val="1000"/>
              </a:spcBef>
              <a:spcAft>
                <a:spcPts val="0"/>
              </a:spcAft>
              <a:buSzPts val="800"/>
              <a:buNone/>
              <a:defRPr sz="1000"/>
            </a:lvl8pPr>
            <a:lvl9pPr marL="4114800" lvl="8" indent="-228600" algn="l">
              <a:lnSpc>
                <a:spcPct val="100000"/>
              </a:lnSpc>
              <a:spcBef>
                <a:spcPts val="1000"/>
              </a:spcBef>
              <a:spcAft>
                <a:spcPts val="0"/>
              </a:spcAft>
              <a:buSzPts val="800"/>
              <a:buNone/>
              <a:defRPr sz="1000"/>
            </a:lvl9pPr>
          </a:lstStyle>
          <a:p>
            <a:endParaRPr/>
          </a:p>
        </p:txBody>
      </p:sp>
      <p:sp>
        <p:nvSpPr>
          <p:cNvPr id="80" name="Google Shape;80;p4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4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4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şlıklı Resim" type="picTx">
  <p:cSld name="PICTURE_WITH_CAPTION_TEXT">
    <p:spTree>
      <p:nvGrpSpPr>
        <p:cNvPr id="1" name="Shape 83"/>
        <p:cNvGrpSpPr/>
        <p:nvPr/>
      </p:nvGrpSpPr>
      <p:grpSpPr>
        <a:xfrm>
          <a:off x="0" y="0"/>
          <a:ext cx="0" cy="0"/>
          <a:chOff x="0" y="0"/>
          <a:chExt cx="0" cy="0"/>
        </a:xfrm>
      </p:grpSpPr>
      <p:sp>
        <p:nvSpPr>
          <p:cNvPr id="84" name="Google Shape;84;p44"/>
          <p:cNvSpPr txBox="1">
            <a:spLocks noGrp="1"/>
          </p:cNvSpPr>
          <p:nvPr>
            <p:ph type="title"/>
          </p:nvPr>
        </p:nvSpPr>
        <p:spPr>
          <a:xfrm>
            <a:off x="677334" y="4800600"/>
            <a:ext cx="8596667"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2400"/>
              <a:buFont typeface="Trebuchet MS"/>
              <a:buNone/>
              <a:defRPr sz="24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44"/>
          <p:cNvSpPr>
            <a:spLocks noGrp="1"/>
          </p:cNvSpPr>
          <p:nvPr>
            <p:ph type="pic" idx="2"/>
          </p:nvPr>
        </p:nvSpPr>
        <p:spPr>
          <a:xfrm>
            <a:off x="677334" y="609600"/>
            <a:ext cx="8596668" cy="3845718"/>
          </a:xfrm>
          <a:prstGeom prst="rect">
            <a:avLst/>
          </a:prstGeom>
          <a:noFill/>
          <a:ln>
            <a:noFill/>
          </a:ln>
        </p:spPr>
        <p:txBody>
          <a:bodyPr spcFirstLastPara="1" wrap="square" lIns="91425" tIns="45700" rIns="91425" bIns="45700" anchor="t" anchorCtr="0">
            <a:normAutofit/>
          </a:bodyPr>
          <a:lstStyle>
            <a:lvl1pPr marR="0" lvl="0" algn="ctr"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1pPr>
            <a:lvl2pPr marR="0" lvl="1" algn="l"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2pPr>
            <a:lvl3pPr marR="0" lvl="2" algn="l"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3pPr>
            <a:lvl4pPr marR="0" lvl="3" algn="l"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4pPr>
            <a:lvl5pPr marR="0" lvl="4" algn="l"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5pPr>
            <a:lvl6pPr marR="0" lvl="5" algn="l"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6pPr>
            <a:lvl7pPr marR="0" lvl="6" algn="l"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7pPr>
            <a:lvl8pPr marR="0" lvl="7" algn="l"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8pPr>
            <a:lvl9pPr marR="0" lvl="8" algn="l"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9pPr>
          </a:lstStyle>
          <a:p>
            <a:endParaRPr/>
          </a:p>
        </p:txBody>
      </p:sp>
      <p:sp>
        <p:nvSpPr>
          <p:cNvPr id="86" name="Google Shape;86;p44"/>
          <p:cNvSpPr txBox="1">
            <a:spLocks noGrp="1"/>
          </p:cNvSpPr>
          <p:nvPr>
            <p:ph type="body" idx="1"/>
          </p:nvPr>
        </p:nvSpPr>
        <p:spPr>
          <a:xfrm>
            <a:off x="677334" y="5367338"/>
            <a:ext cx="8596667" cy="67402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960"/>
              <a:buNone/>
              <a:defRPr sz="1200"/>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sp>
        <p:nvSpPr>
          <p:cNvPr id="87" name="Google Shape;87;p4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4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4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şlık ve Resim Yazısı">
  <p:cSld name="Başlık ve Resim Yazısı">
    <p:spTree>
      <p:nvGrpSpPr>
        <p:cNvPr id="1" name="Shape 90"/>
        <p:cNvGrpSpPr/>
        <p:nvPr/>
      </p:nvGrpSpPr>
      <p:grpSpPr>
        <a:xfrm>
          <a:off x="0" y="0"/>
          <a:ext cx="0" cy="0"/>
          <a:chOff x="0" y="0"/>
          <a:chExt cx="0" cy="0"/>
        </a:xfrm>
      </p:grpSpPr>
      <p:sp>
        <p:nvSpPr>
          <p:cNvPr id="91" name="Google Shape;91;p45"/>
          <p:cNvSpPr txBox="1">
            <a:spLocks noGrp="1"/>
          </p:cNvSpPr>
          <p:nvPr>
            <p:ph type="title"/>
          </p:nvPr>
        </p:nvSpPr>
        <p:spPr>
          <a:xfrm>
            <a:off x="677335" y="609600"/>
            <a:ext cx="8596668" cy="3403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45"/>
          <p:cNvSpPr txBox="1">
            <a:spLocks noGrp="1"/>
          </p:cNvSpPr>
          <p:nvPr>
            <p:ph type="body" idx="1"/>
          </p:nvPr>
        </p:nvSpPr>
        <p:spPr>
          <a:xfrm>
            <a:off x="677335" y="4470400"/>
            <a:ext cx="8596668" cy="1570962"/>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1000"/>
              </a:spcBef>
              <a:spcAft>
                <a:spcPts val="0"/>
              </a:spcAft>
              <a:buSzPts val="1440"/>
              <a:buNone/>
              <a:defRPr sz="1800">
                <a:solidFill>
                  <a:srgbClr val="3F3F3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93" name="Google Shape;93;p45"/>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45"/>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45"/>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Resim Yazılı Alıntı">
  <p:cSld name="Resim Yazılı Alıntı">
    <p:spTree>
      <p:nvGrpSpPr>
        <p:cNvPr id="1" name="Shape 96"/>
        <p:cNvGrpSpPr/>
        <p:nvPr/>
      </p:nvGrpSpPr>
      <p:grpSpPr>
        <a:xfrm>
          <a:off x="0" y="0"/>
          <a:ext cx="0" cy="0"/>
          <a:chOff x="0" y="0"/>
          <a:chExt cx="0" cy="0"/>
        </a:xfrm>
      </p:grpSpPr>
      <p:sp>
        <p:nvSpPr>
          <p:cNvPr id="97" name="Google Shape;97;p46"/>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46"/>
          <p:cNvSpPr txBox="1">
            <a:spLocks noGrp="1"/>
          </p:cNvSpPr>
          <p:nvPr>
            <p:ph type="body" idx="1"/>
          </p:nvPr>
        </p:nvSpPr>
        <p:spPr>
          <a:xfrm>
            <a:off x="1366139" y="3632200"/>
            <a:ext cx="7224524" cy="381000"/>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1000"/>
              </a:spcBef>
              <a:spcAft>
                <a:spcPts val="0"/>
              </a:spcAft>
              <a:buSzPts val="1280"/>
              <a:buFont typeface="Trebuchet MS"/>
              <a:buNone/>
              <a:defRPr sz="1600">
                <a:solidFill>
                  <a:srgbClr val="7F7F7F"/>
                </a:solidFill>
              </a:defRPr>
            </a:lvl1pPr>
            <a:lvl2pPr marL="914400" lvl="1" indent="-228600" algn="l">
              <a:lnSpc>
                <a:spcPct val="100000"/>
              </a:lnSpc>
              <a:spcBef>
                <a:spcPts val="1000"/>
              </a:spcBef>
              <a:spcAft>
                <a:spcPts val="0"/>
              </a:spcAft>
              <a:buSzPts val="1280"/>
              <a:buFont typeface="Trebuchet MS"/>
              <a:buNone/>
              <a:defRPr/>
            </a:lvl2pPr>
            <a:lvl3pPr marL="1371600" lvl="2" indent="-228600" algn="l">
              <a:lnSpc>
                <a:spcPct val="100000"/>
              </a:lnSpc>
              <a:spcBef>
                <a:spcPts val="1000"/>
              </a:spcBef>
              <a:spcAft>
                <a:spcPts val="0"/>
              </a:spcAft>
              <a:buSzPts val="1120"/>
              <a:buFont typeface="Trebuchet MS"/>
              <a:buNone/>
              <a:defRPr/>
            </a:lvl3pPr>
            <a:lvl4pPr marL="1828800" lvl="3" indent="-228600" algn="l">
              <a:lnSpc>
                <a:spcPct val="100000"/>
              </a:lnSpc>
              <a:spcBef>
                <a:spcPts val="1000"/>
              </a:spcBef>
              <a:spcAft>
                <a:spcPts val="0"/>
              </a:spcAft>
              <a:buSzPts val="960"/>
              <a:buFont typeface="Trebuchet MS"/>
              <a:buNone/>
              <a:defRPr/>
            </a:lvl4pPr>
            <a:lvl5pPr marL="2286000" lvl="4" indent="-228600" algn="l">
              <a:lnSpc>
                <a:spcPct val="100000"/>
              </a:lnSpc>
              <a:spcBef>
                <a:spcPts val="1000"/>
              </a:spcBef>
              <a:spcAft>
                <a:spcPts val="0"/>
              </a:spcAft>
              <a:buSzPts val="960"/>
              <a:buFont typeface="Trebuchet MS"/>
              <a:buNone/>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99" name="Google Shape;99;p46"/>
          <p:cNvSpPr txBox="1">
            <a:spLocks noGrp="1"/>
          </p:cNvSpPr>
          <p:nvPr>
            <p:ph type="body" idx="2"/>
          </p:nvPr>
        </p:nvSpPr>
        <p:spPr>
          <a:xfrm>
            <a:off x="677335" y="4470400"/>
            <a:ext cx="8596668" cy="1570962"/>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1000"/>
              </a:spcBef>
              <a:spcAft>
                <a:spcPts val="0"/>
              </a:spcAft>
              <a:buSzPts val="1440"/>
              <a:buNone/>
              <a:defRPr sz="1800">
                <a:solidFill>
                  <a:srgbClr val="3F3F3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00" name="Google Shape;100;p4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4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4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tr-TR"/>
              <a:t>‹#›</a:t>
            </a:fld>
            <a:endParaRPr/>
          </a:p>
        </p:txBody>
      </p:sp>
      <p:sp>
        <p:nvSpPr>
          <p:cNvPr id="103" name="Google Shape;103;p46"/>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tr-TR" sz="8000" b="0" i="0" u="none" strike="noStrike" cap="none">
                <a:solidFill>
                  <a:srgbClr val="BFE471"/>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104" name="Google Shape;104;p46"/>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tr-TR" sz="8000" b="0" i="0" u="none" strike="noStrike" cap="none">
                <a:solidFill>
                  <a:srgbClr val="BFE471"/>
                </a:solidFill>
                <a:latin typeface="Arial"/>
                <a:ea typeface="Arial"/>
                <a:cs typeface="Arial"/>
                <a:sym typeface="Arial"/>
              </a:rPr>
              <a:t>”</a:t>
            </a:r>
            <a:endParaRPr sz="1800" b="0" i="0" u="none" strike="noStrike" cap="none">
              <a:solidFill>
                <a:srgbClr val="BFE471"/>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İsim Kartı">
  <p:cSld name="İsim Kartı">
    <p:spTree>
      <p:nvGrpSpPr>
        <p:cNvPr id="1" name="Shape 105"/>
        <p:cNvGrpSpPr/>
        <p:nvPr/>
      </p:nvGrpSpPr>
      <p:grpSpPr>
        <a:xfrm>
          <a:off x="0" y="0"/>
          <a:ext cx="0" cy="0"/>
          <a:chOff x="0" y="0"/>
          <a:chExt cx="0" cy="0"/>
        </a:xfrm>
      </p:grpSpPr>
      <p:sp>
        <p:nvSpPr>
          <p:cNvPr id="106" name="Google Shape;106;p47"/>
          <p:cNvSpPr txBox="1">
            <a:spLocks noGrp="1"/>
          </p:cNvSpPr>
          <p:nvPr>
            <p:ph type="title"/>
          </p:nvPr>
        </p:nvSpPr>
        <p:spPr>
          <a:xfrm>
            <a:off x="677335" y="1931988"/>
            <a:ext cx="8596668" cy="259546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7" name="Google Shape;107;p47"/>
          <p:cNvSpPr txBox="1">
            <a:spLocks noGrp="1"/>
          </p:cNvSpPr>
          <p:nvPr>
            <p:ph type="body" idx="1"/>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440"/>
              <a:buNone/>
              <a:defRPr sz="1800">
                <a:solidFill>
                  <a:srgbClr val="3F3F3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08" name="Google Shape;108;p4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4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p4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Alıntı İsim Kartı">
  <p:cSld name="Alıntı İsim Kartı">
    <p:spTree>
      <p:nvGrpSpPr>
        <p:cNvPr id="1" name="Shape 111"/>
        <p:cNvGrpSpPr/>
        <p:nvPr/>
      </p:nvGrpSpPr>
      <p:grpSpPr>
        <a:xfrm>
          <a:off x="0" y="0"/>
          <a:ext cx="0" cy="0"/>
          <a:chOff x="0" y="0"/>
          <a:chExt cx="0" cy="0"/>
        </a:xfrm>
      </p:grpSpPr>
      <p:sp>
        <p:nvSpPr>
          <p:cNvPr id="112" name="Google Shape;112;p48"/>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48"/>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Font typeface="Trebuchet MS"/>
              <a:buNone/>
              <a:defRPr sz="2400">
                <a:solidFill>
                  <a:srgbClr val="3F3F3F"/>
                </a:solidFill>
              </a:defRPr>
            </a:lvl1pPr>
            <a:lvl2pPr marL="914400" lvl="1" indent="-228600" algn="l">
              <a:lnSpc>
                <a:spcPct val="100000"/>
              </a:lnSpc>
              <a:spcBef>
                <a:spcPts val="1000"/>
              </a:spcBef>
              <a:spcAft>
                <a:spcPts val="0"/>
              </a:spcAft>
              <a:buSzPts val="1280"/>
              <a:buFont typeface="Trebuchet MS"/>
              <a:buNone/>
              <a:defRPr/>
            </a:lvl2pPr>
            <a:lvl3pPr marL="1371600" lvl="2" indent="-228600" algn="l">
              <a:lnSpc>
                <a:spcPct val="100000"/>
              </a:lnSpc>
              <a:spcBef>
                <a:spcPts val="1000"/>
              </a:spcBef>
              <a:spcAft>
                <a:spcPts val="0"/>
              </a:spcAft>
              <a:buSzPts val="1120"/>
              <a:buFont typeface="Trebuchet MS"/>
              <a:buNone/>
              <a:defRPr/>
            </a:lvl3pPr>
            <a:lvl4pPr marL="1828800" lvl="3" indent="-228600" algn="l">
              <a:lnSpc>
                <a:spcPct val="100000"/>
              </a:lnSpc>
              <a:spcBef>
                <a:spcPts val="1000"/>
              </a:spcBef>
              <a:spcAft>
                <a:spcPts val="0"/>
              </a:spcAft>
              <a:buSzPts val="960"/>
              <a:buFont typeface="Trebuchet MS"/>
              <a:buNone/>
              <a:defRPr/>
            </a:lvl4pPr>
            <a:lvl5pPr marL="2286000" lvl="4" indent="-228600" algn="l">
              <a:lnSpc>
                <a:spcPct val="100000"/>
              </a:lnSpc>
              <a:spcBef>
                <a:spcPts val="1000"/>
              </a:spcBef>
              <a:spcAft>
                <a:spcPts val="0"/>
              </a:spcAft>
              <a:buSzPts val="960"/>
              <a:buFont typeface="Trebuchet MS"/>
              <a:buNone/>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14" name="Google Shape;114;p48"/>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440"/>
              <a:buNone/>
              <a:defRPr sz="1800">
                <a:solidFill>
                  <a:srgbClr val="7F7F7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15" name="Google Shape;115;p4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6" name="Google Shape;116;p4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 name="Google Shape;117;p4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tr-TR"/>
              <a:t>‹#›</a:t>
            </a:fld>
            <a:endParaRPr/>
          </a:p>
        </p:txBody>
      </p:sp>
      <p:sp>
        <p:nvSpPr>
          <p:cNvPr id="118" name="Google Shape;118;p48"/>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tr-TR" sz="8000" b="0" i="0" u="none" strike="noStrike" cap="none">
                <a:solidFill>
                  <a:srgbClr val="BFE471"/>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119" name="Google Shape;119;p48"/>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tr-TR" sz="8000" b="0" i="0" u="none" strike="noStrike" cap="none">
                <a:solidFill>
                  <a:srgbClr val="BFE471"/>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Doğru veya Yanlış">
  <p:cSld name="Doğru veya Yanlış">
    <p:spTree>
      <p:nvGrpSpPr>
        <p:cNvPr id="1" name="Shape 120"/>
        <p:cNvGrpSpPr/>
        <p:nvPr/>
      </p:nvGrpSpPr>
      <p:grpSpPr>
        <a:xfrm>
          <a:off x="0" y="0"/>
          <a:ext cx="0" cy="0"/>
          <a:chOff x="0" y="0"/>
          <a:chExt cx="0" cy="0"/>
        </a:xfrm>
      </p:grpSpPr>
      <p:sp>
        <p:nvSpPr>
          <p:cNvPr id="121" name="Google Shape;121;p49"/>
          <p:cNvSpPr txBox="1">
            <a:spLocks noGrp="1"/>
          </p:cNvSpPr>
          <p:nvPr>
            <p:ph type="title"/>
          </p:nvPr>
        </p:nvSpPr>
        <p:spPr>
          <a:xfrm>
            <a:off x="685799" y="609600"/>
            <a:ext cx="8588203" cy="3022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2" name="Google Shape;122;p49"/>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Font typeface="Trebuchet MS"/>
              <a:buNone/>
              <a:defRPr sz="2400">
                <a:solidFill>
                  <a:schemeClr val="accent1"/>
                </a:solidFill>
              </a:defRPr>
            </a:lvl1pPr>
            <a:lvl2pPr marL="914400" lvl="1" indent="-228600" algn="l">
              <a:lnSpc>
                <a:spcPct val="100000"/>
              </a:lnSpc>
              <a:spcBef>
                <a:spcPts val="1000"/>
              </a:spcBef>
              <a:spcAft>
                <a:spcPts val="0"/>
              </a:spcAft>
              <a:buSzPts val="1280"/>
              <a:buFont typeface="Trebuchet MS"/>
              <a:buNone/>
              <a:defRPr/>
            </a:lvl2pPr>
            <a:lvl3pPr marL="1371600" lvl="2" indent="-228600" algn="l">
              <a:lnSpc>
                <a:spcPct val="100000"/>
              </a:lnSpc>
              <a:spcBef>
                <a:spcPts val="1000"/>
              </a:spcBef>
              <a:spcAft>
                <a:spcPts val="0"/>
              </a:spcAft>
              <a:buSzPts val="1120"/>
              <a:buFont typeface="Trebuchet MS"/>
              <a:buNone/>
              <a:defRPr/>
            </a:lvl3pPr>
            <a:lvl4pPr marL="1828800" lvl="3" indent="-228600" algn="l">
              <a:lnSpc>
                <a:spcPct val="100000"/>
              </a:lnSpc>
              <a:spcBef>
                <a:spcPts val="1000"/>
              </a:spcBef>
              <a:spcAft>
                <a:spcPts val="0"/>
              </a:spcAft>
              <a:buSzPts val="960"/>
              <a:buFont typeface="Trebuchet MS"/>
              <a:buNone/>
              <a:defRPr/>
            </a:lvl4pPr>
            <a:lvl5pPr marL="2286000" lvl="4" indent="-228600" algn="l">
              <a:lnSpc>
                <a:spcPct val="100000"/>
              </a:lnSpc>
              <a:spcBef>
                <a:spcPts val="1000"/>
              </a:spcBef>
              <a:spcAft>
                <a:spcPts val="0"/>
              </a:spcAft>
              <a:buSzPts val="960"/>
              <a:buFont typeface="Trebuchet MS"/>
              <a:buNone/>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23" name="Google Shape;123;p49"/>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440"/>
              <a:buNone/>
              <a:defRPr sz="1800">
                <a:solidFill>
                  <a:srgbClr val="7F7F7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24" name="Google Shape;124;p49"/>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5" name="Google Shape;125;p49"/>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6" name="Google Shape;126;p4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aşlık ve Dikey Metin" type="vertTx">
  <p:cSld name="VERTICAL_TEXT">
    <p:spTree>
      <p:nvGrpSpPr>
        <p:cNvPr id="1" name="Shape 127"/>
        <p:cNvGrpSpPr/>
        <p:nvPr/>
      </p:nvGrpSpPr>
      <p:grpSpPr>
        <a:xfrm>
          <a:off x="0" y="0"/>
          <a:ext cx="0" cy="0"/>
          <a:chOff x="0" y="0"/>
          <a:chExt cx="0" cy="0"/>
        </a:xfrm>
      </p:grpSpPr>
      <p:sp>
        <p:nvSpPr>
          <p:cNvPr id="128" name="Google Shape;128;p50"/>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9" name="Google Shape;129;p50"/>
          <p:cNvSpPr txBox="1">
            <a:spLocks noGrp="1"/>
          </p:cNvSpPr>
          <p:nvPr>
            <p:ph type="body" idx="1"/>
          </p:nvPr>
        </p:nvSpPr>
        <p:spPr>
          <a:xfrm rot="5400000">
            <a:off x="3035282" y="-197358"/>
            <a:ext cx="3880773" cy="8596668"/>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30" name="Google Shape;130;p50"/>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1" name="Google Shape;131;p50"/>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2" name="Google Shape;132;p5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Dikey Başlık ve Metin" type="vertTitleAndTx">
  <p:cSld name="VERTICAL_TITLE_AND_VERTICAL_TEXT">
    <p:spTree>
      <p:nvGrpSpPr>
        <p:cNvPr id="1" name="Shape 133"/>
        <p:cNvGrpSpPr/>
        <p:nvPr/>
      </p:nvGrpSpPr>
      <p:grpSpPr>
        <a:xfrm>
          <a:off x="0" y="0"/>
          <a:ext cx="0" cy="0"/>
          <a:chOff x="0" y="0"/>
          <a:chExt cx="0" cy="0"/>
        </a:xfrm>
      </p:grpSpPr>
      <p:sp>
        <p:nvSpPr>
          <p:cNvPr id="134" name="Google Shape;134;p51"/>
          <p:cNvSpPr txBox="1">
            <a:spLocks noGrp="1"/>
          </p:cNvSpPr>
          <p:nvPr>
            <p:ph type="title"/>
          </p:nvPr>
        </p:nvSpPr>
        <p:spPr>
          <a:xfrm rot="5400000">
            <a:off x="5994319" y="2582953"/>
            <a:ext cx="5251451" cy="1304743"/>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51"/>
          <p:cNvSpPr txBox="1">
            <a:spLocks noGrp="1"/>
          </p:cNvSpPr>
          <p:nvPr>
            <p:ph type="body" idx="1"/>
          </p:nvPr>
        </p:nvSpPr>
        <p:spPr>
          <a:xfrm rot="5400000">
            <a:off x="1581685" y="-294750"/>
            <a:ext cx="5251450" cy="7060150"/>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36" name="Google Shape;136;p5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7" name="Google Shape;137;p5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8" name="Google Shape;138;p5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grpSp>
        <p:nvGrpSpPr>
          <p:cNvPr id="6" name="Google Shape;6;p35"/>
          <p:cNvGrpSpPr/>
          <p:nvPr/>
        </p:nvGrpSpPr>
        <p:grpSpPr>
          <a:xfrm>
            <a:off x="0" y="-8467"/>
            <a:ext cx="12192000" cy="6866467"/>
            <a:chOff x="0" y="-8467"/>
            <a:chExt cx="12192000" cy="6866467"/>
          </a:xfrm>
        </p:grpSpPr>
        <p:cxnSp>
          <p:nvCxnSpPr>
            <p:cNvPr id="7" name="Google Shape;7;p35"/>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8" name="Google Shape;8;p35"/>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9" name="Google Shape;9;p35"/>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411"/>
              </a:schemeClr>
            </a:solidFill>
            <a:ln>
              <a:noFill/>
            </a:ln>
          </p:spPr>
        </p:sp>
        <p:sp>
          <p:nvSpPr>
            <p:cNvPr id="10" name="Google Shape;10;p35"/>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1" name="Google Shape;11;p35"/>
            <p:cNvSpPr/>
            <p:nvPr/>
          </p:nvSpPr>
          <p:spPr>
            <a:xfrm>
              <a:off x="8932333" y="3048000"/>
              <a:ext cx="3259667" cy="3810000"/>
            </a:xfrm>
            <a:prstGeom prst="triangle">
              <a:avLst>
                <a:gd name="adj" fmla="val 100000"/>
              </a:avLst>
            </a:prstGeom>
            <a:solidFill>
              <a:schemeClr val="accent2">
                <a:alpha val="71372"/>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 name="Google Shape;12;p35"/>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411"/>
              </a:srgbClr>
            </a:solidFill>
            <a:ln>
              <a:noFill/>
            </a:ln>
          </p:spPr>
        </p:sp>
        <p:sp>
          <p:nvSpPr>
            <p:cNvPr id="13" name="Google Shape;13;p35"/>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411"/>
              </a:srgbClr>
            </a:solidFill>
            <a:ln>
              <a:noFill/>
            </a:ln>
          </p:spPr>
        </p:sp>
        <p:sp>
          <p:nvSpPr>
            <p:cNvPr id="14" name="Google Shape;14;p35"/>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313"/>
              </a:schemeClr>
            </a:solidFill>
            <a:ln>
              <a:noFill/>
            </a:ln>
          </p:spPr>
        </p:sp>
        <p:sp>
          <p:nvSpPr>
            <p:cNvPr id="15" name="Google Shape;15;p35"/>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 name="Google Shape;16;p35"/>
            <p:cNvSpPr/>
            <p:nvPr/>
          </p:nvSpPr>
          <p:spPr>
            <a:xfrm>
              <a:off x="0" y="4013200"/>
              <a:ext cx="448733" cy="2844800"/>
            </a:xfrm>
            <a:prstGeom prst="triangle">
              <a:avLst>
                <a:gd name="adj" fmla="val 0"/>
              </a:avLst>
            </a:prstGeom>
            <a:solidFill>
              <a:schemeClr val="accent1">
                <a:alpha val="84313"/>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7" name="Google Shape;17;p35"/>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9pPr>
          </a:lstStyle>
          <a:p>
            <a:endParaRPr/>
          </a:p>
        </p:txBody>
      </p:sp>
      <p:sp>
        <p:nvSpPr>
          <p:cNvPr id="18" name="Google Shape;18;p35"/>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marR="0" lvl="0" indent="-320040" algn="l" rtl="0">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lnSpc>
                <a:spcPct val="100000"/>
              </a:lnSpc>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rtl="0">
              <a:lnSpc>
                <a:spcPct val="100000"/>
              </a:lnSpc>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19" name="Google Shape;19;p35"/>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0" name="Google Shape;20;p35"/>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1" name="Google Shape;21;p35"/>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tr-TR"/>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1"/>
          <p:cNvSpPr txBox="1">
            <a:spLocks noGrp="1"/>
          </p:cNvSpPr>
          <p:nvPr>
            <p:ph type="ctrTitle"/>
          </p:nvPr>
        </p:nvSpPr>
        <p:spPr>
          <a:xfrm>
            <a:off x="1507067" y="2404534"/>
            <a:ext cx="7767000" cy="16464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accent1"/>
              </a:buClr>
              <a:buSzPts val="5400"/>
              <a:buFont typeface="Trebuchet MS"/>
              <a:buNone/>
            </a:pPr>
            <a:r>
              <a:rPr lang="tr-TR"/>
              <a:t>JACQUES LACAN</a:t>
            </a:r>
            <a:endParaRPr/>
          </a:p>
        </p:txBody>
      </p:sp>
      <p:sp>
        <p:nvSpPr>
          <p:cNvPr id="144" name="Google Shape;144;p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tr-TR"/>
              <a:t>1</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accent1"/>
              </a:buClr>
              <a:buSzPts val="3600"/>
              <a:buFont typeface="Trebuchet MS"/>
              <a:buNone/>
            </a:pPr>
            <a:r>
              <a:rPr lang="tr-TR"/>
              <a:t>HAYATI</a:t>
            </a:r>
            <a:endParaRPr/>
          </a:p>
          <a:p>
            <a:pPr marL="0" lvl="0" indent="0" algn="l" rtl="0">
              <a:lnSpc>
                <a:spcPct val="100000"/>
              </a:lnSpc>
              <a:spcBef>
                <a:spcPts val="0"/>
              </a:spcBef>
              <a:spcAft>
                <a:spcPts val="0"/>
              </a:spcAft>
              <a:buClr>
                <a:schemeClr val="accent1"/>
              </a:buClr>
              <a:buSzPts val="3600"/>
              <a:buFont typeface="Trebuchet MS"/>
              <a:buNone/>
            </a:pPr>
            <a:endParaRPr/>
          </a:p>
        </p:txBody>
      </p:sp>
      <p:sp>
        <p:nvSpPr>
          <p:cNvPr id="150" name="Google Shape;150;p2"/>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tr-TR"/>
              <a:t>Asıl ve tam adı Jacques-Marie Emile Lacan’dır. Lacan 13 Nisan 1901 yılında Paris’te doğdu. Babası başarılı bir iş adamı ve gelişmekte olan sabun sektöründe önemli bir figürdü. Annesi dindar bir katolikti. Abisi Venedik keşişiydi ancak Lacan genç yaşta tanrıya inanmayı bıraktı bunun yerine felsefe ve matematiğe yöneldi. Üniversitede tıp eğitimi aldıktan sonra, 1932'de </a:t>
            </a:r>
            <a:r>
              <a:rPr lang="tr-TR" i="1"/>
              <a:t>"Kişilikle İlişkileri Açısından Paranoyak Psikoz"</a:t>
            </a:r>
            <a:r>
              <a:rPr lang="tr-TR"/>
              <a:t> adlı doktora teziyle psikiyatr oldu. Daha sonraki çalışmaları da yine özellikle kuramsal-felsefi alanda yoğunlaşacak ve yeni bir Freud okumasıyla psikanalizi yeniden temellendirmeye yönelecektir. 9 Eylül 1981’de Paris’te ölmüştür.</a:t>
            </a:r>
            <a:endParaRPr/>
          </a:p>
          <a:p>
            <a:pPr marL="342900" lvl="0" indent="0" algn="l" rtl="0">
              <a:lnSpc>
                <a:spcPct val="100000"/>
              </a:lnSpc>
              <a:spcBef>
                <a:spcPts val="0"/>
              </a:spcBef>
              <a:spcAft>
                <a:spcPts val="0"/>
              </a:spcAft>
              <a:buSzPts val="1440"/>
              <a:buNone/>
            </a:pPr>
            <a:endParaRPr/>
          </a:p>
          <a:p>
            <a:pPr marL="342900" lvl="0" indent="-251459" algn="l" rtl="0">
              <a:lnSpc>
                <a:spcPct val="100000"/>
              </a:lnSpc>
              <a:spcBef>
                <a:spcPts val="1000"/>
              </a:spcBef>
              <a:spcAft>
                <a:spcPts val="0"/>
              </a:spcAft>
              <a:buSzPts val="1440"/>
              <a:buNone/>
            </a:pPr>
            <a:endParaRPr/>
          </a:p>
        </p:txBody>
      </p:sp>
      <p:sp>
        <p:nvSpPr>
          <p:cNvPr id="151" name="Google Shape;151;p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tr-TR"/>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3"/>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accent1"/>
              </a:buClr>
              <a:buSzPts val="3600"/>
              <a:buFont typeface="Trebuchet MS"/>
              <a:buNone/>
            </a:pPr>
            <a:r>
              <a:rPr lang="tr-TR"/>
              <a:t>GENEL ÖZELLİKLERİ</a:t>
            </a:r>
            <a:endParaRPr/>
          </a:p>
          <a:p>
            <a:pPr marL="0" lvl="0" indent="0" algn="l" rtl="0">
              <a:lnSpc>
                <a:spcPct val="100000"/>
              </a:lnSpc>
              <a:spcBef>
                <a:spcPts val="0"/>
              </a:spcBef>
              <a:spcAft>
                <a:spcPts val="0"/>
              </a:spcAft>
              <a:buClr>
                <a:schemeClr val="accent1"/>
              </a:buClr>
              <a:buSzPts val="3600"/>
              <a:buFont typeface="Trebuchet MS"/>
              <a:buNone/>
            </a:pPr>
            <a:endParaRPr/>
          </a:p>
        </p:txBody>
      </p:sp>
      <p:sp>
        <p:nvSpPr>
          <p:cNvPr id="157" name="Google Shape;157;p3"/>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tr-TR"/>
              <a:t>Lacan, söylevlerinin ve metinlerinin pek çok yerinde tüm çalışmasının Freud'un bir “yeniden okunması” niteliğini taşıdığını söyler. Freud’u yeniden okumasını, Freud görüşlerinde yer alan şeylerin asıl anlamlarının açığa çıkarılması olarak açıklamıştır. </a:t>
            </a:r>
            <a:endParaRPr/>
          </a:p>
        </p:txBody>
      </p:sp>
      <p:sp>
        <p:nvSpPr>
          <p:cNvPr id="158" name="Google Shape;158;p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tr-TR"/>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4"/>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tr-TR"/>
              <a:t>GENEL ÖZELLİKLERİ</a:t>
            </a:r>
            <a:endParaRPr/>
          </a:p>
        </p:txBody>
      </p:sp>
      <p:sp>
        <p:nvSpPr>
          <p:cNvPr id="164" name="Google Shape;164;p4"/>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tr-TR"/>
              <a:t>Her ne kadar Lacan kendi teorisini bir yeniden okuma olarak nitelendirse de her iki kuramcının metinleri incelendiğinde, kimi kuramsal farklılıklar görülür.</a:t>
            </a:r>
            <a:endParaRPr/>
          </a:p>
          <a:p>
            <a:pPr marL="342900" lvl="0" indent="0" algn="l" rtl="0">
              <a:lnSpc>
                <a:spcPct val="100000"/>
              </a:lnSpc>
              <a:spcBef>
                <a:spcPts val="0"/>
              </a:spcBef>
              <a:spcAft>
                <a:spcPts val="0"/>
              </a:spcAft>
              <a:buSzPts val="1440"/>
              <a:buNone/>
            </a:pPr>
            <a:endParaRPr/>
          </a:p>
          <a:p>
            <a:pPr marL="342900" lvl="0" indent="-342900" algn="l" rtl="0">
              <a:lnSpc>
                <a:spcPct val="100000"/>
              </a:lnSpc>
              <a:spcBef>
                <a:spcPts val="0"/>
              </a:spcBef>
              <a:spcAft>
                <a:spcPts val="0"/>
              </a:spcAft>
              <a:buSzPts val="1440"/>
              <a:buChar char="►"/>
            </a:pPr>
            <a:r>
              <a:rPr lang="tr-TR"/>
              <a:t>Her iki kuramcının da kişinin doğumdan gelişim sürecinde ailenin etkisine eşit önem verirken, ruhun yapısının ve oluşumunun kaynağını açıklamada birbirinden ayrılırlar. Bu bağlamda insanın ruhsal yapısının belirlenmesinde Freud biyolojik unsurları, Lacan ise kültürel unsurların etkisini öne çıkarır. </a:t>
            </a:r>
            <a:endParaRPr/>
          </a:p>
        </p:txBody>
      </p:sp>
      <p:sp>
        <p:nvSpPr>
          <p:cNvPr id="165" name="Google Shape;165;p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tr-TR"/>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5"/>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tr-TR"/>
              <a:t>GENEL ÖZELLİKLERİ</a:t>
            </a:r>
            <a:endParaRPr/>
          </a:p>
        </p:txBody>
      </p:sp>
      <p:sp>
        <p:nvSpPr>
          <p:cNvPr id="171" name="Google Shape;171;p5"/>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tr-TR"/>
              <a:t>Lacan, Freud'un kurucusu olduğu psikanaliz akımının bir üyesidir. Lacan'ın psikanaliz kuramı dilbilim ile yakın bir ilişki içerisindedir. Psikanalize yapısalcı dilbilim ilişkilendirmeleriyle özgün katkı yapmıştır. Lacan, insanın ruhsal yapısındaki kültürel etkiyi, sembolik olanla, dili merkeze alarak açıklar ve bunu kuramının odak noktası yapar. </a:t>
            </a:r>
            <a:endParaRPr/>
          </a:p>
        </p:txBody>
      </p:sp>
      <p:sp>
        <p:nvSpPr>
          <p:cNvPr id="172" name="Google Shape;172;p5"/>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tr-TR"/>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6"/>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tr-TR"/>
              <a:t>GENEL ÖZELLİKLERİ</a:t>
            </a:r>
            <a:endParaRPr/>
          </a:p>
        </p:txBody>
      </p:sp>
      <p:sp>
        <p:nvSpPr>
          <p:cNvPr id="178" name="Google Shape;178;p6"/>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tr-TR"/>
              <a:t>Psikanaliz kelimesinin çevresindeki gizemi Lacan, yine bu kelime gibi gizemli bulduğu "gerçek" kavramıyla ele alır. Freud, gerçek kavramını insanın dışındaki dünya olarak kullanmıştır. Lacan'da “gerçek” insanın gerçeğidir. Her insana ait olan ve onun ruhunun derinlerinde yatan, kişinin gerçeğidir.</a:t>
            </a:r>
            <a:endParaRPr/>
          </a:p>
        </p:txBody>
      </p:sp>
      <p:sp>
        <p:nvSpPr>
          <p:cNvPr id="179" name="Google Shape;179;p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tr-TR"/>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7"/>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tr-TR"/>
              <a:t>GENEL ÖZELLİKLERİ</a:t>
            </a:r>
            <a:endParaRPr/>
          </a:p>
        </p:txBody>
      </p:sp>
      <p:sp>
        <p:nvSpPr>
          <p:cNvPr id="185" name="Google Shape;185;p7"/>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tr-TR"/>
              <a:t>Lacan’ın Freud’u yeniden okuma olarak tarif ettiği teorisi bir takım yeni kavramlar getirir. Ayna evresi, imgesel, simgesel, gerçek, hakiki, fallus, yarılma (Spaltung), jouissance bu kavramların bazılarıdır. Tüm kavramlar bizzat insan ile ilgilidir. </a:t>
            </a:r>
            <a:endParaRPr/>
          </a:p>
          <a:p>
            <a:pPr marL="342900" lvl="0" indent="-251459" algn="l" rtl="0">
              <a:lnSpc>
                <a:spcPct val="100000"/>
              </a:lnSpc>
              <a:spcBef>
                <a:spcPts val="0"/>
              </a:spcBef>
              <a:spcAft>
                <a:spcPts val="0"/>
              </a:spcAft>
              <a:buSzPts val="1440"/>
              <a:buNone/>
            </a:pPr>
            <a:endParaRPr/>
          </a:p>
          <a:p>
            <a:pPr marL="342900" lvl="0" indent="-342900" algn="l" rtl="0">
              <a:lnSpc>
                <a:spcPct val="100000"/>
              </a:lnSpc>
              <a:spcBef>
                <a:spcPts val="0"/>
              </a:spcBef>
              <a:spcAft>
                <a:spcPts val="0"/>
              </a:spcAft>
              <a:buSzPts val="1440"/>
              <a:buChar char="►"/>
            </a:pPr>
            <a:r>
              <a:rPr lang="tr-TR"/>
              <a:t>Lacan, bu kavramlarla kurduğu öğretisinin orijinini ise "basitçe ve tamamen dil" olarak açıklar. Dil onda kültürel düzenin insandaki hâkimiyetini sağlayan şeydir. </a:t>
            </a:r>
            <a:endParaRPr/>
          </a:p>
        </p:txBody>
      </p:sp>
      <p:sp>
        <p:nvSpPr>
          <p:cNvPr id="186" name="Google Shape;186;p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tr-TR"/>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8"/>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tr-TR"/>
              <a:t>AYNA EVRESİ - BEN'İN OLUŞUMU</a:t>
            </a:r>
            <a:endParaRPr/>
          </a:p>
        </p:txBody>
      </p:sp>
      <p:sp>
        <p:nvSpPr>
          <p:cNvPr id="192" name="Google Shape;192;p8"/>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tr-TR"/>
              <a:t>Lacan, çocuğun gelişimi içerisindeki oral dönemde parçalanmış beden algısı yoksunluğunu öne çıkarır. </a:t>
            </a:r>
            <a:endParaRPr/>
          </a:p>
          <a:p>
            <a:pPr marL="342900" lvl="0" indent="0" algn="l" rtl="0">
              <a:lnSpc>
                <a:spcPct val="100000"/>
              </a:lnSpc>
              <a:spcBef>
                <a:spcPts val="0"/>
              </a:spcBef>
              <a:spcAft>
                <a:spcPts val="0"/>
              </a:spcAft>
              <a:buSzPts val="1440"/>
              <a:buNone/>
            </a:pPr>
            <a:endParaRPr/>
          </a:p>
          <a:p>
            <a:pPr marL="342900" lvl="0" indent="-342900" algn="l" rtl="0">
              <a:lnSpc>
                <a:spcPct val="100000"/>
              </a:lnSpc>
              <a:spcBef>
                <a:spcPts val="0"/>
              </a:spcBef>
              <a:spcAft>
                <a:spcPts val="0"/>
              </a:spcAft>
              <a:buSzPts val="1440"/>
              <a:buChar char="►"/>
            </a:pPr>
            <a:r>
              <a:rPr lang="tr-TR"/>
              <a:t>Anal dönem Lacan'ın ayna evresi, ikili ilişki dönemi olarak Oedipus öncesi evredir. </a:t>
            </a:r>
            <a:endParaRPr/>
          </a:p>
          <a:p>
            <a:pPr marL="342900" lvl="0" indent="0" algn="l" rtl="0">
              <a:lnSpc>
                <a:spcPct val="100000"/>
              </a:lnSpc>
              <a:spcBef>
                <a:spcPts val="0"/>
              </a:spcBef>
              <a:spcAft>
                <a:spcPts val="0"/>
              </a:spcAft>
              <a:buSzPts val="1440"/>
              <a:buNone/>
            </a:pPr>
            <a:endParaRPr/>
          </a:p>
          <a:p>
            <a:pPr marL="342900" lvl="0" indent="-342900" algn="l" rtl="0">
              <a:lnSpc>
                <a:spcPct val="100000"/>
              </a:lnSpc>
              <a:spcBef>
                <a:spcPts val="0"/>
              </a:spcBef>
              <a:spcAft>
                <a:spcPts val="0"/>
              </a:spcAft>
              <a:buSzPts val="1440"/>
              <a:buChar char="►"/>
            </a:pPr>
            <a:r>
              <a:rPr lang="tr-TR"/>
              <a:t>Fallik dönem Oedipus karmaşasının yaşandığı evredir. </a:t>
            </a:r>
            <a:endParaRPr/>
          </a:p>
          <a:p>
            <a:pPr marL="342900" lvl="0" indent="0" algn="l" rtl="0">
              <a:lnSpc>
                <a:spcPct val="100000"/>
              </a:lnSpc>
              <a:spcBef>
                <a:spcPts val="0"/>
              </a:spcBef>
              <a:spcAft>
                <a:spcPts val="0"/>
              </a:spcAft>
              <a:buSzPts val="1440"/>
              <a:buNone/>
            </a:pPr>
            <a:endParaRPr/>
          </a:p>
          <a:p>
            <a:pPr marL="342900" lvl="0" indent="-342900" algn="l" rtl="0">
              <a:lnSpc>
                <a:spcPct val="100000"/>
              </a:lnSpc>
              <a:spcBef>
                <a:spcPts val="0"/>
              </a:spcBef>
              <a:spcAft>
                <a:spcPts val="0"/>
              </a:spcAft>
              <a:buSzPts val="1440"/>
              <a:buChar char="►"/>
            </a:pPr>
            <a:r>
              <a:rPr lang="tr-TR"/>
              <a:t>Bu evrelerin her biri kendine yetersiz olarak doğmuş insan yavrusunun ruhsal gelişimini sağladığı dönemlerdir. </a:t>
            </a:r>
            <a:endParaRPr/>
          </a:p>
        </p:txBody>
      </p:sp>
      <p:sp>
        <p:nvSpPr>
          <p:cNvPr id="193" name="Google Shape;193;p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tr-TR"/>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11"/>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tr-TR"/>
              <a:t>AYNA EVRESİ - BEN'İN OLUŞUMU</a:t>
            </a:r>
            <a:endParaRPr/>
          </a:p>
        </p:txBody>
      </p:sp>
      <p:sp>
        <p:nvSpPr>
          <p:cNvPr id="199" name="Google Shape;199;p11"/>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tr-TR"/>
              <a:t>Freud’un kuramında ben, ikincil süreçlerle, gerçeklik ilkesinin de katılımıyla, organizmanın içgüdüsel istekleri karşısında, doğal ve kültürel uyumunu sağlayan kısmıydı. Lacan “ben”in oluşumunda ilk durağı, kuramında “Ayna evresi” ile tanımlar. </a:t>
            </a:r>
            <a:endParaRPr/>
          </a:p>
          <a:p>
            <a:pPr marL="342900" lvl="0" indent="-342900" algn="l" rtl="0">
              <a:lnSpc>
                <a:spcPct val="100000"/>
              </a:lnSpc>
              <a:spcBef>
                <a:spcPts val="1000"/>
              </a:spcBef>
              <a:spcAft>
                <a:spcPts val="0"/>
              </a:spcAft>
              <a:buSzPts val="1440"/>
              <a:buChar char="►"/>
            </a:pPr>
            <a:r>
              <a:rPr lang="tr-TR"/>
              <a:t>Ayna evresi 6-18 aylık çocuğun kendi hareketlerine karşılık aynada kendisinin ya da başka çocuk ya da yetişkinlerin hareketlerini fark ederek, kendi Ben’i ile ilgili bir şeyler tasarlayabileceği bir evreyi/durumu tasvir etmektedir.</a:t>
            </a:r>
            <a:endParaRPr/>
          </a:p>
        </p:txBody>
      </p:sp>
      <p:sp>
        <p:nvSpPr>
          <p:cNvPr id="200" name="Google Shape;200;p1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tr-TR"/>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12"/>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tr-TR"/>
              <a:t>AYNA EVRESİ - BEN'İN OLUŞUMU</a:t>
            </a:r>
            <a:endParaRPr/>
          </a:p>
        </p:txBody>
      </p:sp>
      <p:sp>
        <p:nvSpPr>
          <p:cNvPr id="206" name="Google Shape;206;p12"/>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tr-TR"/>
              <a:t>Karşısında oluşan imgede bütünlük algılamayan, parçalardan oluşan bir beden gören çocuk, bütünlük arzusunu edinir. İnsanın anatomik olarak parçalanmışlık çekincesi ve buna bağlı zihinsel imgelemeleri onun rüyalarında, sanatında ve diğer imgelemelerinin içerisinde görülebilir. Lacan ayna evresinde çocuğun gördüğü parçalanmış beden algısını saldırganlık ve yıkıcılık ile ilişkilendirir.</a:t>
            </a:r>
            <a:endParaRPr/>
          </a:p>
        </p:txBody>
      </p:sp>
      <p:sp>
        <p:nvSpPr>
          <p:cNvPr id="207" name="Google Shape;207;p1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tr-TR"/>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13"/>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tr-TR"/>
              <a:t>AYNA EVRESİ - BEN'İN OLUŞUMU</a:t>
            </a:r>
            <a:endParaRPr/>
          </a:p>
        </p:txBody>
      </p:sp>
      <p:sp>
        <p:nvSpPr>
          <p:cNvPr id="213" name="Google Shape;213;p13"/>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tr-TR"/>
              <a:t>Ayna evresi, hayatta kalmak için henüz yetersiz olan bu canlının imgeleme ile bir tür taklitçilik yarattığını belirtmektedir. Bu taklitçilik aslında bir bakıma özdeşleşmedir.</a:t>
            </a:r>
            <a:endParaRPr/>
          </a:p>
          <a:p>
            <a:pPr marL="342900" lvl="0" indent="-342900" algn="l" rtl="0">
              <a:lnSpc>
                <a:spcPct val="100000"/>
              </a:lnSpc>
              <a:spcBef>
                <a:spcPts val="1000"/>
              </a:spcBef>
              <a:spcAft>
                <a:spcPts val="0"/>
              </a:spcAft>
              <a:buSzPts val="1440"/>
              <a:buChar char="►"/>
            </a:pPr>
            <a:r>
              <a:rPr lang="tr-TR"/>
              <a:t>Psişik aygıtın gelişmesinde ve Ben’in oluşumunda, önemi Freud tarafından yaygın olarak vurgulanan özdeşleşme olgusu önemli bir rol oynamaktadır. Freud, özdeşleşmeyi Oedipus evresinde başlatırken Lacan, ayna evresinde başlatır. Lacan, Oedipal dönemde çocuğun annenin her şeyi olabilmek için sürdürdüğü çabada babayla özdeşleşmeyle biten süreçteki özdeşleşmeye “insanlaştırıcı kastrasyon” adını vermektedir. İnsanın yabancılaştırıcı imgesiyle ilişkisindeki cinsellik, onun Ben’ini oluşturan tutku bağlarının oluşumunu da sağlar. </a:t>
            </a:r>
            <a:endParaRPr/>
          </a:p>
        </p:txBody>
      </p:sp>
      <p:sp>
        <p:nvSpPr>
          <p:cNvPr id="214" name="Google Shape;214;p1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tr-TR"/>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14"/>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tr-TR"/>
              <a:t>AYNA EVRESİ - BEN'İN OLUŞUMU</a:t>
            </a:r>
            <a:endParaRPr/>
          </a:p>
        </p:txBody>
      </p:sp>
      <p:sp>
        <p:nvSpPr>
          <p:cNvPr id="220" name="Google Shape;220;p14"/>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tr-TR"/>
              <a:t>Ayna evresiyle özdeşleşme, kişinin ruhsal aygıtında çalışmaya başlar. Çocuğun geleceğindeki her görsel algı artık buradan etkilenecektir. Lacan böylece insanın Ben'ini ilksel olaylarda arar. İnsan istemesine ve davranışına yön veren şeyleri burada tanımlar. Bu bağlamda ayna evresinde, kişiliğin oluştuğu ve onda artık belirleyici bir yapının kurulduğu görülmektedir. </a:t>
            </a:r>
            <a:endParaRPr/>
          </a:p>
        </p:txBody>
      </p:sp>
      <p:sp>
        <p:nvSpPr>
          <p:cNvPr id="221" name="Google Shape;221;p1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tr-TR"/>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15"/>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tr-TR"/>
              <a:t>AYNA EVRESİ - BEN'İN OLUŞUMU</a:t>
            </a:r>
            <a:endParaRPr/>
          </a:p>
        </p:txBody>
      </p:sp>
      <p:sp>
        <p:nvSpPr>
          <p:cNvPr id="227" name="Google Shape;227;p15"/>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tr-TR"/>
              <a:t>Ayna evresi imgeleme, özdeşleşme edimlerinin insanın ömür boyu davranışlarını belirleyecek özelliğinden bahsetmektedir. İsteme-akıl ilişkisinde bu olgu biyolojik bir isteme değil, artık kültürel bir istemedir. Freud istemeyi biyo fiziksel edimlerden oluşturmuş ve onların biçim değiştirme özelliğinden bahsederken Lacan ise kültürle uyum sürecine dikkat çeker. Lacan bu anlamda, isteme kavramının içeriğinde Freud'dan ayrılmaktadır.</a:t>
            </a:r>
            <a:endParaRPr/>
          </a:p>
        </p:txBody>
      </p:sp>
      <p:sp>
        <p:nvSpPr>
          <p:cNvPr id="228" name="Google Shape;228;p15"/>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tr-TR"/>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16"/>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tr-TR"/>
              <a:t>BİLİNÇDIŞI VE DİL </a:t>
            </a:r>
            <a:endParaRPr/>
          </a:p>
        </p:txBody>
      </p:sp>
      <p:sp>
        <p:nvSpPr>
          <p:cNvPr id="234" name="Google Shape;234;p16"/>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tr-TR"/>
              <a:t>Lacan psikanalize biliçdışı-dil ilişkisiyle kendi özgün katkısını yapmıştır.</a:t>
            </a:r>
            <a:endParaRPr/>
          </a:p>
          <a:p>
            <a:pPr marL="342900" lvl="0" indent="-342900" algn="l" rtl="0">
              <a:lnSpc>
                <a:spcPct val="100000"/>
              </a:lnSpc>
              <a:spcBef>
                <a:spcPts val="1000"/>
              </a:spcBef>
              <a:spcAft>
                <a:spcPts val="0"/>
              </a:spcAft>
              <a:buSzPts val="1440"/>
              <a:buChar char="►"/>
            </a:pPr>
            <a:r>
              <a:rPr lang="tr-TR"/>
              <a:t>Freud'da söz, ait olduğu bilinçdışının temsilcisiyle beraber bilincin temsilcisi olmaktaydı. Bilinçdışı olan, bilinç seviyesine çıkmak için sözcüklere, dilsel simgelere dönüşmek zorundaydı. Freud'un çalışmalarında dil sürçmeleri, konuşmalarda oluşan delikler, kelime oyunları, gizli iki anlamlılıklar vurgulanmıştı. Lacan'da bunlar sözlü formların çağrışımlı bir ağıdır. Çünkü Lacan bilinçdışının bir dil gibi yapılandığını söyler. Bilinçdışı dil gibi yapılanmıştır derken, Freud'un himayesindeki yapıları yeniden restore etmeye çalıştığını belirtir. Freud'un teorisinin zeminine dili yerleştirerek yeniden okur. </a:t>
            </a:r>
            <a:endParaRPr/>
          </a:p>
        </p:txBody>
      </p:sp>
      <p:sp>
        <p:nvSpPr>
          <p:cNvPr id="235" name="Google Shape;235;p1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tr-TR"/>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17"/>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tr-TR"/>
              <a:t>BİLİNÇDIŞI VE DİL </a:t>
            </a:r>
            <a:endParaRPr/>
          </a:p>
        </p:txBody>
      </p:sp>
      <p:sp>
        <p:nvSpPr>
          <p:cNvPr id="241" name="Google Shape;241;p17"/>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tr-TR"/>
              <a:t>Lacan‘nın kuramında dil var olduktan sonra kişinin gerçeği kurulmaya başlanabilir. Eğer bilinçdışı burada dil olarak yapılanmasaydı, Lacan’ın kuramında bilinçdışının hiçbir özelliği olamayacaktı; çünkü Düşündüğümüz her şey belli sayılardaki dil etkilerinin bir sonucudur. Bilinçdışı dille oluştuğu için dilsel bir nesnedir ve onu araştırmaya imkân veren araç da dildir.</a:t>
            </a:r>
            <a:endParaRPr/>
          </a:p>
        </p:txBody>
      </p:sp>
      <p:sp>
        <p:nvSpPr>
          <p:cNvPr id="242" name="Google Shape;242;p1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tr-TR"/>
              <a:t>15</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18"/>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tr-TR"/>
              <a:t>BİLİNÇDIŞI VE DİL </a:t>
            </a:r>
            <a:endParaRPr/>
          </a:p>
        </p:txBody>
      </p:sp>
      <p:sp>
        <p:nvSpPr>
          <p:cNvPr id="248" name="Google Shape;248;p18"/>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tr-TR"/>
              <a:t>Dilin özneden bağımsız işleyen yapıları bulunmaktadır. Lacan dildeki bu yapıların bilinçdışını kurduğunu söylerken dayandığı iki kavram öne sürmüştür. Bunlar: “Metaphor” (eğretileme) ve “metonymy” (düz değişmece) kavramlarıdır. Metaphor bir sözcüğün yerine başka bir sözcük geçmesini, metonymy ise sözcükten sözcüğe geçişle ilgili bağlantıları anlatır.</a:t>
            </a:r>
            <a:endParaRPr/>
          </a:p>
          <a:p>
            <a:pPr marL="342900" lvl="0" indent="-342900" algn="l" rtl="0">
              <a:lnSpc>
                <a:spcPct val="100000"/>
              </a:lnSpc>
              <a:spcBef>
                <a:spcPts val="1000"/>
              </a:spcBef>
              <a:spcAft>
                <a:spcPts val="0"/>
              </a:spcAft>
              <a:buSzPts val="1440"/>
              <a:buChar char="►"/>
            </a:pPr>
            <a:r>
              <a:rPr lang="tr-TR"/>
              <a:t>Lacan teorisini, Freud'un teorisiyle bu noktada yeniden bağlar. Freud'da görülen yoğunlaştırma kavramı, yani tekil bir şeyin birçok şeyi ifade edecek kadar bir üst üste binmesi olgusunu metaphorla; yer değiştirme, yani gösterilmek istenen vurgunun başka bir şeyde açığa çıkması olgusunu ise metonymy kavramıyla birleştirir.</a:t>
            </a:r>
            <a:endParaRPr/>
          </a:p>
        </p:txBody>
      </p:sp>
      <p:sp>
        <p:nvSpPr>
          <p:cNvPr id="249" name="Google Shape;249;p1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tr-TR"/>
              <a:t>16</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19"/>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tr-TR"/>
              <a:t>BİLİNÇDIŞI VE DİL </a:t>
            </a:r>
            <a:endParaRPr/>
          </a:p>
        </p:txBody>
      </p:sp>
      <p:sp>
        <p:nvSpPr>
          <p:cNvPr id="255" name="Google Shape;255;p19"/>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tr-TR"/>
              <a:t>Öteki'nin Lacan kuramında ki önemi onun devinim verici gücüyle ilintilidir. İnsana devinim veren doğa, içgüdüsel ve sinirsel uyarımlar değil ötekidir, 'Öteki' bireyle, bireyin arzu nesneleri arasında kendini ima eden, o nesnelere dolanıp durarak onları istikrarsızlaştıran, arzunun hedefini sürekli yerinden oynatarak onu doyumsuz kılan şeydir. Öteki, arananın devamlı olarak bulunamadığı yer olarak dil zemininde arzuyla beraberdir. Gösterenin yapısıyla başlayan anlatım öteki dolayımıyla özneye egemen olur. </a:t>
            </a:r>
            <a:endParaRPr/>
          </a:p>
        </p:txBody>
      </p:sp>
      <p:sp>
        <p:nvSpPr>
          <p:cNvPr id="256" name="Google Shape;256;p1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tr-TR"/>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20"/>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tr-TR"/>
              <a:t>BİLİNÇDIŞI VE DİL </a:t>
            </a:r>
            <a:endParaRPr/>
          </a:p>
        </p:txBody>
      </p:sp>
      <p:sp>
        <p:nvSpPr>
          <p:cNvPr id="262" name="Google Shape;262;p20"/>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tr-TR"/>
              <a:t>Lacan, teorisinde bir diğer iki kavram böylece “Büyük Öteki ve küçük öteki” kavramları olmaktadır. Büyük Öteki dilin, yasanın, kültürün elemanlarının tetikleyicilerinin bulunduğu yerdir. Bilinçdışı büyük Ötekinin özneye yönelmesi sonucu oluşur. Özne olarak İd, Ben, küçük öteki ve büyük Ötekiden oluşan bu ilişki ağı bilinçdışının oluşumunu içerir. </a:t>
            </a:r>
            <a:endParaRPr/>
          </a:p>
          <a:p>
            <a:pPr marL="342900" lvl="0" indent="-342900" algn="l" rtl="0">
              <a:lnSpc>
                <a:spcPct val="100000"/>
              </a:lnSpc>
              <a:spcBef>
                <a:spcPts val="1000"/>
              </a:spcBef>
              <a:spcAft>
                <a:spcPts val="0"/>
              </a:spcAft>
              <a:buSzPts val="1440"/>
              <a:buChar char="►"/>
            </a:pPr>
            <a:r>
              <a:rPr lang="tr-TR"/>
              <a:t>Küçük öteki ise kişinin kendi benliğidir. Çocuğun aynada gördüğü ilk imgedir, öznenin bir ego bulmasına neden olan narsistik bütünlüktür. Kendi benliği de insanda bir küçük öteki olarak oluşmaktadır. Bebeğin simgesel düzen içerisinde kullandığı ilksel nesneler onun için "küçük öteki"lerdir.</a:t>
            </a:r>
            <a:endParaRPr/>
          </a:p>
        </p:txBody>
      </p:sp>
      <p:sp>
        <p:nvSpPr>
          <p:cNvPr id="263" name="Google Shape;263;p2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tr-TR"/>
              <a:t>18</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21"/>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tr-TR"/>
              <a:t>BİLİNÇDIŞI VE DİL </a:t>
            </a:r>
            <a:endParaRPr/>
          </a:p>
        </p:txBody>
      </p:sp>
      <p:sp>
        <p:nvSpPr>
          <p:cNvPr id="269" name="Google Shape;269;p21"/>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tr-TR"/>
              <a:t>Sonuç olarak iki hususu ayırmak gereklidir. Bilinçdışının bir dil gibi yapılanması, Bilinçdışının tanınması ve bu karanlık alanın toplumsal sistemlerle yeni ilişkiler içerisinde olması demektir. </a:t>
            </a:r>
            <a:endParaRPr/>
          </a:p>
          <a:p>
            <a:pPr marL="342900" lvl="0" indent="-342900" algn="l" rtl="0">
              <a:lnSpc>
                <a:spcPct val="100000"/>
              </a:lnSpc>
              <a:spcBef>
                <a:spcPts val="1000"/>
              </a:spcBef>
              <a:spcAft>
                <a:spcPts val="0"/>
              </a:spcAft>
              <a:buSzPts val="1440"/>
              <a:buChar char="►"/>
            </a:pPr>
            <a:r>
              <a:rPr lang="tr-TR"/>
              <a:t>Freud toplumsal yargıları ve değerleri Süper Ego vasıtasıyla ruhun bir parçası yapıyordu, Lacan bu etkiyi dilin kendi yapısı gereği daha keskin sonuçlarıyla ortaya koymuş olmaktadır. Bunun aşamaları İdeal Ben’e imgesel dönüşüm ve öznenin dil dolayımı olmaktadır. </a:t>
            </a:r>
            <a:endParaRPr/>
          </a:p>
        </p:txBody>
      </p:sp>
      <p:sp>
        <p:nvSpPr>
          <p:cNvPr id="270" name="Google Shape;270;p2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tr-TR"/>
              <a:t>19</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22"/>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tr-TR"/>
              <a:t>İMGESEL, SİMGESEL, GERÇEK VE HAKİKİ</a:t>
            </a:r>
            <a:endParaRPr/>
          </a:p>
        </p:txBody>
      </p:sp>
      <p:sp>
        <p:nvSpPr>
          <p:cNvPr id="276" name="Google Shape;276;p22"/>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tr-TR"/>
              <a:t>Lacan, Freud' un insanın gelişim sürecinde üç ana evre olarak sunduğu oral, anal ve genital dönemlere karşılık gelecek şekilde gereksinim, istem ve arzu kavramlarını getirir. Bunlar da gerçek, imgesel ve simgesel olana denk düşmektedir. </a:t>
            </a:r>
            <a:endParaRPr/>
          </a:p>
          <a:p>
            <a:pPr marL="342900" lvl="0" indent="-342900" algn="l" rtl="0">
              <a:lnSpc>
                <a:spcPct val="100000"/>
              </a:lnSpc>
              <a:spcBef>
                <a:spcPts val="1000"/>
              </a:spcBef>
              <a:spcAft>
                <a:spcPts val="0"/>
              </a:spcAft>
              <a:buSzPts val="1440"/>
              <a:buChar char="►"/>
            </a:pPr>
            <a:r>
              <a:rPr lang="tr-TR"/>
              <a:t>İmgesel düzen Ben’in alanıdır. Deneyimlerimizin temel, merkezi yapısı ruhun imgesel düzeninden gelir. Ben'in alanı olarak imgesel düzen yanılsamalı bir yapıdadır, çünkü Ben düşsel bir yapılanmadır.</a:t>
            </a:r>
            <a:endParaRPr/>
          </a:p>
        </p:txBody>
      </p:sp>
      <p:sp>
        <p:nvSpPr>
          <p:cNvPr id="277" name="Google Shape;277;p2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tr-TR"/>
              <a:t>20</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23"/>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tr-TR"/>
              <a:t>İMGESEL, SİMGESEL, GERÇEK VE HAKİKİ</a:t>
            </a:r>
            <a:endParaRPr/>
          </a:p>
        </p:txBody>
      </p:sp>
      <p:sp>
        <p:nvSpPr>
          <p:cNvPr id="283" name="Google Shape;283;p23"/>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p>
            <a:pPr marL="342900" lvl="0" indent="-342900" algn="l" rtl="0">
              <a:lnSpc>
                <a:spcPct val="90000"/>
              </a:lnSpc>
              <a:spcBef>
                <a:spcPts val="0"/>
              </a:spcBef>
              <a:spcAft>
                <a:spcPts val="0"/>
              </a:spcAft>
              <a:buSzPts val="1332"/>
              <a:buChar char="►"/>
            </a:pPr>
            <a:r>
              <a:rPr lang="tr-TR" sz="1665"/>
              <a:t>Gündelik hayattan bir örnek alırsak eğer, en banal objelerden birini, pipoyu mesela! Pipoyu içtiğim zaman ağızda olmasının, dumanı hissetmenin ve tütünü tatmanın verdiği haz var. Ve hatta, elimde tutmanın ve tahtanın sıcaklığını hissetmenin hazzı. Lacancı bakış açısına göre, bu eşyayı tutuyor olmanın hissi olsun, malzemesinin sıcaklığını algılamak olsun ya da ucunu ısırmak, hatta dumam içine çekmek; bunların hepsi bilinçdışma yerleşmiş, geçmişi tekrarlayan, taklit eden, güncel imgelerdir. </a:t>
            </a:r>
            <a:r>
              <a:rPr lang="tr-TR" sz="1665" b="1"/>
              <a:t>Bana “Ben nedir?” diye soracak olursanız, hemen şöyle cevap veririm: ben, bana uygun olan ve bana bir hissi yaşatan eski imgelerin şimdide güncellenmesidir.</a:t>
            </a:r>
            <a:br>
              <a:rPr lang="tr-TR" sz="1665"/>
            </a:br>
            <a:endParaRPr sz="1665"/>
          </a:p>
          <a:p>
            <a:pPr marL="342900" lvl="0" indent="-342900" algn="l" rtl="0">
              <a:lnSpc>
                <a:spcPct val="90000"/>
              </a:lnSpc>
              <a:spcBef>
                <a:spcPts val="1000"/>
              </a:spcBef>
              <a:spcAft>
                <a:spcPts val="0"/>
              </a:spcAft>
              <a:buSzPts val="1332"/>
              <a:buChar char="►"/>
            </a:pPr>
            <a:r>
              <a:rPr lang="tr-TR" sz="1665"/>
              <a:t>İmgesel bundan ibarettir. Daha güçlü örnekler de vardır, örneğin aşk gibi. Birini sevmek, daha doğrusu birini aniden sevmek, “yıldırım aşkı” dediğiz şey, varlığımıza derinlemesine kök salmış imgelerin ani patlayışıyla açıklayabileceğimiz insani bir olgudur. Bilincimize kendini kabul ettirerek ilişkilerimize ve kimi sevmeye karar vereceğimizi belirler.</a:t>
            </a:r>
            <a:endParaRPr/>
          </a:p>
          <a:p>
            <a:pPr marL="342900" lvl="0" indent="-258318" algn="l" rtl="0">
              <a:lnSpc>
                <a:spcPct val="90000"/>
              </a:lnSpc>
              <a:spcBef>
                <a:spcPts val="1000"/>
              </a:spcBef>
              <a:spcAft>
                <a:spcPts val="0"/>
              </a:spcAft>
              <a:buSzPts val="1332"/>
              <a:buNone/>
            </a:pPr>
            <a:endParaRPr sz="1665"/>
          </a:p>
        </p:txBody>
      </p:sp>
      <p:sp>
        <p:nvSpPr>
          <p:cNvPr id="284" name="Google Shape;284;p2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tr-TR"/>
              <a:t>21</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24"/>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tr-TR"/>
              <a:t>İMGESEL, SİMGESEL, GERÇEK VE HAKİKİ</a:t>
            </a:r>
            <a:endParaRPr/>
          </a:p>
        </p:txBody>
      </p:sp>
      <p:sp>
        <p:nvSpPr>
          <p:cNvPr id="290" name="Google Shape;290;p24"/>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tr-TR"/>
              <a:t>Simgesel düzen, imgelerin oluşturduğu bir yapı değil, bir kumaşın ipliği gibi bir ağa dağıtılmış birbirine benzer öğeler bütünüdür.</a:t>
            </a:r>
            <a:endParaRPr/>
          </a:p>
          <a:p>
            <a:pPr marL="342900" lvl="0" indent="-342900" algn="l" rtl="0">
              <a:lnSpc>
                <a:spcPct val="100000"/>
              </a:lnSpc>
              <a:spcBef>
                <a:spcPts val="1000"/>
              </a:spcBef>
              <a:spcAft>
                <a:spcPts val="0"/>
              </a:spcAft>
              <a:buSzPts val="1440"/>
              <a:buChar char="►"/>
            </a:pPr>
            <a:r>
              <a:rPr lang="tr-TR"/>
              <a:t>Lacan‘ın kuramında simge sisteminin üçlü bir etkisi vardır. Bunların ilki “Ben ile ben olmayanın ayrılması, içsel olanla dışsal olanın ayırt edilmesidir. İkincisi içselliğin, içselliğin söylemi olandan ayırt edilmesiyle sübjektivitenin tanınmasıdır. Üçüncüsü ise simgesel düzenle insanın bir özne olarak diğerleri arasındaki konumuna yerleştirilmesidir.</a:t>
            </a:r>
            <a:endParaRPr/>
          </a:p>
        </p:txBody>
      </p:sp>
      <p:sp>
        <p:nvSpPr>
          <p:cNvPr id="291" name="Google Shape;291;p2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tr-TR"/>
              <a:t>22</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25"/>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tr-TR"/>
              <a:t>İMGESEL, SİMGESEL, GERÇEK VE HAKİKİ</a:t>
            </a:r>
            <a:endParaRPr/>
          </a:p>
        </p:txBody>
      </p:sp>
      <p:sp>
        <p:nvSpPr>
          <p:cNvPr id="297" name="Google Shape;297;p25"/>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tr-TR"/>
              <a:t>Gerçek, imgesel ve simgesel düzenleri kendine çeken, üçüncü düzen olmaktadır. Gerçek olan Freud'da dünyadadır. Gerçeklik ilkesi kişinin dış dünyadaki gerçekliğe uyum sağlamak için kabul ettiği bir iç ilkedir. Lacan‘ın kuramında ise gerçek, sembolik düzenin dışında kalan şeydir. Zihinsel veya maddi dünyada olabilir. Gerçek, sözün dünyasının dışında olmakla özneden bir şey beklemez. Gerçek, ilk baştaki doğal birlik halinin yaşandığı yerdir. Simgeleştirilemeyen ilklik halidir. Tamamlanmamışlık ve tümlüktür. Burada dil yoktur. Çünkü Lacan'a göre dil her zaman yitik olana, yokluğa ilişkindir. İnsan ancak istediği nesne olmadığı zaman sözcüğe gereksinim duyar. Ayna evresiyle, gerçeğin gereksinimi yerini istemlere bırakır. </a:t>
            </a:r>
            <a:endParaRPr/>
          </a:p>
        </p:txBody>
      </p:sp>
      <p:sp>
        <p:nvSpPr>
          <p:cNvPr id="298" name="Google Shape;298;p25"/>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tr-TR"/>
              <a:t>23</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26"/>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tr-TR"/>
              <a:t>İMGESEL, SİMGESEL, GERÇEK VE HAKİKİ</a:t>
            </a:r>
            <a:endParaRPr/>
          </a:p>
        </p:txBody>
      </p:sp>
      <p:sp>
        <p:nvSpPr>
          <p:cNvPr id="304" name="Google Shape;304;p26"/>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tr-TR"/>
              <a:t>Bu üç düzen insandaki sürekli çatışma halini meydana getiren düzenlerdir. İnsan zihninin düzensiz işleyişi kalıcılaşır. Bu üç düzen arasındaki ilişki karmaşık bir yapıdadır. İmgeseldeki yanılsama gerçekte etkili olur. Semboliğin içeriği de imgeselden beslenir, ama onun önüne geçer. İmgesel gerçek, sembolik olanın yasalarının içinden geçmek zorundadır. </a:t>
            </a:r>
            <a:endParaRPr/>
          </a:p>
        </p:txBody>
      </p:sp>
      <p:sp>
        <p:nvSpPr>
          <p:cNvPr id="305" name="Google Shape;305;p2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tr-TR"/>
              <a:t>24</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27"/>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tr-TR"/>
              <a:t>İMGESEL, SİMGESEL, GERÇEK VE HAKİKİ</a:t>
            </a:r>
            <a:endParaRPr/>
          </a:p>
        </p:txBody>
      </p:sp>
      <p:sp>
        <p:nvSpPr>
          <p:cNvPr id="311" name="Google Shape;311;p27"/>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tr-TR"/>
              <a:t>İnsan dünyasını oluşturan bu düzenler bütünü ise Hakiki olanı oluşturur. Hakiki olan imgesel, simgesel ve gerçeğin tümünün oluşturduğu yapıdır.</a:t>
            </a:r>
            <a:endParaRPr/>
          </a:p>
          <a:p>
            <a:pPr marL="342900" lvl="0" indent="-342900" algn="l" rtl="0">
              <a:lnSpc>
                <a:spcPct val="100000"/>
              </a:lnSpc>
              <a:spcBef>
                <a:spcPts val="1000"/>
              </a:spcBef>
              <a:spcAft>
                <a:spcPts val="0"/>
              </a:spcAft>
              <a:buSzPts val="1440"/>
              <a:buChar char="►"/>
            </a:pPr>
            <a:r>
              <a:rPr lang="tr-TR"/>
              <a:t>Sonuç olarak gerçeğin insanın varlığına işaret ettiği, imgeselle doğal biyolojik varlığının, simgeselle içinde şekillendiği simge düzenin kastedildiği söylenebilir. </a:t>
            </a:r>
            <a:endParaRPr/>
          </a:p>
        </p:txBody>
      </p:sp>
      <p:sp>
        <p:nvSpPr>
          <p:cNvPr id="312" name="Google Shape;312;p2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tr-TR"/>
              <a:t>25</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28"/>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tr-TR"/>
              <a:t>FALLUS'UN ANLAMI</a:t>
            </a:r>
            <a:endParaRPr/>
          </a:p>
        </p:txBody>
      </p:sp>
      <p:sp>
        <p:nvSpPr>
          <p:cNvPr id="318" name="Google Shape;318;p28"/>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tr-TR"/>
              <a:t>Lacan'da ayna evresi, annesinin arzusunun nesnesi olmak isteyen çocuğun kendi bütünsel beden imgesini kazanmaya yönelmesi evresiydi. Çocuk anneye bağımlıdır. Anne de bebeğini kendi uzantısı, sahip olmak isteyip olamadığı "fallus" olarak kodlar. Çocuk annesinin arzusunu yerine getirmek arzusuna sahiptir ve ayna evresinde kendi bedensel imgesini kazanmaya yönelir. </a:t>
            </a:r>
            <a:endParaRPr/>
          </a:p>
        </p:txBody>
      </p:sp>
      <p:sp>
        <p:nvSpPr>
          <p:cNvPr id="319" name="Google Shape;319;p2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tr-TR"/>
              <a:t>26</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29"/>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tr-TR"/>
              <a:t>FALLUS'UN ANLAMI</a:t>
            </a:r>
            <a:endParaRPr/>
          </a:p>
        </p:txBody>
      </p:sp>
      <p:sp>
        <p:nvSpPr>
          <p:cNvPr id="325" name="Google Shape;325;p29"/>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tr-TR"/>
              <a:t>Çocuğun anneyle bütünleşme arzusu, onun narsistik şekilde mutlak tatminin hazzına ulaşmaya yöneliktir. Bu yönelmede Oedipus devreye girer, Lacan'da Oedipus üç aşamada yapılanır. Süreç annenin arzusunun babaya gönderimde bulunmasıyla başlar. Bu aşamaların ilki annenin arandığı, fakat annenin yöneliminin babanın varlığı ile saptırıldığı ilk dönemdir. Çocuk anneyle ilişkisinin babanın varlığı ile saptırıldığını keşfeder. Çocuk anneyi, anne babayı arzular.</a:t>
            </a:r>
            <a:endParaRPr/>
          </a:p>
        </p:txBody>
      </p:sp>
      <p:sp>
        <p:nvSpPr>
          <p:cNvPr id="326" name="Google Shape;326;p2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tr-TR"/>
              <a:t>27</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30"/>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tr-TR"/>
              <a:t>FALLUS'UN ANLAMI</a:t>
            </a:r>
            <a:endParaRPr/>
          </a:p>
        </p:txBody>
      </p:sp>
      <p:sp>
        <p:nvSpPr>
          <p:cNvPr id="332" name="Google Shape;332;p30"/>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tr-TR"/>
              <a:t>İkinci aşamada baba, anne ile cinsel ilişkiye sahip olarak çocuğun arzusunu nesnesinden ve anneyi fallustan yoksun bırakandır. Çocuk onu annesinden söken nesne(fallus) ile özdeşleşmek ister. Lacan çocuğun buradaki arzusunun annesinin eksiği olan Fallus olmak olduğunu söyler. Çocuk fallus olamayacağını, ama penise sahip olabileceğini keşfederek üçüncü döneme girer. Baba imgesi çöker. Lacan'ın terimiyle insanlaştırıcı kastrasyon, yani insan yavrusunu kültürel bir özneye dönüştüren kastrasyon "olmak"tan "sahip olmak"a yöneltir özneyi. Böylece olmak çatışması, sahip olmak çatışmasına yönelir. </a:t>
            </a:r>
            <a:endParaRPr/>
          </a:p>
        </p:txBody>
      </p:sp>
      <p:sp>
        <p:nvSpPr>
          <p:cNvPr id="333" name="Google Shape;333;p3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tr-TR"/>
              <a:t>28</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31"/>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tr-TR"/>
              <a:t>FALLUS'UN ANLAMI</a:t>
            </a:r>
            <a:endParaRPr/>
          </a:p>
        </p:txBody>
      </p:sp>
      <p:sp>
        <p:nvSpPr>
          <p:cNvPr id="339" name="Google Shape;339;p31"/>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tr-TR"/>
              <a:t>Lacan kuramı Freud'un içgüdülere verdiği dinamik yapının sağlayıcısını "arzu" olarak belirler. İnsanda bilinçli ya da bilinçdışı her süreci hareket ettiren arzudur. Lacan insanın arzusunu insanın iştah ve ihtiyaçlarından ayırır. İnsanın arzusu sembolik alanda fallus olarak işaretlenmiştir. Fallus bir gösterendir. Yani fallusun etkilerinin belirlenmesini ve çocuğun zihninde canlandırılmasını sağlar.</a:t>
            </a:r>
            <a:endParaRPr/>
          </a:p>
        </p:txBody>
      </p:sp>
      <p:sp>
        <p:nvSpPr>
          <p:cNvPr id="340" name="Google Shape;340;p3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tr-TR"/>
              <a:t>29</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32"/>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tr-TR"/>
              <a:t>FALLUS'UN ANLAMI</a:t>
            </a:r>
            <a:endParaRPr/>
          </a:p>
        </p:txBody>
      </p:sp>
      <p:sp>
        <p:nvSpPr>
          <p:cNvPr id="346" name="Google Shape;346;p32"/>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tr-TR"/>
              <a:t>Lacan'da yarılma (Spaltung) kavramı varlığın kendisiyle, bilinçli söylemin öznesi arasındaki ayrılmadır. Bu ayrılma simgenin dolayımıyla olur. Lacan'ın yarılma (Spaltung) kavramı, insanın ilksel halidir.</a:t>
            </a:r>
            <a:endParaRPr/>
          </a:p>
          <a:p>
            <a:pPr marL="342900" lvl="0" indent="-342900" algn="l" rtl="0">
              <a:lnSpc>
                <a:spcPct val="100000"/>
              </a:lnSpc>
              <a:spcBef>
                <a:spcPts val="1000"/>
              </a:spcBef>
              <a:spcAft>
                <a:spcPts val="0"/>
              </a:spcAft>
              <a:buSzPts val="1440"/>
              <a:buChar char="►"/>
            </a:pPr>
            <a:r>
              <a:rPr lang="tr-TR"/>
              <a:t>Lacan bu noktada Jouissance kavramını getirir. Bu kavramın orijinal Fransızcasının kullanılmasındaki sebep, dilimize çevrildiğinde karşılanan Haz kelimesiyle teori içerisinde aynı anlama gelmemesidir.</a:t>
            </a:r>
            <a:endParaRPr/>
          </a:p>
        </p:txBody>
      </p:sp>
      <p:sp>
        <p:nvSpPr>
          <p:cNvPr id="347" name="Google Shape;347;p3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tr-TR"/>
              <a:t>30</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33"/>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tr-TR"/>
              <a:t>FALLUS'UN ANLAMI</a:t>
            </a:r>
            <a:endParaRPr/>
          </a:p>
        </p:txBody>
      </p:sp>
      <p:sp>
        <p:nvSpPr>
          <p:cNvPr id="353" name="Google Shape;353;p33"/>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tr-TR"/>
              <a:t>Jouissance iki türlüdür, ilki Ötekinin zevki ve diğeri cinsel zevktir. İlksel doyumun bastırılması haz ile Jouissance arasında bölünme yaratmıştır.</a:t>
            </a:r>
            <a:endParaRPr/>
          </a:p>
          <a:p>
            <a:pPr marL="342900" lvl="0" indent="-342900" algn="l" rtl="0">
              <a:lnSpc>
                <a:spcPct val="100000"/>
              </a:lnSpc>
              <a:spcBef>
                <a:spcPts val="1000"/>
              </a:spcBef>
              <a:spcAft>
                <a:spcPts val="0"/>
              </a:spcAft>
              <a:buSzPts val="1440"/>
              <a:buChar char="►"/>
            </a:pPr>
            <a:r>
              <a:rPr lang="tr-TR"/>
              <a:t>Freud’un Süper Egosu nasıl ki uygarlık ile insan ruhu arasındaki bağı gösteriyorsa Lacan’ın fallus, arzu, yarılma kavramları da insan ruhunun aile kurumu, dil vb. toplumsal yapılarla ruhu arasındaki etkileşimi göstermektedir. Bu yapıların kurucu vasıfları ve kişinin yaşamındaki sürekli etkileri bakımından insan ruhunun bir parçası oldukları kabul edilebilir. Bu da insan ruhunun kısımları, davranışın oluşmasındaki etkili süreçler olmaları bakımından, isteme ve akıl yanlarının yanında, üçüncü bir yanı toplumsal olan olarak belirleyebileceğimizi göstermektedir. </a:t>
            </a:r>
            <a:endParaRPr/>
          </a:p>
        </p:txBody>
      </p:sp>
      <p:sp>
        <p:nvSpPr>
          <p:cNvPr id="354" name="Google Shape;354;p3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tr-TR"/>
              <a:t>31</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Google Shape;359;p34"/>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accent1"/>
              </a:buClr>
              <a:buSzPts val="6000"/>
              <a:buFont typeface="Trebuchet MS"/>
              <a:buNone/>
            </a:pPr>
            <a:r>
              <a:rPr lang="tr-TR" sz="6000" i="1"/>
              <a:t>TEŞEKKÜRLER…</a:t>
            </a:r>
            <a:endParaRPr sz="6000" i="1"/>
          </a:p>
        </p:txBody>
      </p:sp>
      <p:sp>
        <p:nvSpPr>
          <p:cNvPr id="360" name="Google Shape;360;p34"/>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SzPts val="1440"/>
              <a:buNone/>
            </a:pPr>
            <a:endParaRPr/>
          </a:p>
          <a:p>
            <a:pPr marL="0" lvl="0" indent="0" algn="ctr" rtl="0">
              <a:lnSpc>
                <a:spcPct val="100000"/>
              </a:lnSpc>
              <a:spcBef>
                <a:spcPts val="1000"/>
              </a:spcBef>
              <a:spcAft>
                <a:spcPts val="0"/>
              </a:spcAft>
              <a:buSzPts val="1440"/>
              <a:buNone/>
            </a:pPr>
            <a:endParaRPr/>
          </a:p>
          <a:p>
            <a:pPr marL="0" lvl="0" indent="0" algn="ctr" rtl="0">
              <a:lnSpc>
                <a:spcPct val="100000"/>
              </a:lnSpc>
              <a:spcBef>
                <a:spcPts val="1000"/>
              </a:spcBef>
              <a:spcAft>
                <a:spcPts val="0"/>
              </a:spcAft>
              <a:buSzPts val="1440"/>
              <a:buNone/>
            </a:pPr>
            <a:endParaRPr/>
          </a:p>
          <a:p>
            <a:pPr marL="0" lvl="0" indent="0" algn="ctr" rtl="0">
              <a:lnSpc>
                <a:spcPct val="100000"/>
              </a:lnSpc>
              <a:spcBef>
                <a:spcPts val="1000"/>
              </a:spcBef>
              <a:spcAft>
                <a:spcPts val="0"/>
              </a:spcAft>
              <a:buSzPts val="1440"/>
              <a:buNone/>
            </a:pPr>
            <a:r>
              <a:rPr lang="tr-TR"/>
              <a:t>HAZIRLAYANLAR</a:t>
            </a:r>
            <a:endParaRPr/>
          </a:p>
          <a:p>
            <a:pPr marL="0" lvl="0" indent="0" algn="ctr" rtl="0">
              <a:lnSpc>
                <a:spcPct val="100000"/>
              </a:lnSpc>
              <a:spcBef>
                <a:spcPts val="1000"/>
              </a:spcBef>
              <a:spcAft>
                <a:spcPts val="0"/>
              </a:spcAft>
              <a:buSzPts val="1440"/>
              <a:buNone/>
            </a:pPr>
            <a:endParaRPr/>
          </a:p>
          <a:p>
            <a:pPr marL="0" lvl="0" indent="0" algn="ctr" rtl="0">
              <a:lnSpc>
                <a:spcPct val="100000"/>
              </a:lnSpc>
              <a:spcBef>
                <a:spcPts val="1000"/>
              </a:spcBef>
              <a:spcAft>
                <a:spcPts val="0"/>
              </a:spcAft>
              <a:buSzPts val="1440"/>
              <a:buNone/>
            </a:pPr>
            <a:r>
              <a:rPr lang="tr-TR"/>
              <a:t>BİLAL BAHADIR DEMİR		16020476</a:t>
            </a:r>
            <a:endParaRPr/>
          </a:p>
          <a:p>
            <a:pPr marL="0" lvl="0" indent="0" algn="ctr" rtl="0">
              <a:lnSpc>
                <a:spcPct val="100000"/>
              </a:lnSpc>
              <a:spcBef>
                <a:spcPts val="1000"/>
              </a:spcBef>
              <a:spcAft>
                <a:spcPts val="0"/>
              </a:spcAft>
              <a:buSzPts val="1440"/>
              <a:buNone/>
            </a:pPr>
            <a:r>
              <a:rPr lang="tr-TR"/>
              <a:t>UĞUR TÜRKOĞLU			16020400</a:t>
            </a:r>
            <a:endParaRPr/>
          </a:p>
          <a:p>
            <a:pPr marL="0" lvl="0" indent="0" algn="ctr" rtl="0">
              <a:lnSpc>
                <a:spcPct val="100000"/>
              </a:lnSpc>
              <a:spcBef>
                <a:spcPts val="1000"/>
              </a:spcBef>
              <a:spcAft>
                <a:spcPts val="0"/>
              </a:spcAft>
              <a:buSzPts val="1440"/>
              <a:buNone/>
            </a:pPr>
            <a:r>
              <a:rPr lang="tr-TR"/>
              <a:t>SAMET DOĞAN			16020015</a:t>
            </a:r>
            <a:endParaRPr/>
          </a:p>
        </p:txBody>
      </p:sp>
      <p:sp>
        <p:nvSpPr>
          <p:cNvPr id="361" name="Google Shape;361;p3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tr-TR"/>
              <a:t>32</a:t>
            </a:fld>
            <a:endParaRPr/>
          </a:p>
        </p:txBody>
      </p:sp>
    </p:spTree>
  </p:cSld>
  <p:clrMapOvr>
    <a:masterClrMapping/>
  </p:clrMapOvr>
</p:sld>
</file>

<file path=ppt/theme/theme1.xml><?xml version="1.0" encoding="utf-8"?>
<a:theme xmlns:a="http://schemas.openxmlformats.org/drawingml/2006/main" name="Yüzeyler">
  <a:themeElements>
    <a:clrScheme name="Yüzeyler">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2364</Words>
  <Application>Microsoft Office PowerPoint</Application>
  <PresentationFormat>Geniş ekran</PresentationFormat>
  <Paragraphs>124</Paragraphs>
  <Slides>32</Slides>
  <Notes>32</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32</vt:i4>
      </vt:variant>
    </vt:vector>
  </HeadingPairs>
  <TitlesOfParts>
    <vt:vector size="36" baseType="lpstr">
      <vt:lpstr>Arial</vt:lpstr>
      <vt:lpstr>Noto Sans Symbols</vt:lpstr>
      <vt:lpstr>Trebuchet MS</vt:lpstr>
      <vt:lpstr>Yüzeyler</vt:lpstr>
      <vt:lpstr>JACQUES LACAN</vt:lpstr>
      <vt:lpstr>HAYATI </vt:lpstr>
      <vt:lpstr>GENEL ÖZELLİKLERİ </vt:lpstr>
      <vt:lpstr>GENEL ÖZELLİKLERİ</vt:lpstr>
      <vt:lpstr>GENEL ÖZELLİKLERİ</vt:lpstr>
      <vt:lpstr>GENEL ÖZELLİKLERİ</vt:lpstr>
      <vt:lpstr>GENEL ÖZELLİKLERİ</vt:lpstr>
      <vt:lpstr>AYNA EVRESİ - BEN'İN OLUŞUMU</vt:lpstr>
      <vt:lpstr>AYNA EVRESİ - BEN'İN OLUŞUMU</vt:lpstr>
      <vt:lpstr>AYNA EVRESİ - BEN'İN OLUŞUMU</vt:lpstr>
      <vt:lpstr>AYNA EVRESİ - BEN'İN OLUŞUMU</vt:lpstr>
      <vt:lpstr>AYNA EVRESİ - BEN'İN OLUŞUMU</vt:lpstr>
      <vt:lpstr>AYNA EVRESİ - BEN'İN OLUŞUMU</vt:lpstr>
      <vt:lpstr>BİLİNÇDIŞI VE DİL </vt:lpstr>
      <vt:lpstr>BİLİNÇDIŞI VE DİL </vt:lpstr>
      <vt:lpstr>BİLİNÇDIŞI VE DİL </vt:lpstr>
      <vt:lpstr>BİLİNÇDIŞI VE DİL </vt:lpstr>
      <vt:lpstr>BİLİNÇDIŞI VE DİL </vt:lpstr>
      <vt:lpstr>BİLİNÇDIŞI VE DİL </vt:lpstr>
      <vt:lpstr>İMGESEL, SİMGESEL, GERÇEK VE HAKİKİ</vt:lpstr>
      <vt:lpstr>İMGESEL, SİMGESEL, GERÇEK VE HAKİKİ</vt:lpstr>
      <vt:lpstr>İMGESEL, SİMGESEL, GERÇEK VE HAKİKİ</vt:lpstr>
      <vt:lpstr>İMGESEL, SİMGESEL, GERÇEK VE HAKİKİ</vt:lpstr>
      <vt:lpstr>İMGESEL, SİMGESEL, GERÇEK VE HAKİKİ</vt:lpstr>
      <vt:lpstr>İMGESEL, SİMGESEL, GERÇEK VE HAKİKİ</vt:lpstr>
      <vt:lpstr>FALLUS'UN ANLAMI</vt:lpstr>
      <vt:lpstr>FALLUS'UN ANLAMI</vt:lpstr>
      <vt:lpstr>FALLUS'UN ANLAMI</vt:lpstr>
      <vt:lpstr>FALLUS'UN ANLAMI</vt:lpstr>
      <vt:lpstr>FALLUS'UN ANLAMI</vt:lpstr>
      <vt:lpstr>FALLUS'UN ANLAMI</vt:lpstr>
      <vt:lpstr>TEŞEKKÜRLER…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JACQUES LACAN</dc:title>
  <dc:creator>Xiyoca</dc:creator>
  <cp:lastModifiedBy>pc</cp:lastModifiedBy>
  <cp:revision>1</cp:revision>
  <dcterms:created xsi:type="dcterms:W3CDTF">2019-11-03T12:35:46Z</dcterms:created>
  <dcterms:modified xsi:type="dcterms:W3CDTF">2020-01-15T12:57:51Z</dcterms:modified>
</cp:coreProperties>
</file>