
<file path=[Content_Types].xml><?xml version="1.0" encoding="utf-8"?>
<Types xmlns="http://schemas.openxmlformats.org/package/2006/content-types">
  <Default Extension="crdownload"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0"/>
  </p:notesMasterIdLst>
  <p:sldIdLst>
    <p:sldId id="256" r:id="rId2"/>
    <p:sldId id="277" r:id="rId3"/>
    <p:sldId id="276" r:id="rId4"/>
    <p:sldId id="275" r:id="rId5"/>
    <p:sldId id="274" r:id="rId6"/>
    <p:sldId id="273" r:id="rId7"/>
    <p:sldId id="272" r:id="rId8"/>
    <p:sldId id="271" r:id="rId9"/>
    <p:sldId id="270" r:id="rId10"/>
    <p:sldId id="269" r:id="rId11"/>
    <p:sldId id="324" r:id="rId12"/>
    <p:sldId id="268" r:id="rId13"/>
    <p:sldId id="267" r:id="rId14"/>
    <p:sldId id="266" r:id="rId15"/>
    <p:sldId id="265" r:id="rId16"/>
    <p:sldId id="264" r:id="rId17"/>
    <p:sldId id="262" r:id="rId18"/>
    <p:sldId id="261" r:id="rId19"/>
    <p:sldId id="260" r:id="rId20"/>
    <p:sldId id="259" r:id="rId21"/>
    <p:sldId id="257" r:id="rId22"/>
    <p:sldId id="258"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25"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9" r:id="rId64"/>
    <p:sldId id="320" r:id="rId65"/>
    <p:sldId id="322" r:id="rId66"/>
    <p:sldId id="326" r:id="rId67"/>
    <p:sldId id="327" r:id="rId68"/>
    <p:sldId id="323" r:id="rId6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slide" Target="slides/slide54.xml" /><Relationship Id="rId63" Type="http://schemas.openxmlformats.org/officeDocument/2006/relationships/slide" Target="slides/slide62.xml" /><Relationship Id="rId68" Type="http://schemas.openxmlformats.org/officeDocument/2006/relationships/slide" Target="slides/slide67.xml" /><Relationship Id="rId7" Type="http://schemas.openxmlformats.org/officeDocument/2006/relationships/slide" Target="slides/slide6.xml" /><Relationship Id="rId71" Type="http://schemas.openxmlformats.org/officeDocument/2006/relationships/presProps" Target="presProps.xml" /><Relationship Id="rId2" Type="http://schemas.openxmlformats.org/officeDocument/2006/relationships/slide" Target="slides/slide1.xml" /><Relationship Id="rId16" Type="http://schemas.openxmlformats.org/officeDocument/2006/relationships/slide" Target="slides/slide15.xml" /><Relationship Id="rId29" Type="http://schemas.openxmlformats.org/officeDocument/2006/relationships/slide" Target="slides/slide28.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slide" Target="slides/slide57.xml" /><Relationship Id="rId66" Type="http://schemas.openxmlformats.org/officeDocument/2006/relationships/slide" Target="slides/slide65.xml" /><Relationship Id="rId74" Type="http://schemas.openxmlformats.org/officeDocument/2006/relationships/tableStyles" Target="tableStyle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slide" Target="slides/slide56.xml" /><Relationship Id="rId61" Type="http://schemas.openxmlformats.org/officeDocument/2006/relationships/slide" Target="slides/slide60.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slide" Target="slides/slide59.xml" /><Relationship Id="rId65" Type="http://schemas.openxmlformats.org/officeDocument/2006/relationships/slide" Target="slides/slide64.xml" /><Relationship Id="rId73"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slide" Target="slides/slide55.xml" /><Relationship Id="rId64" Type="http://schemas.openxmlformats.org/officeDocument/2006/relationships/slide" Target="slides/slide63.xml" /><Relationship Id="rId69" Type="http://schemas.openxmlformats.org/officeDocument/2006/relationships/slide" Target="slides/slide68.xml" /><Relationship Id="rId8" Type="http://schemas.openxmlformats.org/officeDocument/2006/relationships/slide" Target="slides/slide7.xml" /><Relationship Id="rId51" Type="http://schemas.openxmlformats.org/officeDocument/2006/relationships/slide" Target="slides/slide50.xml" /><Relationship Id="rId72" Type="http://schemas.openxmlformats.org/officeDocument/2006/relationships/viewProps" Target="viewProps.xml" /><Relationship Id="rId3" Type="http://schemas.openxmlformats.org/officeDocument/2006/relationships/slide" Target="slides/slide2.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slide" Target="slides/slide58.xml" /><Relationship Id="rId67" Type="http://schemas.openxmlformats.org/officeDocument/2006/relationships/slide" Target="slides/slide66.xml" /><Relationship Id="rId20" Type="http://schemas.openxmlformats.org/officeDocument/2006/relationships/slide" Target="slides/slide19.xml" /><Relationship Id="rId41" Type="http://schemas.openxmlformats.org/officeDocument/2006/relationships/slide" Target="slides/slide40.xml" /><Relationship Id="rId54" Type="http://schemas.openxmlformats.org/officeDocument/2006/relationships/slide" Target="slides/slide53.xml" /><Relationship Id="rId62" Type="http://schemas.openxmlformats.org/officeDocument/2006/relationships/slide" Target="slides/slide61.xml" /><Relationship Id="rId70" Type="http://schemas.openxmlformats.org/officeDocument/2006/relationships/notesMaster" Target="notesMasters/notesMaster1.xml" /><Relationship Id="rId1" Type="http://schemas.openxmlformats.org/officeDocument/2006/relationships/slideMaster" Target="slideMasters/slideMaster1.xml" /><Relationship Id="rId6" Type="http://schemas.openxmlformats.org/officeDocument/2006/relationships/slide" Target="slides/slide5.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AA0AB9-4A53-43E2-8D48-79A317B45A70}" type="datetimeFigureOut">
              <a:rPr lang="tr-TR" smtClean="0"/>
              <a:t>8.06.2021</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6F6DDE-1A5F-44D6-A05C-3A8D50667324}" type="slidenum">
              <a:rPr lang="tr-TR" smtClean="0"/>
              <a:t>‹#›</a:t>
            </a:fld>
            <a:endParaRPr lang="tr-TR"/>
          </a:p>
        </p:txBody>
      </p:sp>
    </p:spTree>
    <p:extLst>
      <p:ext uri="{BB962C8B-B14F-4D97-AF65-F5344CB8AC3E}">
        <p14:creationId xmlns:p14="http://schemas.microsoft.com/office/powerpoint/2010/main" val="1582777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16F6DDE-1A5F-44D6-A05C-3A8D50667324}" type="slidenum">
              <a:rPr lang="tr-TR" smtClean="0"/>
              <a:t>68</a:t>
            </a:fld>
            <a:endParaRPr lang="tr-TR"/>
          </a:p>
        </p:txBody>
      </p:sp>
    </p:spTree>
    <p:extLst>
      <p:ext uri="{BB962C8B-B14F-4D97-AF65-F5344CB8AC3E}">
        <p14:creationId xmlns:p14="http://schemas.microsoft.com/office/powerpoint/2010/main" val="4106754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tr-TR"/>
              <a:t>Asıl başlık stili için tıklatın</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7" name="Date Placeholder 6"/>
          <p:cNvSpPr>
            <a:spLocks noGrp="1"/>
          </p:cNvSpPr>
          <p:nvPr>
            <p:ph type="dt" sz="half" idx="10"/>
          </p:nvPr>
        </p:nvSpPr>
        <p:spPr/>
        <p:txBody>
          <a:bodyPr/>
          <a:lstStyle/>
          <a:p>
            <a:fld id="{74890CE7-14D0-45AE-B97A-0BC3E5499AA4}" type="datetimeFigureOut">
              <a:rPr lang="tr-TR" smtClean="0"/>
              <a:t>8.06.2021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BFB62108-A4E1-4C13-B35C-382A32E2FD87}" type="slidenum">
              <a:rPr lang="tr-TR" smtClean="0"/>
              <a:t>‹#›</a:t>
            </a:fld>
            <a:endParaRPr lang="tr-TR"/>
          </a:p>
        </p:txBody>
      </p:sp>
    </p:spTree>
    <p:extLst>
      <p:ext uri="{BB962C8B-B14F-4D97-AF65-F5344CB8AC3E}">
        <p14:creationId xmlns:p14="http://schemas.microsoft.com/office/powerpoint/2010/main" val="110760763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74890CE7-14D0-45AE-B97A-0BC3E5499AA4}" type="datetimeFigureOut">
              <a:rPr lang="tr-TR" smtClean="0"/>
              <a:t>8.06.2021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BFB62108-A4E1-4C13-B35C-382A32E2FD87}" type="slidenum">
              <a:rPr lang="tr-TR" smtClean="0"/>
              <a:t>‹#›</a:t>
            </a:fld>
            <a:endParaRPr lang="tr-TR"/>
          </a:p>
        </p:txBody>
      </p:sp>
    </p:spTree>
    <p:extLst>
      <p:ext uri="{BB962C8B-B14F-4D97-AF65-F5344CB8AC3E}">
        <p14:creationId xmlns:p14="http://schemas.microsoft.com/office/powerpoint/2010/main" val="218099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tr-TR"/>
              <a:t>Asıl başlık stili için tıklatın</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7" name="Date Placeholder 6"/>
          <p:cNvSpPr>
            <a:spLocks noGrp="1"/>
          </p:cNvSpPr>
          <p:nvPr>
            <p:ph type="dt" sz="half" idx="10"/>
          </p:nvPr>
        </p:nvSpPr>
        <p:spPr/>
        <p:txBody>
          <a:bodyPr/>
          <a:lstStyle/>
          <a:p>
            <a:fld id="{74890CE7-14D0-45AE-B97A-0BC3E5499AA4}" type="datetimeFigureOut">
              <a:rPr lang="tr-TR" smtClean="0"/>
              <a:t>8.06.2021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BFB62108-A4E1-4C13-B35C-382A32E2FD87}" type="slidenum">
              <a:rPr lang="tr-TR" smtClean="0"/>
              <a:t>‹#›</a:t>
            </a:fld>
            <a:endParaRPr lang="tr-TR"/>
          </a:p>
        </p:txBody>
      </p:sp>
    </p:spTree>
    <p:extLst>
      <p:ext uri="{BB962C8B-B14F-4D97-AF65-F5344CB8AC3E}">
        <p14:creationId xmlns:p14="http://schemas.microsoft.com/office/powerpoint/2010/main" val="13695411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8" name="Date Placeholder 7"/>
          <p:cNvSpPr>
            <a:spLocks noGrp="1"/>
          </p:cNvSpPr>
          <p:nvPr>
            <p:ph type="dt" sz="half" idx="10"/>
          </p:nvPr>
        </p:nvSpPr>
        <p:spPr/>
        <p:txBody>
          <a:bodyPr/>
          <a:lstStyle/>
          <a:p>
            <a:fld id="{74890CE7-14D0-45AE-B97A-0BC3E5499AA4}" type="datetimeFigureOut">
              <a:rPr lang="tr-TR" smtClean="0"/>
              <a:t>8.06.2021</a:t>
            </a:fld>
            <a:endParaRPr lang="tr-TR"/>
          </a:p>
        </p:txBody>
      </p:sp>
      <p:sp>
        <p:nvSpPr>
          <p:cNvPr id="9" name="Footer Placeholder 8"/>
          <p:cNvSpPr>
            <a:spLocks noGrp="1"/>
          </p:cNvSpPr>
          <p:nvPr>
            <p:ph type="ftr" sz="quarter" idx="11"/>
          </p:nvPr>
        </p:nvSpPr>
        <p:spPr/>
        <p:txBody>
          <a:bodyPr/>
          <a:lstStyle/>
          <a:p>
            <a:endParaRPr lang="tr-TR"/>
          </a:p>
        </p:txBody>
      </p:sp>
      <p:sp>
        <p:nvSpPr>
          <p:cNvPr id="10" name="Slide Number Placeholder 9"/>
          <p:cNvSpPr>
            <a:spLocks noGrp="1"/>
          </p:cNvSpPr>
          <p:nvPr>
            <p:ph type="sldNum" sz="quarter" idx="12"/>
          </p:nvPr>
        </p:nvSpPr>
        <p:spPr/>
        <p:txBody>
          <a:bodyPr/>
          <a:lstStyle/>
          <a:p>
            <a:fld id="{BFB62108-A4E1-4C13-B35C-382A32E2FD87}" type="slidenum">
              <a:rPr lang="tr-TR" smtClean="0"/>
              <a:t>‹#›</a:t>
            </a:fld>
            <a:endParaRPr lang="tr-TR"/>
          </a:p>
        </p:txBody>
      </p:sp>
    </p:spTree>
    <p:extLst>
      <p:ext uri="{BB962C8B-B14F-4D97-AF65-F5344CB8AC3E}">
        <p14:creationId xmlns:p14="http://schemas.microsoft.com/office/powerpoint/2010/main" val="3891664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583436" y="3143250"/>
            <a:ext cx="4270248" cy="2596776"/>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7" name="Date Placeholder 6"/>
          <p:cNvSpPr>
            <a:spLocks noGrp="1"/>
          </p:cNvSpPr>
          <p:nvPr>
            <p:ph type="dt" sz="half" idx="10"/>
          </p:nvPr>
        </p:nvSpPr>
        <p:spPr/>
        <p:txBody>
          <a:bodyPr/>
          <a:lstStyle/>
          <a:p>
            <a:fld id="{74890CE7-14D0-45AE-B97A-0BC3E5499AA4}" type="datetimeFigureOut">
              <a:rPr lang="tr-TR" smtClean="0"/>
              <a:t>8.06.2021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BFB62108-A4E1-4C13-B35C-382A32E2FD87}" type="slidenum">
              <a:rPr lang="tr-TR" smtClean="0"/>
              <a:t>‹#›</a:t>
            </a:fld>
            <a:endParaRPr lang="tr-TR"/>
          </a:p>
        </p:txBody>
      </p:sp>
      <p:sp>
        <p:nvSpPr>
          <p:cNvPr id="10" name="Title 9"/>
          <p:cNvSpPr>
            <a:spLocks noGrp="1"/>
          </p:cNvSpPr>
          <p:nvPr>
            <p:ph type="title"/>
          </p:nvPr>
        </p:nvSpPr>
        <p:spPr/>
        <p:txBody>
          <a:bodyPr/>
          <a:lstStyle/>
          <a:p>
            <a:r>
              <a:rPr lang="tr-TR"/>
              <a:t>Asıl başlık stili için tıklatın</a:t>
            </a:r>
            <a:endParaRPr lang="en-US" dirty="0"/>
          </a:p>
        </p:txBody>
      </p:sp>
    </p:spTree>
    <p:extLst>
      <p:ext uri="{BB962C8B-B14F-4D97-AF65-F5344CB8AC3E}">
        <p14:creationId xmlns:p14="http://schemas.microsoft.com/office/powerpoint/2010/main" val="1648845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74890CE7-14D0-45AE-B97A-0BC3E5499AA4}" type="datetimeFigureOut">
              <a:rPr lang="tr-TR" smtClean="0"/>
              <a:t>8.06.2021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BFB62108-A4E1-4C13-B35C-382A32E2FD87}" type="slidenum">
              <a:rPr lang="tr-TR" smtClean="0"/>
              <a:t>‹#›</a:t>
            </a:fld>
            <a:endParaRPr lang="tr-TR"/>
          </a:p>
        </p:txBody>
      </p:sp>
    </p:spTree>
    <p:extLst>
      <p:ext uri="{BB962C8B-B14F-4D97-AF65-F5344CB8AC3E}">
        <p14:creationId xmlns:p14="http://schemas.microsoft.com/office/powerpoint/2010/main" val="2048902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890CE7-14D0-45AE-B97A-0BC3E5499AA4}" type="datetimeFigureOut">
              <a:rPr lang="tr-TR" smtClean="0"/>
              <a:t>8.06.2021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BFB62108-A4E1-4C13-B35C-382A32E2FD87}" type="slidenum">
              <a:rPr lang="tr-TR" smtClean="0"/>
              <a:t>‹#›</a:t>
            </a:fld>
            <a:endParaRPr lang="tr-TR"/>
          </a:p>
        </p:txBody>
      </p:sp>
    </p:spTree>
    <p:extLst>
      <p:ext uri="{BB962C8B-B14F-4D97-AF65-F5344CB8AC3E}">
        <p14:creationId xmlns:p14="http://schemas.microsoft.com/office/powerpoint/2010/main" val="2831184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tr-TR"/>
              <a:t>Asıl başlık stili için tıklatın</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9" name="Date Placeholder 8"/>
          <p:cNvSpPr>
            <a:spLocks noGrp="1"/>
          </p:cNvSpPr>
          <p:nvPr>
            <p:ph type="dt" sz="half" idx="10"/>
          </p:nvPr>
        </p:nvSpPr>
        <p:spPr/>
        <p:txBody>
          <a:bodyPr/>
          <a:lstStyle/>
          <a:p>
            <a:fld id="{74890CE7-14D0-45AE-B97A-0BC3E5499AA4}" type="datetimeFigureOut">
              <a:rPr lang="tr-TR" smtClean="0"/>
              <a:t>8.06.2021</a:t>
            </a:fld>
            <a:endParaRPr lang="tr-TR"/>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tr-TR"/>
          </a:p>
        </p:txBody>
      </p:sp>
      <p:sp>
        <p:nvSpPr>
          <p:cNvPr id="11" name="Slide Number Placeholder 10"/>
          <p:cNvSpPr>
            <a:spLocks noGrp="1"/>
          </p:cNvSpPr>
          <p:nvPr>
            <p:ph type="sldNum" sz="quarter" idx="12"/>
          </p:nvPr>
        </p:nvSpPr>
        <p:spPr/>
        <p:txBody>
          <a:bodyPr/>
          <a:lstStyle/>
          <a:p>
            <a:fld id="{BFB62108-A4E1-4C13-B35C-382A32E2FD87}" type="slidenum">
              <a:rPr lang="tr-TR" smtClean="0"/>
              <a:t>‹#›</a:t>
            </a:fld>
            <a:endParaRPr lang="tr-TR"/>
          </a:p>
        </p:txBody>
      </p:sp>
    </p:spTree>
    <p:extLst>
      <p:ext uri="{BB962C8B-B14F-4D97-AF65-F5344CB8AC3E}">
        <p14:creationId xmlns:p14="http://schemas.microsoft.com/office/powerpoint/2010/main" val="4216821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74890CE7-14D0-45AE-B97A-0BC3E5499AA4}" type="datetimeFigureOut">
              <a:rPr lang="tr-TR" smtClean="0"/>
              <a:t>8.06.2021</a:t>
            </a:fld>
            <a:endParaRPr lang="tr-TR"/>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tr-TR"/>
          </a:p>
        </p:txBody>
      </p:sp>
      <p:sp>
        <p:nvSpPr>
          <p:cNvPr id="10" name="Slide Number Placeholder 9"/>
          <p:cNvSpPr>
            <a:spLocks noGrp="1"/>
          </p:cNvSpPr>
          <p:nvPr>
            <p:ph type="sldNum" sz="quarter" idx="12"/>
          </p:nvPr>
        </p:nvSpPr>
        <p:spPr/>
        <p:txBody>
          <a:bodyPr/>
          <a:lstStyle/>
          <a:p>
            <a:fld id="{BFB62108-A4E1-4C13-B35C-382A32E2FD87}" type="slidenum">
              <a:rPr lang="tr-TR" smtClean="0"/>
              <a:t>‹#›</a:t>
            </a:fld>
            <a:endParaRPr lang="tr-TR"/>
          </a:p>
        </p:txBody>
      </p:sp>
    </p:spTree>
    <p:extLst>
      <p:ext uri="{BB962C8B-B14F-4D97-AF65-F5344CB8AC3E}">
        <p14:creationId xmlns:p14="http://schemas.microsoft.com/office/powerpoint/2010/main" val="5360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4890CE7-14D0-45AE-B97A-0BC3E5499AA4}" type="datetimeFigureOut">
              <a:rPr lang="tr-TR" smtClean="0"/>
              <a:t>8.06.2021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FB62108-A4E1-4C13-B35C-382A32E2FD87}" type="slidenum">
              <a:rPr lang="tr-TR" smtClean="0"/>
              <a:t>‹#›</a:t>
            </a:fld>
            <a:endParaRPr lang="tr-TR"/>
          </a:p>
        </p:txBody>
      </p:sp>
    </p:spTree>
    <p:extLst>
      <p:ext uri="{BB962C8B-B14F-4D97-AF65-F5344CB8AC3E}">
        <p14:creationId xmlns:p14="http://schemas.microsoft.com/office/powerpoint/2010/main" val="1090625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4890CE7-14D0-45AE-B97A-0BC3E5499AA4}" type="datetimeFigureOut">
              <a:rPr lang="tr-TR" smtClean="0"/>
              <a:t>8.06.2021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FB62108-A4E1-4C13-B35C-382A32E2FD87}" type="slidenum">
              <a:rPr lang="tr-TR" smtClean="0"/>
              <a:t>‹#›</a:t>
            </a:fld>
            <a:endParaRPr lang="tr-TR"/>
          </a:p>
        </p:txBody>
      </p:sp>
    </p:spTree>
    <p:extLst>
      <p:ext uri="{BB962C8B-B14F-4D97-AF65-F5344CB8AC3E}">
        <p14:creationId xmlns:p14="http://schemas.microsoft.com/office/powerpoint/2010/main" val="2133782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tr-TR"/>
              <a:t>Asıl başlık stili için tıklatın</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74890CE7-14D0-45AE-B97A-0BC3E5499AA4}" type="datetimeFigureOut">
              <a:rPr lang="tr-TR" smtClean="0"/>
              <a:t>8.06.2021</a:t>
            </a:fld>
            <a:endParaRPr lang="tr-TR"/>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tr-TR"/>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BFB62108-A4E1-4C13-B35C-382A32E2FD87}" type="slidenum">
              <a:rPr lang="tr-TR" smtClean="0"/>
              <a:t>‹#›</a:t>
            </a:fld>
            <a:endParaRPr lang="tr-TR"/>
          </a:p>
        </p:txBody>
      </p:sp>
    </p:spTree>
    <p:extLst>
      <p:ext uri="{BB962C8B-B14F-4D97-AF65-F5344CB8AC3E}">
        <p14:creationId xmlns:p14="http://schemas.microsoft.com/office/powerpoint/2010/main" val="17709470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3.jp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4.jp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2" Type="http://schemas.openxmlformats.org/officeDocument/2006/relationships/image" Target="../media/image5.jpg" /><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2" Type="http://schemas.openxmlformats.org/officeDocument/2006/relationships/image" Target="../media/image6.jpg" /><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2" Type="http://schemas.openxmlformats.org/officeDocument/2006/relationships/image" Target="../media/image7.crdownload" /><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2" Type="http://schemas.openxmlformats.org/officeDocument/2006/relationships/image" Target="../media/image8.jpg" /><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3" Type="http://schemas.openxmlformats.org/officeDocument/2006/relationships/image" Target="../media/image11.jpg" /><Relationship Id="rId2" Type="http://schemas.openxmlformats.org/officeDocument/2006/relationships/image" Target="../media/image10.jpg" /><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7.xml.rels><?xml version="1.0" encoding="UTF-8" standalone="yes"?>
<Relationships xmlns="http://schemas.openxmlformats.org/package/2006/relationships"><Relationship Id="rId2" Type="http://schemas.openxmlformats.org/officeDocument/2006/relationships/image" Target="../media/image12.jpg" /><Relationship Id="rId1" Type="http://schemas.openxmlformats.org/officeDocument/2006/relationships/slideLayout" Target="../slideLayouts/slideLayout2.xml" /></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0.xml.rels><?xml version="1.0" encoding="UTF-8" standalone="yes"?>
<Relationships xmlns="http://schemas.openxmlformats.org/package/2006/relationships"><Relationship Id="rId2" Type="http://schemas.openxmlformats.org/officeDocument/2006/relationships/image" Target="../media/image13.png" /><Relationship Id="rId1" Type="http://schemas.openxmlformats.org/officeDocument/2006/relationships/slideLayout" Target="../slideLayouts/slideLayout2.xml" /></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7.xml.rels><?xml version="1.0" encoding="UTF-8" standalone="yes"?>
<Relationships xmlns="http://schemas.openxmlformats.org/package/2006/relationships"><Relationship Id="rId2" Type="http://schemas.openxmlformats.org/officeDocument/2006/relationships/hyperlink" Target="https://tr.celeb-true.com/william-glasser-american-psychiatrist-developed-reality-choice" TargetMode="External" /><Relationship Id="rId1" Type="http://schemas.openxmlformats.org/officeDocument/2006/relationships/slideLayout" Target="../slideLayouts/slideLayout2.xml" /></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B43CA54-B939-4C70-8085-F989D37867F3}"/>
              </a:ext>
            </a:extLst>
          </p:cNvPr>
          <p:cNvSpPr>
            <a:spLocks noGrp="1"/>
          </p:cNvSpPr>
          <p:nvPr>
            <p:ph type="ctrTitle"/>
          </p:nvPr>
        </p:nvSpPr>
        <p:spPr>
          <a:xfrm>
            <a:off x="419919" y="4399320"/>
            <a:ext cx="11462993" cy="1765954"/>
          </a:xfrm>
        </p:spPr>
        <p:txBody>
          <a:bodyPr>
            <a:noAutofit/>
          </a:bodyPr>
          <a:lstStyle/>
          <a:p>
            <a:r>
              <a:rPr lang="tr-TR" sz="3000" b="1" dirty="0">
                <a:latin typeface="Times New Roman" panose="02020603050405020304" pitchFamily="18" charset="0"/>
                <a:cs typeface="Times New Roman" panose="02020603050405020304" pitchFamily="18" charset="0"/>
              </a:rPr>
              <a:t>WILLIAM GLASSER </a:t>
            </a:r>
            <a:br>
              <a:rPr lang="tr-TR" sz="3000" b="1" dirty="0">
                <a:latin typeface="Times New Roman" panose="02020603050405020304" pitchFamily="18" charset="0"/>
                <a:cs typeface="Times New Roman" panose="02020603050405020304" pitchFamily="18" charset="0"/>
              </a:rPr>
            </a:br>
            <a:r>
              <a:rPr lang="tr-TR" sz="3000" b="1" dirty="0">
                <a:latin typeface="Times New Roman" panose="02020603050405020304" pitchFamily="18" charset="0"/>
                <a:cs typeface="Times New Roman" panose="02020603050405020304" pitchFamily="18" charset="0"/>
              </a:rPr>
              <a:t>VE </a:t>
            </a:r>
            <a:br>
              <a:rPr lang="tr-TR" sz="3000" b="1" dirty="0">
                <a:latin typeface="Times New Roman" panose="02020603050405020304" pitchFamily="18" charset="0"/>
                <a:cs typeface="Times New Roman" panose="02020603050405020304" pitchFamily="18" charset="0"/>
              </a:rPr>
            </a:br>
            <a:r>
              <a:rPr lang="tr-TR" sz="3000" b="1" dirty="0">
                <a:latin typeface="Times New Roman" panose="02020603050405020304" pitchFamily="18" charset="0"/>
                <a:cs typeface="Times New Roman" panose="02020603050405020304" pitchFamily="18" charset="0"/>
              </a:rPr>
              <a:t>SEÇİM TEORİSİ</a:t>
            </a:r>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4854" y="317790"/>
            <a:ext cx="5953125" cy="3867150"/>
          </a:xfrm>
          <a:prstGeom prst="rect">
            <a:avLst/>
          </a:prstGeom>
        </p:spPr>
      </p:pic>
    </p:spTree>
    <p:extLst>
      <p:ext uri="{BB962C8B-B14F-4D97-AF65-F5344CB8AC3E}">
        <p14:creationId xmlns:p14="http://schemas.microsoft.com/office/powerpoint/2010/main" val="1279016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24623C0-4A66-4034-A402-997D190EAC66}"/>
              </a:ext>
            </a:extLst>
          </p:cNvPr>
          <p:cNvSpPr>
            <a:spLocks noGrp="1"/>
          </p:cNvSpPr>
          <p:nvPr>
            <p:ph type="title"/>
          </p:nvPr>
        </p:nvSpPr>
        <p:spPr>
          <a:xfrm>
            <a:off x="2231136" y="562911"/>
            <a:ext cx="7729728" cy="1188720"/>
          </a:xfrm>
        </p:spPr>
        <p:txBody>
          <a:bodyPr>
            <a:normAutofit/>
          </a:bodyPr>
          <a:lstStyle/>
          <a:p>
            <a:r>
              <a:rPr lang="tr-TR" sz="3000" b="1" dirty="0">
                <a:latin typeface="Times New Roman" panose="02020603050405020304" pitchFamily="18" charset="0"/>
                <a:cs typeface="Times New Roman" panose="02020603050405020304" pitchFamily="18" charset="0"/>
              </a:rPr>
              <a:t>YAŞAM ÖYKÜSÜ</a:t>
            </a:r>
          </a:p>
        </p:txBody>
      </p:sp>
      <p:sp>
        <p:nvSpPr>
          <p:cNvPr id="3" name="İçerik Yer Tutucusu 2">
            <a:extLst>
              <a:ext uri="{FF2B5EF4-FFF2-40B4-BE49-F238E27FC236}">
                <a16:creationId xmlns:a16="http://schemas.microsoft.com/office/drawing/2014/main" id="{E506A30B-B6EE-49CB-85A7-13FB9139FCC4}"/>
              </a:ext>
            </a:extLst>
          </p:cNvPr>
          <p:cNvSpPr>
            <a:spLocks noGrp="1"/>
          </p:cNvSpPr>
          <p:nvPr>
            <p:ph idx="1"/>
          </p:nvPr>
        </p:nvSpPr>
        <p:spPr>
          <a:xfrm>
            <a:off x="831273" y="2084140"/>
            <a:ext cx="10287000" cy="4627418"/>
          </a:xfrm>
        </p:spPr>
        <p:txBody>
          <a:bodyPr>
            <a:normAutofit fontScale="85000" lnSpcReduction="20000"/>
          </a:bodyPr>
          <a:lstStyle/>
          <a:p>
            <a:pPr algn="just">
              <a:lnSpc>
                <a:spcPct val="170000"/>
              </a:lnSpc>
            </a:pPr>
            <a:r>
              <a:rPr lang="tr-TR" sz="2400" dirty="0">
                <a:latin typeface="Times New Roman" panose="02020603050405020304" pitchFamily="18" charset="0"/>
                <a:cs typeface="Times New Roman" panose="02020603050405020304" pitchFamily="18" charset="0"/>
              </a:rPr>
              <a:t>Glasser, 11 Mayıs 1925'te Cleveland, Ohio'da saat tamircisi olan Ben Glasser ve karısı </a:t>
            </a:r>
            <a:r>
              <a:rPr lang="tr-TR" sz="2400" dirty="0" err="1">
                <a:latin typeface="Times New Roman" panose="02020603050405020304" pitchFamily="18" charset="0"/>
                <a:cs typeface="Times New Roman" panose="02020603050405020304" pitchFamily="18" charset="0"/>
              </a:rPr>
              <a:t>Betty'nin</a:t>
            </a:r>
            <a:r>
              <a:rPr lang="tr-TR" sz="2400" dirty="0">
                <a:latin typeface="Times New Roman" panose="02020603050405020304" pitchFamily="18" charset="0"/>
                <a:cs typeface="Times New Roman" panose="02020603050405020304" pitchFamily="18" charset="0"/>
              </a:rPr>
              <a:t> çocuğu olarak dünyaya geldi.</a:t>
            </a:r>
          </a:p>
          <a:p>
            <a:pPr algn="just">
              <a:lnSpc>
                <a:spcPct val="170000"/>
              </a:lnSpc>
            </a:pPr>
            <a:r>
              <a:rPr lang="tr-TR" sz="2400" i="0" dirty="0">
                <a:effectLst/>
                <a:latin typeface="Times New Roman" panose="02020603050405020304" pitchFamily="18" charset="0"/>
                <a:cs typeface="Times New Roman" panose="02020603050405020304" pitchFamily="18" charset="0"/>
              </a:rPr>
              <a:t>Ön eğitimini tamamladıktan sonra Cleveland'daki Case Western </a:t>
            </a:r>
            <a:r>
              <a:rPr lang="tr-TR" sz="2400" i="0" dirty="0" err="1">
                <a:effectLst/>
                <a:latin typeface="Times New Roman" panose="02020603050405020304" pitchFamily="18" charset="0"/>
                <a:cs typeface="Times New Roman" panose="02020603050405020304" pitchFamily="18" charset="0"/>
              </a:rPr>
              <a:t>Reserve</a:t>
            </a:r>
            <a:r>
              <a:rPr lang="tr-TR" sz="2400" i="0" dirty="0">
                <a:effectLst/>
                <a:latin typeface="Times New Roman" panose="02020603050405020304" pitchFamily="18" charset="0"/>
                <a:cs typeface="Times New Roman" panose="02020603050405020304" pitchFamily="18" charset="0"/>
              </a:rPr>
              <a:t> Üniversitesi'nde kimya mühendisliği lisans derecesini aldı. 1945 yılında mezun olduktan sonra bu alanda çalışmaya başladı.</a:t>
            </a:r>
          </a:p>
          <a:p>
            <a:pPr algn="just">
              <a:lnSpc>
                <a:spcPct val="170000"/>
              </a:lnSpc>
            </a:pPr>
            <a:r>
              <a:rPr lang="tr-TR" sz="2400" i="0" dirty="0">
                <a:effectLst/>
                <a:latin typeface="Times New Roman" panose="02020603050405020304" pitchFamily="18" charset="0"/>
                <a:cs typeface="Times New Roman" panose="02020603050405020304" pitchFamily="18" charset="0"/>
              </a:rPr>
              <a:t>Kariyerinden memnun olmayan Glasser, ertesi yıl 1946'da psikoloji okumak için Case Western Üniversitesi'ne döndü. Ancak, orduya alındı ​​ve çalışmalarını bırakmak zorunda kaldı.</a:t>
            </a:r>
          </a:p>
          <a:p>
            <a:pPr algn="just">
              <a:lnSpc>
                <a:spcPct val="170000"/>
              </a:lnSpc>
            </a:pPr>
            <a:r>
              <a:rPr lang="tr-TR" sz="2400" b="0" i="0" dirty="0">
                <a:effectLst/>
                <a:latin typeface="Times New Roman" panose="02020603050405020304" pitchFamily="18" charset="0"/>
                <a:cs typeface="Times New Roman" panose="02020603050405020304" pitchFamily="18" charset="0"/>
              </a:rPr>
              <a:t>1947'deki görevini bitirdi, üniversiteye döndü ve çalışmalarına devam etti. 1949'da klinik psikoloji alanında yüksek lisans ve 1953'te psikiyatri alanında yüksek lisans yaptı.</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64414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94E23CC-ADCB-4063-BDC6-9B4037A52A95}"/>
              </a:ext>
            </a:extLst>
          </p:cNvPr>
          <p:cNvSpPr>
            <a:spLocks noGrp="1"/>
          </p:cNvSpPr>
          <p:nvPr>
            <p:ph type="title"/>
          </p:nvPr>
        </p:nvSpPr>
        <p:spPr>
          <a:xfrm>
            <a:off x="1981200" y="964692"/>
            <a:ext cx="7979664" cy="1188720"/>
          </a:xfrm>
        </p:spPr>
        <p:txBody>
          <a:bodyPr>
            <a:normAutofit/>
          </a:bodyPr>
          <a:lstStyle/>
          <a:p>
            <a:r>
              <a:rPr lang="tr-TR" sz="3000" b="1" dirty="0">
                <a:latin typeface="Times New Roman" panose="02020603050405020304" pitchFamily="18" charset="0"/>
                <a:cs typeface="Times New Roman" panose="02020603050405020304" pitchFamily="18" charset="0"/>
              </a:rPr>
              <a:t>YAŞAM ÖYKÜSÜ </a:t>
            </a:r>
          </a:p>
        </p:txBody>
      </p:sp>
      <p:sp>
        <p:nvSpPr>
          <p:cNvPr id="3" name="İçerik Yer Tutucusu 2">
            <a:extLst>
              <a:ext uri="{FF2B5EF4-FFF2-40B4-BE49-F238E27FC236}">
                <a16:creationId xmlns:a16="http://schemas.microsoft.com/office/drawing/2014/main" id="{2104969E-5B1B-483A-AC17-A07A0A7B8DEF}"/>
              </a:ext>
            </a:extLst>
          </p:cNvPr>
          <p:cNvSpPr>
            <a:spLocks noGrp="1"/>
          </p:cNvSpPr>
          <p:nvPr>
            <p:ph idx="1"/>
          </p:nvPr>
        </p:nvSpPr>
        <p:spPr>
          <a:xfrm>
            <a:off x="831273" y="2452256"/>
            <a:ext cx="10460182" cy="3726872"/>
          </a:xfrm>
        </p:spPr>
        <p:txBody>
          <a:bodyPr>
            <a:noAutofit/>
          </a:bodyPr>
          <a:lstStyle/>
          <a:p>
            <a:pPr algn="just">
              <a:lnSpc>
                <a:spcPct val="150000"/>
              </a:lnSpc>
            </a:pPr>
            <a:r>
              <a:rPr lang="tr-TR" sz="2000" dirty="0">
                <a:latin typeface="Times New Roman" panose="02020603050405020304" pitchFamily="18" charset="0"/>
                <a:cs typeface="Times New Roman" panose="02020603050405020304" pitchFamily="18" charset="0"/>
              </a:rPr>
              <a:t>Anti-</a:t>
            </a:r>
            <a:r>
              <a:rPr lang="tr-TR" sz="2000" dirty="0" err="1">
                <a:latin typeface="Times New Roman" panose="02020603050405020304" pitchFamily="18" charset="0"/>
                <a:cs typeface="Times New Roman" panose="02020603050405020304" pitchFamily="18" charset="0"/>
              </a:rPr>
              <a:t>Freudcu</a:t>
            </a:r>
            <a:r>
              <a:rPr lang="tr-TR" sz="2000" dirty="0">
                <a:latin typeface="Times New Roman" panose="02020603050405020304" pitchFamily="18" charset="0"/>
                <a:cs typeface="Times New Roman" panose="02020603050405020304" pitchFamily="18" charset="0"/>
              </a:rPr>
              <a:t> inançları nedeniyle çalıştığı kurumda kadrodan atıldıktan sonra, </a:t>
            </a:r>
            <a:r>
              <a:rPr lang="tr-TR" sz="2000" dirty="0" err="1">
                <a:latin typeface="Times New Roman" panose="02020603050405020304" pitchFamily="18" charset="0"/>
                <a:cs typeface="Times New Roman" panose="02020603050405020304" pitchFamily="18" charset="0"/>
              </a:rPr>
              <a:t>Ventura</a:t>
            </a:r>
            <a:r>
              <a:rPr lang="tr-TR" sz="2000" dirty="0">
                <a:latin typeface="Times New Roman" panose="02020603050405020304" pitchFamily="18" charset="0"/>
                <a:cs typeface="Times New Roman" panose="02020603050405020304" pitchFamily="18" charset="0"/>
              </a:rPr>
              <a:t> Suçlu Kızlar Okulu'nda psikiyatrist kadrosuna girdi ve burada gerçeklik terapisinin temeli olacak fikirleri öğretmeye başladı. Bu süre zarfında Glasser, "akıl hocası" olarak kabul ettiği yaşlı bir psikiyatrist olan </a:t>
            </a:r>
            <a:r>
              <a:rPr lang="tr-TR" sz="2000" dirty="0" err="1">
                <a:latin typeface="Times New Roman" panose="02020603050405020304" pitchFamily="18" charset="0"/>
                <a:cs typeface="Times New Roman" panose="02020603050405020304" pitchFamily="18" charset="0"/>
              </a:rPr>
              <a:t>Harrington</a:t>
            </a:r>
            <a:r>
              <a:rPr lang="tr-TR" sz="2000" dirty="0">
                <a:latin typeface="Times New Roman" panose="02020603050405020304" pitchFamily="18" charset="0"/>
                <a:cs typeface="Times New Roman" panose="02020603050405020304" pitchFamily="18" charset="0"/>
              </a:rPr>
              <a:t> ile tanıştı.</a:t>
            </a:r>
          </a:p>
          <a:p>
            <a:pPr algn="just">
              <a:lnSpc>
                <a:spcPct val="150000"/>
              </a:lnSpc>
            </a:pPr>
            <a:r>
              <a:rPr lang="tr-TR" sz="2000" dirty="0">
                <a:latin typeface="Times New Roman" panose="02020603050405020304" pitchFamily="18" charset="0"/>
                <a:cs typeface="Times New Roman" panose="02020603050405020304" pitchFamily="18" charset="0"/>
              </a:rPr>
              <a:t>Glasser, Los Angeles'ta 1986 yılına kadar sürdürdüğü özel bir psikoterapi kliniği kurdu.</a:t>
            </a:r>
          </a:p>
          <a:p>
            <a:pPr algn="just">
              <a:lnSpc>
                <a:spcPct val="150000"/>
              </a:lnSpc>
            </a:pPr>
            <a:r>
              <a:rPr lang="tr-TR" sz="2000" dirty="0" err="1">
                <a:latin typeface="Times New Roman" panose="02020603050405020304" pitchFamily="18" charset="0"/>
                <a:cs typeface="Times New Roman" panose="02020603050405020304" pitchFamily="18" charset="0"/>
              </a:rPr>
              <a:t>Glasser</a:t>
            </a:r>
            <a:r>
              <a:rPr lang="tr-TR" sz="2000" dirty="0">
                <a:latin typeface="Times New Roman" panose="02020603050405020304" pitchFamily="18" charset="0"/>
                <a:cs typeface="Times New Roman" panose="02020603050405020304" pitchFamily="18" charset="0"/>
              </a:rPr>
              <a:t> , 23 Ağustos 2013 tarihinde solunum yetmezliği nedeniyle Los Angeles'taki evinde vefat etti.</a:t>
            </a:r>
          </a:p>
        </p:txBody>
      </p:sp>
    </p:spTree>
    <p:extLst>
      <p:ext uri="{BB962C8B-B14F-4D97-AF65-F5344CB8AC3E}">
        <p14:creationId xmlns:p14="http://schemas.microsoft.com/office/powerpoint/2010/main" val="2530472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B3EC903-9BBF-4CD9-A91F-9058558EA100}"/>
              </a:ext>
            </a:extLst>
          </p:cNvPr>
          <p:cNvSpPr>
            <a:spLocks noGrp="1"/>
          </p:cNvSpPr>
          <p:nvPr>
            <p:ph idx="1"/>
          </p:nvPr>
        </p:nvSpPr>
        <p:spPr>
          <a:xfrm>
            <a:off x="838200" y="838985"/>
            <a:ext cx="10515600" cy="4232635"/>
          </a:xfrm>
        </p:spPr>
        <p:txBody>
          <a:bodyPr>
            <a:normAutofit lnSpcReduction="10000"/>
          </a:bodyPr>
          <a:lstStyle/>
          <a:p>
            <a:pPr marL="0" indent="0" algn="ctr">
              <a:lnSpc>
                <a:spcPct val="100000"/>
              </a:lnSpc>
              <a:buNone/>
            </a:pPr>
            <a:endParaRPr lang="tr-TR" sz="3600" dirty="0"/>
          </a:p>
          <a:p>
            <a:pPr marL="0" indent="0" algn="ctr">
              <a:lnSpc>
                <a:spcPct val="100000"/>
              </a:lnSpc>
              <a:buNone/>
            </a:pPr>
            <a:endParaRPr lang="tr-TR" sz="3600" dirty="0"/>
          </a:p>
          <a:p>
            <a:pPr algn="ctr">
              <a:lnSpc>
                <a:spcPct val="150000"/>
              </a:lnSpc>
            </a:pPr>
            <a:r>
              <a:rPr lang="tr-TR" sz="2400" dirty="0">
                <a:latin typeface="Times New Roman" panose="02020603050405020304" pitchFamily="18" charset="0"/>
                <a:cs typeface="Times New Roman" panose="02020603050405020304" pitchFamily="18" charset="0"/>
              </a:rPr>
              <a:t>‘‘Şimdiye kadar dünyanın her yerinde kabul edilmiş, kişisel özgürlüğü yok ettiği için ilişkileri koparan psikolojiye </a:t>
            </a:r>
            <a:r>
              <a:rPr lang="tr-TR" sz="2400" b="1" dirty="0">
                <a:latin typeface="Times New Roman" panose="02020603050405020304" pitchFamily="18" charset="0"/>
                <a:cs typeface="Times New Roman" panose="02020603050405020304" pitchFamily="18" charset="0"/>
              </a:rPr>
              <a:t>dış kontrol psikolojisi</a:t>
            </a:r>
            <a:r>
              <a:rPr lang="tr-TR" sz="2400" dirty="0">
                <a:latin typeface="Times New Roman" panose="02020603050405020304" pitchFamily="18" charset="0"/>
                <a:cs typeface="Times New Roman" panose="02020603050405020304" pitchFamily="18" charset="0"/>
              </a:rPr>
              <a:t> diyorum.’’</a:t>
            </a:r>
          </a:p>
          <a:p>
            <a:pPr algn="ctr">
              <a:lnSpc>
                <a:spcPct val="150000"/>
              </a:lnSpc>
            </a:pPr>
            <a:endParaRPr lang="tr-TR" sz="2400" dirty="0">
              <a:latin typeface="Times New Roman" panose="02020603050405020304" pitchFamily="18" charset="0"/>
              <a:cs typeface="Times New Roman" panose="02020603050405020304" pitchFamily="18" charset="0"/>
            </a:endParaRPr>
          </a:p>
          <a:p>
            <a:pPr algn="ctr">
              <a:lnSpc>
                <a:spcPct val="150000"/>
              </a:lnSpc>
            </a:pPr>
            <a:r>
              <a:rPr lang="tr-TR" sz="2400" dirty="0">
                <a:latin typeface="Times New Roman" panose="02020603050405020304" pitchFamily="18" charset="0"/>
                <a:cs typeface="Times New Roman" panose="02020603050405020304" pitchFamily="18" charset="0"/>
              </a:rPr>
              <a:t>‘‘Seçim teorisi bir </a:t>
            </a:r>
            <a:r>
              <a:rPr lang="tr-TR" sz="2400" b="1" dirty="0">
                <a:latin typeface="Times New Roman" panose="02020603050405020304" pitchFamily="18" charset="0"/>
                <a:cs typeface="Times New Roman" panose="02020603050405020304" pitchFamily="18" charset="0"/>
              </a:rPr>
              <a:t>iç kontrol psikolojisidir</a:t>
            </a:r>
            <a:r>
              <a:rPr lang="tr-TR" sz="2400" dirty="0">
                <a:latin typeface="Times New Roman" panose="02020603050405020304" pitchFamily="18" charset="0"/>
                <a:cs typeface="Times New Roman" panose="02020603050405020304" pitchFamily="18" charset="0"/>
              </a:rPr>
              <a:t>; hayatımızın yönünü belirleyen seçimleri neden ve nasıl yaptığımıza açıklık getirir.’’</a:t>
            </a:r>
          </a:p>
        </p:txBody>
      </p:sp>
    </p:spTree>
    <p:extLst>
      <p:ext uri="{BB962C8B-B14F-4D97-AF65-F5344CB8AC3E}">
        <p14:creationId xmlns:p14="http://schemas.microsoft.com/office/powerpoint/2010/main" val="23509784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C136B8C-1B2A-486E-BE46-8B872045BBAD}"/>
              </a:ext>
            </a:extLst>
          </p:cNvPr>
          <p:cNvSpPr>
            <a:spLocks noGrp="1"/>
          </p:cNvSpPr>
          <p:nvPr>
            <p:ph type="title"/>
          </p:nvPr>
        </p:nvSpPr>
        <p:spPr>
          <a:xfrm>
            <a:off x="2009465" y="665018"/>
            <a:ext cx="8201338" cy="1419121"/>
          </a:xfrm>
        </p:spPr>
        <p:txBody>
          <a:bodyPr>
            <a:normAutofit/>
          </a:bodyPr>
          <a:lstStyle/>
          <a:p>
            <a:r>
              <a:rPr lang="tr-TR" sz="3000" b="1" dirty="0">
                <a:latin typeface="Times New Roman" panose="02020603050405020304" pitchFamily="18" charset="0"/>
                <a:cs typeface="Times New Roman" panose="02020603050405020304" pitchFamily="18" charset="0"/>
              </a:rPr>
              <a:t>TEMEL İHTİYAÇLAR VE DUYGULAR</a:t>
            </a:r>
          </a:p>
        </p:txBody>
      </p:sp>
      <p:sp>
        <p:nvSpPr>
          <p:cNvPr id="3" name="İçerik Yer Tutucusu 2">
            <a:extLst>
              <a:ext uri="{FF2B5EF4-FFF2-40B4-BE49-F238E27FC236}">
                <a16:creationId xmlns:a16="http://schemas.microsoft.com/office/drawing/2014/main" id="{CA2C8E95-8B41-4098-BDCE-EFD6F5CAB385}"/>
              </a:ext>
            </a:extLst>
          </p:cNvPr>
          <p:cNvSpPr>
            <a:spLocks noGrp="1"/>
          </p:cNvSpPr>
          <p:nvPr>
            <p:ph idx="1"/>
          </p:nvPr>
        </p:nvSpPr>
        <p:spPr>
          <a:xfrm>
            <a:off x="838200" y="2355272"/>
            <a:ext cx="10896600" cy="4502727"/>
          </a:xfrm>
        </p:spPr>
        <p:txBody>
          <a:bodyPr>
            <a:normAutofit fontScale="92500" lnSpcReduction="10000"/>
          </a:bodyPr>
          <a:lstStyle/>
          <a:p>
            <a:pPr algn="just">
              <a:lnSpc>
                <a:spcPct val="150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Bütün büyüklerimiz, kendi isteklerini bize yaptırma çabası içindeler. Anne-babamız, büyüklerimiz, kardeşlerimiz ve öğretmenlerimiz kendi yöntemlerine göre hareket etmemizi isterler. Bu nedenledir ki, dış kontrol psikolojisini hayata geçirmeyi hemen öğreniriz.</a:t>
            </a:r>
            <a:endParaRPr lang="tr-TR" sz="20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Genetikçiler, yüz bin genin bize ilişkin bütün programı içine aldığını keşfetmişlerdir. Bu öyle bir programdır ki, takip edildiğinde, her birimizin anatomik ve fizyolojik kimliğinin oluşmasını sağlar. İnsanların gözleri kahverengi, saçları siyahsa bu anatomik özellikler onların genlerinde böyle olduğu içindir. Büyük bir kısmı fizyolojimize dayanan hayatta kalma güdüsünün yanında, şu psikolojik ihtiyaçları tatmin etmek için genetik olarak programlanmıştır: Sevgi ve ait olma, güç, özgürlük ve eğlence. Bu ihtiyaçlarımızdan bir ya da daha fazlasını tatmin etmek için seçim yaptığımızda bütün davranışlarımız, yaptığımız seçimlerin en iyisini yansıtır.</a:t>
            </a:r>
          </a:p>
          <a:p>
            <a:pPr algn="just">
              <a:lnSpc>
                <a:spcPct val="107000"/>
              </a:lnSpc>
              <a:spcAft>
                <a:spcPts val="800"/>
              </a:spcAft>
            </a:pPr>
            <a:endParaRPr lang="tr-TR" sz="1900" dirty="0">
              <a:effectLst/>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3877170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160448D-4989-4DD1-93E0-A74A93908FBA}"/>
              </a:ext>
            </a:extLst>
          </p:cNvPr>
          <p:cNvSpPr>
            <a:spLocks noGrp="1"/>
          </p:cNvSpPr>
          <p:nvPr>
            <p:ph type="title"/>
          </p:nvPr>
        </p:nvSpPr>
        <p:spPr>
          <a:xfrm>
            <a:off x="2037171" y="609599"/>
            <a:ext cx="8145919" cy="1488394"/>
          </a:xfrm>
        </p:spPr>
        <p:txBody>
          <a:bodyPr>
            <a:normAutofit/>
          </a:bodyPr>
          <a:lstStyle/>
          <a:p>
            <a:r>
              <a:rPr lang="tr-TR" sz="3000" dirty="0"/>
              <a:t>  </a:t>
            </a:r>
            <a:r>
              <a:rPr lang="tr-TR" sz="3000" b="1" dirty="0">
                <a:latin typeface="Times New Roman" panose="02020603050405020304" pitchFamily="18" charset="0"/>
                <a:cs typeface="Times New Roman" panose="02020603050405020304" pitchFamily="18" charset="0"/>
              </a:rPr>
              <a:t>TEMEL İHTİYAÇLAR VE DUYGULAR</a:t>
            </a:r>
          </a:p>
        </p:txBody>
      </p:sp>
      <p:sp>
        <p:nvSpPr>
          <p:cNvPr id="3" name="İçerik Yer Tutucusu 2">
            <a:extLst>
              <a:ext uri="{FF2B5EF4-FFF2-40B4-BE49-F238E27FC236}">
                <a16:creationId xmlns:a16="http://schemas.microsoft.com/office/drawing/2014/main" id="{809CD242-D56B-48E6-AE74-0A4D93ABB15E}"/>
              </a:ext>
            </a:extLst>
          </p:cNvPr>
          <p:cNvSpPr>
            <a:spLocks noGrp="1"/>
          </p:cNvSpPr>
          <p:nvPr>
            <p:ph idx="1"/>
          </p:nvPr>
        </p:nvSpPr>
        <p:spPr>
          <a:xfrm>
            <a:off x="838199" y="2382982"/>
            <a:ext cx="11076710" cy="4187499"/>
          </a:xfrm>
        </p:spPr>
        <p:txBody>
          <a:bodyPr>
            <a:noAutofit/>
          </a:bodyPr>
          <a:lstStyle/>
          <a:p>
            <a:pPr algn="just">
              <a:lnSpc>
                <a:spcPct val="150000"/>
              </a:lnSpc>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Bitki olsun hayvan olsun bütün yaşayan organizmalar, hayatta kalma ve üreme yeteneklerine sahiptir. Bu onların genlerinde programlanmış haldedir. Genlerimiz bizi, hayatta kalmanın çok daha ötesinde güdülendirir. Sevme ve ait olma ihtiyaçlarımız bizi, başkalarıyla ilgilenmeye götürür. Söz konusu ihtiyaçlarla ayrıca, hayatımız boyunca burada bulunduğumuz arkadaşlar, aile üyeleri ve dostlar gibi özel insanlarla, doyurucu ilişkiler içinde olma isteğini yaşarız. Diğer genlerimiz bizi güç, özgürlük ve eğlence arayışı içine sokar. </a:t>
            </a:r>
          </a:p>
          <a:p>
            <a:pPr algn="just">
              <a:lnSpc>
                <a:spcPct val="150000"/>
              </a:lnSpc>
            </a:pPr>
            <a:r>
              <a:rPr lang="tr-TR" sz="2000" dirty="0">
                <a:latin typeface="Times New Roman" panose="02020603050405020304" pitchFamily="18" charset="0"/>
                <a:cs typeface="Times New Roman" panose="02020603050405020304" pitchFamily="18" charset="0"/>
              </a:rPr>
              <a:t>Hayatta kalmak, sevmek, güç, özgürlük, eğlence ihtiyaçlarımız, bizim 5 temel ihtiyacımızdır. 5 temel ihtiyaç olarak tanımlanır çünkü bu ihtiyaçlar genetik olarak tüm insanlarda bulunur.</a:t>
            </a:r>
          </a:p>
          <a:p>
            <a:pPr>
              <a:lnSpc>
                <a:spcPct val="150000"/>
              </a:lnSpc>
            </a:pPr>
            <a:endParaRPr lang="tr-TR" sz="2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50000"/>
              </a:lnSpc>
              <a:buNone/>
            </a:pPr>
            <a:endParaRPr lang="tr-TR" sz="2600" dirty="0"/>
          </a:p>
        </p:txBody>
      </p:sp>
    </p:spTree>
    <p:extLst>
      <p:ext uri="{BB962C8B-B14F-4D97-AF65-F5344CB8AC3E}">
        <p14:creationId xmlns:p14="http://schemas.microsoft.com/office/powerpoint/2010/main" val="3651758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9E7AF4F-4366-432C-9AE1-DAB0BAC73534}"/>
              </a:ext>
            </a:extLst>
          </p:cNvPr>
          <p:cNvSpPr>
            <a:spLocks noGrp="1"/>
          </p:cNvSpPr>
          <p:nvPr>
            <p:ph type="title"/>
          </p:nvPr>
        </p:nvSpPr>
        <p:spPr>
          <a:xfrm>
            <a:off x="2051027" y="881564"/>
            <a:ext cx="7729728" cy="1188720"/>
          </a:xfrm>
        </p:spPr>
        <p:txBody>
          <a:bodyPr/>
          <a:lstStyle/>
          <a:p>
            <a:r>
              <a:rPr lang="tr-TR" sz="3200" b="1" dirty="0">
                <a:latin typeface="Times New Roman" panose="02020603050405020304" pitchFamily="18" charset="0"/>
                <a:cs typeface="Times New Roman" panose="02020603050405020304" pitchFamily="18" charset="0"/>
              </a:rPr>
              <a:t>HAYATTA KALMA</a:t>
            </a:r>
          </a:p>
        </p:txBody>
      </p:sp>
      <p:sp>
        <p:nvSpPr>
          <p:cNvPr id="3" name="İçerik Yer Tutucusu 2">
            <a:extLst>
              <a:ext uri="{FF2B5EF4-FFF2-40B4-BE49-F238E27FC236}">
                <a16:creationId xmlns:a16="http://schemas.microsoft.com/office/drawing/2014/main" id="{2819E213-EE25-45D2-81DE-B8FB26EB5465}"/>
              </a:ext>
            </a:extLst>
          </p:cNvPr>
          <p:cNvSpPr>
            <a:spLocks noGrp="1"/>
          </p:cNvSpPr>
          <p:nvPr>
            <p:ph idx="1"/>
          </p:nvPr>
        </p:nvSpPr>
        <p:spPr>
          <a:xfrm>
            <a:off x="803564" y="2638044"/>
            <a:ext cx="10474036" cy="3101983"/>
          </a:xfrm>
        </p:spPr>
        <p:txBody>
          <a:bodyPr>
            <a:normAutofit lnSpcReduction="10000"/>
          </a:bodyPr>
          <a:lstStyle/>
          <a:p>
            <a:pPr algn="just">
              <a:lnSpc>
                <a:spcPct val="150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Bütün yaşayan varlıklar, hayatta kalmak için mücadele ederler. Buna genetik olarak programlanmışlardır. Hayatta kalmanın diğer bir yönü türlerin hayatta kalmasıdır. Bunun temelinde cinsel haz yatar. </a:t>
            </a:r>
          </a:p>
          <a:p>
            <a:pPr algn="just">
              <a:lnSpc>
                <a:spcPct val="150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Hayatta kalma ihtiyacı açısından insanlarla hayvanlar arasında farklar vardır. Bunlardan biri, insanların hayatın başlarında şimdiye ve geleceğe yönelik ihtiyacın farkına varmalarıdır. Hayatlarımızı, bizi geleceğe taşıyacak şekilde yaşamaya çalışırız. </a:t>
            </a:r>
          </a:p>
          <a:p>
            <a:endParaRPr lang="tr-TR" sz="2000" dirty="0"/>
          </a:p>
        </p:txBody>
      </p:sp>
    </p:spTree>
    <p:extLst>
      <p:ext uri="{BB962C8B-B14F-4D97-AF65-F5344CB8AC3E}">
        <p14:creationId xmlns:p14="http://schemas.microsoft.com/office/powerpoint/2010/main" val="3739383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D93F5A5-CFFE-445F-BB02-C4B04F100BDA}"/>
              </a:ext>
            </a:extLst>
          </p:cNvPr>
          <p:cNvSpPr>
            <a:spLocks noGrp="1"/>
          </p:cNvSpPr>
          <p:nvPr>
            <p:ph type="title"/>
          </p:nvPr>
        </p:nvSpPr>
        <p:spPr>
          <a:xfrm>
            <a:off x="2106445" y="581891"/>
            <a:ext cx="7729728" cy="1288473"/>
          </a:xfrm>
        </p:spPr>
        <p:txBody>
          <a:bodyPr>
            <a:normAutofit/>
          </a:bodyPr>
          <a:lstStyle/>
          <a:p>
            <a:r>
              <a:rPr lang="tr-TR" sz="2800" dirty="0">
                <a:latin typeface="Times New Roman" panose="02020603050405020304" pitchFamily="18" charset="0"/>
                <a:cs typeface="Times New Roman" panose="02020603050405020304" pitchFamily="18" charset="0"/>
              </a:rPr>
              <a:t>    </a:t>
            </a:r>
            <a:r>
              <a:rPr lang="tr-TR" sz="3200" b="1" dirty="0">
                <a:latin typeface="Times New Roman" panose="02020603050405020304" pitchFamily="18" charset="0"/>
                <a:cs typeface="Times New Roman" panose="02020603050405020304" pitchFamily="18" charset="0"/>
              </a:rPr>
              <a:t>SEVGİ, SEVGİNİN EŞLİK ETTİĞİ CİNSELLİK VE AİT OLMA</a:t>
            </a:r>
          </a:p>
        </p:txBody>
      </p:sp>
      <p:sp>
        <p:nvSpPr>
          <p:cNvPr id="3" name="İçerik Yer Tutucusu 2">
            <a:extLst>
              <a:ext uri="{FF2B5EF4-FFF2-40B4-BE49-F238E27FC236}">
                <a16:creationId xmlns:a16="http://schemas.microsoft.com/office/drawing/2014/main" id="{3A2E8017-770E-4E4F-9140-F6A9510B09D8}"/>
              </a:ext>
            </a:extLst>
          </p:cNvPr>
          <p:cNvSpPr>
            <a:spLocks noGrp="1"/>
          </p:cNvSpPr>
          <p:nvPr>
            <p:ph idx="1"/>
          </p:nvPr>
        </p:nvSpPr>
        <p:spPr>
          <a:xfrm>
            <a:off x="761999" y="2147455"/>
            <a:ext cx="10903527" cy="4294909"/>
          </a:xfrm>
        </p:spPr>
        <p:txBody>
          <a:bodyPr>
            <a:noAutofit/>
          </a:bodyPr>
          <a:lstStyle/>
          <a:p>
            <a:pPr algn="just">
              <a:lnSpc>
                <a:spcPct val="107000"/>
              </a:lnSpc>
              <a:spcAft>
                <a:spcPts val="800"/>
              </a:spcAft>
            </a:pPr>
            <a:r>
              <a:rPr lang="tr-TR" dirty="0">
                <a:effectLst/>
                <a:latin typeface="Times New Roman" panose="02020603050405020304" pitchFamily="18" charset="0"/>
                <a:ea typeface="Calibri" panose="020F0502020204030204" pitchFamily="34" charset="0"/>
                <a:cs typeface="Times New Roman" panose="02020603050405020304" pitchFamily="18" charset="0"/>
              </a:rPr>
              <a:t>Hepimizin bildiği gibi sevginin ve aşkın tanımı zordur. Fakat nasıl tanımlarsak tanımlayalım, hepimiz âşık olmakla, isteyip de olmama arasındaki farkı bildiğimize inanırız. Âşık olmak ayaklarımızı yerden keserken bunun tersi bir durum da kendimizi mutsuz hissetmemize sebep olur. </a:t>
            </a:r>
          </a:p>
          <a:p>
            <a:pPr algn="just">
              <a:lnSpc>
                <a:spcPct val="107000"/>
              </a:lnSpc>
              <a:spcAft>
                <a:spcPts val="800"/>
              </a:spcAft>
            </a:pPr>
            <a:r>
              <a:rPr lang="tr-TR" dirty="0">
                <a:effectLst/>
                <a:latin typeface="Times New Roman" panose="02020603050405020304" pitchFamily="18" charset="0"/>
                <a:ea typeface="Calibri" panose="020F0502020204030204" pitchFamily="34" charset="0"/>
                <a:cs typeface="Times New Roman" panose="02020603050405020304" pitchFamily="18" charset="0"/>
              </a:rPr>
              <a:t>Hem sevgi hem de bağlılık arayışı içindeyiz. Bağlılık ya da arkadaşlıkla ilgili pek sorun yaşamayız. Arkadaşlık kurmamız ve bunu devam ettirmemiz kolaydır. Söz konusu ihtiyaçlar içinde en çok hayal kırıklığı yaşadığımız duygu, aşk, özellikle de cinselliğin olduğu aşktır. </a:t>
            </a:r>
          </a:p>
          <a:p>
            <a:pPr algn="just">
              <a:lnSpc>
                <a:spcPct val="107000"/>
              </a:lnSpc>
              <a:spcAft>
                <a:spcPts val="800"/>
              </a:spcAft>
            </a:pPr>
            <a:r>
              <a:rPr lang="tr-TR" dirty="0">
                <a:effectLst/>
                <a:latin typeface="Times New Roman" panose="02020603050405020304" pitchFamily="18" charset="0"/>
                <a:ea typeface="Calibri" panose="020F0502020204030204" pitchFamily="34" charset="0"/>
                <a:cs typeface="Times New Roman" panose="02020603050405020304" pitchFamily="18" charset="0"/>
              </a:rPr>
              <a:t>Cinsel ilişkiye giren insanların büyük bir çoğunluğu birbirlerine </a:t>
            </a:r>
            <a:r>
              <a:rPr lang="tr-TR" dirty="0">
                <a:latin typeface="Times New Roman" panose="02020603050405020304" pitchFamily="18" charset="0"/>
                <a:ea typeface="Calibri" panose="020F0502020204030204" pitchFamily="34" charset="0"/>
                <a:cs typeface="Times New Roman" panose="02020603050405020304" pitchFamily="18" charset="0"/>
              </a:rPr>
              <a:t>â</a:t>
            </a:r>
            <a:r>
              <a:rPr lang="tr-TR" dirty="0">
                <a:effectLst/>
                <a:latin typeface="Times New Roman" panose="02020603050405020304" pitchFamily="18" charset="0"/>
                <a:ea typeface="Calibri" panose="020F0502020204030204" pitchFamily="34" charset="0"/>
                <a:cs typeface="Times New Roman" panose="02020603050405020304" pitchFamily="18" charset="0"/>
              </a:rPr>
              <a:t>şık değillerdir. Aşkla ilgisi olmayan, hayatta kalma hormonlarının etkisiyle zevk için seks yaparlar. Cinselliğin güçle de yakından bağlantısı vardır. Fakat aşk ya da arkadaşlığı engellemesi söz konusu değildir. Bu, sevginin olduğu ya da dostça güç olarak açıklanabilir. Henry Kissinger, gücün temel afrodizyak olduğunu söylemiştir. Güçlü erkekler kadınlar için çekicidir. </a:t>
            </a:r>
          </a:p>
          <a:p>
            <a:pPr algn="just">
              <a:lnSpc>
                <a:spcPct val="107000"/>
              </a:lnSpc>
              <a:spcAft>
                <a:spcPts val="800"/>
              </a:spcAft>
            </a:pPr>
            <a:r>
              <a:rPr lang="tr-TR" dirty="0">
                <a:effectLst/>
                <a:latin typeface="Times New Roman" panose="02020603050405020304" pitchFamily="18" charset="0"/>
                <a:ea typeface="Calibri" panose="020F0502020204030204" pitchFamily="34" charset="0"/>
                <a:cs typeface="Times New Roman" panose="02020603050405020304" pitchFamily="18" charset="0"/>
              </a:rPr>
              <a:t>Sevginin ve cinselliğin olduğu bir ilişkinin devam etmesi için, pek çoğumuzun kendimize ait bir hayatımızın olması gerekir. İlişkiden ayrı olan hayat sosyal ve eğlence hayatıdır. Eşlerin kendi ilgi alanları, hobileri ve kendi arkadaşları olmalıdır. </a:t>
            </a:r>
            <a:endParaRPr lang="tr-TR" sz="20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tr-TR" sz="1000" dirty="0"/>
          </a:p>
        </p:txBody>
      </p:sp>
    </p:spTree>
    <p:extLst>
      <p:ext uri="{BB962C8B-B14F-4D97-AF65-F5344CB8AC3E}">
        <p14:creationId xmlns:p14="http://schemas.microsoft.com/office/powerpoint/2010/main" val="3458769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5C478A9-2B8F-4C6F-A4A6-06D42D76519F}"/>
              </a:ext>
            </a:extLst>
          </p:cNvPr>
          <p:cNvSpPr>
            <a:spLocks noGrp="1"/>
          </p:cNvSpPr>
          <p:nvPr>
            <p:ph type="title"/>
          </p:nvPr>
        </p:nvSpPr>
        <p:spPr>
          <a:xfrm>
            <a:off x="3686416" y="1085329"/>
            <a:ext cx="7729728" cy="1188720"/>
          </a:xfrm>
        </p:spPr>
        <p:txBody>
          <a:bodyPr/>
          <a:lstStyle/>
          <a:p>
            <a:r>
              <a:rPr lang="tr-TR" sz="3000" b="1" dirty="0">
                <a:latin typeface="Times New Roman" panose="02020603050405020304" pitchFamily="18" charset="0"/>
                <a:cs typeface="Times New Roman" panose="02020603050405020304" pitchFamily="18" charset="0"/>
              </a:rPr>
              <a:t>GÜÇ</a:t>
            </a:r>
          </a:p>
        </p:txBody>
      </p:sp>
      <p:sp>
        <p:nvSpPr>
          <p:cNvPr id="3" name="İçerik Yer Tutucusu 2">
            <a:extLst>
              <a:ext uri="{FF2B5EF4-FFF2-40B4-BE49-F238E27FC236}">
                <a16:creationId xmlns:a16="http://schemas.microsoft.com/office/drawing/2014/main" id="{FEB21757-B14C-4A2D-A0AE-065DF34956AD}"/>
              </a:ext>
            </a:extLst>
          </p:cNvPr>
          <p:cNvSpPr>
            <a:spLocks noGrp="1"/>
          </p:cNvSpPr>
          <p:nvPr>
            <p:ph idx="1"/>
          </p:nvPr>
        </p:nvSpPr>
        <p:spPr>
          <a:xfrm>
            <a:off x="748145" y="2651899"/>
            <a:ext cx="10667999" cy="3887447"/>
          </a:xfrm>
        </p:spPr>
        <p:txBody>
          <a:bodyPr>
            <a:normAutofit fontScale="70000" lnSpcReduction="20000"/>
          </a:bodyPr>
          <a:lstStyle/>
          <a:p>
            <a:pPr algn="just">
              <a:lnSpc>
                <a:spcPct val="107000"/>
              </a:lnSpc>
              <a:spcAft>
                <a:spcPts val="800"/>
              </a:spcAft>
            </a:pPr>
            <a:r>
              <a:rPr lang="tr-TR" sz="2600" dirty="0">
                <a:effectLst/>
                <a:latin typeface="Times New Roman" panose="02020603050405020304" pitchFamily="18" charset="0"/>
                <a:ea typeface="Calibri" panose="020F0502020204030204" pitchFamily="34" charset="0"/>
                <a:cs typeface="Times New Roman" panose="02020603050405020304" pitchFamily="18" charset="0"/>
              </a:rPr>
              <a:t>İnsana özel bir ihtiyaç varda, o da güçtür. Hayatta kalma ihtiyaçlarının bir sonucu olarak bazı üstün türlerden olan kimi canlılar sevgi peşindedir. Pek çoğu özgürlük ister. Fakat insan türünün istediği manadaki güç, sadece bizim türümüze özgü bir şeydir. Hayvanlar tehdit altındayken saldırgan olurlar: Cinsel ilişkiye girmek isterler; yiyecek ihtiyacındadırlar fakat bütün bunlar güçten değil, hayatta kalma güdüsünden kaynaklanır. Güçten yola çıkan tek tür biziz. Bu ihtiyaç hayatta kalma ihtiyacının yerini alabiliyor ve çoğumuzun yaşamayı seçtiği hayatını egemenliği altına alabiliyor. </a:t>
            </a:r>
          </a:p>
          <a:p>
            <a:pPr algn="just">
              <a:lnSpc>
                <a:spcPct val="107000"/>
              </a:lnSpc>
              <a:spcAft>
                <a:spcPts val="800"/>
              </a:spcAft>
            </a:pPr>
            <a:r>
              <a:rPr lang="tr-TR" sz="2600" dirty="0">
                <a:effectLst/>
                <a:latin typeface="Times New Roman" panose="02020603050405020304" pitchFamily="18" charset="0"/>
                <a:ea typeface="Calibri" panose="020F0502020204030204" pitchFamily="34" charset="0"/>
                <a:cs typeface="Times New Roman" panose="02020603050405020304" pitchFamily="18" charset="0"/>
              </a:rPr>
              <a:t>Yaşadığımız dış kontrol dünyasında gerçekliğin tanımı çoğunlukla güçlü olan tarafından yapılır. Bu tanım başkalarına zarar veren bir tanımdır. Örneğin, çocukları sınıfta bırakmanın doğru olduğuna inanan öğretmenlere bütün okullarda rastlanır. Bu inanç, gücün kötüye kullanımı anlamına gelir. </a:t>
            </a:r>
          </a:p>
          <a:p>
            <a:pPr algn="just">
              <a:lnSpc>
                <a:spcPct val="107000"/>
              </a:lnSpc>
              <a:spcAft>
                <a:spcPts val="800"/>
              </a:spcAft>
            </a:pPr>
            <a:r>
              <a:rPr lang="tr-TR" sz="2600" dirty="0">
                <a:latin typeface="Times New Roman" panose="02020603050405020304" pitchFamily="18" charset="0"/>
                <a:ea typeface="Calibri" panose="020F0502020204030204" pitchFamily="34" charset="0"/>
                <a:cs typeface="Times New Roman" panose="02020603050405020304" pitchFamily="18" charset="0"/>
              </a:rPr>
              <a:t>Bir seçim teorisi toplumunda, başkalarını bir şeye zorlama neredeyse söz konusu bile olamaz. Çünkü üzerinde durulan nokta kişilerin birbirleriyle iyi anlaşmalarıdır. Karşılıklı yargıda bulunmanın yerini farklılıkların müzakere edilmesi alır. Güçlüler, kişilere hükmetmenin onlara bir şey kazandırmadığını anlar. Bu toplumun tipik özelliklerinden biri, güç ihtiyacıyla başa çıkmak olmalıdır.</a:t>
            </a:r>
            <a:endParaRPr lang="tr-TR" sz="26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093" y="246660"/>
            <a:ext cx="3076250" cy="1963564"/>
          </a:xfrm>
          <a:prstGeom prst="rect">
            <a:avLst/>
          </a:prstGeom>
        </p:spPr>
      </p:pic>
    </p:spTree>
    <p:extLst>
      <p:ext uri="{BB962C8B-B14F-4D97-AF65-F5344CB8AC3E}">
        <p14:creationId xmlns:p14="http://schemas.microsoft.com/office/powerpoint/2010/main" val="2438004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1B36300-F470-4944-8679-89070476089F}"/>
              </a:ext>
            </a:extLst>
          </p:cNvPr>
          <p:cNvSpPr>
            <a:spLocks noGrp="1"/>
          </p:cNvSpPr>
          <p:nvPr>
            <p:ph type="title"/>
          </p:nvPr>
        </p:nvSpPr>
        <p:spPr>
          <a:xfrm>
            <a:off x="2023318" y="964692"/>
            <a:ext cx="7729728" cy="1188720"/>
          </a:xfrm>
        </p:spPr>
        <p:txBody>
          <a:bodyPr/>
          <a:lstStyle/>
          <a:p>
            <a:r>
              <a:rPr lang="tr-TR" sz="3000" b="1" dirty="0">
                <a:latin typeface="Times New Roman" panose="02020603050405020304" pitchFamily="18" charset="0"/>
                <a:cs typeface="Times New Roman" panose="02020603050405020304" pitchFamily="18" charset="0"/>
              </a:rPr>
              <a:t>ÖZGÜRLÜK</a:t>
            </a:r>
          </a:p>
        </p:txBody>
      </p:sp>
      <p:sp>
        <p:nvSpPr>
          <p:cNvPr id="3" name="İçerik Yer Tutucusu 2">
            <a:extLst>
              <a:ext uri="{FF2B5EF4-FFF2-40B4-BE49-F238E27FC236}">
                <a16:creationId xmlns:a16="http://schemas.microsoft.com/office/drawing/2014/main" id="{6DF1FE04-D890-42CF-A65B-4854A9CAE4B5}"/>
              </a:ext>
            </a:extLst>
          </p:cNvPr>
          <p:cNvSpPr>
            <a:spLocks noGrp="1"/>
          </p:cNvSpPr>
          <p:nvPr>
            <p:ph idx="1"/>
          </p:nvPr>
        </p:nvSpPr>
        <p:spPr>
          <a:xfrm>
            <a:off x="6511636" y="2291957"/>
            <a:ext cx="5320144" cy="2917629"/>
          </a:xfrm>
        </p:spPr>
        <p:txBody>
          <a:bodyPr>
            <a:noAutofit/>
          </a:bodyPr>
          <a:lstStyle/>
          <a:p>
            <a:pPr algn="just">
              <a:lnSpc>
                <a:spcPct val="150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Kendi hayatımıza vermek istediğimiz yön için bir tehdit unsuru olarak kullandıklarında, başkalarının gücü bizi endişeye düşürür. Tehdit altında olduğumuzu idrak ettiğimizde ise, ilk endişemiz özgürlüğümüz olur. Özgürlük ihtiyacı, evrimin karşılıklı ihtiyaçlar arasındaki doğru dengeyi sağlama çabasıdır. Bu dengeyi ifade eden şu altın kuraldır: Sana yapılmasını istemediğini sen de başkasına yapma. </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549" y="2632362"/>
            <a:ext cx="5533159" cy="3532910"/>
          </a:xfrm>
          <a:prstGeom prst="rect">
            <a:avLst/>
          </a:prstGeom>
        </p:spPr>
      </p:pic>
    </p:spTree>
    <p:extLst>
      <p:ext uri="{BB962C8B-B14F-4D97-AF65-F5344CB8AC3E}">
        <p14:creationId xmlns:p14="http://schemas.microsoft.com/office/powerpoint/2010/main" val="273268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1B36300-F470-4944-8679-89070476089F}"/>
              </a:ext>
            </a:extLst>
          </p:cNvPr>
          <p:cNvSpPr>
            <a:spLocks noGrp="1"/>
          </p:cNvSpPr>
          <p:nvPr>
            <p:ph type="title"/>
          </p:nvPr>
        </p:nvSpPr>
        <p:spPr>
          <a:xfrm>
            <a:off x="2023318" y="964692"/>
            <a:ext cx="7729728" cy="1188720"/>
          </a:xfrm>
        </p:spPr>
        <p:txBody>
          <a:bodyPr/>
          <a:lstStyle/>
          <a:p>
            <a:r>
              <a:rPr lang="tr-TR" sz="3000" b="1" dirty="0">
                <a:latin typeface="Times New Roman" panose="02020603050405020304" pitchFamily="18" charset="0"/>
                <a:cs typeface="Times New Roman" panose="02020603050405020304" pitchFamily="18" charset="0"/>
              </a:rPr>
              <a:t>ÖZGÜRLÜK</a:t>
            </a:r>
          </a:p>
        </p:txBody>
      </p:sp>
      <p:sp>
        <p:nvSpPr>
          <p:cNvPr id="3" name="İçerik Yer Tutucusu 2">
            <a:extLst>
              <a:ext uri="{FF2B5EF4-FFF2-40B4-BE49-F238E27FC236}">
                <a16:creationId xmlns:a16="http://schemas.microsoft.com/office/drawing/2014/main" id="{6DF1FE04-D890-42CF-A65B-4854A9CAE4B5}"/>
              </a:ext>
            </a:extLst>
          </p:cNvPr>
          <p:cNvSpPr>
            <a:spLocks noGrp="1"/>
          </p:cNvSpPr>
          <p:nvPr>
            <p:ph idx="1"/>
          </p:nvPr>
        </p:nvSpPr>
        <p:spPr>
          <a:xfrm>
            <a:off x="1052946" y="2541339"/>
            <a:ext cx="10737271" cy="2917629"/>
          </a:xfrm>
        </p:spPr>
        <p:txBody>
          <a:bodyPr>
            <a:noAutofit/>
          </a:bodyPr>
          <a:lstStyle/>
          <a:p>
            <a:pPr>
              <a:lnSpc>
                <a:spcPct val="150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Özgürlüğümüzü kaybettiğimizde insanı insan yapan özelliklerimizden birini kaybetmiş oluruz. Yani yaratıcılığımızı yapıcı şekilde kullanma yeteneğimizi. Yaratıcılığımız bizi hep iyi yöne sevk etmez. Kendimizi ifade etmekte özgür olmadığımızı hissedersek yaratıcılığımız bize acı verebilir. İhtiyaçlarımızı başkalarınınkiyle çatışmayacak şekilde tatmin etme özgürlüğüne ne kadar sahipsek, yaratıcılığımızı da o kadar kullanabiliriz.</a:t>
            </a:r>
          </a:p>
          <a:p>
            <a:pPr>
              <a:lnSpc>
                <a:spcPct val="150000"/>
              </a:lnSpc>
            </a:pPr>
            <a:endParaRPr lang="tr-TR" sz="2000" dirty="0"/>
          </a:p>
        </p:txBody>
      </p:sp>
    </p:spTree>
    <p:extLst>
      <p:ext uri="{BB962C8B-B14F-4D97-AF65-F5344CB8AC3E}">
        <p14:creationId xmlns:p14="http://schemas.microsoft.com/office/powerpoint/2010/main" val="273268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4C96BDF-2E85-4956-8A58-044ED8629A14}"/>
              </a:ext>
            </a:extLst>
          </p:cNvPr>
          <p:cNvSpPr>
            <a:spLocks noGrp="1"/>
          </p:cNvSpPr>
          <p:nvPr>
            <p:ph type="title"/>
          </p:nvPr>
        </p:nvSpPr>
        <p:spPr>
          <a:xfrm>
            <a:off x="2245544" y="1130946"/>
            <a:ext cx="7729728" cy="1188720"/>
          </a:xfrm>
        </p:spPr>
        <p:txBody>
          <a:bodyPr/>
          <a:lstStyle/>
          <a:p>
            <a:r>
              <a:rPr lang="tr-TR" sz="3000" b="1" dirty="0">
                <a:latin typeface="Times New Roman" panose="02020603050405020304" pitchFamily="18" charset="0"/>
                <a:cs typeface="Times New Roman" panose="02020603050405020304" pitchFamily="18" charset="0"/>
              </a:rPr>
              <a:t>EĞLENCE</a:t>
            </a:r>
          </a:p>
        </p:txBody>
      </p:sp>
      <p:sp>
        <p:nvSpPr>
          <p:cNvPr id="3" name="İçerik Yer Tutucusu 2">
            <a:extLst>
              <a:ext uri="{FF2B5EF4-FFF2-40B4-BE49-F238E27FC236}">
                <a16:creationId xmlns:a16="http://schemas.microsoft.com/office/drawing/2014/main" id="{5632EE04-A002-4D5A-AD85-29AB20454992}"/>
              </a:ext>
            </a:extLst>
          </p:cNvPr>
          <p:cNvSpPr>
            <a:spLocks noGrp="1"/>
          </p:cNvSpPr>
          <p:nvPr>
            <p:ph idx="1"/>
          </p:nvPr>
        </p:nvSpPr>
        <p:spPr>
          <a:xfrm>
            <a:off x="5264727" y="2638044"/>
            <a:ext cx="6761018" cy="4025992"/>
          </a:xfrm>
        </p:spPr>
        <p:txBody>
          <a:bodyPr>
            <a:normAutofit lnSpcReduction="10000"/>
          </a:bodyPr>
          <a:lstStyle/>
          <a:p>
            <a:pPr algn="just">
              <a:lnSpc>
                <a:spcPct val="150000"/>
              </a:lnSpc>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Eğlence, öğrenme karşılığında elde edilen bir ödüldür. Birbirimizle iyi geçinmek çok çaba ister. Başlangıcı yapmanın en iyi yolu, birlikte öğrenirken biraz eğlenmektir. Bütün başarılı ve uzun dönemli ilişkilerin temelinde yatan, gülme ve öğrenmedir. Bir evlilik sallantıya girmeye başladığında ilk olan eğlenceye olur. Bu çok kötüdür</a:t>
            </a:r>
            <a:r>
              <a:rPr lang="tr-TR" sz="2000" dirty="0">
                <a:latin typeface="Times New Roman" panose="02020603050405020304" pitchFamily="18" charset="0"/>
                <a:ea typeface="Calibri" panose="020F0502020204030204" pitchFamily="34" charset="0"/>
                <a:cs typeface="Times New Roman" panose="02020603050405020304" pitchFamily="18" charset="0"/>
              </a:rPr>
              <a:t>; ç</a:t>
            </a: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ünkü eğlence, tatmin olunması gereken en kolay ihtiyaçlardandır. Eğlenmek için yapabileceğimiz pek çok şey vardır ve karşınıza da pek fazla engel çıkmaz.</a:t>
            </a:r>
          </a:p>
          <a:p>
            <a:endParaRPr lang="tr-TR"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427" y="2890336"/>
            <a:ext cx="4488355" cy="3348455"/>
          </a:xfrm>
          <a:prstGeom prst="rect">
            <a:avLst/>
          </a:prstGeom>
        </p:spPr>
      </p:pic>
    </p:spTree>
    <p:extLst>
      <p:ext uri="{BB962C8B-B14F-4D97-AF65-F5344CB8AC3E}">
        <p14:creationId xmlns:p14="http://schemas.microsoft.com/office/powerpoint/2010/main" val="3782379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6A43D27-A46D-4BD5-BCE0-080D524D3F2A}"/>
              </a:ext>
            </a:extLst>
          </p:cNvPr>
          <p:cNvSpPr>
            <a:spLocks noGrp="1"/>
          </p:cNvSpPr>
          <p:nvPr>
            <p:ph type="title"/>
          </p:nvPr>
        </p:nvSpPr>
        <p:spPr>
          <a:xfrm>
            <a:off x="2078735" y="923128"/>
            <a:ext cx="7729728" cy="1188720"/>
          </a:xfrm>
        </p:spPr>
        <p:txBody>
          <a:bodyPr/>
          <a:lstStyle/>
          <a:p>
            <a:r>
              <a:rPr lang="tr-TR" sz="3000" b="1" dirty="0">
                <a:latin typeface="Times New Roman" panose="02020603050405020304" pitchFamily="18" charset="0"/>
                <a:cs typeface="Times New Roman" panose="02020603050405020304" pitchFamily="18" charset="0"/>
              </a:rPr>
              <a:t>İHTİYAÇLAR VE İLİŞKİLER</a:t>
            </a:r>
          </a:p>
        </p:txBody>
      </p:sp>
      <p:sp>
        <p:nvSpPr>
          <p:cNvPr id="3" name="İçerik Yer Tutucusu 2">
            <a:extLst>
              <a:ext uri="{FF2B5EF4-FFF2-40B4-BE49-F238E27FC236}">
                <a16:creationId xmlns:a16="http://schemas.microsoft.com/office/drawing/2014/main" id="{40ADDCB0-D663-4EFA-BA05-299CD2D29F8B}"/>
              </a:ext>
            </a:extLst>
          </p:cNvPr>
          <p:cNvSpPr>
            <a:spLocks noGrp="1"/>
          </p:cNvSpPr>
          <p:nvPr>
            <p:ph idx="1"/>
          </p:nvPr>
        </p:nvSpPr>
        <p:spPr>
          <a:xfrm>
            <a:off x="838200" y="2355273"/>
            <a:ext cx="11104418" cy="4137602"/>
          </a:xfrm>
        </p:spPr>
        <p:txBody>
          <a:bodyPr>
            <a:normAutofit fontScale="92500" lnSpcReduction="10000"/>
          </a:bodyPr>
          <a:lstStyle/>
          <a:p>
            <a:pPr algn="just">
              <a:lnSpc>
                <a:spcPct val="150000"/>
              </a:lnSpc>
            </a:pPr>
            <a:r>
              <a:rPr lang="tr-TR" sz="2000" dirty="0">
                <a:latin typeface="Times New Roman" panose="02020603050405020304" pitchFamily="18" charset="0"/>
                <a:cs typeface="Times New Roman" panose="02020603050405020304" pitchFamily="18" charset="0"/>
              </a:rPr>
              <a:t>Hayatımı istediğim gibi yaşayacak kadar özgür olmam ama aynı zamanda da insanlarla iyi geçinmem nasıl mümkün olabilir?</a:t>
            </a:r>
          </a:p>
          <a:p>
            <a:pPr algn="just">
              <a:lnSpc>
                <a:spcPct val="150000"/>
              </a:lnSpc>
            </a:pPr>
            <a:r>
              <a:rPr lang="tr-TR" sz="2000" dirty="0">
                <a:latin typeface="Times New Roman" panose="02020603050405020304" pitchFamily="18" charset="0"/>
                <a:cs typeface="Times New Roman" panose="02020603050405020304" pitchFamily="18" charset="0"/>
              </a:rPr>
              <a:t>Buna verilecek cevap, bunu yapmanın yolunun dış kontrol psikolojisinden çok, seçim teorisinden geçtiğidir. Fakat eğer istediğiniz tam bir özgürlükse bunu elde edemezsiniz. Hiçbirimiz, genlerimizde yazılı olanın dışına çıkma serbestliğine sahip değiliz. Ne kadar sevgi ve ait olma duygularını yaşamaya çalışırsak çalışalım, bunu başkalarının ihtiyaçlarını, özellikle güç ve özgürlük ihtiyaçlarını hiçe sayarak yapamayız.</a:t>
            </a:r>
          </a:p>
          <a:p>
            <a:pPr algn="just">
              <a:lnSpc>
                <a:spcPct val="150000"/>
              </a:lnSpc>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Güç, aşkı öldürür; yok eder. Kendilerini yönetenler onları çok sevse de kimse yönetilmeyi istemez.</a:t>
            </a:r>
          </a:p>
          <a:p>
            <a:pPr algn="just">
              <a:lnSpc>
                <a:spcPct val="150000"/>
              </a:lnSpc>
            </a:pPr>
            <a:r>
              <a:rPr lang="tr-TR" sz="2000" dirty="0">
                <a:latin typeface="Times New Roman" panose="02020603050405020304" pitchFamily="18" charset="0"/>
                <a:cs typeface="Times New Roman" panose="02020603050405020304" pitchFamily="18" charset="0"/>
              </a:rPr>
              <a:t>Eşler altı ihtiyaca birlikte yön verirler. Evlilikte ne zaman gerginlik yaşanırsa bu altı ihtiyaç arasındaki ilişkiler kopmuş demektir.</a:t>
            </a:r>
          </a:p>
          <a:p>
            <a:pPr>
              <a:lnSpc>
                <a:spcPct val="150000"/>
              </a:lnSpc>
            </a:pPr>
            <a:endParaRPr lang="tr-TR" sz="2000" dirty="0">
              <a:effectLst/>
              <a:ea typeface="Calibri" panose="020F0502020204030204" pitchFamily="34" charset="0"/>
            </a:endParaRPr>
          </a:p>
          <a:p>
            <a:endParaRPr lang="tr-TR" dirty="0"/>
          </a:p>
        </p:txBody>
      </p:sp>
    </p:spTree>
    <p:extLst>
      <p:ext uri="{BB962C8B-B14F-4D97-AF65-F5344CB8AC3E}">
        <p14:creationId xmlns:p14="http://schemas.microsoft.com/office/powerpoint/2010/main" val="2489191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928DA0A-9533-4413-9A95-B6FE7AA4BA59}"/>
              </a:ext>
            </a:extLst>
          </p:cNvPr>
          <p:cNvSpPr>
            <a:spLocks noGrp="1"/>
          </p:cNvSpPr>
          <p:nvPr>
            <p:ph type="title"/>
          </p:nvPr>
        </p:nvSpPr>
        <p:spPr/>
        <p:txBody>
          <a:bodyPr/>
          <a:lstStyle/>
          <a:p>
            <a:r>
              <a:rPr lang="tr-TR" sz="3000" b="1" dirty="0">
                <a:latin typeface="Times New Roman" panose="02020603050405020304" pitchFamily="18" charset="0"/>
                <a:cs typeface="Times New Roman" panose="02020603050405020304" pitchFamily="18" charset="0"/>
              </a:rPr>
              <a:t>NİTELİKLER DÜNYASI</a:t>
            </a:r>
          </a:p>
        </p:txBody>
      </p:sp>
      <p:sp>
        <p:nvSpPr>
          <p:cNvPr id="3" name="İçerik Yer Tutucusu 2">
            <a:extLst>
              <a:ext uri="{FF2B5EF4-FFF2-40B4-BE49-F238E27FC236}">
                <a16:creationId xmlns:a16="http://schemas.microsoft.com/office/drawing/2014/main" id="{DA80A289-3614-45C0-97F9-49A9CECD42A2}"/>
              </a:ext>
            </a:extLst>
          </p:cNvPr>
          <p:cNvSpPr>
            <a:spLocks noGrp="1"/>
          </p:cNvSpPr>
          <p:nvPr>
            <p:ph idx="1"/>
          </p:nvPr>
        </p:nvSpPr>
        <p:spPr>
          <a:xfrm>
            <a:off x="838200" y="2153412"/>
            <a:ext cx="11007436" cy="4461163"/>
          </a:xfrm>
        </p:spPr>
        <p:txBody>
          <a:bodyPr>
            <a:noAutofit/>
          </a:bodyPr>
          <a:lstStyle/>
          <a:p>
            <a:pPr algn="just">
              <a:lnSpc>
                <a:spcPct val="150000"/>
              </a:lnSpc>
            </a:pPr>
            <a:r>
              <a:rPr lang="tr-TR" sz="2000" dirty="0">
                <a:latin typeface="Times New Roman" panose="02020603050405020304" pitchFamily="18" charset="0"/>
                <a:cs typeface="Times New Roman" panose="02020603050405020304" pitchFamily="18" charset="0"/>
              </a:rPr>
              <a:t>Hepimizin farkında olduğu bir şey var ki o da görebildiğimiz, duyabildiğimiz, dokunabildiğimiz, tat alıp koklayabildiğimiz bir dünyada yaşıyor olmamızdır. Buna gerçek dünya ya da gerçeklik diyoruz. Hepimiz bu gerçekliklerin herkes için aynı olduğunu zannediyoruz. Hiçbirimiz onu aynı gözle görmüyoruz. Herkesin oldukça farklı bakış açıları var. Gördüklerimizin çoğu başkalarının gördüklerine yakın olabilir.</a:t>
            </a:r>
          </a:p>
          <a:p>
            <a:pPr algn="just">
              <a:lnSpc>
                <a:spcPct val="150000"/>
              </a:lnSpc>
            </a:pPr>
            <a:r>
              <a:rPr lang="tr-TR" sz="2000" dirty="0">
                <a:latin typeface="Times New Roman" panose="02020603050405020304" pitchFamily="18" charset="0"/>
                <a:cs typeface="Times New Roman" panose="02020603050405020304" pitchFamily="18" charset="0"/>
              </a:rPr>
              <a:t>Seçim teorisine göre, gerçekliği başkalarından farklı algılayışımızın başka bir önemli sebebi daha var. Tek tek her birimize özgü bu sebebe nitelik dünyası denir. Bu küçük kişisel dünya, doğumdan kısa bir süre sonra hafızada şekillendirilmeye başlar. Hayat boyu oluşturulmaya ve yeniden oluşturulmaya devam eden bu dünya belli resimlerden oluşur. Bunlar, temel ihtiyaçlarımızdan birini ya da daha fazlasını tatmin etmenin en iyi yollarını gösterir.</a:t>
            </a:r>
          </a:p>
          <a:p>
            <a:pPr marL="0" indent="0">
              <a:lnSpc>
                <a:spcPct val="150000"/>
              </a:lnSpc>
              <a:buNone/>
            </a:pPr>
            <a:br>
              <a:rPr lang="tr-TR" sz="2000" dirty="0">
                <a:latin typeface="Times New Roman" panose="02020603050405020304" pitchFamily="18" charset="0"/>
                <a:cs typeface="Times New Roman" panose="02020603050405020304" pitchFamily="18" charset="0"/>
              </a:rPr>
            </a:br>
            <a:endParaRPr lang="tr-TR" sz="2000" dirty="0">
              <a:latin typeface="Times New Roman" panose="02020603050405020304" pitchFamily="18" charset="0"/>
              <a:cs typeface="Times New Roman" panose="02020603050405020304" pitchFamily="18" charset="0"/>
            </a:endParaRPr>
          </a:p>
          <a:p>
            <a:endParaRPr lang="tr-TR" sz="2500" dirty="0"/>
          </a:p>
          <a:p>
            <a:endParaRPr lang="tr-TR" sz="2500" dirty="0"/>
          </a:p>
        </p:txBody>
      </p:sp>
    </p:spTree>
    <p:extLst>
      <p:ext uri="{BB962C8B-B14F-4D97-AF65-F5344CB8AC3E}">
        <p14:creationId xmlns:p14="http://schemas.microsoft.com/office/powerpoint/2010/main" val="17380524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45BED46-DA2C-43D0-AF63-4CED84F687C7}"/>
              </a:ext>
            </a:extLst>
          </p:cNvPr>
          <p:cNvSpPr>
            <a:spLocks noGrp="1"/>
          </p:cNvSpPr>
          <p:nvPr>
            <p:ph type="title"/>
          </p:nvPr>
        </p:nvSpPr>
        <p:spPr/>
        <p:txBody>
          <a:bodyPr/>
          <a:lstStyle/>
          <a:p>
            <a:r>
              <a:rPr lang="tr-TR" sz="3000" b="1" dirty="0">
                <a:latin typeface="Times New Roman" panose="02020603050405020304" pitchFamily="18" charset="0"/>
                <a:cs typeface="Times New Roman" panose="02020603050405020304" pitchFamily="18" charset="0"/>
              </a:rPr>
              <a:t>NİTELİKLER DÜNYASI </a:t>
            </a:r>
          </a:p>
        </p:txBody>
      </p:sp>
      <p:sp>
        <p:nvSpPr>
          <p:cNvPr id="3" name="İçerik Yer Tutucusu 2">
            <a:extLst>
              <a:ext uri="{FF2B5EF4-FFF2-40B4-BE49-F238E27FC236}">
                <a16:creationId xmlns:a16="http://schemas.microsoft.com/office/drawing/2014/main" id="{B6970D29-F6AE-4167-9FF4-CB52BD17512C}"/>
              </a:ext>
            </a:extLst>
          </p:cNvPr>
          <p:cNvSpPr>
            <a:spLocks noGrp="1"/>
          </p:cNvSpPr>
          <p:nvPr>
            <p:ph idx="1"/>
          </p:nvPr>
        </p:nvSpPr>
        <p:spPr>
          <a:xfrm>
            <a:off x="845127" y="2638044"/>
            <a:ext cx="10931237" cy="3873592"/>
          </a:xfrm>
        </p:spPr>
        <p:txBody>
          <a:bodyPr>
            <a:normAutofit/>
          </a:bodyPr>
          <a:lstStyle/>
          <a:p>
            <a:pPr algn="just">
              <a:lnSpc>
                <a:spcPct val="150000"/>
              </a:lnSpc>
            </a:pPr>
            <a:r>
              <a:rPr lang="tr-TR" sz="2000" dirty="0">
                <a:latin typeface="Times New Roman" panose="02020603050405020304" pitchFamily="18" charset="0"/>
                <a:cs typeface="Times New Roman" panose="02020603050405020304" pitchFamily="18" charset="0"/>
              </a:rPr>
              <a:t>Bu resimlerle anlatılanlar üç sınıfa ayrılabilir:</a:t>
            </a:r>
          </a:p>
          <a:p>
            <a:pPr algn="just">
              <a:lnSpc>
                <a:spcPct val="150000"/>
              </a:lnSpc>
            </a:pPr>
            <a:r>
              <a:rPr lang="tr-TR" sz="2000" dirty="0">
                <a:latin typeface="Times New Roman" panose="02020603050405020304" pitchFamily="18" charset="0"/>
                <a:cs typeface="Times New Roman" panose="02020603050405020304" pitchFamily="18" charset="0"/>
              </a:rPr>
              <a:t> 1- En çok birlikte olmayı istediğimiz kişiler</a:t>
            </a:r>
          </a:p>
          <a:p>
            <a:pPr algn="just">
              <a:lnSpc>
                <a:spcPct val="150000"/>
              </a:lnSpc>
            </a:pPr>
            <a:r>
              <a:rPr lang="tr-TR" sz="2000" dirty="0">
                <a:latin typeface="Times New Roman" panose="02020603050405020304" pitchFamily="18" charset="0"/>
                <a:cs typeface="Times New Roman" panose="02020603050405020304" pitchFamily="18" charset="0"/>
              </a:rPr>
              <a:t> 2- En çok sahip olmayı ya da yaşamayı istediklerimiz</a:t>
            </a:r>
          </a:p>
          <a:p>
            <a:pPr algn="just">
              <a:lnSpc>
                <a:spcPct val="150000"/>
              </a:lnSpc>
            </a:pPr>
            <a:r>
              <a:rPr lang="tr-TR" sz="2000" dirty="0">
                <a:latin typeface="Times New Roman" panose="02020603050405020304" pitchFamily="18" charset="0"/>
                <a:cs typeface="Times New Roman" panose="02020603050405020304" pitchFamily="18" charset="0"/>
              </a:rPr>
              <a:t> 3- Davranışlarımızın çoğunu niteleyen fikirler ya da inanç sistemleri </a:t>
            </a:r>
          </a:p>
          <a:p>
            <a:pPr algn="just">
              <a:lnSpc>
                <a:spcPct val="150000"/>
              </a:lnSpc>
            </a:pPr>
            <a:r>
              <a:rPr lang="tr-TR" sz="2000" dirty="0">
                <a:latin typeface="Times New Roman" panose="02020603050405020304" pitchFamily="18" charset="0"/>
                <a:cs typeface="Times New Roman" panose="02020603050405020304" pitchFamily="18" charset="0"/>
              </a:rPr>
              <a:t>Kendimizi her iyi hissedişimizde, gerçek dünyada yer alanlarla, bunların nitelik dünyamızdaki resmi birbirini tutuyor demektir. Hayatımız boyunca, her şeyden çok daha fazla nitelik dünyamızla temas halindeyiz.</a:t>
            </a:r>
          </a:p>
          <a:p>
            <a:endParaRPr lang="tr-TR" sz="2000" dirty="0"/>
          </a:p>
          <a:p>
            <a:endParaRPr lang="tr-TR" dirty="0"/>
          </a:p>
        </p:txBody>
      </p:sp>
    </p:spTree>
    <p:extLst>
      <p:ext uri="{BB962C8B-B14F-4D97-AF65-F5344CB8AC3E}">
        <p14:creationId xmlns:p14="http://schemas.microsoft.com/office/powerpoint/2010/main" val="34978192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79E801E-B137-47B4-A903-43F89350A1FC}"/>
              </a:ext>
            </a:extLst>
          </p:cNvPr>
          <p:cNvSpPr>
            <a:spLocks noGrp="1"/>
          </p:cNvSpPr>
          <p:nvPr>
            <p:ph type="title"/>
          </p:nvPr>
        </p:nvSpPr>
        <p:spPr/>
        <p:txBody>
          <a:bodyPr/>
          <a:lstStyle/>
          <a:p>
            <a:r>
              <a:rPr lang="tr-TR" sz="3000" b="1" dirty="0">
                <a:latin typeface="Times New Roman" panose="02020603050405020304" pitchFamily="18" charset="0"/>
                <a:cs typeface="Times New Roman" panose="02020603050405020304" pitchFamily="18" charset="0"/>
              </a:rPr>
              <a:t>NİTELİKLER DÜNYASI</a:t>
            </a:r>
          </a:p>
        </p:txBody>
      </p:sp>
      <p:sp>
        <p:nvSpPr>
          <p:cNvPr id="3" name="İçerik Yer Tutucusu 2">
            <a:extLst>
              <a:ext uri="{FF2B5EF4-FFF2-40B4-BE49-F238E27FC236}">
                <a16:creationId xmlns:a16="http://schemas.microsoft.com/office/drawing/2014/main" id="{00017138-F96D-412B-8ADF-57236A79C43B}"/>
              </a:ext>
            </a:extLst>
          </p:cNvPr>
          <p:cNvSpPr>
            <a:spLocks noGrp="1"/>
          </p:cNvSpPr>
          <p:nvPr>
            <p:ph idx="1"/>
          </p:nvPr>
        </p:nvSpPr>
        <p:spPr>
          <a:xfrm>
            <a:off x="955963" y="2638044"/>
            <a:ext cx="11097491" cy="3998283"/>
          </a:xfrm>
        </p:spPr>
        <p:txBody>
          <a:bodyPr>
            <a:normAutofit fontScale="85000" lnSpcReduction="20000"/>
          </a:bodyPr>
          <a:lstStyle/>
          <a:p>
            <a:pPr algn="just">
              <a:lnSpc>
                <a:spcPct val="160000"/>
              </a:lnSpc>
            </a:pPr>
            <a:r>
              <a:rPr lang="tr-TR" sz="2200" dirty="0">
                <a:latin typeface="Times New Roman" panose="02020603050405020304" pitchFamily="18" charset="0"/>
                <a:cs typeface="Times New Roman" panose="02020603050405020304" pitchFamily="18" charset="0"/>
              </a:rPr>
              <a:t>Nitelik dünyamız bizim için çok değerli bir bilgiyi içerir. Önemini ne kadar inkâr edersek edelim, o bizim dünyamızın bir parçası. "Beni ilgilendirmez" dediğimizde doğruyu söylemiyoruz aslında. Eğer söylediğimiz şey nitelik dünyamızda ise bu bizi ilgilendiriyor, hem de derinden. Zihinlerimiz, bütün gün boyunca nitelik dünyamızdaki görüntülere gidip donuyor. Onları kafanızdan çıkarıp atmamız mümkün değil.</a:t>
            </a:r>
          </a:p>
          <a:p>
            <a:pPr algn="just">
              <a:lnSpc>
                <a:spcPct val="160000"/>
              </a:lnSpc>
            </a:pPr>
            <a:r>
              <a:rPr lang="tr-TR" sz="2200" dirty="0">
                <a:latin typeface="Times New Roman" panose="02020603050405020304" pitchFamily="18" charset="0"/>
                <a:cs typeface="Times New Roman" panose="02020603050405020304" pitchFamily="18" charset="0"/>
              </a:rPr>
              <a:t>Her birimiz için bu dünya, uzaklardaki hayali yerimizdir. Şu anda orada olabilsek kendimizi çok iyi hissederdik. Bu dünyadaki bir görüntü dış dünyadaki bir görüntüyü tutarsa mutluluk verir, bunun aksi olursa acı hissederiz.</a:t>
            </a:r>
          </a:p>
          <a:p>
            <a:pPr algn="just">
              <a:lnSpc>
                <a:spcPct val="160000"/>
              </a:lnSpc>
            </a:pPr>
            <a:r>
              <a:rPr lang="tr-TR" sz="2200" dirty="0">
                <a:latin typeface="Times New Roman" panose="02020603050405020304" pitchFamily="18" charset="0"/>
                <a:cs typeface="Times New Roman" panose="02020603050405020304" pitchFamily="18" charset="0"/>
              </a:rPr>
              <a:t>İhtiyaçlarımızı tatmin etme çabası içindeyken nitelik dünyalarımızı devamlı olarak yeniden şekillendiririz. Elimde pek çok gücüm olsun istiyorsam nitelik dünyama politikayı ilave edebilirim.</a:t>
            </a:r>
          </a:p>
          <a:p>
            <a:endParaRPr lang="tr-TR" dirty="0"/>
          </a:p>
          <a:p>
            <a:endParaRPr lang="tr-TR" dirty="0"/>
          </a:p>
        </p:txBody>
      </p:sp>
    </p:spTree>
    <p:extLst>
      <p:ext uri="{BB962C8B-B14F-4D97-AF65-F5344CB8AC3E}">
        <p14:creationId xmlns:p14="http://schemas.microsoft.com/office/powerpoint/2010/main" val="12486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1145726-B95A-4269-9E52-3914A78B5F38}"/>
              </a:ext>
            </a:extLst>
          </p:cNvPr>
          <p:cNvSpPr>
            <a:spLocks noGrp="1"/>
          </p:cNvSpPr>
          <p:nvPr>
            <p:ph type="title"/>
          </p:nvPr>
        </p:nvSpPr>
        <p:spPr/>
        <p:txBody>
          <a:bodyPr/>
          <a:lstStyle/>
          <a:p>
            <a:r>
              <a:rPr lang="tr-TR" sz="3000" b="1" dirty="0">
                <a:latin typeface="Times New Roman" panose="02020603050405020304" pitchFamily="18" charset="0"/>
                <a:cs typeface="Times New Roman" panose="02020603050405020304" pitchFamily="18" charset="0"/>
              </a:rPr>
              <a:t>NİTELİKLER DÜNYASI</a:t>
            </a:r>
          </a:p>
        </p:txBody>
      </p:sp>
      <p:sp>
        <p:nvSpPr>
          <p:cNvPr id="3" name="İçerik Yer Tutucusu 2">
            <a:extLst>
              <a:ext uri="{FF2B5EF4-FFF2-40B4-BE49-F238E27FC236}">
                <a16:creationId xmlns:a16="http://schemas.microsoft.com/office/drawing/2014/main" id="{EFB5B671-ED97-4A06-B53C-E847CEDC5741}"/>
              </a:ext>
            </a:extLst>
          </p:cNvPr>
          <p:cNvSpPr>
            <a:spLocks noGrp="1"/>
          </p:cNvSpPr>
          <p:nvPr>
            <p:ph idx="1"/>
          </p:nvPr>
        </p:nvSpPr>
        <p:spPr>
          <a:xfrm>
            <a:off x="817417" y="2638044"/>
            <a:ext cx="11236037" cy="3818174"/>
          </a:xfrm>
        </p:spPr>
        <p:txBody>
          <a:bodyPr>
            <a:normAutofit fontScale="77500" lnSpcReduction="20000"/>
          </a:bodyPr>
          <a:lstStyle/>
          <a:p>
            <a:pPr algn="just"/>
            <a:r>
              <a:rPr lang="tr-TR" sz="2400" dirty="0">
                <a:latin typeface="Times New Roman" panose="02020603050405020304" pitchFamily="18" charset="0"/>
                <a:cs typeface="Times New Roman" panose="02020603050405020304" pitchFamily="18" charset="0"/>
              </a:rPr>
              <a:t>Nitelik dünyamızda hangi resimlere yer vereceğimizi nasıl öğreniyoruz? </a:t>
            </a:r>
          </a:p>
          <a:p>
            <a:pPr algn="just"/>
            <a:r>
              <a:rPr lang="tr-TR" sz="2400" dirty="0">
                <a:latin typeface="Times New Roman" panose="02020603050405020304" pitchFamily="18" charset="0"/>
                <a:cs typeface="Times New Roman" panose="02020603050405020304" pitchFamily="18" charset="0"/>
              </a:rPr>
              <a:t>Bunu açıklamanın en iyi yolu, yeni doğmuş bir bebekle başlamaktır. Hayatının ilk birkaç haftasında bebeğin bütün bildiği, kendisini nasıl hissettiğidir. Kendini mutlu hissettiği sürece uyur ya da uyanıksa etrafına bakar. Kendini kötü hissettiğinde ağlamak ve ortalığı telaşa vermenin dışında yapabildiği fazla bir şey yoktur.</a:t>
            </a:r>
          </a:p>
          <a:p>
            <a:pPr algn="just"/>
            <a:r>
              <a:rPr lang="tr-TR" sz="2400" dirty="0">
                <a:latin typeface="Times New Roman" panose="02020603050405020304" pitchFamily="18" charset="0"/>
                <a:cs typeface="Times New Roman" panose="02020603050405020304" pitchFamily="18" charset="0"/>
              </a:rPr>
              <a:t>Bir ya da iki haftayı geçmeden acı, ağlama ve beslenmeyi kafasında bir araya getirir. Bu birleşimde, ağlamayı beslenme yönetir çünkü beslenmek onu çok mutlu eder. Çok geçmeden emmeyi ve sütü öğrenir. Onu bir şeyin beslediğinin ve bunun onu mutlu ettiğinin farkına varır. Hayatta kalmaya ilişkin mutluluk veren bu çok önemli bilgi, onun nitelik dünyasının başlangıcıdır.</a:t>
            </a:r>
          </a:p>
          <a:p>
            <a:pPr algn="just"/>
            <a:r>
              <a:rPr lang="tr-TR" sz="2400" dirty="0">
                <a:latin typeface="Times New Roman" panose="02020603050405020304" pitchFamily="18" charset="0"/>
                <a:cs typeface="Times New Roman" panose="02020603050405020304" pitchFamily="18" charset="0"/>
              </a:rPr>
              <a:t>Bebek, ağlamanın pek çok amaca yönelik olabileceğini öğrenmeye başlar. Ağlamak sadece acıyı azaltmayıp çoğunlukla mutluluk getirir. Ona bunu öğreten, ağladığında annesinin hatta başkalarının yaptıklarını bırakıp onunla ilgilenmeleridir. Mutluluğun ne olduğunu bilmemektedir; fakat bu duygunun, başkalarıyla yakın olduğunda yaşandığını öğrenir. Bu da onu daha sonra, mutluluğun ne olduğunu öğrenmeye hazırlayacaktır.</a:t>
            </a:r>
          </a:p>
          <a:p>
            <a:endParaRPr lang="tr-TR" dirty="0"/>
          </a:p>
          <a:p>
            <a:endParaRPr lang="tr-TR" dirty="0"/>
          </a:p>
        </p:txBody>
      </p:sp>
    </p:spTree>
    <p:extLst>
      <p:ext uri="{BB962C8B-B14F-4D97-AF65-F5344CB8AC3E}">
        <p14:creationId xmlns:p14="http://schemas.microsoft.com/office/powerpoint/2010/main" val="12916933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04245C2-06E3-439A-ADF4-A7A603B905A1}"/>
              </a:ext>
            </a:extLst>
          </p:cNvPr>
          <p:cNvSpPr>
            <a:spLocks noGrp="1"/>
          </p:cNvSpPr>
          <p:nvPr>
            <p:ph type="title"/>
          </p:nvPr>
        </p:nvSpPr>
        <p:spPr>
          <a:xfrm>
            <a:off x="2286555" y="285819"/>
            <a:ext cx="7729728" cy="1188720"/>
          </a:xfrm>
        </p:spPr>
        <p:txBody>
          <a:bodyPr/>
          <a:lstStyle/>
          <a:p>
            <a:r>
              <a:rPr lang="tr-TR" dirty="0"/>
              <a:t> </a:t>
            </a:r>
            <a:r>
              <a:rPr lang="tr-TR" dirty="0">
                <a:latin typeface="Times New Roman" panose="02020603050405020304" pitchFamily="18" charset="0"/>
                <a:cs typeface="Times New Roman" panose="02020603050405020304" pitchFamily="18" charset="0"/>
              </a:rPr>
              <a:t> </a:t>
            </a:r>
            <a:r>
              <a:rPr lang="tr-TR" sz="3000" b="1" dirty="0">
                <a:latin typeface="Times New Roman" panose="02020603050405020304" pitchFamily="18" charset="0"/>
                <a:cs typeface="Times New Roman" panose="02020603050405020304" pitchFamily="18" charset="0"/>
              </a:rPr>
              <a:t>NİTELİKLER DÜNYASI</a:t>
            </a:r>
          </a:p>
        </p:txBody>
      </p:sp>
      <p:sp>
        <p:nvSpPr>
          <p:cNvPr id="3" name="İçerik Yer Tutucusu 2">
            <a:extLst>
              <a:ext uri="{FF2B5EF4-FFF2-40B4-BE49-F238E27FC236}">
                <a16:creationId xmlns:a16="http://schemas.microsoft.com/office/drawing/2014/main" id="{CE4EFAA7-EAF1-4DD3-B485-82D605AC5839}"/>
              </a:ext>
            </a:extLst>
          </p:cNvPr>
          <p:cNvSpPr>
            <a:spLocks noGrp="1"/>
          </p:cNvSpPr>
          <p:nvPr>
            <p:ph idx="1"/>
          </p:nvPr>
        </p:nvSpPr>
        <p:spPr>
          <a:xfrm>
            <a:off x="865909" y="1662974"/>
            <a:ext cx="11173691" cy="5005633"/>
          </a:xfrm>
        </p:spPr>
        <p:txBody>
          <a:bodyPr>
            <a:normAutofit fontScale="92500" lnSpcReduction="10000"/>
          </a:bodyPr>
          <a:lstStyle/>
          <a:p>
            <a:pPr algn="just"/>
            <a:r>
              <a:rPr lang="tr-TR" sz="2200" dirty="0">
                <a:latin typeface="Times New Roman" panose="02020603050405020304" pitchFamily="18" charset="0"/>
                <a:cs typeface="Times New Roman" panose="02020603050405020304" pitchFamily="18" charset="0"/>
              </a:rPr>
              <a:t>Bebeğin annesinin nitelik dünyasındaki yerini güçlendiren bu söz konusu duygu, takdir duygusudur. Annesi, bazen elinden gelmese de daima ona yardım çabası içindedir ve bebek bunu bir şekilde takdir eder.</a:t>
            </a:r>
          </a:p>
          <a:p>
            <a:pPr algn="just"/>
            <a:r>
              <a:rPr lang="tr-TR" sz="2200" dirty="0">
                <a:latin typeface="Times New Roman" panose="02020603050405020304" pitchFamily="18" charset="0"/>
                <a:cs typeface="Times New Roman" panose="02020603050405020304" pitchFamily="18" charset="0"/>
              </a:rPr>
              <a:t>İki ile dört yaş arasındaki bir zamanda her şey için bir sinirin geçerli olduğunun farkına varır. O zaman, anne-babasının kendisi için her şeyi yapan resmini değiştirmeye başlar. Dolayısıyla, çok fazla şey istememeye başlarlar. Nitelik dünyalarını mümkün olana bağlı kalacak şekilde ayarlama dönemine girerler.</a:t>
            </a:r>
          </a:p>
          <a:p>
            <a:pPr algn="just"/>
            <a:r>
              <a:rPr lang="tr-TR" sz="2200" dirty="0">
                <a:latin typeface="Times New Roman" panose="02020603050405020304" pitchFamily="18" charset="0"/>
                <a:cs typeface="Times New Roman" panose="02020603050405020304" pitchFamily="18" charset="0"/>
              </a:rPr>
              <a:t>Dört yaş ile ilk gençlik öncesi yılların evde geçen kısmı genelde tatmin edicidir; çünkü, şiddetli cezalara başvuran pek az anne-baba vardır. Bu ailelerde anne-babalar artan talepleriyle cömertçe verilen sevgiyi bir arada sunacak kadar duyarlıdırlar.</a:t>
            </a:r>
          </a:p>
          <a:p>
            <a:pPr algn="just"/>
            <a:r>
              <a:rPr lang="tr-TR" sz="2200" dirty="0">
                <a:latin typeface="Times New Roman" panose="02020603050405020304" pitchFamily="18" charset="0"/>
                <a:cs typeface="Times New Roman" panose="02020603050405020304" pitchFamily="18" charset="0"/>
              </a:rPr>
              <a:t>Cinsellikle ilgili hormonların daha çok salgılandığı ilk yıllarında anne-baba ile çocuklar arasındaki güç mücadelesi tırmanışa geçer. Önceden uysal olan çocuklar bile aynı mücadeleyi yaparlar. Bu yıllarda, çoğu anne-baba-çocuk ilişkisi ciddi zararlar görür.</a:t>
            </a:r>
          </a:p>
          <a:p>
            <a:pPr algn="just"/>
            <a:r>
              <a:rPr lang="tr-TR" sz="2200" dirty="0">
                <a:latin typeface="Times New Roman" panose="02020603050405020304" pitchFamily="18" charset="0"/>
                <a:cs typeface="Times New Roman" panose="02020603050405020304" pitchFamily="18" charset="0"/>
              </a:rPr>
              <a:t>Taraflardan her biri diğerine istemediği bir şeyi yaptırmaya çalışır. Seçim teorisinin önemini anlayan anne-babalar, çocuklarının nitelik dünyalarındaki yerlerini kaybetmemek için davranışlarında değişikliğe gitmek isterler.</a:t>
            </a:r>
          </a:p>
          <a:p>
            <a:pPr algn="just"/>
            <a:endParaRPr lang="tr-TR" sz="2200" dirty="0"/>
          </a:p>
          <a:p>
            <a:endParaRPr lang="tr-TR" sz="2000" dirty="0"/>
          </a:p>
          <a:p>
            <a:endParaRPr lang="tr-TR" dirty="0"/>
          </a:p>
          <a:p>
            <a:endParaRPr lang="tr-TR" dirty="0"/>
          </a:p>
          <a:p>
            <a:endParaRPr lang="tr-TR" dirty="0"/>
          </a:p>
        </p:txBody>
      </p:sp>
    </p:spTree>
    <p:extLst>
      <p:ext uri="{BB962C8B-B14F-4D97-AF65-F5344CB8AC3E}">
        <p14:creationId xmlns:p14="http://schemas.microsoft.com/office/powerpoint/2010/main" val="30899802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D22159-AE8C-4271-A866-6119482E1170}"/>
              </a:ext>
            </a:extLst>
          </p:cNvPr>
          <p:cNvSpPr>
            <a:spLocks noGrp="1"/>
          </p:cNvSpPr>
          <p:nvPr>
            <p:ph type="title"/>
          </p:nvPr>
        </p:nvSpPr>
        <p:spPr/>
        <p:txBody>
          <a:bodyPr/>
          <a:lstStyle/>
          <a:p>
            <a:r>
              <a:rPr lang="tr-TR" sz="3000" b="1" dirty="0">
                <a:latin typeface="Times New Roman" panose="02020603050405020304" pitchFamily="18" charset="0"/>
                <a:cs typeface="Times New Roman" panose="02020603050405020304" pitchFamily="18" charset="0"/>
              </a:rPr>
              <a:t>TOPLAM DAVRANIŞ</a:t>
            </a:r>
          </a:p>
        </p:txBody>
      </p:sp>
      <p:sp>
        <p:nvSpPr>
          <p:cNvPr id="3" name="İçerik Yer Tutucusu 2">
            <a:extLst>
              <a:ext uri="{FF2B5EF4-FFF2-40B4-BE49-F238E27FC236}">
                <a16:creationId xmlns:a16="http://schemas.microsoft.com/office/drawing/2014/main" id="{5B8A8F82-D331-4439-850C-C43C93FC5F55}"/>
              </a:ext>
            </a:extLst>
          </p:cNvPr>
          <p:cNvSpPr>
            <a:spLocks noGrp="1"/>
          </p:cNvSpPr>
          <p:nvPr>
            <p:ph idx="1"/>
          </p:nvPr>
        </p:nvSpPr>
        <p:spPr>
          <a:xfrm>
            <a:off x="914399" y="2638044"/>
            <a:ext cx="10640291" cy="3101983"/>
          </a:xfrm>
        </p:spPr>
        <p:txBody>
          <a:bodyPr>
            <a:normAutofit/>
          </a:bodyPr>
          <a:lstStyle/>
          <a:p>
            <a:pPr algn="just">
              <a:lnSpc>
                <a:spcPct val="150000"/>
              </a:lnSpc>
            </a:pPr>
            <a:r>
              <a:rPr lang="tr-TR" sz="2000" dirty="0">
                <a:latin typeface="Times New Roman" panose="02020603050405020304" pitchFamily="18" charset="0"/>
                <a:cs typeface="Times New Roman" panose="02020603050405020304" pitchFamily="18" charset="0"/>
              </a:rPr>
              <a:t>Glasser’a göre işlevselliğin tüm alanları davranışa bağlıdır ve bireylerin yalnızca kendi davranışlarını kontrol edebilmeleri mümkündür ve kendisi tüm işleyişi (düşünceler, eylemler, duygular ve fizyoloji) “toplam davranış” olarak tanımlamıştır.</a:t>
            </a:r>
          </a:p>
          <a:p>
            <a:pPr algn="just">
              <a:lnSpc>
                <a:spcPct val="150000"/>
              </a:lnSpc>
            </a:pPr>
            <a:r>
              <a:rPr lang="tr-TR" sz="2000" dirty="0">
                <a:latin typeface="Times New Roman" panose="02020603050405020304" pitchFamily="18" charset="0"/>
                <a:cs typeface="Times New Roman" panose="02020603050405020304" pitchFamily="18" charset="0"/>
              </a:rPr>
              <a:t>Toplam davranış, birbirinden ayrılmaz dört bileşenden oluşmuştur: eyleme geçme/davranma, düşünme, hissetme ve fizyoloji. </a:t>
            </a:r>
          </a:p>
        </p:txBody>
      </p:sp>
    </p:spTree>
    <p:extLst>
      <p:ext uri="{BB962C8B-B14F-4D97-AF65-F5344CB8AC3E}">
        <p14:creationId xmlns:p14="http://schemas.microsoft.com/office/powerpoint/2010/main" val="35392427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F4AF660-E457-4A33-B71F-A68B284097BE}"/>
              </a:ext>
            </a:extLst>
          </p:cNvPr>
          <p:cNvSpPr>
            <a:spLocks noGrp="1"/>
          </p:cNvSpPr>
          <p:nvPr>
            <p:ph type="title"/>
          </p:nvPr>
        </p:nvSpPr>
        <p:spPr>
          <a:xfrm>
            <a:off x="2258845" y="313528"/>
            <a:ext cx="7729728" cy="1188720"/>
          </a:xfrm>
        </p:spPr>
        <p:txBody>
          <a:bodyPr/>
          <a:lstStyle/>
          <a:p>
            <a:r>
              <a:rPr lang="tr-TR" sz="3000" b="1" dirty="0">
                <a:latin typeface="Times New Roman" panose="02020603050405020304" pitchFamily="18" charset="0"/>
                <a:cs typeface="Times New Roman" panose="02020603050405020304" pitchFamily="18" charset="0"/>
              </a:rPr>
              <a:t>TOPLAM DAVRANIŞ</a:t>
            </a:r>
          </a:p>
        </p:txBody>
      </p:sp>
      <p:sp>
        <p:nvSpPr>
          <p:cNvPr id="3" name="İçerik Yer Tutucusu 2">
            <a:extLst>
              <a:ext uri="{FF2B5EF4-FFF2-40B4-BE49-F238E27FC236}">
                <a16:creationId xmlns:a16="http://schemas.microsoft.com/office/drawing/2014/main" id="{134FA28F-4688-4901-B570-A4D1CB2BE5DA}"/>
              </a:ext>
            </a:extLst>
          </p:cNvPr>
          <p:cNvSpPr>
            <a:spLocks noGrp="1"/>
          </p:cNvSpPr>
          <p:nvPr>
            <p:ph idx="1"/>
          </p:nvPr>
        </p:nvSpPr>
        <p:spPr>
          <a:xfrm>
            <a:off x="720435" y="1765208"/>
            <a:ext cx="11125201" cy="3101983"/>
          </a:xfrm>
        </p:spPr>
        <p:txBody>
          <a:bodyPr>
            <a:noAutofit/>
          </a:bodyPr>
          <a:lstStyle/>
          <a:p>
            <a:pPr algn="just">
              <a:lnSpc>
                <a:spcPct val="150000"/>
              </a:lnSpc>
            </a:pPr>
            <a:r>
              <a:rPr lang="tr-TR" sz="2000" dirty="0">
                <a:latin typeface="Times New Roman" panose="02020603050405020304" pitchFamily="18" charset="0"/>
                <a:cs typeface="Times New Roman" panose="02020603050405020304" pitchFamily="18" charset="0"/>
              </a:rPr>
              <a:t>Davranma (Faaliyet): Eylem bileşeni, vücudun bazı bölümlerinin gönüllü olarak hareket etmesini kapsayan koşma ve yürüme gibi aktif davranışlardan oluşmaktadır. Ancak, bazı gönülsüz eylemlere, yemek yerken yutmak gibi rutin eylemler eşlik eder. </a:t>
            </a:r>
          </a:p>
          <a:p>
            <a:pPr algn="just">
              <a:lnSpc>
                <a:spcPct val="150000"/>
              </a:lnSpc>
            </a:pPr>
            <a:r>
              <a:rPr lang="tr-TR" sz="2000" dirty="0">
                <a:latin typeface="Times New Roman" panose="02020603050405020304" pitchFamily="18" charset="0"/>
                <a:cs typeface="Times New Roman" panose="02020603050405020304" pitchFamily="18" charset="0"/>
              </a:rPr>
              <a:t>Düşünme: Düşünme bileşeni, onları rüyadakiler gibi, gönülsüz olarak oluşturmanın yanı sıra, gönüllü olarak düşünceler üretmekten oluşmaktadır.</a:t>
            </a:r>
          </a:p>
          <a:p>
            <a:pPr algn="just">
              <a:lnSpc>
                <a:spcPct val="150000"/>
              </a:lnSpc>
            </a:pPr>
            <a:r>
              <a:rPr lang="tr-TR" sz="2000" dirty="0">
                <a:latin typeface="Times New Roman" panose="02020603050405020304" pitchFamily="18" charset="0"/>
                <a:cs typeface="Times New Roman" panose="02020603050405020304" pitchFamily="18" charset="0"/>
              </a:rPr>
              <a:t>Hissetme: Hissetme bileşeni, insanların ürettikleri ve seçtikleri çok çeşitli acı ve zevk duygularından oluşmaktadır.</a:t>
            </a:r>
          </a:p>
          <a:p>
            <a:pPr algn="just">
              <a:lnSpc>
                <a:spcPct val="150000"/>
              </a:lnSpc>
            </a:pPr>
            <a:r>
              <a:rPr lang="tr-TR" sz="2000" dirty="0">
                <a:latin typeface="Times New Roman" panose="02020603050405020304" pitchFamily="18" charset="0"/>
                <a:cs typeface="Times New Roman" panose="02020603050405020304" pitchFamily="18" charset="0"/>
              </a:rPr>
              <a:t>Fizyoloji: Yutma gibi fizyolojik bileşen, toplam davranışın yapma, insanların düşünme ve hissetme bileşenleriyle ilişkili olarak gönüllü veya gönülsüz ürettikleri ve seçtikleri vücut mekanizmalarını kapsamaktadır. </a:t>
            </a:r>
          </a:p>
        </p:txBody>
      </p:sp>
    </p:spTree>
    <p:extLst>
      <p:ext uri="{BB962C8B-B14F-4D97-AF65-F5344CB8AC3E}">
        <p14:creationId xmlns:p14="http://schemas.microsoft.com/office/powerpoint/2010/main" val="13198460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26B635C-90F1-4CA5-8605-7DB37C2B8918}"/>
              </a:ext>
            </a:extLst>
          </p:cNvPr>
          <p:cNvSpPr>
            <a:spLocks noGrp="1"/>
          </p:cNvSpPr>
          <p:nvPr>
            <p:ph type="title"/>
          </p:nvPr>
        </p:nvSpPr>
        <p:spPr/>
        <p:txBody>
          <a:bodyPr/>
          <a:lstStyle/>
          <a:p>
            <a:r>
              <a:rPr lang="tr-TR" dirty="0"/>
              <a:t> </a:t>
            </a:r>
            <a:r>
              <a:rPr lang="tr-TR" sz="3000" b="1" dirty="0">
                <a:latin typeface="Times New Roman" panose="02020603050405020304" pitchFamily="18" charset="0"/>
                <a:cs typeface="Times New Roman" panose="02020603050405020304" pitchFamily="18" charset="0"/>
              </a:rPr>
              <a:t>TOPLAM DAVRANIŞ</a:t>
            </a:r>
          </a:p>
        </p:txBody>
      </p:sp>
      <p:sp>
        <p:nvSpPr>
          <p:cNvPr id="3" name="İçerik Yer Tutucusu 2">
            <a:extLst>
              <a:ext uri="{FF2B5EF4-FFF2-40B4-BE49-F238E27FC236}">
                <a16:creationId xmlns:a16="http://schemas.microsoft.com/office/drawing/2014/main" id="{11DA59CA-50FB-4633-862F-E8BC22E81704}"/>
              </a:ext>
            </a:extLst>
          </p:cNvPr>
          <p:cNvSpPr>
            <a:spLocks noGrp="1"/>
          </p:cNvSpPr>
          <p:nvPr>
            <p:ph idx="1"/>
          </p:nvPr>
        </p:nvSpPr>
        <p:spPr>
          <a:xfrm>
            <a:off x="817417" y="2638044"/>
            <a:ext cx="11222183" cy="3582647"/>
          </a:xfrm>
        </p:spPr>
        <p:txBody>
          <a:bodyPr>
            <a:normAutofit fontScale="85000" lnSpcReduction="10000"/>
          </a:bodyPr>
          <a:lstStyle/>
          <a:p>
            <a:pPr algn="just">
              <a:lnSpc>
                <a:spcPct val="170000"/>
              </a:lnSpc>
            </a:pPr>
            <a:r>
              <a:rPr lang="tr-TR" sz="2200" dirty="0">
                <a:latin typeface="Times New Roman" panose="02020603050405020304" pitchFamily="18" charset="0"/>
                <a:cs typeface="Times New Roman" panose="02020603050405020304" pitchFamily="18" charset="0"/>
              </a:rPr>
              <a:t>Glasser, toplam davranış kavramını, her bileşeni arabanın bir tekerleği gibi olan; dört tekerlekli bir araba olarak kullanmaktadır. Ön tekerlekler, davranma ve düşünme bileşenleri, arka tekerler ise hissetme ve fizyoloji bileşenleridir. Temel İhtiyaçlar motordur ve sürücü, kişinin nitelik dünyası albümünden, en çok istediği resme en yakın doğrultuda sürmektedir. Arabanın içindeki kişi, arabasının ön tekerlerini nereye süreceğinin kontrolüne sahiptir.</a:t>
            </a:r>
          </a:p>
          <a:p>
            <a:pPr algn="just">
              <a:lnSpc>
                <a:spcPct val="170000"/>
              </a:lnSpc>
            </a:pPr>
            <a:r>
              <a:rPr lang="tr-TR" sz="2200" dirty="0">
                <a:latin typeface="Times New Roman" panose="02020603050405020304" pitchFamily="18" charset="0"/>
                <a:cs typeface="Times New Roman" panose="02020603050405020304" pitchFamily="18" charset="0"/>
              </a:rPr>
              <a:t>Gerçeklik terapistlerine göre tüm davranış seçilmiştir ve bireyler eyleme geçme ve düşünme bileşenlerini direkt olarak kontrol ederek duygu ve fizyolojilerini de dolaylı olarak kontrol edebilirler ve etkileyebilirler</a:t>
            </a:r>
            <a:r>
              <a:rPr lang="tr-TR"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4547475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3269F6D-B9A6-4F45-9286-5A732660D063}"/>
              </a:ext>
            </a:extLst>
          </p:cNvPr>
          <p:cNvSpPr>
            <a:spLocks noGrp="1"/>
          </p:cNvSpPr>
          <p:nvPr>
            <p:ph type="title"/>
          </p:nvPr>
        </p:nvSpPr>
        <p:spPr/>
        <p:txBody>
          <a:bodyPr>
            <a:normAutofit fontScale="90000"/>
          </a:bodyPr>
          <a:lstStyle/>
          <a:p>
            <a:r>
              <a:rPr lang="tr-TR" sz="3300" b="1" dirty="0">
                <a:latin typeface="Times New Roman" panose="02020603050405020304" pitchFamily="18" charset="0"/>
                <a:cs typeface="Times New Roman" panose="02020603050405020304" pitchFamily="18" charset="0"/>
              </a:rPr>
              <a:t>BAĞDAŞMA, KİŞİLİK VE İHTİYAÇLARIMIZIN GÜCÜ</a:t>
            </a:r>
          </a:p>
        </p:txBody>
      </p:sp>
      <p:sp>
        <p:nvSpPr>
          <p:cNvPr id="3" name="İçerik Yer Tutucusu 2">
            <a:extLst>
              <a:ext uri="{FF2B5EF4-FFF2-40B4-BE49-F238E27FC236}">
                <a16:creationId xmlns:a16="http://schemas.microsoft.com/office/drawing/2014/main" id="{5E61AAB9-071C-47A1-B8AF-2E9C1098EAE8}"/>
              </a:ext>
            </a:extLst>
          </p:cNvPr>
          <p:cNvSpPr>
            <a:spLocks noGrp="1"/>
          </p:cNvSpPr>
          <p:nvPr>
            <p:ph idx="1"/>
          </p:nvPr>
        </p:nvSpPr>
        <p:spPr>
          <a:xfrm>
            <a:off x="775854" y="2638044"/>
            <a:ext cx="11305309" cy="4219956"/>
          </a:xfrm>
        </p:spPr>
        <p:txBody>
          <a:bodyPr>
            <a:normAutofit fontScale="70000" lnSpcReduction="20000"/>
          </a:bodyPr>
          <a:lstStyle/>
          <a:p>
            <a:pPr algn="just">
              <a:lnSpc>
                <a:spcPct val="150000"/>
              </a:lnSpc>
              <a:spcAft>
                <a:spcPts val="800"/>
              </a:spcAft>
            </a:pPr>
            <a:r>
              <a:rPr lang="tr-TR" sz="2600" dirty="0">
                <a:effectLst/>
                <a:latin typeface="Times New Roman" panose="02020603050405020304" pitchFamily="18" charset="0"/>
                <a:ea typeface="Times New Roman" panose="02020603050405020304" pitchFamily="18" charset="0"/>
                <a:cs typeface="Times New Roman" panose="02020603050405020304" pitchFamily="18" charset="0"/>
              </a:rPr>
              <a:t>Kişiliği oluşturan beş temel ihtiyaç, hepimizde farklı dozlarda yer alır. Kimimiz sevgi ve ait olma için yoğun bir istek duyarız. Başkaları, bu yoğunluğu güç ve özgürlük ihtiyaçlarında yaşayabilir.</a:t>
            </a:r>
            <a:endParaRPr lang="tr-TR" sz="2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tr-TR" sz="2600" dirty="0">
                <a:effectLst/>
                <a:latin typeface="Times New Roman" panose="02020603050405020304" pitchFamily="18" charset="0"/>
                <a:ea typeface="Times New Roman" panose="02020603050405020304" pitchFamily="18" charset="0"/>
                <a:cs typeface="Times New Roman" panose="02020603050405020304" pitchFamily="18" charset="0"/>
              </a:rPr>
              <a:t>Her ihtiyacın gücü, doğuştan belirlenmiştir ve değişmez. Otistik çocukların sevgi ve ait olma ihtiyaçları çok azdır ya da neredeyse hiç yoktur. Bu da insanlarla yakın iletişim kurmak için bir istekleri olmadığı anlamına gelir. Halbuki çoğumuzun en büyük arzusu budur. </a:t>
            </a:r>
            <a:endParaRPr lang="tr-TR" sz="2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tr-TR" sz="2600" dirty="0">
                <a:effectLst/>
                <a:latin typeface="Times New Roman" panose="02020603050405020304" pitchFamily="18" charset="0"/>
                <a:ea typeface="Times New Roman" panose="02020603050405020304" pitchFamily="18" charset="0"/>
                <a:cs typeface="Times New Roman" panose="02020603050405020304" pitchFamily="18" charset="0"/>
              </a:rPr>
              <a:t>Kişilikler arasındaki hatta kardeşler arasındaki farklılıklar çok çarpıcıdır. Farklı özelliklerin farklı dozlarda bulunması ile sonsuz sayıda yapı ortaya çıkar. Kişiliklerimizi oluşturan, hepimizin kendine özgü genetik ihtiyaç-güç profilidir. Bazı profiller birbirleriyle bağdaşmazken bazıları çok uyumlu olabilir. Bazı çiftlerin kişilikleri farklı olsa da birbirlerini tamamlarlar. Yani farklılıklar ilişkiyi besler. Ama gözlemlerime göre benzer olmak sağlıklı bir evlilik için daha uygundur. İhtiyaçlarımızın gücü bireye özgüdür.</a:t>
            </a:r>
            <a:endParaRPr lang="tr-TR" sz="2600" dirty="0">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7062225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3994E9C-9BD3-49FE-9632-0A4EBE9BCC15}"/>
              </a:ext>
            </a:extLst>
          </p:cNvPr>
          <p:cNvSpPr>
            <a:spLocks noGrp="1"/>
          </p:cNvSpPr>
          <p:nvPr>
            <p:ph type="title"/>
          </p:nvPr>
        </p:nvSpPr>
        <p:spPr/>
        <p:txBody>
          <a:bodyPr>
            <a:normAutofit/>
          </a:bodyPr>
          <a:lstStyle/>
          <a:p>
            <a:r>
              <a:rPr lang="tr-TR" sz="3000" b="1" dirty="0">
                <a:latin typeface="Times New Roman" panose="02020603050405020304" pitchFamily="18" charset="0"/>
                <a:cs typeface="Times New Roman" panose="02020603050405020304" pitchFamily="18" charset="0"/>
              </a:rPr>
              <a:t>BAĞDAŞMA, KİŞİLİK VE İHTİYAÇLARIMIZIN GÜCÜ</a:t>
            </a:r>
            <a:endParaRPr lang="tr-TR" sz="3000" b="1" dirty="0"/>
          </a:p>
        </p:txBody>
      </p:sp>
      <p:sp>
        <p:nvSpPr>
          <p:cNvPr id="3" name="İçerik Yer Tutucusu 2">
            <a:extLst>
              <a:ext uri="{FF2B5EF4-FFF2-40B4-BE49-F238E27FC236}">
                <a16:creationId xmlns:a16="http://schemas.microsoft.com/office/drawing/2014/main" id="{89F9C0A8-0F19-457E-8CCB-EC5D269F7155}"/>
              </a:ext>
            </a:extLst>
          </p:cNvPr>
          <p:cNvSpPr>
            <a:spLocks noGrp="1"/>
          </p:cNvSpPr>
          <p:nvPr>
            <p:ph idx="1"/>
          </p:nvPr>
        </p:nvSpPr>
        <p:spPr>
          <a:xfrm>
            <a:off x="803563" y="2638044"/>
            <a:ext cx="11236037" cy="4053701"/>
          </a:xfrm>
        </p:spPr>
        <p:txBody>
          <a:bodyPr>
            <a:normAutofit/>
          </a:bodyPr>
          <a:lstStyle/>
          <a:p>
            <a:pPr algn="just"/>
            <a:r>
              <a:rPr lang="tr-TR" sz="2200" dirty="0">
                <a:latin typeface="Times New Roman" panose="02020603050405020304" pitchFamily="18" charset="0"/>
                <a:cs typeface="Times New Roman" panose="02020603050405020304" pitchFamily="18" charset="0"/>
              </a:rPr>
              <a:t>‘‘Uzlaştığımız ya da uzlaşamadığımız bir eş bulma, şansa bağlı değildir.’’</a:t>
            </a:r>
          </a:p>
          <a:p>
            <a:pPr algn="just">
              <a:lnSpc>
                <a:spcPct val="107000"/>
              </a:lnSpc>
              <a:spcAft>
                <a:spcPts val="800"/>
              </a:spcAft>
            </a:pPr>
            <a:r>
              <a:rPr lang="tr-TR" sz="2200" dirty="0">
                <a:effectLst/>
                <a:latin typeface="Times New Roman" panose="02020603050405020304" pitchFamily="18" charset="0"/>
                <a:ea typeface="Times New Roman" panose="02020603050405020304" pitchFamily="18" charset="0"/>
                <a:cs typeface="Times New Roman" panose="02020603050405020304" pitchFamily="18" charset="0"/>
              </a:rPr>
              <a:t>Kendiniz ve parteriniz güç-ihtiyaç profilini çıkarmanız tam olarak kesin sonuç vermeyebilir. Fakat bu sizin ve başkalarının insanlara karşı yaklaşımınızı nasıl olduğunu anlamanıza yardımcı olacaktır. Kişiliği sizinkinden oldukça farklı biriyle evlenmemelisiniz ayrıca böyle biriyle herhangi bir alışveriş içine girmeyiniz.</a:t>
            </a:r>
            <a:endParaRPr lang="tr-TR" sz="2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tr-TR" sz="2200" dirty="0">
                <a:effectLst/>
                <a:latin typeface="Times New Roman" panose="02020603050405020304" pitchFamily="18" charset="0"/>
                <a:ea typeface="Times New Roman" panose="02020603050405020304" pitchFamily="18" charset="0"/>
                <a:cs typeface="Times New Roman" panose="02020603050405020304" pitchFamily="18" charset="0"/>
              </a:rPr>
              <a:t>Anlaşmadığınız bir partneriniz varsa anlaşmazlığın boyutuna bağlı olarak seçim teorisiyle başarı için daima bir şansınız vardır. Fakat kontrol ve baskı yöntemlerini kullanıyorsanız farklılıklar olduğu gibi kalacaktır. Bu evrede seçim teorisini benimsemek mutlu bir evliliğe başlamak ya da sürdürebilmek açısından önemlidir. Seçim teorisi uzlaşmaya giden yoldur.</a:t>
            </a:r>
            <a:endParaRPr lang="tr-TR" sz="2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25882625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918DDFE-214B-4B7E-B83D-00ECE5757E85}"/>
              </a:ext>
            </a:extLst>
          </p:cNvPr>
          <p:cNvSpPr>
            <a:spLocks noGrp="1"/>
          </p:cNvSpPr>
          <p:nvPr>
            <p:ph type="title"/>
          </p:nvPr>
        </p:nvSpPr>
        <p:spPr/>
        <p:txBody>
          <a:bodyPr>
            <a:normAutofit/>
          </a:bodyPr>
          <a:lstStyle/>
          <a:p>
            <a:r>
              <a:rPr lang="tr-TR" sz="3000" b="1" dirty="0">
                <a:latin typeface="Times New Roman" panose="02020603050405020304" pitchFamily="18" charset="0"/>
                <a:cs typeface="Times New Roman" panose="02020603050405020304" pitchFamily="18" charset="0"/>
              </a:rPr>
              <a:t>BAĞDAŞMA, KİŞİLİK VE İHTİYAÇLARIMIZIN GÜCÜ</a:t>
            </a:r>
          </a:p>
        </p:txBody>
      </p:sp>
      <p:sp>
        <p:nvSpPr>
          <p:cNvPr id="3" name="İçerik Yer Tutucusu 2">
            <a:extLst>
              <a:ext uri="{FF2B5EF4-FFF2-40B4-BE49-F238E27FC236}">
                <a16:creationId xmlns:a16="http://schemas.microsoft.com/office/drawing/2014/main" id="{BECC062F-962E-4814-91EC-2144E4CEA653}"/>
              </a:ext>
            </a:extLst>
          </p:cNvPr>
          <p:cNvSpPr>
            <a:spLocks noGrp="1"/>
          </p:cNvSpPr>
          <p:nvPr>
            <p:ph idx="1"/>
          </p:nvPr>
        </p:nvSpPr>
        <p:spPr>
          <a:xfrm>
            <a:off x="872836" y="2638044"/>
            <a:ext cx="11222182" cy="4067556"/>
          </a:xfrm>
        </p:spPr>
        <p:txBody>
          <a:bodyPr>
            <a:normAutofit fontScale="92500" lnSpcReduction="10000"/>
          </a:bodyPr>
          <a:lstStyle/>
          <a:p>
            <a:pPr algn="just">
              <a:lnSpc>
                <a:spcPct val="107000"/>
              </a:lnSpc>
              <a:spcAft>
                <a:spcPts val="800"/>
              </a:spcAft>
            </a:pPr>
            <a:r>
              <a:rPr lang="tr-TR" sz="2200" b="1" dirty="0">
                <a:effectLst/>
                <a:latin typeface="Times New Roman" panose="02020603050405020304" pitchFamily="18" charset="0"/>
                <a:ea typeface="Times New Roman" panose="02020603050405020304" pitchFamily="18" charset="0"/>
                <a:cs typeface="Times New Roman" panose="02020603050405020304" pitchFamily="18" charset="0"/>
              </a:rPr>
              <a:t>Yüksek Güç İhtiyacı</a:t>
            </a:r>
            <a:r>
              <a:rPr lang="tr-TR" sz="2200" dirty="0">
                <a:effectLst/>
                <a:latin typeface="Times New Roman" panose="02020603050405020304" pitchFamily="18" charset="0"/>
                <a:ea typeface="Times New Roman" panose="02020603050405020304" pitchFamily="18" charset="0"/>
                <a:cs typeface="Times New Roman" panose="02020603050405020304" pitchFamily="18" charset="0"/>
              </a:rPr>
              <a:t>: Her şeyin kendi istediği gibi yürümesini son sözü söyleme ve insanları sahiplenmeyi ister.</a:t>
            </a:r>
            <a:endParaRPr lang="tr-TR" sz="2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tr-TR" sz="2200" b="1" dirty="0">
                <a:effectLst/>
                <a:latin typeface="Times New Roman" panose="02020603050405020304" pitchFamily="18" charset="0"/>
                <a:ea typeface="Times New Roman" panose="02020603050405020304" pitchFamily="18" charset="0"/>
                <a:cs typeface="Times New Roman" panose="02020603050405020304" pitchFamily="18" charset="0"/>
              </a:rPr>
              <a:t>Yüksek Özgürlük ihtiyacı</a:t>
            </a:r>
            <a:r>
              <a:rPr lang="tr-TR" sz="2200" dirty="0">
                <a:effectLst/>
                <a:latin typeface="Times New Roman" panose="02020603050405020304" pitchFamily="18" charset="0"/>
                <a:ea typeface="Times New Roman" panose="02020603050405020304" pitchFamily="18" charset="0"/>
                <a:cs typeface="Times New Roman" panose="02020603050405020304" pitchFamily="18" charset="0"/>
              </a:rPr>
              <a:t>: Kuralları takip etme ve itaat fikrine katlanamaz. Bir yerde ya da başkalarıyla bir arada kalmak çok zor gelir.</a:t>
            </a:r>
            <a:endParaRPr lang="tr-TR" sz="2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tr-TR" sz="2200" b="1" dirty="0">
                <a:effectLst/>
                <a:latin typeface="Times New Roman" panose="02020603050405020304" pitchFamily="18" charset="0"/>
                <a:ea typeface="Times New Roman" panose="02020603050405020304" pitchFamily="18" charset="0"/>
                <a:cs typeface="Times New Roman" panose="02020603050405020304" pitchFamily="18" charset="0"/>
              </a:rPr>
              <a:t>Yüksek Eğlence İhtiyacı:</a:t>
            </a:r>
            <a:r>
              <a:rPr lang="tr-TR" sz="2200" dirty="0">
                <a:effectLst/>
                <a:latin typeface="Times New Roman" panose="02020603050405020304" pitchFamily="18" charset="0"/>
                <a:ea typeface="Times New Roman" panose="02020603050405020304" pitchFamily="18" charset="0"/>
                <a:cs typeface="Times New Roman" panose="02020603050405020304" pitchFamily="18" charset="0"/>
              </a:rPr>
              <a:t> Öğrenmek, araştırmak ve başkalarıyla eğlenmekten aldığı zevk oldukça fazladır.</a:t>
            </a:r>
            <a:endParaRPr lang="tr-TR" sz="2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tr-TR" sz="2200" b="1" dirty="0">
                <a:effectLst/>
                <a:latin typeface="Times New Roman" panose="02020603050405020304" pitchFamily="18" charset="0"/>
                <a:ea typeface="Times New Roman" panose="02020603050405020304" pitchFamily="18" charset="0"/>
                <a:cs typeface="Times New Roman" panose="02020603050405020304" pitchFamily="18" charset="0"/>
              </a:rPr>
              <a:t>Yüksek Hayatta kalma ihtiyacı:</a:t>
            </a:r>
            <a:r>
              <a:rPr lang="tr-TR" sz="2200" dirty="0">
                <a:effectLst/>
                <a:latin typeface="Times New Roman" panose="02020603050405020304" pitchFamily="18" charset="0"/>
                <a:ea typeface="Times New Roman" panose="02020603050405020304" pitchFamily="18" charset="0"/>
                <a:cs typeface="Times New Roman" panose="02020603050405020304" pitchFamily="18" charset="0"/>
              </a:rPr>
              <a:t> Başkalarına göre yaşamda daha az riske atılır.</a:t>
            </a:r>
            <a:endParaRPr lang="tr-TR" sz="2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tr-TR" sz="2200" b="1" dirty="0">
                <a:effectLst/>
                <a:latin typeface="Times New Roman" panose="02020603050405020304" pitchFamily="18" charset="0"/>
                <a:ea typeface="Times New Roman" panose="02020603050405020304" pitchFamily="18" charset="0"/>
                <a:cs typeface="Times New Roman" panose="02020603050405020304" pitchFamily="18" charset="0"/>
              </a:rPr>
              <a:t>Yüksek Aşk ve ait olma ihtiyacı:</a:t>
            </a:r>
            <a:r>
              <a:rPr lang="tr-TR" sz="2200" dirty="0">
                <a:effectLst/>
                <a:latin typeface="Times New Roman" panose="02020603050405020304" pitchFamily="18" charset="0"/>
                <a:ea typeface="Times New Roman" panose="02020603050405020304" pitchFamily="18" charset="0"/>
                <a:cs typeface="Times New Roman" panose="02020603050405020304" pitchFamily="18" charset="0"/>
              </a:rPr>
              <a:t> Diğerleriyle karşılaştırıldığında vermeye (almaya değil) oldukça isteklidir. (Çok arkadaşla iyi anlaşma &gt; yüksek aşk ve ait olma) (Az arkadaş ve iyi anlaşma &gt; yüksek aşk düşük ait olma ihtiyacı)</a:t>
            </a:r>
            <a:endParaRPr lang="tr-TR" sz="2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34973898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A778CED-D0AB-43EC-A1AB-CA1B52B9F773}"/>
              </a:ext>
            </a:extLst>
          </p:cNvPr>
          <p:cNvSpPr>
            <a:spLocks noGrp="1"/>
          </p:cNvSpPr>
          <p:nvPr>
            <p:ph type="title"/>
          </p:nvPr>
        </p:nvSpPr>
        <p:spPr/>
        <p:txBody>
          <a:bodyPr>
            <a:normAutofit/>
          </a:bodyPr>
          <a:lstStyle/>
          <a:p>
            <a:r>
              <a:rPr lang="tr-TR" sz="3000" b="1" dirty="0">
                <a:latin typeface="Times New Roman" panose="02020603050405020304" pitchFamily="18" charset="0"/>
                <a:cs typeface="Times New Roman" panose="02020603050405020304" pitchFamily="18" charset="0"/>
              </a:rPr>
              <a:t>BAĞDAŞMA, KİŞİLİK VE İHTİYAÇLARIMIZIN GÜCÜ</a:t>
            </a:r>
            <a:endParaRPr lang="tr-TR" sz="3000" b="1" dirty="0"/>
          </a:p>
        </p:txBody>
      </p:sp>
      <p:sp>
        <p:nvSpPr>
          <p:cNvPr id="3" name="İçerik Yer Tutucusu 2">
            <a:extLst>
              <a:ext uri="{FF2B5EF4-FFF2-40B4-BE49-F238E27FC236}">
                <a16:creationId xmlns:a16="http://schemas.microsoft.com/office/drawing/2014/main" id="{0B6C164A-DACB-4B6A-910C-83C5AE090075}"/>
              </a:ext>
            </a:extLst>
          </p:cNvPr>
          <p:cNvSpPr>
            <a:spLocks noGrp="1"/>
          </p:cNvSpPr>
          <p:nvPr>
            <p:ph idx="1"/>
          </p:nvPr>
        </p:nvSpPr>
        <p:spPr>
          <a:xfrm>
            <a:off x="976745" y="3164516"/>
            <a:ext cx="10238509" cy="3101983"/>
          </a:xfrm>
        </p:spPr>
        <p:txBody>
          <a:bodyPr>
            <a:normAutofit/>
          </a:bodyPr>
          <a:lstStyle/>
          <a:p>
            <a:pPr algn="just">
              <a:lnSpc>
                <a:spcPct val="150000"/>
              </a:lnSpc>
            </a:pPr>
            <a:r>
              <a:rPr lang="tr-TR" sz="2400" dirty="0">
                <a:latin typeface="Times New Roman" panose="02020603050405020304" pitchFamily="18" charset="0"/>
                <a:ea typeface="Times New Roman" panose="02020603050405020304" pitchFamily="18" charset="0"/>
                <a:cs typeface="Times New Roman" panose="02020603050405020304" pitchFamily="18" charset="0"/>
              </a:rPr>
              <a:t>B</a:t>
            </a:r>
            <a:r>
              <a:rPr lang="tr-TR" sz="2400" dirty="0">
                <a:effectLst/>
                <a:latin typeface="Times New Roman" panose="02020603050405020304" pitchFamily="18" charset="0"/>
                <a:ea typeface="Times New Roman" panose="02020603050405020304" pitchFamily="18" charset="0"/>
                <a:cs typeface="Times New Roman" panose="02020603050405020304" pitchFamily="18" charset="0"/>
              </a:rPr>
              <a:t>irbiriyle bağdaşması mümkün olmayan iki kişilik yapısı vardır. Bu yapılar her iki insana da sadece mutsuzluk getirir. ‘Sevgim onu değiştirir’ düşüncesi sadece bir yanılgıdır. </a:t>
            </a:r>
            <a:endParaRPr lang="tr-TR"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tr-TR" sz="2000" dirty="0"/>
          </a:p>
        </p:txBody>
      </p:sp>
    </p:spTree>
    <p:extLst>
      <p:ext uri="{BB962C8B-B14F-4D97-AF65-F5344CB8AC3E}">
        <p14:creationId xmlns:p14="http://schemas.microsoft.com/office/powerpoint/2010/main" val="34191210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398DEA2-F053-4EFE-93ED-41494C18478B}"/>
              </a:ext>
            </a:extLst>
          </p:cNvPr>
          <p:cNvSpPr>
            <a:spLocks noGrp="1"/>
          </p:cNvSpPr>
          <p:nvPr>
            <p:ph type="title"/>
          </p:nvPr>
        </p:nvSpPr>
        <p:spPr/>
        <p:txBody>
          <a:bodyPr/>
          <a:lstStyle/>
          <a:p>
            <a:r>
              <a:rPr lang="tr-TR" dirty="0">
                <a:latin typeface="Times New Roman" panose="02020603050405020304" pitchFamily="18" charset="0"/>
                <a:cs typeface="Times New Roman" panose="02020603050405020304" pitchFamily="18" charset="0"/>
              </a:rPr>
              <a:t> </a:t>
            </a:r>
            <a:r>
              <a:rPr lang="tr-TR" sz="3000" b="1" dirty="0">
                <a:latin typeface="Times New Roman" panose="02020603050405020304" pitchFamily="18" charset="0"/>
                <a:cs typeface="Times New Roman" panose="02020603050405020304" pitchFamily="18" charset="0"/>
              </a:rPr>
              <a:t>SOSYOPAT TİPLER</a:t>
            </a:r>
          </a:p>
        </p:txBody>
      </p:sp>
      <p:sp>
        <p:nvSpPr>
          <p:cNvPr id="3" name="İçerik Yer Tutucusu 2">
            <a:extLst>
              <a:ext uri="{FF2B5EF4-FFF2-40B4-BE49-F238E27FC236}">
                <a16:creationId xmlns:a16="http://schemas.microsoft.com/office/drawing/2014/main" id="{8907A41B-16DE-4986-AB30-C1D299B80DE3}"/>
              </a:ext>
            </a:extLst>
          </p:cNvPr>
          <p:cNvSpPr>
            <a:spLocks noGrp="1"/>
          </p:cNvSpPr>
          <p:nvPr>
            <p:ph idx="1"/>
          </p:nvPr>
        </p:nvSpPr>
        <p:spPr>
          <a:xfrm>
            <a:off x="831272" y="2638044"/>
            <a:ext cx="11055927" cy="3624211"/>
          </a:xfrm>
        </p:spPr>
        <p:txBody>
          <a:bodyPr>
            <a:normAutofit/>
          </a:bodyPr>
          <a:lstStyle/>
          <a:p>
            <a:pPr algn="just">
              <a:lnSpc>
                <a:spcPct val="150000"/>
              </a:lnSpc>
            </a:pPr>
            <a:r>
              <a:rPr lang="tr-TR" sz="2000" dirty="0">
                <a:effectLst/>
                <a:latin typeface="Times New Roman" panose="02020603050405020304" pitchFamily="18" charset="0"/>
                <a:ea typeface="Times New Roman" panose="02020603050405020304" pitchFamily="18" charset="0"/>
                <a:cs typeface="Times New Roman" panose="02020603050405020304" pitchFamily="18" charset="0"/>
              </a:rPr>
              <a:t>Bu kişiliği ilgilendiren, sadece güç ve kişisel özgürlüktür. Başkalarının ihtiyaçlarının onlar için bir önemi yoktur. Sosyopatların çoğu erkektir; çünkü, sevgi ve ait olma ihtiyaçları kadınlarınkinden daha az, güç ihtiyaçları daha fazladır. Bu, genetik olarak böyledir. Hayatta kalma ihtiyacının gücü ortalamanın altındadır. Sevgi ve ait olma ihtiyacı neredeyse bulunmamaktadır. Özgürlük ihtiyacı çok yüksektir. Eğlence ihtiyacı kişiden kişiye değişir. Sömürücü aldatıcı ve heyecan verici bir tiptir. Çekici ve seksi olabilirler, sizi elde etmek için her yolu kullanabilirler. Arkadaşları neredeyse yoktur. Sağlıklı bir ilişki kurulamaz tiplerdir.</a:t>
            </a:r>
            <a:endParaRPr lang="tr-TR" sz="20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12847121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E62753D-081B-48E5-9F19-BA24F48CAC4C}"/>
              </a:ext>
            </a:extLst>
          </p:cNvPr>
          <p:cNvSpPr>
            <a:spLocks noGrp="1"/>
          </p:cNvSpPr>
          <p:nvPr>
            <p:ph type="title"/>
          </p:nvPr>
        </p:nvSpPr>
        <p:spPr/>
        <p:txBody>
          <a:bodyPr/>
          <a:lstStyle/>
          <a:p>
            <a:r>
              <a:rPr lang="tr-TR" sz="3000" b="1" dirty="0">
                <a:latin typeface="Times New Roman" panose="02020603050405020304" pitchFamily="18" charset="0"/>
                <a:cs typeface="Times New Roman" panose="02020603050405020304" pitchFamily="18" charset="0"/>
              </a:rPr>
              <a:t>AVARE TİPLER</a:t>
            </a:r>
          </a:p>
        </p:txBody>
      </p:sp>
      <p:sp>
        <p:nvSpPr>
          <p:cNvPr id="3" name="İçerik Yer Tutucusu 2">
            <a:extLst>
              <a:ext uri="{FF2B5EF4-FFF2-40B4-BE49-F238E27FC236}">
                <a16:creationId xmlns:a16="http://schemas.microsoft.com/office/drawing/2014/main" id="{1103C0F2-11CF-473F-8A70-1F65DF6FBE86}"/>
              </a:ext>
            </a:extLst>
          </p:cNvPr>
          <p:cNvSpPr>
            <a:spLocks noGrp="1"/>
          </p:cNvSpPr>
          <p:nvPr>
            <p:ph idx="1"/>
          </p:nvPr>
        </p:nvSpPr>
        <p:spPr>
          <a:xfrm>
            <a:off x="789709" y="2410692"/>
            <a:ext cx="10917382" cy="4156364"/>
          </a:xfrm>
        </p:spPr>
        <p:txBody>
          <a:bodyPr>
            <a:normAutofit fontScale="92500" lnSpcReduction="10000"/>
          </a:bodyPr>
          <a:lstStyle/>
          <a:p>
            <a:pPr algn="just">
              <a:lnSpc>
                <a:spcPct val="107000"/>
              </a:lnSpc>
              <a:spcAft>
                <a:spcPts val="800"/>
              </a:spcAft>
            </a:pPr>
            <a:r>
              <a:rPr lang="tr-TR" sz="1800" dirty="0">
                <a:effectLst/>
                <a:latin typeface="Times New Roman" panose="02020603050405020304" pitchFamily="18" charset="0"/>
                <a:ea typeface="Times New Roman" panose="02020603050405020304" pitchFamily="18" charset="0"/>
                <a:cs typeface="Times New Roman" panose="02020603050405020304" pitchFamily="18" charset="0"/>
              </a:rPr>
              <a:t>Çok şaşırtıcı kişiliklerdir. Hoşturlar ve kolay iletişim kurarsınız; fakat önünde sonunda sizi hayal kırıklığına uğratırlar. İzini belli etmez ve size doğrudan bir sıkıntı vermezler. Yaptıklarından çok yapmadıklarından başınız ağrır.</a:t>
            </a:r>
            <a:endParaRPr lang="tr-T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tr-TR" sz="1800" dirty="0">
                <a:effectLst/>
                <a:latin typeface="Times New Roman" panose="02020603050405020304" pitchFamily="18" charset="0"/>
                <a:ea typeface="Times New Roman" panose="02020603050405020304" pitchFamily="18" charset="0"/>
                <a:cs typeface="Times New Roman" panose="02020603050405020304" pitchFamily="18" charset="0"/>
              </a:rPr>
              <a:t>Bu kişiler çalışmaz. Hayatta kalmak için daima birilerine -eş, aile ve arkadaşlar- ihtiyaç duyar. Aslında hiç çalışmamış olmaları söz konusu değildir. Bir süre çalışır. Ama bu birkaç yıl geçmez. Çoğunlukla işten çıkarılır veya kendisi çıkar. Kırk yaşlarına geldiğinde artık çalışması görülmüş şey değildir. Kendisine bakacak biri hep bulunur. Hayatta kalma ihtiyacı güçlü değildir. Çok fazla güç ihtiyacına sahiptir. Fakat hiç ganas’ı (hayatta kalmak için çok çalışma arzusu) yoktur. Yani güç ihtiyacını asla tatmin edemez. Kendi ve başkaları için bir şey yapmaz. Özgürlük ihtiyacı ortalama ya da ortalamadan azdır. Eğlence ihtiyacı çok güçlüdür ama bu çocuksu bir ihtiyaçtır. Bu kişi dünya ve gerçeklikten oldukça kopuktur. Genellikle evlenir ve çocuk sahibi olurlar ve onları sevdiğini söylerler. Ama bu sevgi çocuklardan çok kendilerine yönelik bir sevgidir.</a:t>
            </a:r>
            <a:endParaRPr lang="tr-T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tr-TR" sz="1800" dirty="0">
                <a:effectLst/>
                <a:latin typeface="Times New Roman" panose="02020603050405020304" pitchFamily="18" charset="0"/>
                <a:ea typeface="Times New Roman" panose="02020603050405020304" pitchFamily="18" charset="0"/>
                <a:cs typeface="Times New Roman" panose="02020603050405020304" pitchFamily="18" charset="0"/>
              </a:rPr>
              <a:t>Bu kişiler genellikle terapiye götürülürler ve terapisti yanıltıcı hareketler yaparlar. Bencillerdir ve başkalarını düşünmezler. İnişli çıkışlı davranışları manik depresif teşhisinin getirebilir. Herhangi bir konuda beceri sahibi değillerdir. Kendilerini sürekli çok güçlü algılarlar. Lakin öyle değillerdir.</a:t>
            </a:r>
            <a:endParaRPr lang="tr-TR"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2145026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D342537-DE93-4155-9A4C-F9B0EC0199B5}"/>
              </a:ext>
            </a:extLst>
          </p:cNvPr>
          <p:cNvSpPr>
            <a:spLocks noGrp="1"/>
          </p:cNvSpPr>
          <p:nvPr>
            <p:ph type="title"/>
          </p:nvPr>
        </p:nvSpPr>
        <p:spPr/>
        <p:txBody>
          <a:bodyPr>
            <a:normAutofit/>
          </a:bodyPr>
          <a:lstStyle/>
          <a:p>
            <a:r>
              <a:rPr lang="tr-TR" sz="3000" b="1" dirty="0">
                <a:latin typeface="Times New Roman" panose="02020603050405020304" pitchFamily="18" charset="0"/>
                <a:cs typeface="Times New Roman" panose="02020603050405020304" pitchFamily="18" charset="0"/>
              </a:rPr>
              <a:t>   BAĞDAŞMA, KİŞİLİK VE İHTİYAÇLARIMIZIN GÜCÜ</a:t>
            </a:r>
            <a:endParaRPr lang="tr-TR" sz="3000" b="1" dirty="0"/>
          </a:p>
        </p:txBody>
      </p:sp>
      <p:sp>
        <p:nvSpPr>
          <p:cNvPr id="3" name="İçerik Yer Tutucusu 2">
            <a:extLst>
              <a:ext uri="{FF2B5EF4-FFF2-40B4-BE49-F238E27FC236}">
                <a16:creationId xmlns:a16="http://schemas.microsoft.com/office/drawing/2014/main" id="{EEE86D7E-ECA7-4ACC-BE4F-0214E8CC4B42}"/>
              </a:ext>
            </a:extLst>
          </p:cNvPr>
          <p:cNvSpPr>
            <a:spLocks noGrp="1"/>
          </p:cNvSpPr>
          <p:nvPr>
            <p:ph idx="1"/>
          </p:nvPr>
        </p:nvSpPr>
        <p:spPr>
          <a:xfrm>
            <a:off x="942109" y="2638044"/>
            <a:ext cx="10626436" cy="3721192"/>
          </a:xfrm>
        </p:spPr>
        <p:txBody>
          <a:bodyPr>
            <a:normAutofit fontScale="92500" lnSpcReduction="10000"/>
          </a:bodyPr>
          <a:lstStyle/>
          <a:p>
            <a:pPr algn="just">
              <a:lnSpc>
                <a:spcPct val="150000"/>
              </a:lnSpc>
              <a:spcAft>
                <a:spcPts val="800"/>
              </a:spcAft>
            </a:pPr>
            <a:r>
              <a:rPr lang="tr-TR" sz="2000" dirty="0">
                <a:effectLst/>
                <a:latin typeface="Times New Roman" panose="02020603050405020304" pitchFamily="18" charset="0"/>
                <a:ea typeface="Times New Roman" panose="02020603050405020304" pitchFamily="18" charset="0"/>
                <a:cs typeface="Times New Roman" panose="02020603050405020304" pitchFamily="18" charset="0"/>
              </a:rPr>
              <a:t>Bu iki tipteki kişiye yer verilmesinin nedeni, ihtiyaç güçlerinin normalin dışındaki bazı kişiliklere dikkati çekmekti. Ancak ihtiyaç profilleri onları, sosyopatlık seviyesine götürenlerin sayısı oldukça azdır. Buna karşın avare kişilerin toplumda daha yaygındır. </a:t>
            </a:r>
          </a:p>
          <a:p>
            <a:pPr algn="just">
              <a:lnSpc>
                <a:spcPct val="150000"/>
              </a:lnSpc>
              <a:spcAft>
                <a:spcPts val="800"/>
              </a:spcAft>
            </a:pPr>
            <a:r>
              <a:rPr lang="tr-TR" sz="2000" dirty="0">
                <a:effectLst/>
                <a:latin typeface="Times New Roman" panose="02020603050405020304" pitchFamily="18" charset="0"/>
                <a:ea typeface="Times New Roman" panose="02020603050405020304" pitchFamily="18" charset="0"/>
                <a:cs typeface="Times New Roman" panose="02020603050405020304" pitchFamily="18" charset="0"/>
              </a:rPr>
              <a:t>Çoğumuz gerçek dünyada işlevi olan nitelik dünyaları oluşturabiliriz. Bunların, iyi ilişkilerin mevcut olduğu etkili bir hayat kurmamıza yetecek güçte olmaları gerekir. Elbette yaş cinsiyet, görünüş, sağlık ve yetenek açısından bazı sınırlar söz konusudur; </a:t>
            </a:r>
            <a:r>
              <a:rPr lang="tr-TR" sz="2000" dirty="0">
                <a:latin typeface="Times New Roman" panose="02020603050405020304" pitchFamily="18" charset="0"/>
                <a:ea typeface="Times New Roman" panose="02020603050405020304" pitchFamily="18" charset="0"/>
                <a:cs typeface="Times New Roman" panose="02020603050405020304" pitchFamily="18" charset="0"/>
              </a:rPr>
              <a:t>f</a:t>
            </a:r>
            <a:r>
              <a:rPr lang="tr-TR" sz="2000" dirty="0">
                <a:effectLst/>
                <a:latin typeface="Times New Roman" panose="02020603050405020304" pitchFamily="18" charset="0"/>
                <a:ea typeface="Times New Roman" panose="02020603050405020304" pitchFamily="18" charset="0"/>
                <a:cs typeface="Times New Roman" panose="02020603050405020304" pitchFamily="18" charset="0"/>
              </a:rPr>
              <a:t>akat gerçek dünyanın gerekleri olan bu sınırlar içinde bile çoğumuzun aklına bile gelmeyen seçimler bizi beklemektedir. Bizi sınırlayan, genlerimizden çok dış kontrol psikolojisidir.</a:t>
            </a:r>
            <a:endParaRPr lang="tr-TR" sz="20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2609424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AB4F206-D05B-4EC9-81A4-C12026BB8553}"/>
              </a:ext>
            </a:extLst>
          </p:cNvPr>
          <p:cNvSpPr>
            <a:spLocks noGrp="1"/>
          </p:cNvSpPr>
          <p:nvPr>
            <p:ph type="title"/>
          </p:nvPr>
        </p:nvSpPr>
        <p:spPr/>
        <p:txBody>
          <a:bodyPr>
            <a:normAutofit/>
          </a:bodyPr>
          <a:lstStyle/>
          <a:p>
            <a:r>
              <a:rPr lang="tr-TR" sz="3000" b="1" dirty="0">
                <a:latin typeface="Times New Roman" panose="02020603050405020304" pitchFamily="18" charset="0"/>
                <a:cs typeface="Times New Roman" panose="02020603050405020304" pitchFamily="18" charset="0"/>
              </a:rPr>
              <a:t>   ÇATIŞMA VE GERÇEKLİK TERAPİSİ</a:t>
            </a:r>
          </a:p>
        </p:txBody>
      </p:sp>
      <p:sp>
        <p:nvSpPr>
          <p:cNvPr id="3" name="İçerik Yer Tutucusu 2">
            <a:extLst>
              <a:ext uri="{FF2B5EF4-FFF2-40B4-BE49-F238E27FC236}">
                <a16:creationId xmlns:a16="http://schemas.microsoft.com/office/drawing/2014/main" id="{5098F5AE-9D76-4872-B70F-40A3EB098AE6}"/>
              </a:ext>
            </a:extLst>
          </p:cNvPr>
          <p:cNvSpPr>
            <a:spLocks noGrp="1"/>
          </p:cNvSpPr>
          <p:nvPr>
            <p:ph idx="1"/>
          </p:nvPr>
        </p:nvSpPr>
        <p:spPr>
          <a:xfrm>
            <a:off x="969818" y="2638044"/>
            <a:ext cx="10723418" cy="3859738"/>
          </a:xfrm>
        </p:spPr>
        <p:txBody>
          <a:bodyPr>
            <a:normAutofit/>
          </a:bodyPr>
          <a:lstStyle/>
          <a:p>
            <a:pPr algn="just">
              <a:spcBef>
                <a:spcPts val="1500"/>
              </a:spcBef>
              <a:spcAft>
                <a:spcPts val="600"/>
              </a:spcAft>
            </a:pPr>
            <a:r>
              <a:rPr lang="tr-TR" sz="2000" dirty="0">
                <a:latin typeface="Times New Roman" panose="02020603050405020304" pitchFamily="18" charset="0"/>
                <a:cs typeface="Times New Roman" panose="02020603050405020304" pitchFamily="18" charset="0"/>
              </a:rPr>
              <a:t>Nitelik dünyamızda aynı anda birbiriyle zıt iki resim varsa</a:t>
            </a:r>
            <a:r>
              <a:rPr lang="en-GB" sz="2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ortada bir çatışma mevcuttur</a:t>
            </a:r>
            <a:r>
              <a:rPr lang="en-GB" sz="2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Bunlardan birine ne kadar ağırlık verirseniz</a:t>
            </a:r>
            <a:r>
              <a:rPr lang="en-GB" sz="2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diğeri o kadar tatminden yoksun kalır</a:t>
            </a:r>
            <a:r>
              <a:rPr lang="en-GB" sz="2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a:t>
            </a:r>
            <a:r>
              <a:rPr lang="en-GB" sz="2000" dirty="0">
                <a:latin typeface="Times New Roman" panose="02020603050405020304" pitchFamily="18" charset="0"/>
                <a:cs typeface="Times New Roman" panose="02020603050405020304" pitchFamily="18" charset="0"/>
              </a:rPr>
              <a:t>H</a:t>
            </a:r>
            <a:r>
              <a:rPr lang="tr-TR" sz="2000" dirty="0">
                <a:latin typeface="Times New Roman" panose="02020603050405020304" pitchFamily="18" charset="0"/>
                <a:cs typeface="Times New Roman" panose="02020603050405020304" pitchFamily="18" charset="0"/>
              </a:rPr>
              <a:t>er ikisini de istediğimiz sürece bu tatminsizlik hep yaşanacaktır</a:t>
            </a:r>
            <a:r>
              <a:rPr lang="en-GB" sz="2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a:t>
            </a:r>
            <a:endParaRPr lang="en-GB" sz="2000" dirty="0">
              <a:latin typeface="Times New Roman" panose="02020603050405020304" pitchFamily="18" charset="0"/>
              <a:cs typeface="Times New Roman" panose="02020603050405020304" pitchFamily="18" charset="0"/>
            </a:endParaRPr>
          </a:p>
          <a:p>
            <a:pPr algn="just">
              <a:spcBef>
                <a:spcPts val="1500"/>
              </a:spcBef>
              <a:spcAft>
                <a:spcPts val="600"/>
              </a:spcAft>
            </a:pPr>
            <a:r>
              <a:rPr lang="tr-TR" sz="2000" dirty="0">
                <a:latin typeface="Times New Roman" panose="02020603050405020304" pitchFamily="18" charset="0"/>
                <a:cs typeface="Times New Roman" panose="02020603050405020304" pitchFamily="18" charset="0"/>
              </a:rPr>
              <a:t>Örneğin</a:t>
            </a:r>
            <a:r>
              <a:rPr lang="en-GB" sz="2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zayıflamayı istiyorum ama diyet ya da egzersiz yapmayı istemiyorum</a:t>
            </a:r>
            <a:r>
              <a:rPr lang="en-GB" sz="2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Yılın oyunu için sadece bir biletim var </a:t>
            </a:r>
            <a:r>
              <a:rPr lang="en-GB" sz="2000" dirty="0">
                <a:latin typeface="Times New Roman" panose="02020603050405020304" pitchFamily="18" charset="0"/>
                <a:cs typeface="Times New Roman" panose="02020603050405020304" pitchFamily="18" charset="0"/>
              </a:rPr>
              <a:t>v</a:t>
            </a:r>
            <a:r>
              <a:rPr lang="tr-TR" sz="2000" dirty="0">
                <a:latin typeface="Times New Roman" panose="02020603050405020304" pitchFamily="18" charset="0"/>
                <a:cs typeface="Times New Roman" panose="02020603050405020304" pitchFamily="18" charset="0"/>
              </a:rPr>
              <a:t>e haftalardır çıkmak için kendisine yalvardığım kız bana</a:t>
            </a:r>
            <a:r>
              <a:rPr lang="en-GB" sz="2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boş olduğu </a:t>
            </a:r>
            <a:r>
              <a:rPr lang="en-GB" sz="2000" dirty="0">
                <a:latin typeface="Times New Roman" panose="02020603050405020304" pitchFamily="18" charset="0"/>
                <a:cs typeface="Times New Roman" panose="02020603050405020304" pitchFamily="18" charset="0"/>
              </a:rPr>
              <a:t>g</a:t>
            </a:r>
            <a:r>
              <a:rPr lang="tr-TR" sz="2000" dirty="0">
                <a:latin typeface="Times New Roman" panose="02020603050405020304" pitchFamily="18" charset="0"/>
                <a:cs typeface="Times New Roman" panose="02020603050405020304" pitchFamily="18" charset="0"/>
              </a:rPr>
              <a:t>ecenin, o gece olduğunu söylüyor</a:t>
            </a:r>
            <a:r>
              <a:rPr lang="en-GB" sz="2000" dirty="0">
                <a:latin typeface="Times New Roman" panose="02020603050405020304" pitchFamily="18" charset="0"/>
                <a:cs typeface="Times New Roman" panose="02020603050405020304" pitchFamily="18" charset="0"/>
              </a:rPr>
              <a:t>.</a:t>
            </a:r>
          </a:p>
          <a:p>
            <a:pPr algn="just">
              <a:spcBef>
                <a:spcPts val="1500"/>
              </a:spcBef>
              <a:spcAft>
                <a:spcPts val="600"/>
              </a:spcAft>
            </a:pPr>
            <a:r>
              <a:rPr lang="tr-TR" sz="2000" dirty="0">
                <a:latin typeface="Times New Roman" panose="02020603050405020304" pitchFamily="18" charset="0"/>
                <a:cs typeface="Times New Roman" panose="02020603050405020304" pitchFamily="18" charset="0"/>
              </a:rPr>
              <a:t>Çatışmanın şiddeti, birbiriyle zıt olan resimlerin ne kadar güçlü oldukları ile doğru orantılıdır. Her iki resimde güçlü ise çatışma çok acı vericidir </a:t>
            </a:r>
            <a:r>
              <a:rPr lang="en-GB" sz="2000" dirty="0">
                <a:latin typeface="Times New Roman" panose="02020603050405020304" pitchFamily="18" charset="0"/>
                <a:cs typeface="Times New Roman" panose="02020603050405020304" pitchFamily="18" charset="0"/>
              </a:rPr>
              <a:t>.</a:t>
            </a:r>
            <a:endParaRPr lang="tr-TR" sz="2000" dirty="0">
              <a:latin typeface="Times New Roman" panose="02020603050405020304" pitchFamily="18" charset="0"/>
              <a:cs typeface="Times New Roman" panose="02020603050405020304" pitchFamily="18" charset="0"/>
            </a:endParaRPr>
          </a:p>
          <a:p>
            <a:pPr algn="just">
              <a:spcBef>
                <a:spcPts val="1500"/>
              </a:spcBef>
              <a:spcAft>
                <a:spcPts val="600"/>
              </a:spcAft>
            </a:pPr>
            <a:r>
              <a:rPr lang="tr-TR" sz="2000" dirty="0">
                <a:latin typeface="Times New Roman" panose="02020603050405020304" pitchFamily="18" charset="0"/>
                <a:cs typeface="Times New Roman" panose="02020603050405020304" pitchFamily="18" charset="0"/>
              </a:rPr>
              <a:t>Çatışmayı bu kadar şiddetli yapa</a:t>
            </a:r>
            <a:r>
              <a:rPr lang="en-GB" sz="2000" dirty="0">
                <a:latin typeface="Times New Roman" panose="02020603050405020304" pitchFamily="18" charset="0"/>
                <a:cs typeface="Times New Roman" panose="02020603050405020304" pitchFamily="18" charset="0"/>
              </a:rPr>
              <a:t>n, anında</a:t>
            </a:r>
            <a:r>
              <a:rPr lang="tr-TR" sz="2000" dirty="0">
                <a:latin typeface="Times New Roman" panose="02020603050405020304" pitchFamily="18" charset="0"/>
                <a:cs typeface="Times New Roman" panose="02020603050405020304" pitchFamily="18" charset="0"/>
              </a:rPr>
              <a:t> bir çözümün üretilmesidir</a:t>
            </a:r>
            <a:r>
              <a:rPr lang="en-GB" sz="2000" dirty="0">
                <a:latin typeface="Times New Roman" panose="02020603050405020304" pitchFamily="18" charset="0"/>
                <a:cs typeface="Times New Roman" panose="02020603050405020304" pitchFamily="18" charset="0"/>
              </a:rPr>
              <a:t>.</a:t>
            </a:r>
            <a:endParaRPr lang="tr-TR" sz="2000" dirty="0">
              <a:latin typeface="Times New Roman" panose="02020603050405020304" pitchFamily="18" charset="0"/>
              <a:cs typeface="Times New Roman" panose="02020603050405020304" pitchFamily="18" charset="0"/>
            </a:endParaRPr>
          </a:p>
          <a:p>
            <a:endParaRPr lang="tr-TR" sz="2000" dirty="0"/>
          </a:p>
        </p:txBody>
      </p:sp>
    </p:spTree>
    <p:extLst>
      <p:ext uri="{BB962C8B-B14F-4D97-AF65-F5344CB8AC3E}">
        <p14:creationId xmlns:p14="http://schemas.microsoft.com/office/powerpoint/2010/main" val="24617794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B8C8F0A-1F03-43EF-AA82-B58E8EBCEAC8}"/>
              </a:ext>
            </a:extLst>
          </p:cNvPr>
          <p:cNvSpPr>
            <a:spLocks noGrp="1"/>
          </p:cNvSpPr>
          <p:nvPr>
            <p:ph type="title"/>
          </p:nvPr>
        </p:nvSpPr>
        <p:spPr/>
        <p:txBody>
          <a:bodyPr/>
          <a:lstStyle/>
          <a:p>
            <a:r>
              <a:rPr lang="tr-TR" sz="3000" b="1" dirty="0"/>
              <a:t> </a:t>
            </a:r>
            <a:r>
              <a:rPr lang="tr-TR" sz="3000" b="1" dirty="0">
                <a:latin typeface="Times New Roman" panose="02020603050405020304" pitchFamily="18" charset="0"/>
                <a:cs typeface="Times New Roman" panose="02020603050405020304" pitchFamily="18" charset="0"/>
              </a:rPr>
              <a:t>ÇATIŞMAYLA BAŞA ÇIKMA</a:t>
            </a:r>
          </a:p>
        </p:txBody>
      </p:sp>
      <p:sp>
        <p:nvSpPr>
          <p:cNvPr id="3" name="İçerik Yer Tutucusu 2">
            <a:extLst>
              <a:ext uri="{FF2B5EF4-FFF2-40B4-BE49-F238E27FC236}">
                <a16:creationId xmlns:a16="http://schemas.microsoft.com/office/drawing/2014/main" id="{6984A090-72D4-496A-A0C2-80716CE8AB2C}"/>
              </a:ext>
            </a:extLst>
          </p:cNvPr>
          <p:cNvSpPr>
            <a:spLocks noGrp="1"/>
          </p:cNvSpPr>
          <p:nvPr>
            <p:ph idx="1"/>
          </p:nvPr>
        </p:nvSpPr>
        <p:spPr>
          <a:xfrm>
            <a:off x="831273" y="2638044"/>
            <a:ext cx="10598727" cy="3804320"/>
          </a:xfrm>
        </p:spPr>
        <p:txBody>
          <a:bodyPr>
            <a:normAutofit/>
          </a:bodyPr>
          <a:lstStyle/>
          <a:p>
            <a:pPr algn="just">
              <a:lnSpc>
                <a:spcPct val="100000"/>
              </a:lnSpc>
              <a:spcBef>
                <a:spcPts val="1200"/>
              </a:spcBef>
            </a:pPr>
            <a:r>
              <a:rPr lang="en-GB" sz="2000" dirty="0">
                <a:latin typeface="Times New Roman" panose="02020603050405020304" pitchFamily="18" charset="0"/>
                <a:cs typeface="Times New Roman" panose="02020603050405020304" pitchFamily="18" charset="0"/>
              </a:rPr>
              <a:t>Ç</a:t>
            </a:r>
            <a:r>
              <a:rPr lang="tr-TR" sz="2000" dirty="0">
                <a:latin typeface="Times New Roman" panose="02020603050405020304" pitchFamily="18" charset="0"/>
                <a:cs typeface="Times New Roman" panose="02020603050405020304" pitchFamily="18" charset="0"/>
              </a:rPr>
              <a:t>atışmayı ortadan kaldırmasa da yine de yapabileceğiniz bir şey vardır</a:t>
            </a:r>
            <a:r>
              <a:rPr lang="en-GB" sz="2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a:t>
            </a:r>
            <a:r>
              <a:rPr lang="en-GB" sz="2000" dirty="0">
                <a:latin typeface="Times New Roman" panose="02020603050405020304" pitchFamily="18" charset="0"/>
                <a:cs typeface="Times New Roman" panose="02020603050405020304" pitchFamily="18" charset="0"/>
              </a:rPr>
              <a:t>D</a:t>
            </a:r>
            <a:r>
              <a:rPr lang="tr-TR" sz="2000" dirty="0">
                <a:latin typeface="Times New Roman" panose="02020603050405020304" pitchFamily="18" charset="0"/>
                <a:cs typeface="Times New Roman" panose="02020603050405020304" pitchFamily="18" charset="0"/>
              </a:rPr>
              <a:t>r. </a:t>
            </a:r>
            <a:r>
              <a:rPr lang="tr-TR" sz="2000" dirty="0" err="1">
                <a:latin typeface="Times New Roman" panose="02020603050405020304" pitchFamily="18" charset="0"/>
                <a:cs typeface="Times New Roman" panose="02020603050405020304" pitchFamily="18" charset="0"/>
              </a:rPr>
              <a:t>Harrington</a:t>
            </a:r>
            <a:r>
              <a:rPr lang="tr-TR" sz="2000" dirty="0">
                <a:latin typeface="Times New Roman" panose="02020603050405020304" pitchFamily="18" charset="0"/>
                <a:cs typeface="Times New Roman" panose="02020603050405020304" pitchFamily="18" charset="0"/>
              </a:rPr>
              <a:t> : “ </a:t>
            </a:r>
            <a:r>
              <a:rPr lang="en-GB" sz="2000" dirty="0">
                <a:latin typeface="Times New Roman" panose="02020603050405020304" pitchFamily="18" charset="0"/>
                <a:cs typeface="Times New Roman" panose="02020603050405020304" pitchFamily="18" charset="0"/>
              </a:rPr>
              <a:t>N</a:t>
            </a:r>
            <a:r>
              <a:rPr lang="tr-TR" sz="2000" dirty="0">
                <a:latin typeface="Times New Roman" panose="02020603050405020304" pitchFamily="18" charset="0"/>
                <a:cs typeface="Times New Roman" panose="02020603050405020304" pitchFamily="18" charset="0"/>
              </a:rPr>
              <a:t>e yapacağını bilmiyorsan eğer mümkünse her iki yöne de gitme</a:t>
            </a:r>
            <a:r>
              <a:rPr lang="en-GB" sz="2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demiştir. En azından işleri daha da kötüye götürmemiş olursunuz</a:t>
            </a:r>
            <a:r>
              <a:rPr lang="en-GB" sz="2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a:t>
            </a:r>
            <a:r>
              <a:rPr lang="en-GB" sz="2000" dirty="0">
                <a:latin typeface="Times New Roman" panose="02020603050405020304" pitchFamily="18" charset="0"/>
                <a:cs typeface="Times New Roman" panose="02020603050405020304" pitchFamily="18" charset="0"/>
              </a:rPr>
              <a:t>S</a:t>
            </a:r>
            <a:r>
              <a:rPr lang="tr-TR" sz="2000" dirty="0">
                <a:latin typeface="Times New Roman" panose="02020603050405020304" pitchFamily="18" charset="0"/>
                <a:cs typeface="Times New Roman" panose="02020603050405020304" pitchFamily="18" charset="0"/>
              </a:rPr>
              <a:t>onunda zaman çatışmayı b</a:t>
            </a:r>
            <a:r>
              <a:rPr lang="en-GB" sz="2000" dirty="0">
                <a:latin typeface="Times New Roman" panose="02020603050405020304" pitchFamily="18" charset="0"/>
                <a:cs typeface="Times New Roman" panose="02020603050405020304" pitchFamily="18" charset="0"/>
              </a:rPr>
              <a:t>u</a:t>
            </a:r>
            <a:r>
              <a:rPr lang="tr-TR" sz="2000" dirty="0">
                <a:latin typeface="Times New Roman" panose="02020603050405020304" pitchFamily="18" charset="0"/>
                <a:cs typeface="Times New Roman" panose="02020603050405020304" pitchFamily="18" charset="0"/>
              </a:rPr>
              <a:t> ya da diğer yöne hareket ettirecektir</a:t>
            </a:r>
            <a:r>
              <a:rPr lang="en-GB" sz="2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a:t>
            </a:r>
          </a:p>
          <a:p>
            <a:pPr algn="just">
              <a:lnSpc>
                <a:spcPct val="100000"/>
              </a:lnSpc>
              <a:spcBef>
                <a:spcPts val="1200"/>
              </a:spcBef>
            </a:pPr>
            <a:r>
              <a:rPr lang="tr-TR" sz="2000" dirty="0">
                <a:latin typeface="Times New Roman" panose="02020603050405020304" pitchFamily="18" charset="0"/>
                <a:cs typeface="Times New Roman" panose="02020603050405020304" pitchFamily="18" charset="0"/>
              </a:rPr>
              <a:t>Çatışmanın çözümlerinden biri iyi bir psikolojik danışmanlıktır</a:t>
            </a:r>
            <a:r>
              <a:rPr lang="en-GB" sz="2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Danış</a:t>
            </a:r>
            <a:r>
              <a:rPr lang="en-GB" sz="2000" dirty="0">
                <a:latin typeface="Times New Roman" panose="02020603050405020304" pitchFamily="18" charset="0"/>
                <a:cs typeface="Times New Roman" panose="02020603050405020304" pitchFamily="18" charset="0"/>
              </a:rPr>
              <a:t>m</a:t>
            </a:r>
            <a:r>
              <a:rPr lang="tr-TR" sz="2000" dirty="0">
                <a:latin typeface="Times New Roman" panose="02020603050405020304" pitchFamily="18" charset="0"/>
                <a:cs typeface="Times New Roman" panose="02020603050405020304" pitchFamily="18" charset="0"/>
              </a:rPr>
              <a:t>an size ne yapacağınızı söyleyemez</a:t>
            </a:r>
            <a:r>
              <a:rPr lang="en-GB" sz="2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fakat seçenekleri bir çerçeveye oturabilir</a:t>
            </a:r>
            <a:r>
              <a:rPr lang="en-GB" sz="2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a:t>
            </a:r>
            <a:r>
              <a:rPr lang="en-GB" sz="2000" dirty="0">
                <a:latin typeface="Times New Roman" panose="02020603050405020304" pitchFamily="18" charset="0"/>
                <a:cs typeface="Times New Roman" panose="02020603050405020304" pitchFamily="18" charset="0"/>
              </a:rPr>
              <a:t>B</a:t>
            </a:r>
            <a:r>
              <a:rPr lang="tr-TR" sz="2000" dirty="0">
                <a:latin typeface="Times New Roman" panose="02020603050405020304" pitchFamily="18" charset="0"/>
                <a:cs typeface="Times New Roman" panose="02020603050405020304" pitchFamily="18" charset="0"/>
              </a:rPr>
              <a:t>u şekilde ağırlıklarının eşit olduğunu düşündüğünüz seçeneklerin aslında hiç de öyle olmadıklarını görürsünüz.</a:t>
            </a:r>
            <a:endParaRPr lang="en-GB" sz="2000" dirty="0">
              <a:latin typeface="Times New Roman" panose="02020603050405020304" pitchFamily="18" charset="0"/>
              <a:cs typeface="Times New Roman" panose="02020603050405020304" pitchFamily="18" charset="0"/>
            </a:endParaRPr>
          </a:p>
          <a:p>
            <a:pPr algn="just">
              <a:lnSpc>
                <a:spcPct val="100000"/>
              </a:lnSpc>
              <a:spcBef>
                <a:spcPts val="1200"/>
              </a:spcBef>
            </a:pPr>
            <a:r>
              <a:rPr lang="tr-TR" sz="2000" dirty="0">
                <a:latin typeface="Times New Roman" panose="02020603050405020304" pitchFamily="18" charset="0"/>
                <a:cs typeface="Times New Roman" panose="02020603050405020304" pitchFamily="18" charset="0"/>
              </a:rPr>
              <a:t> Psikolojik danışmanın yaptığı, atışma içindeki kişiyi üçüncü bir seçeneğe doğru yöneltmektir</a:t>
            </a:r>
            <a:r>
              <a:rPr lang="en-GB" sz="2000" dirty="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Bu seçenek</a:t>
            </a:r>
            <a:r>
              <a:rPr lang="en-GB" sz="2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çatışma nedeniyle tat</a:t>
            </a:r>
            <a:r>
              <a:rPr lang="en-GB" sz="2000" dirty="0">
                <a:latin typeface="Times New Roman" panose="02020603050405020304" pitchFamily="18" charset="0"/>
                <a:cs typeface="Times New Roman" panose="02020603050405020304" pitchFamily="18" charset="0"/>
              </a:rPr>
              <a:t>min</a:t>
            </a:r>
            <a:r>
              <a:rPr lang="tr-TR" sz="2000" dirty="0">
                <a:latin typeface="Times New Roman" panose="02020603050405020304" pitchFamily="18" charset="0"/>
                <a:cs typeface="Times New Roman" panose="02020603050405020304" pitchFamily="18" charset="0"/>
              </a:rPr>
              <a:t> imkanı bulmamış ihtiyaç ya da ihtiyaçlarla çatışmasıdır. Ayrıca onlara tatmin imkanı da sunabilir.</a:t>
            </a:r>
          </a:p>
          <a:p>
            <a:endParaRPr lang="tr-TR" dirty="0"/>
          </a:p>
        </p:txBody>
      </p:sp>
    </p:spTree>
    <p:extLst>
      <p:ext uri="{BB962C8B-B14F-4D97-AF65-F5344CB8AC3E}">
        <p14:creationId xmlns:p14="http://schemas.microsoft.com/office/powerpoint/2010/main" val="34728008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3A34D52-114B-4784-BE21-80335DEE25A3}"/>
              </a:ext>
            </a:extLst>
          </p:cNvPr>
          <p:cNvSpPr>
            <a:spLocks noGrp="1"/>
          </p:cNvSpPr>
          <p:nvPr>
            <p:ph type="title"/>
          </p:nvPr>
        </p:nvSpPr>
        <p:spPr/>
        <p:txBody>
          <a:bodyPr/>
          <a:lstStyle/>
          <a:p>
            <a:r>
              <a:rPr lang="tr-TR" sz="3000" b="1" dirty="0">
                <a:latin typeface="Times New Roman" panose="02020603050405020304" pitchFamily="18" charset="0"/>
                <a:cs typeface="Times New Roman" panose="02020603050405020304" pitchFamily="18" charset="0"/>
              </a:rPr>
              <a:t>GERÇEKLİK TERAPİSİ</a:t>
            </a:r>
          </a:p>
        </p:txBody>
      </p:sp>
      <p:sp>
        <p:nvSpPr>
          <p:cNvPr id="3" name="İçerik Yer Tutucusu 2">
            <a:extLst>
              <a:ext uri="{FF2B5EF4-FFF2-40B4-BE49-F238E27FC236}">
                <a16:creationId xmlns:a16="http://schemas.microsoft.com/office/drawing/2014/main" id="{69487980-1F77-47A4-A56E-445B0C7DD321}"/>
              </a:ext>
            </a:extLst>
          </p:cNvPr>
          <p:cNvSpPr>
            <a:spLocks noGrp="1"/>
          </p:cNvSpPr>
          <p:nvPr>
            <p:ph idx="1"/>
          </p:nvPr>
        </p:nvSpPr>
        <p:spPr>
          <a:xfrm>
            <a:off x="1039091" y="2536160"/>
            <a:ext cx="5264727" cy="4224858"/>
          </a:xfrm>
        </p:spPr>
        <p:txBody>
          <a:bodyPr>
            <a:normAutofit fontScale="92500" lnSpcReduction="20000"/>
          </a:bodyPr>
          <a:lstStyle/>
          <a:p>
            <a:pPr algn="just">
              <a:lnSpc>
                <a:spcPct val="150000"/>
              </a:lnSpc>
            </a:pPr>
            <a:r>
              <a:rPr lang="tr-TR" sz="2000" dirty="0">
                <a:latin typeface="Times New Roman" panose="02020603050405020304" pitchFamily="18" charset="0"/>
                <a:cs typeface="Times New Roman" panose="02020603050405020304" pitchFamily="18" charset="0"/>
              </a:rPr>
              <a:t>Seçim teorisi</a:t>
            </a:r>
            <a:r>
              <a:rPr lang="en-GB" sz="2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Gerçeklik terapisinin çatısını oluşturur</a:t>
            </a:r>
            <a:r>
              <a:rPr lang="en-GB" sz="2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a:t>
            </a:r>
            <a:r>
              <a:rPr lang="en-GB" sz="2000" dirty="0">
                <a:latin typeface="Times New Roman" panose="02020603050405020304" pitchFamily="18" charset="0"/>
                <a:cs typeface="Times New Roman" panose="02020603050405020304" pitchFamily="18" charset="0"/>
              </a:rPr>
              <a:t>B</a:t>
            </a:r>
            <a:r>
              <a:rPr lang="tr-TR" sz="2000" dirty="0">
                <a:latin typeface="Times New Roman" panose="02020603050405020304" pitchFamily="18" charset="0"/>
                <a:cs typeface="Times New Roman" panose="02020603050405020304" pitchFamily="18" charset="0"/>
              </a:rPr>
              <a:t>u terapi yöntemi </a:t>
            </a:r>
            <a:r>
              <a:rPr lang="en-GB" sz="2000" dirty="0">
                <a:latin typeface="Times New Roman" panose="02020603050405020304" pitchFamily="18" charset="0"/>
                <a:cs typeface="Times New Roman" panose="02020603050405020304" pitchFamily="18" charset="0"/>
              </a:rPr>
              <a:t>William Glasser tarafından</a:t>
            </a:r>
            <a:r>
              <a:rPr lang="tr-TR" sz="2000" dirty="0">
                <a:latin typeface="Times New Roman" panose="02020603050405020304" pitchFamily="18" charset="0"/>
                <a:cs typeface="Times New Roman" panose="02020603050405020304" pitchFamily="18" charset="0"/>
              </a:rPr>
              <a:t> 1960'ların başında geliştirilen bir terapi metotudur</a:t>
            </a:r>
            <a:r>
              <a:rPr lang="en-GB" sz="2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a:t>
            </a:r>
            <a:r>
              <a:rPr lang="en-GB" sz="2000" dirty="0">
                <a:latin typeface="Times New Roman" panose="02020603050405020304" pitchFamily="18" charset="0"/>
                <a:cs typeface="Times New Roman" panose="02020603050405020304" pitchFamily="18" charset="0"/>
              </a:rPr>
              <a:t>B</a:t>
            </a:r>
            <a:r>
              <a:rPr lang="tr-TR" sz="2000" dirty="0">
                <a:latin typeface="Times New Roman" panose="02020603050405020304" pitchFamily="18" charset="0"/>
                <a:cs typeface="Times New Roman" panose="02020603050405020304" pitchFamily="18" charset="0"/>
              </a:rPr>
              <a:t>u terapi, sadece terapiye gelen kişiye karşı bakış açısı belirler. Terapiste ne yapacağını söylemez</a:t>
            </a:r>
            <a:r>
              <a:rPr lang="en-GB" sz="2000" dirty="0">
                <a:latin typeface="Times New Roman" panose="02020603050405020304" pitchFamily="18" charset="0"/>
                <a:cs typeface="Times New Roman" panose="02020603050405020304" pitchFamily="18" charset="0"/>
              </a:rPr>
              <a:t>.</a:t>
            </a:r>
          </a:p>
          <a:p>
            <a:pPr algn="just">
              <a:lnSpc>
                <a:spcPct val="150000"/>
              </a:lnSpc>
            </a:pPr>
            <a:r>
              <a:rPr lang="tr-TR" sz="2000" dirty="0">
                <a:latin typeface="Times New Roman" panose="02020603050405020304" pitchFamily="18" charset="0"/>
                <a:cs typeface="Times New Roman" panose="02020603050405020304" pitchFamily="18" charset="0"/>
              </a:rPr>
              <a:t>Bu terapi yöntemi gerçeklik terapisine seçim teorisini ekleyerek oluşan bir terapi metotudur ve </a:t>
            </a:r>
            <a:r>
              <a:rPr lang="en-GB" sz="2000" dirty="0">
                <a:latin typeface="Times New Roman" panose="02020603050405020304" pitchFamily="18" charset="0"/>
                <a:cs typeface="Times New Roman" panose="02020603050405020304" pitchFamily="18" charset="0"/>
              </a:rPr>
              <a:t>on</a:t>
            </a:r>
            <a:r>
              <a:rPr lang="tr-TR" sz="2000" dirty="0">
                <a:latin typeface="Times New Roman" panose="02020603050405020304" pitchFamily="18" charset="0"/>
                <a:cs typeface="Times New Roman" panose="02020603050405020304" pitchFamily="18" charset="0"/>
              </a:rPr>
              <a:t> ya da daha az seansta pek çok şeylerin kaza</a:t>
            </a:r>
            <a:r>
              <a:rPr lang="en-GB" sz="2000" dirty="0">
                <a:latin typeface="Times New Roman" panose="02020603050405020304" pitchFamily="18" charset="0"/>
                <a:cs typeface="Times New Roman" panose="02020603050405020304" pitchFamily="18" charset="0"/>
              </a:rPr>
              <a:t>n</a:t>
            </a:r>
            <a:r>
              <a:rPr lang="tr-TR" sz="2000" dirty="0">
                <a:latin typeface="Times New Roman" panose="02020603050405020304" pitchFamily="18" charset="0"/>
                <a:cs typeface="Times New Roman" panose="02020603050405020304" pitchFamily="18" charset="0"/>
              </a:rPr>
              <a:t>ı</a:t>
            </a:r>
            <a:r>
              <a:rPr lang="en-GB" sz="2000" dirty="0">
                <a:latin typeface="Times New Roman" panose="02020603050405020304" pitchFamily="18" charset="0"/>
                <a:cs typeface="Times New Roman" panose="02020603050405020304" pitchFamily="18" charset="0"/>
              </a:rPr>
              <a:t>la</a:t>
            </a:r>
            <a:r>
              <a:rPr lang="tr-TR" sz="2000" dirty="0">
                <a:latin typeface="Times New Roman" panose="02020603050405020304" pitchFamily="18" charset="0"/>
                <a:cs typeface="Times New Roman" panose="02020603050405020304" pitchFamily="18" charset="0"/>
              </a:rPr>
              <a:t>cağı bir modeldir</a:t>
            </a:r>
            <a:r>
              <a:rPr lang="en-GB" sz="2000" dirty="0">
                <a:latin typeface="Times New Roman" panose="02020603050405020304" pitchFamily="18" charset="0"/>
                <a:cs typeface="Times New Roman" panose="02020603050405020304" pitchFamily="18" charset="0"/>
              </a:rPr>
              <a:t>.</a:t>
            </a:r>
          </a:p>
          <a:p>
            <a:endParaRPr lang="tr-TR"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9932" y="2536160"/>
            <a:ext cx="5284976" cy="3864639"/>
          </a:xfrm>
          <a:prstGeom prst="rect">
            <a:avLst/>
          </a:prstGeom>
        </p:spPr>
      </p:pic>
    </p:spTree>
    <p:extLst>
      <p:ext uri="{BB962C8B-B14F-4D97-AF65-F5344CB8AC3E}">
        <p14:creationId xmlns:p14="http://schemas.microsoft.com/office/powerpoint/2010/main" val="14472478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EA164BF-B000-41F9-9ED2-1797FE336345}"/>
              </a:ext>
            </a:extLst>
          </p:cNvPr>
          <p:cNvSpPr>
            <a:spLocks noGrp="1"/>
          </p:cNvSpPr>
          <p:nvPr>
            <p:ph type="title"/>
          </p:nvPr>
        </p:nvSpPr>
        <p:spPr/>
        <p:txBody>
          <a:bodyPr/>
          <a:lstStyle/>
          <a:p>
            <a:r>
              <a:rPr lang="tr-TR" sz="3000" b="1" dirty="0">
                <a:latin typeface="Times New Roman" panose="02020603050405020304" pitchFamily="18" charset="0"/>
                <a:cs typeface="Times New Roman" panose="02020603050405020304" pitchFamily="18" charset="0"/>
              </a:rPr>
              <a:t>GERÇEKLİK TERAPİSİ</a:t>
            </a:r>
          </a:p>
        </p:txBody>
      </p:sp>
      <p:sp>
        <p:nvSpPr>
          <p:cNvPr id="3" name="İçerik Yer Tutucusu 2">
            <a:extLst>
              <a:ext uri="{FF2B5EF4-FFF2-40B4-BE49-F238E27FC236}">
                <a16:creationId xmlns:a16="http://schemas.microsoft.com/office/drawing/2014/main" id="{2A76E3CC-A1D4-4C44-803A-F29FACBB0C2B}"/>
              </a:ext>
            </a:extLst>
          </p:cNvPr>
          <p:cNvSpPr>
            <a:spLocks noGrp="1"/>
          </p:cNvSpPr>
          <p:nvPr>
            <p:ph idx="1"/>
          </p:nvPr>
        </p:nvSpPr>
        <p:spPr>
          <a:xfrm>
            <a:off x="858981" y="2638044"/>
            <a:ext cx="11055927" cy="3901301"/>
          </a:xfrm>
        </p:spPr>
        <p:txBody>
          <a:bodyPr>
            <a:normAutofit fontScale="92500" lnSpcReduction="10000"/>
          </a:bodyPr>
          <a:lstStyle/>
          <a:p>
            <a:pPr algn="just"/>
            <a:r>
              <a:rPr lang="tr-TR" sz="2400" dirty="0">
                <a:latin typeface="Times New Roman" panose="02020603050405020304" pitchFamily="18" charset="0"/>
                <a:cs typeface="Times New Roman" panose="02020603050405020304" pitchFamily="18" charset="0"/>
              </a:rPr>
              <a:t>Bu terapi yöntemi geleneksel psikoterapide çok zaman alan pek çok şeyi ortadan kaldırmaktadır</a:t>
            </a:r>
            <a:r>
              <a:rPr lang="en-GB" sz="2400" dirty="0">
                <a:latin typeface="Times New Roman" panose="02020603050405020304" pitchFamily="18" charset="0"/>
                <a:cs typeface="Times New Roman" panose="02020603050405020304" pitchFamily="18" charset="0"/>
              </a:rPr>
              <a:t>.</a:t>
            </a:r>
            <a:r>
              <a:rPr lang="tr-TR" sz="2400" dirty="0">
                <a:latin typeface="Times New Roman" panose="02020603050405020304" pitchFamily="18" charset="0"/>
                <a:cs typeface="Times New Roman" panose="02020603050405020304" pitchFamily="18" charset="0"/>
              </a:rPr>
              <a:t> </a:t>
            </a:r>
            <a:r>
              <a:rPr lang="en-GB" sz="2400" dirty="0">
                <a:latin typeface="Times New Roman" panose="02020603050405020304" pitchFamily="18" charset="0"/>
                <a:cs typeface="Times New Roman" panose="02020603050405020304" pitchFamily="18" charset="0"/>
              </a:rPr>
              <a:t>B</a:t>
            </a:r>
            <a:r>
              <a:rPr lang="tr-TR" sz="2400" dirty="0">
                <a:latin typeface="Times New Roman" panose="02020603050405020304" pitchFamily="18" charset="0"/>
                <a:cs typeface="Times New Roman" panose="02020603050405020304" pitchFamily="18" charset="0"/>
              </a:rPr>
              <a:t>unlar:</a:t>
            </a:r>
          </a:p>
          <a:p>
            <a:pPr algn="just"/>
            <a:r>
              <a:rPr lang="tr-TR" sz="2400" dirty="0">
                <a:latin typeface="Times New Roman" panose="02020603050405020304" pitchFamily="18" charset="0"/>
                <a:cs typeface="Times New Roman" panose="02020603050405020304" pitchFamily="18" charset="0"/>
              </a:rPr>
              <a:t>Genellikle</a:t>
            </a:r>
            <a:r>
              <a:rPr lang="en-GB" sz="2400" dirty="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sorun açık olmasına rağmen yardım almaya gelen kişi inkar eder</a:t>
            </a:r>
            <a:r>
              <a:rPr lang="en-GB" sz="2400" dirty="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Kişinin inkarıyla başa çıkabilmeli ve</a:t>
            </a:r>
            <a:r>
              <a:rPr lang="en-GB" sz="2400" dirty="0">
                <a:latin typeface="Times New Roman" panose="02020603050405020304" pitchFamily="18" charset="0"/>
                <a:cs typeface="Times New Roman" panose="02020603050405020304" pitchFamily="18" charset="0"/>
              </a:rPr>
              <a:t> ilk </a:t>
            </a:r>
            <a:r>
              <a:rPr lang="tr-TR" sz="2400" dirty="0">
                <a:latin typeface="Times New Roman" panose="02020603050405020304" pitchFamily="18" charset="0"/>
                <a:cs typeface="Times New Roman" panose="02020603050405020304" pitchFamily="18" charset="0"/>
              </a:rPr>
              <a:t>seansta konuyu mevcut ilişkiye getirmeliyiz</a:t>
            </a:r>
            <a:r>
              <a:rPr lang="en-GB" sz="2400" dirty="0">
                <a:latin typeface="Times New Roman" panose="02020603050405020304" pitchFamily="18" charset="0"/>
                <a:cs typeface="Times New Roman" panose="02020603050405020304" pitchFamily="18" charset="0"/>
              </a:rPr>
              <a:t>.</a:t>
            </a:r>
            <a:endParaRPr lang="tr-TR" sz="2400" dirty="0">
              <a:latin typeface="Times New Roman" panose="02020603050405020304" pitchFamily="18" charset="0"/>
              <a:cs typeface="Times New Roman" panose="02020603050405020304" pitchFamily="18" charset="0"/>
            </a:endParaRPr>
          </a:p>
          <a:p>
            <a:pPr algn="just"/>
            <a:r>
              <a:rPr lang="tr-TR" sz="2400" dirty="0">
                <a:latin typeface="Times New Roman" panose="02020603050405020304" pitchFamily="18" charset="0"/>
                <a:cs typeface="Times New Roman" panose="02020603050405020304" pitchFamily="18" charset="0"/>
              </a:rPr>
              <a:t>Sorun daima şimdiki zamanda yaşanmaktadır</a:t>
            </a:r>
            <a:r>
              <a:rPr lang="en-GB" sz="2400" dirty="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Bu nedenle yardım almaya gelen kişinin geçmişine yönelik uzun ve yoğun bir</a:t>
            </a:r>
            <a:r>
              <a:rPr lang="en-GB" sz="2400" dirty="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araştırmaya gerek yoktur</a:t>
            </a:r>
            <a:r>
              <a:rPr lang="en-GB" sz="2400" dirty="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Geçmişe çok fazla zaman sarf edilirse kişi yanlış yöne sevk edilmiş olabilir</a:t>
            </a:r>
            <a:r>
              <a:rPr lang="en-GB" sz="2400" dirty="0">
                <a:latin typeface="Times New Roman" panose="02020603050405020304" pitchFamily="18" charset="0"/>
                <a:cs typeface="Times New Roman" panose="02020603050405020304" pitchFamily="18" charset="0"/>
              </a:rPr>
              <a:t>.</a:t>
            </a:r>
            <a:endParaRPr lang="tr-TR" sz="2400" dirty="0">
              <a:latin typeface="Times New Roman" panose="02020603050405020304" pitchFamily="18" charset="0"/>
              <a:cs typeface="Times New Roman" panose="02020603050405020304" pitchFamily="18" charset="0"/>
            </a:endParaRPr>
          </a:p>
          <a:p>
            <a:pPr algn="just"/>
            <a:r>
              <a:rPr lang="tr-TR" sz="2400" dirty="0">
                <a:latin typeface="Times New Roman" panose="02020603050405020304" pitchFamily="18" charset="0"/>
                <a:cs typeface="Times New Roman" panose="02020603050405020304" pitchFamily="18" charset="0"/>
              </a:rPr>
              <a:t>Geleneksel</a:t>
            </a:r>
            <a:r>
              <a:rPr lang="en-GB" sz="2400" dirty="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psikoterapide hastanın şikayetlerini araştırmaya ve dinlemeye çok zaman harcanır. </a:t>
            </a:r>
            <a:r>
              <a:rPr lang="en-GB" sz="2400" dirty="0">
                <a:latin typeface="Times New Roman" panose="02020603050405020304" pitchFamily="18" charset="0"/>
                <a:cs typeface="Times New Roman" panose="02020603050405020304" pitchFamily="18" charset="0"/>
              </a:rPr>
              <a:t>Bu </a:t>
            </a:r>
            <a:r>
              <a:rPr lang="tr-TR" sz="2400" dirty="0">
                <a:latin typeface="Times New Roman" panose="02020603050405020304" pitchFamily="18" charset="0"/>
                <a:cs typeface="Times New Roman" panose="02020603050405020304" pitchFamily="18" charset="0"/>
              </a:rPr>
              <a:t>şikayetler, sorunun meydana getirdiği belirtiler, başkalarının hareketleri ve yaşadıkları</a:t>
            </a:r>
            <a:r>
              <a:rPr lang="en-GB" sz="2400" dirty="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dünya konusunda olabilir.</a:t>
            </a:r>
            <a:r>
              <a:rPr lang="en-GB" sz="2400" dirty="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Gerçeklik</a:t>
            </a:r>
            <a:r>
              <a:rPr lang="en-GB" sz="2400" dirty="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terapisi, kişinin kendisine</a:t>
            </a:r>
            <a:r>
              <a:rPr lang="en-GB" sz="2400" dirty="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yardım edebilmesi için yapması gerekenlerin üzerinde durur. Ayrıca sorun yaşanan ilişkinin iyiye götürülmesini sağlar.</a:t>
            </a:r>
          </a:p>
          <a:p>
            <a:endParaRPr lang="en-GB" dirty="0"/>
          </a:p>
          <a:p>
            <a:endParaRPr lang="tr-TR" dirty="0"/>
          </a:p>
          <a:p>
            <a:endParaRPr lang="en-GB" dirty="0"/>
          </a:p>
          <a:p>
            <a:endParaRPr lang="tr-TR" dirty="0"/>
          </a:p>
        </p:txBody>
      </p:sp>
    </p:spTree>
    <p:extLst>
      <p:ext uri="{BB962C8B-B14F-4D97-AF65-F5344CB8AC3E}">
        <p14:creationId xmlns:p14="http://schemas.microsoft.com/office/powerpoint/2010/main" val="33792038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69B77AF-33FE-4371-8B52-1BE2FB96E799}"/>
              </a:ext>
            </a:extLst>
          </p:cNvPr>
          <p:cNvSpPr>
            <a:spLocks noGrp="1"/>
          </p:cNvSpPr>
          <p:nvPr>
            <p:ph type="title"/>
          </p:nvPr>
        </p:nvSpPr>
        <p:spPr/>
        <p:txBody>
          <a:bodyPr/>
          <a:lstStyle/>
          <a:p>
            <a:r>
              <a:rPr lang="tr-TR" sz="3000" b="1" dirty="0">
                <a:latin typeface="Times New Roman" panose="02020603050405020304" pitchFamily="18" charset="0"/>
                <a:cs typeface="Times New Roman" panose="02020603050405020304" pitchFamily="18" charset="0"/>
              </a:rPr>
              <a:t>YARATICILIK</a:t>
            </a:r>
          </a:p>
        </p:txBody>
      </p:sp>
      <p:sp>
        <p:nvSpPr>
          <p:cNvPr id="3" name="İçerik Yer Tutucusu 2">
            <a:extLst>
              <a:ext uri="{FF2B5EF4-FFF2-40B4-BE49-F238E27FC236}">
                <a16:creationId xmlns:a16="http://schemas.microsoft.com/office/drawing/2014/main" id="{5280C52E-ABF1-4043-9EFF-F28C6203CF3A}"/>
              </a:ext>
            </a:extLst>
          </p:cNvPr>
          <p:cNvSpPr>
            <a:spLocks noGrp="1"/>
          </p:cNvSpPr>
          <p:nvPr>
            <p:ph idx="1"/>
          </p:nvPr>
        </p:nvSpPr>
        <p:spPr>
          <a:xfrm>
            <a:off x="803563" y="2638044"/>
            <a:ext cx="11249892" cy="3832029"/>
          </a:xfrm>
        </p:spPr>
        <p:txBody>
          <a:bodyPr>
            <a:normAutofit lnSpcReduction="10000"/>
          </a:bodyPr>
          <a:lstStyle/>
          <a:p>
            <a:pPr algn="just">
              <a:lnSpc>
                <a:spcPct val="150000"/>
              </a:lnSpc>
            </a:pPr>
            <a:r>
              <a:rPr lang="tr-TR" sz="2400" b="1" dirty="0">
                <a:latin typeface="Times New Roman" panose="02020603050405020304" pitchFamily="18" charset="0"/>
                <a:cs typeface="Times New Roman" panose="02020603050405020304" pitchFamily="18" charset="0"/>
              </a:rPr>
              <a:t>‘</a:t>
            </a:r>
            <a:r>
              <a:rPr lang="tr-TR" sz="2000" b="1" dirty="0">
                <a:latin typeface="Times New Roman" panose="02020603050405020304" pitchFamily="18" charset="0"/>
                <a:cs typeface="Times New Roman" panose="02020603050405020304" pitchFamily="18" charset="0"/>
              </a:rPr>
              <a:t>Yaratıcılıktan yoksun bir hayat, yaşamaya değmezdi.’</a:t>
            </a:r>
          </a:p>
          <a:p>
            <a:pPr algn="just">
              <a:lnSpc>
                <a:spcPct val="150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Büyük yazarları, sanatçıları, müzisyenleri ve bilim adamlarını bizden ayıran, düşüncelerindeki yaratıcılıktır. Einstein, Shakespeare, Mozart, Van Gogh… Bunlar olumlu örneklerdir. Maalesef aynı sistem yıkıcı yönde de işleyebilir.  </a:t>
            </a:r>
          </a:p>
          <a:p>
            <a:pPr algn="just">
              <a:lnSpc>
                <a:spcPct val="150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Yarattığı acı verici ve kendi mahvına yol açan toplam davranışların kişiye verdiği zararlar tartışılmaz. Bu yıkıcı yaratıcılık, çoğunlukla ilişkilerimizde kendini belli eder. Bazen, ne kadar iyi bir iletişim kurmaya çalışsak da bunu başaramayız. </a:t>
            </a:r>
          </a:p>
          <a:p>
            <a:endParaRPr lang="tr-TR" sz="1600" dirty="0"/>
          </a:p>
        </p:txBody>
      </p:sp>
    </p:spTree>
    <p:extLst>
      <p:ext uri="{BB962C8B-B14F-4D97-AF65-F5344CB8AC3E}">
        <p14:creationId xmlns:p14="http://schemas.microsoft.com/office/powerpoint/2010/main" val="2625349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B3F0406-617F-44E2-B54A-273C03F3558D}"/>
              </a:ext>
            </a:extLst>
          </p:cNvPr>
          <p:cNvSpPr>
            <a:spLocks noGrp="1"/>
          </p:cNvSpPr>
          <p:nvPr>
            <p:ph type="title"/>
          </p:nvPr>
        </p:nvSpPr>
        <p:spPr/>
        <p:txBody>
          <a:bodyPr/>
          <a:lstStyle/>
          <a:p>
            <a:r>
              <a:rPr lang="tr-TR" sz="3000" b="1" dirty="0">
                <a:latin typeface="Times New Roman" panose="02020603050405020304" pitchFamily="18" charset="0"/>
                <a:cs typeface="Times New Roman" panose="02020603050405020304" pitchFamily="18" charset="0"/>
              </a:rPr>
              <a:t>YARATICILIK</a:t>
            </a:r>
          </a:p>
        </p:txBody>
      </p:sp>
      <p:sp>
        <p:nvSpPr>
          <p:cNvPr id="3" name="İçerik Yer Tutucusu 2">
            <a:extLst>
              <a:ext uri="{FF2B5EF4-FFF2-40B4-BE49-F238E27FC236}">
                <a16:creationId xmlns:a16="http://schemas.microsoft.com/office/drawing/2014/main" id="{DCD36E85-A69F-4B40-BFE0-C574193D43DA}"/>
              </a:ext>
            </a:extLst>
          </p:cNvPr>
          <p:cNvSpPr>
            <a:spLocks noGrp="1"/>
          </p:cNvSpPr>
          <p:nvPr>
            <p:ph idx="1"/>
          </p:nvPr>
        </p:nvSpPr>
        <p:spPr>
          <a:xfrm>
            <a:off x="457200" y="2471789"/>
            <a:ext cx="5237019" cy="4247666"/>
          </a:xfrm>
        </p:spPr>
        <p:txBody>
          <a:bodyPr>
            <a:normAutofit fontScale="85000" lnSpcReduction="10000"/>
          </a:bodyPr>
          <a:lstStyle/>
          <a:p>
            <a:pPr algn="just">
              <a:lnSpc>
                <a:spcPct val="150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Yaratıcılığımız, yalnızken ya da hayal kırıklığı yaşadığımızda bizi yeni duygularla karşı karşıya bırakır. Durgunlaşma ve çöküntü bunlardan en yaygın olanlarıdır. Ayrıca baş ağrısı, sırt ağrısı ve diğer acı veren hisler de bize sunulanlar arasındadır.</a:t>
            </a:r>
          </a:p>
          <a:p>
            <a:pPr algn="just">
              <a:lnSpc>
                <a:spcPct val="150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Hissettiklerimiz üzerinde doğrudan bir kontrolümüz yoktur. Bunları reddedemeyiz fakat yine de sahip olduğumuz ilişkileri geliştirmek ve daha da tatmin edici yenilerini bulmayı denemek seçeneği bizim elimizdedir.</a:t>
            </a:r>
          </a:p>
          <a:p>
            <a:pPr>
              <a:lnSpc>
                <a:spcPct val="150000"/>
              </a:lnSpc>
            </a:pPr>
            <a:endParaRPr lang="tr-TR" sz="1600"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3818" y="2770908"/>
            <a:ext cx="5690755" cy="3183082"/>
          </a:xfrm>
          <a:prstGeom prst="rect">
            <a:avLst/>
          </a:prstGeom>
        </p:spPr>
      </p:pic>
    </p:spTree>
    <p:extLst>
      <p:ext uri="{BB962C8B-B14F-4D97-AF65-F5344CB8AC3E}">
        <p14:creationId xmlns:p14="http://schemas.microsoft.com/office/powerpoint/2010/main" val="29969460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4C410F-497C-4B75-8DD4-E6AEE6A672C0}"/>
              </a:ext>
            </a:extLst>
          </p:cNvPr>
          <p:cNvSpPr>
            <a:spLocks noGrp="1"/>
          </p:cNvSpPr>
          <p:nvPr>
            <p:ph type="title"/>
          </p:nvPr>
        </p:nvSpPr>
        <p:spPr/>
        <p:txBody>
          <a:bodyPr/>
          <a:lstStyle/>
          <a:p>
            <a:r>
              <a:rPr lang="tr-TR" sz="3000" b="1" dirty="0">
                <a:latin typeface="Times New Roman" panose="02020603050405020304" pitchFamily="18" charset="0"/>
                <a:cs typeface="Times New Roman" panose="02020603050405020304" pitchFamily="18" charset="0"/>
              </a:rPr>
              <a:t>YARATICILIK</a:t>
            </a:r>
          </a:p>
        </p:txBody>
      </p:sp>
      <p:sp>
        <p:nvSpPr>
          <p:cNvPr id="3" name="İçerik Yer Tutucusu 2">
            <a:extLst>
              <a:ext uri="{FF2B5EF4-FFF2-40B4-BE49-F238E27FC236}">
                <a16:creationId xmlns:a16="http://schemas.microsoft.com/office/drawing/2014/main" id="{CFA3E7EC-7781-49CB-9286-1B2539380832}"/>
              </a:ext>
            </a:extLst>
          </p:cNvPr>
          <p:cNvSpPr>
            <a:spLocks noGrp="1"/>
          </p:cNvSpPr>
          <p:nvPr>
            <p:ph idx="1"/>
          </p:nvPr>
        </p:nvSpPr>
        <p:spPr>
          <a:xfrm>
            <a:off x="886690" y="2638044"/>
            <a:ext cx="11042073" cy="3998283"/>
          </a:xfrm>
        </p:spPr>
        <p:txBody>
          <a:bodyPr>
            <a:normAutofit/>
          </a:bodyPr>
          <a:lstStyle/>
          <a:p>
            <a:pPr algn="just">
              <a:lnSpc>
                <a:spcPct val="107000"/>
              </a:lnSpc>
              <a:spcAft>
                <a:spcPts val="800"/>
              </a:spcAft>
            </a:pPr>
            <a:r>
              <a:rPr lang="tr-TR" sz="2000" b="1" dirty="0">
                <a:effectLst/>
                <a:latin typeface="Times New Roman" panose="02020603050405020304" pitchFamily="18" charset="0"/>
                <a:ea typeface="Calibri" panose="020F0502020204030204" pitchFamily="34" charset="0"/>
                <a:cs typeface="Times New Roman" panose="02020603050405020304" pitchFamily="18" charset="0"/>
              </a:rPr>
              <a:t>Psikosomatik Hastalık: Yaratıcılığın Karanlık Yüzü</a:t>
            </a:r>
            <a:endParaRPr lang="tr-TR"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Fizyolojimize ilişkin yıkıcı yeni bir durumla karşılaştığımızda bunu olduğu gibi almaktan başka bir çaremiz yoktur. Yine de ilişkilerimizi geliştirmek bu yıkıcı süreci yavaşlatabilir, hatta durdurabilir. Bunun en yaygın örnekleri romatizma gibi bağışıklık sistemine yönelik hastalıklardır.</a:t>
            </a:r>
          </a:p>
          <a:p>
            <a:pPr algn="just">
              <a:lnSpc>
                <a:spcPct val="107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Romatizma hastalığında, vücudun yaratıcı sistemleri kişiyi zarar görmekten korumaya çalışmaktadır; çünkü böyle bir tehlike sezmişlerdir. Yapılması gereken, yanlış yönlendirilmiş bu yaratıcılığın önüne geçmek için bir yol bulmaktır.</a:t>
            </a:r>
          </a:p>
          <a:p>
            <a:pPr algn="just">
              <a:lnSpc>
                <a:spcPct val="107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Romatizma ya da potansiyel olarak yıkıcı bir yaratıcılığın etkisinde olan herkesin, hayatları ile ilgili kontrolleri üzerinde çalışmalı, onu daha etkili hale getirmeli. </a:t>
            </a:r>
          </a:p>
          <a:p>
            <a:endParaRPr lang="tr-TR" dirty="0"/>
          </a:p>
        </p:txBody>
      </p:sp>
    </p:spTree>
    <p:extLst>
      <p:ext uri="{BB962C8B-B14F-4D97-AF65-F5344CB8AC3E}">
        <p14:creationId xmlns:p14="http://schemas.microsoft.com/office/powerpoint/2010/main" val="3014329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582CA02-D964-4B1D-9B64-A051D1A125D6}"/>
              </a:ext>
            </a:extLst>
          </p:cNvPr>
          <p:cNvSpPr>
            <a:spLocks noGrp="1"/>
          </p:cNvSpPr>
          <p:nvPr>
            <p:ph type="title"/>
          </p:nvPr>
        </p:nvSpPr>
        <p:spPr>
          <a:xfrm>
            <a:off x="2231136" y="978547"/>
            <a:ext cx="7729728" cy="1188720"/>
          </a:xfrm>
        </p:spPr>
        <p:txBody>
          <a:bodyPr/>
          <a:lstStyle/>
          <a:p>
            <a:r>
              <a:rPr lang="tr-TR" sz="3000" b="1" dirty="0">
                <a:latin typeface="Times New Roman" panose="02020603050405020304" pitchFamily="18" charset="0"/>
                <a:cs typeface="Times New Roman" panose="02020603050405020304" pitchFamily="18" charset="0"/>
              </a:rPr>
              <a:t>YARATICILIK</a:t>
            </a:r>
          </a:p>
        </p:txBody>
      </p:sp>
      <p:sp>
        <p:nvSpPr>
          <p:cNvPr id="3" name="İçerik Yer Tutucusu 2">
            <a:extLst>
              <a:ext uri="{FF2B5EF4-FFF2-40B4-BE49-F238E27FC236}">
                <a16:creationId xmlns:a16="http://schemas.microsoft.com/office/drawing/2014/main" id="{34704F4C-F77A-4B6A-9FB2-E9097B10737F}"/>
              </a:ext>
            </a:extLst>
          </p:cNvPr>
          <p:cNvSpPr>
            <a:spLocks noGrp="1"/>
          </p:cNvSpPr>
          <p:nvPr>
            <p:ph idx="1"/>
          </p:nvPr>
        </p:nvSpPr>
        <p:spPr>
          <a:xfrm>
            <a:off x="1011381" y="2638044"/>
            <a:ext cx="10931237" cy="3984429"/>
          </a:xfrm>
        </p:spPr>
        <p:txBody>
          <a:bodyPr>
            <a:noAutofit/>
          </a:bodyPr>
          <a:lstStyle/>
          <a:p>
            <a:pPr algn="just">
              <a:lnSpc>
                <a:spcPct val="107000"/>
              </a:lnSpc>
              <a:spcAft>
                <a:spcPts val="800"/>
              </a:spcAft>
            </a:pPr>
            <a:r>
              <a:rPr lang="tr-TR" sz="2000" b="1" dirty="0">
                <a:effectLst/>
                <a:latin typeface="Times New Roman" panose="02020603050405020304" pitchFamily="18" charset="0"/>
                <a:ea typeface="Calibri" panose="020F0502020204030204" pitchFamily="34" charset="0"/>
                <a:cs typeface="Times New Roman" panose="02020603050405020304" pitchFamily="18" charset="0"/>
              </a:rPr>
              <a:t>Durgunlaşma</a:t>
            </a:r>
            <a:endParaRPr lang="tr-TR"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İlişkilerimizde hayal kırıklığı yaşadığımızda, bu durumla başa çıkmak için önce hafızamızı yoklarız. Geçmişte böyle bir durumla başa çıkmamızı sağlamış bir çare ararız. Çoğunlukla çocukluğumuzda öğrendiğimiz durgunlaşma seçimini kullanırız. Fakat bu etkili bir davranış değildir; insana acı verir ve hareketsiz bırakır. Yine de bu seçimin bazı işlevleri vardır.</a:t>
            </a:r>
          </a:p>
          <a:p>
            <a:pPr marL="342900" lvl="0" indent="-342900" algn="just">
              <a:lnSpc>
                <a:spcPct val="107000"/>
              </a:lnSpc>
              <a:buFont typeface="+mj-lt"/>
              <a:buAutoNum type="arabicPeriod"/>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Durgunlaşma, romatizma gibi bütün semptomatik davranışların önüne geçer.</a:t>
            </a:r>
          </a:p>
          <a:p>
            <a:pPr marL="342900" lvl="0" indent="-342900" algn="just">
              <a:lnSpc>
                <a:spcPct val="107000"/>
              </a:lnSpc>
              <a:buFont typeface="+mj-lt"/>
              <a:buAutoNum type="arabicPeriod"/>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Bu davranışlar bünyelerinde güçlü bir yardım çığlığı barındırır.</a:t>
            </a:r>
          </a:p>
          <a:p>
            <a:pPr marL="342900" lvl="0" indent="-342900" algn="just">
              <a:lnSpc>
                <a:spcPct val="107000"/>
              </a:lnSpc>
              <a:spcAft>
                <a:spcPts val="800"/>
              </a:spcAft>
              <a:buFont typeface="+mj-lt"/>
              <a:buAutoNum type="arabicPeriod"/>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Bu davranışlar yoluyla, başarısız olmaktan korktuğumuz bir şeye hiç kalkışmamış oluruz.</a:t>
            </a:r>
          </a:p>
          <a:p>
            <a:endParaRPr lang="tr-TR" sz="2000" dirty="0"/>
          </a:p>
        </p:txBody>
      </p:sp>
    </p:spTree>
    <p:extLst>
      <p:ext uri="{BB962C8B-B14F-4D97-AF65-F5344CB8AC3E}">
        <p14:creationId xmlns:p14="http://schemas.microsoft.com/office/powerpoint/2010/main" val="37367850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D1796C3-FCA3-470E-B35F-CEAF678B0B13}"/>
              </a:ext>
            </a:extLst>
          </p:cNvPr>
          <p:cNvSpPr>
            <a:spLocks noGrp="1"/>
          </p:cNvSpPr>
          <p:nvPr>
            <p:ph type="title"/>
          </p:nvPr>
        </p:nvSpPr>
        <p:spPr/>
        <p:txBody>
          <a:bodyPr/>
          <a:lstStyle/>
          <a:p>
            <a:r>
              <a:rPr lang="tr-TR" sz="3000" b="1" dirty="0">
                <a:latin typeface="Times New Roman" panose="02020603050405020304" pitchFamily="18" charset="0"/>
                <a:cs typeface="Times New Roman" panose="02020603050405020304" pitchFamily="18" charset="0"/>
              </a:rPr>
              <a:t>YARATICILIK</a:t>
            </a:r>
          </a:p>
        </p:txBody>
      </p:sp>
      <p:sp>
        <p:nvSpPr>
          <p:cNvPr id="3" name="İçerik Yer Tutucusu 2">
            <a:extLst>
              <a:ext uri="{FF2B5EF4-FFF2-40B4-BE49-F238E27FC236}">
                <a16:creationId xmlns:a16="http://schemas.microsoft.com/office/drawing/2014/main" id="{B2A6853F-01C7-4D67-935A-30B057F391A2}"/>
              </a:ext>
            </a:extLst>
          </p:cNvPr>
          <p:cNvSpPr>
            <a:spLocks noGrp="1"/>
          </p:cNvSpPr>
          <p:nvPr>
            <p:ph idx="1"/>
          </p:nvPr>
        </p:nvSpPr>
        <p:spPr>
          <a:xfrm>
            <a:off x="886691" y="2638044"/>
            <a:ext cx="10778836" cy="3101983"/>
          </a:xfrm>
        </p:spPr>
        <p:txBody>
          <a:bodyPr>
            <a:normAutofit/>
          </a:bodyPr>
          <a:lstStyle/>
          <a:p>
            <a:pPr algn="just">
              <a:lnSpc>
                <a:spcPct val="150000"/>
              </a:lnSpc>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Hayal kırıklığı yaşadığımızda, fizyolojimizin kendini bundan soyutlaması mümkün değildir. Biz de toplam davranışlarımıza direktif vermeden duramayız. ‘’Haydi yaratıcılığını kullan, bir şeyler yap; ondan kurtulmamı sağla.’’ Romatizmalı hastalarda hep şu görülür: Hepsi de ilişkilerinde büyük hayal kırıklıkları yaşamış insanlardır. Buna sebep çoğunlukla, ne pahasına olursa olsun kurtarmak istedikleri, tatmin etmekten yoksun evlilikleri vardır. Öfkelenmeyi, hatta durgunlaşmayı bile göze alamazlar. Aksi takdirde ilişki iyi gitmez ve onu kaybedebilirler. </a:t>
            </a:r>
          </a:p>
          <a:p>
            <a:endParaRPr lang="tr-TR" dirty="0"/>
          </a:p>
        </p:txBody>
      </p:sp>
    </p:spTree>
    <p:extLst>
      <p:ext uri="{BB962C8B-B14F-4D97-AF65-F5344CB8AC3E}">
        <p14:creationId xmlns:p14="http://schemas.microsoft.com/office/powerpoint/2010/main" val="7699216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DCCEA83-28A6-4120-A631-5EC9A24E0DA4}"/>
              </a:ext>
            </a:extLst>
          </p:cNvPr>
          <p:cNvSpPr>
            <a:spLocks noGrp="1"/>
          </p:cNvSpPr>
          <p:nvPr>
            <p:ph type="title"/>
          </p:nvPr>
        </p:nvSpPr>
        <p:spPr/>
        <p:txBody>
          <a:bodyPr/>
          <a:lstStyle/>
          <a:p>
            <a:r>
              <a:rPr lang="tr-TR" sz="3000" b="1" dirty="0">
                <a:latin typeface="Times New Roman" panose="02020603050405020304" pitchFamily="18" charset="0"/>
                <a:cs typeface="Times New Roman" panose="02020603050405020304" pitchFamily="18" charset="0"/>
              </a:rPr>
              <a:t>YARATICILIK</a:t>
            </a:r>
          </a:p>
        </p:txBody>
      </p:sp>
      <p:sp>
        <p:nvSpPr>
          <p:cNvPr id="3" name="İçerik Yer Tutucusu 2">
            <a:extLst>
              <a:ext uri="{FF2B5EF4-FFF2-40B4-BE49-F238E27FC236}">
                <a16:creationId xmlns:a16="http://schemas.microsoft.com/office/drawing/2014/main" id="{1ECA3343-A884-448A-B8C2-C4EDA303E3F6}"/>
              </a:ext>
            </a:extLst>
          </p:cNvPr>
          <p:cNvSpPr>
            <a:spLocks noGrp="1"/>
          </p:cNvSpPr>
          <p:nvPr>
            <p:ph idx="1"/>
          </p:nvPr>
        </p:nvSpPr>
        <p:spPr>
          <a:xfrm>
            <a:off x="845127" y="2638044"/>
            <a:ext cx="11194473" cy="4039847"/>
          </a:xfrm>
        </p:spPr>
        <p:txBody>
          <a:bodyPr>
            <a:normAutofit fontScale="77500" lnSpcReduction="20000"/>
          </a:bodyPr>
          <a:lstStyle/>
          <a:p>
            <a:pPr algn="just">
              <a:lnSpc>
                <a:spcPct val="150000"/>
              </a:lnSpc>
              <a:spcAft>
                <a:spcPts val="800"/>
              </a:spcAft>
            </a:pPr>
            <a:r>
              <a:rPr lang="tr-TR" sz="2600" b="1" dirty="0">
                <a:effectLst/>
                <a:latin typeface="Times New Roman" panose="02020603050405020304" pitchFamily="18" charset="0"/>
                <a:ea typeface="Calibri" panose="020F0502020204030204" pitchFamily="34" charset="0"/>
                <a:cs typeface="Times New Roman" panose="02020603050405020304" pitchFamily="18" charset="0"/>
              </a:rPr>
              <a:t>Yaratıcı sistemin son sunumu</a:t>
            </a:r>
            <a:endParaRPr lang="tr-TR" sz="26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tr-TR" sz="2600" dirty="0">
                <a:effectLst/>
                <a:latin typeface="Times New Roman" panose="02020603050405020304" pitchFamily="18" charset="0"/>
                <a:ea typeface="Calibri" panose="020F0502020204030204" pitchFamily="34" charset="0"/>
                <a:cs typeface="Times New Roman" panose="02020603050405020304" pitchFamily="18" charset="0"/>
              </a:rPr>
              <a:t>Psikolojik sorunu olmayan insanların bir kısmı, hayatlarında dönem </a:t>
            </a:r>
            <a:r>
              <a:rPr lang="tr-TR" sz="2600" dirty="0" err="1">
                <a:effectLst/>
                <a:latin typeface="Times New Roman" panose="02020603050405020304" pitchFamily="18" charset="0"/>
                <a:ea typeface="Calibri" panose="020F0502020204030204" pitchFamily="34" charset="0"/>
                <a:cs typeface="Times New Roman" panose="02020603050405020304" pitchFamily="18" charset="0"/>
              </a:rPr>
              <a:t>dönem</a:t>
            </a:r>
            <a:r>
              <a:rPr lang="tr-TR" sz="2600" dirty="0">
                <a:effectLst/>
                <a:latin typeface="Times New Roman" panose="02020603050405020304" pitchFamily="18" charset="0"/>
                <a:ea typeface="Calibri" panose="020F0502020204030204" pitchFamily="34" charset="0"/>
                <a:cs typeface="Times New Roman" panose="02020603050405020304" pitchFamily="18" charset="0"/>
              </a:rPr>
              <a:t> yaratıcılık sistemlerinin karanlık yüzüyle karşı karşıya gelmiştir. Bir zamanlar moral çöküntüsü, fobi, takıntılı düşünce, endişe, panik ve fiziksel temeli olmayan ağrıyı seçen bir sürü insan, artık bunların pençesinden kurtulmuştur. Bunlarla beraber yaratıcı sistemin de bireye son olarak sunduğu bir fikir vardır ki o da intihardır. Sonundan ve onun getirdiği acıdan bir kerede ve sonsuza kadar kurtulmak. İntihar eden bireyler yaratıcılık sistemlerinin son hamlesine izin vermiş olurlar. Fakat psikolojik yardım alsalardı belki yaratıcılıklarındaki karanlığın perdesini kaldırabilirlerdi.</a:t>
            </a:r>
          </a:p>
          <a:p>
            <a:endParaRPr lang="tr-TR" dirty="0"/>
          </a:p>
        </p:txBody>
      </p:sp>
    </p:spTree>
    <p:extLst>
      <p:ext uri="{BB962C8B-B14F-4D97-AF65-F5344CB8AC3E}">
        <p14:creationId xmlns:p14="http://schemas.microsoft.com/office/powerpoint/2010/main" val="2578097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3ED9F9-4676-45C6-9E5A-49E820536412}"/>
              </a:ext>
            </a:extLst>
          </p:cNvPr>
          <p:cNvSpPr>
            <a:spLocks noGrp="1"/>
          </p:cNvSpPr>
          <p:nvPr>
            <p:ph type="title"/>
          </p:nvPr>
        </p:nvSpPr>
        <p:spPr>
          <a:xfrm>
            <a:off x="2161862" y="1061673"/>
            <a:ext cx="7729728" cy="1188720"/>
          </a:xfrm>
        </p:spPr>
        <p:txBody>
          <a:bodyPr/>
          <a:lstStyle/>
          <a:p>
            <a:r>
              <a:rPr lang="tr-TR" sz="3000" b="1" dirty="0">
                <a:latin typeface="Times New Roman" panose="02020603050405020304" pitchFamily="18" charset="0"/>
                <a:cs typeface="Times New Roman" panose="02020603050405020304" pitchFamily="18" charset="0"/>
              </a:rPr>
              <a:t>AŞK VE EVLİLİK</a:t>
            </a:r>
          </a:p>
        </p:txBody>
      </p:sp>
      <p:sp>
        <p:nvSpPr>
          <p:cNvPr id="3" name="İçerik Yer Tutucusu 2">
            <a:extLst>
              <a:ext uri="{FF2B5EF4-FFF2-40B4-BE49-F238E27FC236}">
                <a16:creationId xmlns:a16="http://schemas.microsoft.com/office/drawing/2014/main" id="{60185BF4-260C-4A93-8896-B03429E99FB6}"/>
              </a:ext>
            </a:extLst>
          </p:cNvPr>
          <p:cNvSpPr>
            <a:spLocks noGrp="1"/>
          </p:cNvSpPr>
          <p:nvPr>
            <p:ph idx="1"/>
          </p:nvPr>
        </p:nvSpPr>
        <p:spPr>
          <a:xfrm>
            <a:off x="5179728" y="2250393"/>
            <a:ext cx="6762890" cy="3693483"/>
          </a:xfrm>
        </p:spPr>
        <p:txBody>
          <a:bodyPr>
            <a:noAutofit/>
          </a:bodyPr>
          <a:lstStyle/>
          <a:p>
            <a:pPr marL="457200" algn="just">
              <a:lnSpc>
                <a:spcPct val="150000"/>
              </a:lnSpc>
            </a:pPr>
            <a:r>
              <a:rPr lang="tr-TR" dirty="0">
                <a:effectLst/>
                <a:latin typeface="Times New Roman" panose="02020603050405020304" pitchFamily="18" charset="0"/>
                <a:ea typeface="Calibri" panose="020F0502020204030204" pitchFamily="34" charset="0"/>
                <a:cs typeface="Times New Roman" panose="02020603050405020304" pitchFamily="18" charset="0"/>
              </a:rPr>
              <a:t>Başlangıç daima çok iyidir, her şey harikadır. Çok yakın olabileceğimiz biri çıkmıştır karşımıza. Bu yakınlık kısmen cinsi bir yakınlıktır, fakat yaşadıklarımız bununla sınırlı değildir. Bulduğumuz kişi, bizi hem olduğumuz hem de olmaya çalıştığımız halimizle kabul etmiştir. Bu, bizim istememiz ve onun da bizi istemesi için yeterli olmuştur.</a:t>
            </a:r>
          </a:p>
          <a:p>
            <a:pPr marL="457200" algn="just">
              <a:lnSpc>
                <a:spcPct val="150000"/>
              </a:lnSpc>
              <a:spcAft>
                <a:spcPts val="800"/>
              </a:spcAft>
            </a:pPr>
            <a:r>
              <a:rPr lang="tr-TR" dirty="0">
                <a:effectLst/>
                <a:latin typeface="Times New Roman" panose="02020603050405020304" pitchFamily="18" charset="0"/>
                <a:ea typeface="Calibri" panose="020F0502020204030204" pitchFamily="34" charset="0"/>
                <a:cs typeface="Times New Roman" panose="02020603050405020304" pitchFamily="18" charset="0"/>
              </a:rPr>
              <a:t>Yaşantımızda bizi yargılamayan ya da değişmemizi istemeyen biriyle olmak kendimizi gayet iyi hissettirir. Bize şartsız ilgi duyan birini tanımak eğlencelidir. Nihayetinde onunla nitelik dünyamızı paylaşabiliriz; reddedilme, alay, eleştiri, suçlama ya da şikâyet olmadan.</a:t>
            </a:r>
          </a:p>
          <a:p>
            <a:endParaRPr lang="tr-TR" sz="2000"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091" y="3158837"/>
            <a:ext cx="4792356" cy="2101410"/>
          </a:xfrm>
          <a:prstGeom prst="rect">
            <a:avLst/>
          </a:prstGeom>
        </p:spPr>
      </p:pic>
    </p:spTree>
    <p:extLst>
      <p:ext uri="{BB962C8B-B14F-4D97-AF65-F5344CB8AC3E}">
        <p14:creationId xmlns:p14="http://schemas.microsoft.com/office/powerpoint/2010/main" val="36846680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EE49234-494B-474D-8E58-6B63791860FE}"/>
              </a:ext>
            </a:extLst>
          </p:cNvPr>
          <p:cNvSpPr>
            <a:spLocks noGrp="1"/>
          </p:cNvSpPr>
          <p:nvPr>
            <p:ph type="title"/>
          </p:nvPr>
        </p:nvSpPr>
        <p:spPr/>
        <p:txBody>
          <a:bodyPr/>
          <a:lstStyle/>
          <a:p>
            <a:r>
              <a:rPr lang="tr-TR" sz="3000" b="1" dirty="0">
                <a:latin typeface="Times New Roman" panose="02020603050405020304" pitchFamily="18" charset="0"/>
                <a:cs typeface="Times New Roman" panose="02020603050405020304" pitchFamily="18" charset="0"/>
              </a:rPr>
              <a:t>AŞK VE EVLİLİK</a:t>
            </a:r>
          </a:p>
        </p:txBody>
      </p:sp>
      <p:sp>
        <p:nvSpPr>
          <p:cNvPr id="3" name="İçerik Yer Tutucusu 2">
            <a:extLst>
              <a:ext uri="{FF2B5EF4-FFF2-40B4-BE49-F238E27FC236}">
                <a16:creationId xmlns:a16="http://schemas.microsoft.com/office/drawing/2014/main" id="{5B2E5EC8-9604-4944-9F2E-494B3109FFA1}"/>
              </a:ext>
            </a:extLst>
          </p:cNvPr>
          <p:cNvSpPr>
            <a:spLocks noGrp="1"/>
          </p:cNvSpPr>
          <p:nvPr>
            <p:ph idx="1"/>
          </p:nvPr>
        </p:nvSpPr>
        <p:spPr>
          <a:xfrm>
            <a:off x="761999" y="2638044"/>
            <a:ext cx="11152910" cy="3762756"/>
          </a:xfrm>
        </p:spPr>
        <p:txBody>
          <a:bodyPr>
            <a:normAutofit/>
          </a:bodyPr>
          <a:lstStyle/>
          <a:p>
            <a:pPr marL="457200" algn="just">
              <a:lnSpc>
                <a:spcPct val="150000"/>
              </a:lnSpc>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Aşkın tanımını yapan bu isteklilik, hatta şevk, ümitlerimizi ve korkularımızı paylaşmaktır. Böyle yapabildiğimiz sürece aşk gücünden hiçbir şey kaybetmez. Bunlar başlangıçta teklifsiz yapılabiliyorsa, aşkın sürekli olma ihtimali şansı yüksektir.</a:t>
            </a:r>
          </a:p>
          <a:p>
            <a:pPr marL="457200" algn="just">
              <a:lnSpc>
                <a:spcPct val="150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Âşık olan kişilerin çoğu elbette nitelik dünyaları hakkında bir şey bilmez. Bilseler bile bunun, âşık olup olmamaları üzerinde herhangi bir etkisi olmaz. Fakat her iki taraf teori ve birbirlerinin nitelik dünyaları hakkında bilgi sahibi ise, bunu aşklarının sürekli olmasında kullanabilirler.</a:t>
            </a:r>
          </a:p>
          <a:p>
            <a:endParaRPr lang="tr-TR" dirty="0"/>
          </a:p>
        </p:txBody>
      </p:sp>
    </p:spTree>
    <p:extLst>
      <p:ext uri="{BB962C8B-B14F-4D97-AF65-F5344CB8AC3E}">
        <p14:creationId xmlns:p14="http://schemas.microsoft.com/office/powerpoint/2010/main" val="17353659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3659E75-A115-422C-BF3A-A9F4BC882280}"/>
              </a:ext>
            </a:extLst>
          </p:cNvPr>
          <p:cNvSpPr>
            <a:spLocks noGrp="1"/>
          </p:cNvSpPr>
          <p:nvPr>
            <p:ph type="title"/>
          </p:nvPr>
        </p:nvSpPr>
        <p:spPr/>
        <p:txBody>
          <a:bodyPr/>
          <a:lstStyle/>
          <a:p>
            <a:r>
              <a:rPr lang="tr-TR" sz="3000" b="1" dirty="0">
                <a:latin typeface="Times New Roman" panose="02020603050405020304" pitchFamily="18" charset="0"/>
                <a:cs typeface="Times New Roman" panose="02020603050405020304" pitchFamily="18" charset="0"/>
              </a:rPr>
              <a:t>AŞK VE EVLİLİK</a:t>
            </a:r>
          </a:p>
        </p:txBody>
      </p:sp>
      <p:sp>
        <p:nvSpPr>
          <p:cNvPr id="3" name="İçerik Yer Tutucusu 2">
            <a:extLst>
              <a:ext uri="{FF2B5EF4-FFF2-40B4-BE49-F238E27FC236}">
                <a16:creationId xmlns:a16="http://schemas.microsoft.com/office/drawing/2014/main" id="{D7365FF7-1B0E-4997-87BC-F62BAF01E806}"/>
              </a:ext>
            </a:extLst>
          </p:cNvPr>
          <p:cNvSpPr>
            <a:spLocks noGrp="1"/>
          </p:cNvSpPr>
          <p:nvPr>
            <p:ph idx="1"/>
          </p:nvPr>
        </p:nvSpPr>
        <p:spPr>
          <a:xfrm>
            <a:off x="858981" y="2638044"/>
            <a:ext cx="10695709" cy="3101983"/>
          </a:xfrm>
        </p:spPr>
        <p:txBody>
          <a:bodyPr>
            <a:normAutofit/>
          </a:bodyPr>
          <a:lstStyle/>
          <a:p>
            <a:pPr marL="449580" algn="just">
              <a:lnSpc>
                <a:spcPct val="150000"/>
              </a:lnSpc>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Bir ilişkinin daha başında sorunlar yaşandığında eğer seçim teorisi bilinmiyorsa, bunun nitelik dünyanızdaki farklılıktan kaynaklandığı düşüncesini bir kenara bırakarak, dış kontrol psikolojisine dönebilir ve sevgilinizi değiştirmeye çalışabilirsiniz. İlişkinin daha başında karşıdakini değişmeye zorlama teşebbüsleri şu meşhur sözle gayet iyi açıklanmıştır: ‘‘Balayı bitti’’. Fakat bu söz dış kontrol psikolojisinde, evliliğin başlangıçtaki gibi devam etmeyeceğine çok az kişinin inandığını gösterir. </a:t>
            </a:r>
          </a:p>
          <a:p>
            <a:pPr marL="457200">
              <a:lnSpc>
                <a:spcPct val="150000"/>
              </a:lnSpc>
              <a:spcAft>
                <a:spcPts val="800"/>
              </a:spcAft>
            </a:pPr>
            <a:endParaRPr lang="tr-TR"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14559636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A96D068-C1D3-4177-9077-871FDF566424}"/>
              </a:ext>
            </a:extLst>
          </p:cNvPr>
          <p:cNvSpPr>
            <a:spLocks noGrp="1"/>
          </p:cNvSpPr>
          <p:nvPr>
            <p:ph type="title"/>
          </p:nvPr>
        </p:nvSpPr>
        <p:spPr/>
        <p:txBody>
          <a:bodyPr>
            <a:normAutofit fontScale="90000"/>
          </a:bodyPr>
          <a:lstStyle/>
          <a:p>
            <a:r>
              <a:rPr lang="tr-TR" sz="3200" dirty="0">
                <a:latin typeface="Times New Roman" panose="02020603050405020304" pitchFamily="18" charset="0"/>
                <a:cs typeface="Times New Roman" panose="02020603050405020304" pitchFamily="18" charset="0"/>
              </a:rPr>
              <a:t>   </a:t>
            </a:r>
            <a:r>
              <a:rPr lang="tr-TR" sz="3300" b="1" dirty="0">
                <a:latin typeface="Times New Roman" panose="02020603050405020304" pitchFamily="18" charset="0"/>
                <a:cs typeface="Times New Roman" panose="02020603050405020304" pitchFamily="18" charset="0"/>
              </a:rPr>
              <a:t>GERÇEKLİK TERAPİSİ VE EVLİLİK DANIŞMANLIĞI</a:t>
            </a:r>
          </a:p>
        </p:txBody>
      </p:sp>
      <p:sp>
        <p:nvSpPr>
          <p:cNvPr id="3" name="İçerik Yer Tutucusu 2">
            <a:extLst>
              <a:ext uri="{FF2B5EF4-FFF2-40B4-BE49-F238E27FC236}">
                <a16:creationId xmlns:a16="http://schemas.microsoft.com/office/drawing/2014/main" id="{3D3DBD63-67A9-4E97-BB3D-8CAFCBA7E962}"/>
              </a:ext>
            </a:extLst>
          </p:cNvPr>
          <p:cNvSpPr>
            <a:spLocks noGrp="1"/>
          </p:cNvSpPr>
          <p:nvPr>
            <p:ph idx="1"/>
          </p:nvPr>
        </p:nvSpPr>
        <p:spPr>
          <a:xfrm>
            <a:off x="831273" y="2638044"/>
            <a:ext cx="10931236" cy="3748901"/>
          </a:xfrm>
        </p:spPr>
        <p:txBody>
          <a:bodyPr>
            <a:noAutofit/>
          </a:bodyPr>
          <a:lstStyle/>
          <a:p>
            <a:pPr algn="just">
              <a:lnSpc>
                <a:spcPct val="150000"/>
              </a:lnSpc>
            </a:pPr>
            <a:r>
              <a:rPr lang="tr-T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Evlilik danışmanlığının etkili olabilmesi için tek tek her bir çiftin değil ilişkinin ihtiyaçları hedef alınmalıdır. Çoğu durumda kötü giden bir evlilikte sorun bireysel olarak çiftlerde aranmamalıdır. herkesin boşanmış fakat bireysel olarak herhangi bir kötü yönleri olmayan tanıdıkları vardır. Bu kişilerden birçoğu ikinci bir evliliği başarıyla götürebilmektedir ve yine birçok kişi de bu başarılarını seçim teorisine borçludur. Bilmeden de olsa önce evliliklerindeki hatalarını tekrarlamayacak kadar seçim teorisi öğrenmişlerdir. Fakat burada sistemli bir öğrenmeden bahsedemeyiz. Bu nedenle bu kişilerin çoğu aynı kontrol davranışlarını devam ettirebilir ve evliliklerinde yeniden sorun yaşayabilir. Daha evdeyken onlara sistemli evlilik danışmanlığı son olmuş olsa bu evliliklerin çoğu kurtarılmış olurdu.</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99055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F5E4316-DAB1-4ABC-99ED-ECC721BFE21C}"/>
              </a:ext>
            </a:extLst>
          </p:cNvPr>
          <p:cNvSpPr>
            <a:spLocks noGrp="1"/>
          </p:cNvSpPr>
          <p:nvPr>
            <p:ph type="title"/>
          </p:nvPr>
        </p:nvSpPr>
        <p:spPr>
          <a:xfrm>
            <a:off x="979602" y="1244338"/>
            <a:ext cx="10515600" cy="3902697"/>
          </a:xfrm>
        </p:spPr>
        <p:txBody>
          <a:bodyPr>
            <a:normAutofit/>
          </a:bodyPr>
          <a:lstStyle/>
          <a:p>
            <a:r>
              <a:rPr lang="tr-TR" sz="3000" b="1" dirty="0">
                <a:latin typeface="Times New Roman" panose="02020603050405020304" pitchFamily="18" charset="0"/>
                <a:cs typeface="Times New Roman" panose="02020603050405020304" pitchFamily="18" charset="0"/>
              </a:rPr>
              <a:t>     FORMAL EĞİTİM, EĞİTİM VE KALİTE OKULLARI</a:t>
            </a:r>
          </a:p>
        </p:txBody>
      </p:sp>
    </p:spTree>
    <p:extLst>
      <p:ext uri="{BB962C8B-B14F-4D97-AF65-F5344CB8AC3E}">
        <p14:creationId xmlns:p14="http://schemas.microsoft.com/office/powerpoint/2010/main" val="6290777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393BE99-CF74-4088-BDE4-5EE9C914AFEE}"/>
              </a:ext>
            </a:extLst>
          </p:cNvPr>
          <p:cNvSpPr>
            <a:spLocks noGrp="1"/>
          </p:cNvSpPr>
          <p:nvPr>
            <p:ph type="title"/>
          </p:nvPr>
        </p:nvSpPr>
        <p:spPr/>
        <p:txBody>
          <a:bodyPr/>
          <a:lstStyle/>
          <a:p>
            <a:r>
              <a:rPr lang="tr-TR" sz="3000" b="1" dirty="0">
                <a:latin typeface="Times New Roman" panose="02020603050405020304" pitchFamily="18" charset="0"/>
                <a:cs typeface="Times New Roman" panose="02020603050405020304" pitchFamily="18" charset="0"/>
              </a:rPr>
              <a:t>OKUL EĞİTİMİ</a:t>
            </a:r>
          </a:p>
        </p:txBody>
      </p:sp>
      <p:sp>
        <p:nvSpPr>
          <p:cNvPr id="3" name="İçerik Yer Tutucusu 2">
            <a:extLst>
              <a:ext uri="{FF2B5EF4-FFF2-40B4-BE49-F238E27FC236}">
                <a16:creationId xmlns:a16="http://schemas.microsoft.com/office/drawing/2014/main" id="{F6F872B9-6E40-4F59-8C0B-8FA6797AED77}"/>
              </a:ext>
            </a:extLst>
          </p:cNvPr>
          <p:cNvSpPr>
            <a:spLocks noGrp="1"/>
          </p:cNvSpPr>
          <p:nvPr>
            <p:ph idx="1"/>
          </p:nvPr>
        </p:nvSpPr>
        <p:spPr>
          <a:xfrm>
            <a:off x="942109" y="2272146"/>
            <a:ext cx="11083636" cy="2840182"/>
          </a:xfrm>
        </p:spPr>
        <p:txBody>
          <a:bodyPr>
            <a:normAutofit fontScale="92500" lnSpcReduction="20000"/>
          </a:bodyPr>
          <a:lstStyle/>
          <a:p>
            <a:pPr algn="just">
              <a:lnSpc>
                <a:spcPct val="160000"/>
              </a:lnSpc>
              <a:spcAft>
                <a:spcPts val="800"/>
              </a:spcAft>
            </a:pPr>
            <a:r>
              <a:rPr lang="tr-TR" sz="2000" dirty="0">
                <a:effectLst/>
                <a:latin typeface="Times New Roman" panose="02020603050405020304" pitchFamily="18" charset="0"/>
                <a:ea typeface="Times New Roman" panose="02020603050405020304" pitchFamily="18" charset="0"/>
                <a:cs typeface="Times New Roman" panose="02020603050405020304" pitchFamily="18" charset="0"/>
              </a:rPr>
              <a:t>Öğrencilerin başarısızlığı ya da yeterince gayret göstermemelerinin temelinde dış kontrol psikolojisi yatar. Okulda öğretilenler doğrudur ve bunu öğrenemeyenler cezalandırılır. Bu yıkıcı ve yanlış sistem iki şekilde uygulanır.</a:t>
            </a:r>
            <a:endParaRPr lang="tr-TR"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60000"/>
              </a:lnSpc>
              <a:spcAft>
                <a:spcPts val="800"/>
              </a:spcAft>
            </a:pPr>
            <a:r>
              <a:rPr lang="tr-TR" sz="2000" dirty="0">
                <a:effectLst/>
                <a:latin typeface="Times New Roman" panose="02020603050405020304" pitchFamily="18" charset="0"/>
                <a:ea typeface="Times New Roman" panose="02020603050405020304" pitchFamily="18" charset="0"/>
                <a:cs typeface="Times New Roman" panose="02020603050405020304" pitchFamily="18" charset="0"/>
              </a:rPr>
              <a:t>Birincisi öğrencilere gerçek hayatta bir önemi olmayan bilgilerin öğretilmesidir. İkincisi ise tersine bu zorlama bir değeri olan bilgiler için yapılır. Ancak her öğrencinin bu bilgilere aynı derecede ihtiyacı yoktur. İnsanlara zorla bir şeyler öğretmek mantıklı bir sistem değildir ve iç açıcı sonuçlar getirmez.</a:t>
            </a:r>
            <a:endParaRPr lang="tr-T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12453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393BE99-CF74-4088-BDE4-5EE9C914AFEE}"/>
              </a:ext>
            </a:extLst>
          </p:cNvPr>
          <p:cNvSpPr>
            <a:spLocks noGrp="1"/>
          </p:cNvSpPr>
          <p:nvPr>
            <p:ph type="title"/>
          </p:nvPr>
        </p:nvSpPr>
        <p:spPr/>
        <p:txBody>
          <a:bodyPr/>
          <a:lstStyle/>
          <a:p>
            <a:r>
              <a:rPr lang="tr-TR" sz="3000" b="1" dirty="0">
                <a:latin typeface="Times New Roman" panose="02020603050405020304" pitchFamily="18" charset="0"/>
                <a:cs typeface="Times New Roman" panose="02020603050405020304" pitchFamily="18" charset="0"/>
              </a:rPr>
              <a:t>OKUL EĞİTİMİ</a:t>
            </a:r>
          </a:p>
        </p:txBody>
      </p:sp>
      <p:sp>
        <p:nvSpPr>
          <p:cNvPr id="3" name="İçerik Yer Tutucusu 2">
            <a:extLst>
              <a:ext uri="{FF2B5EF4-FFF2-40B4-BE49-F238E27FC236}">
                <a16:creationId xmlns:a16="http://schemas.microsoft.com/office/drawing/2014/main" id="{F6F872B9-6E40-4F59-8C0B-8FA6797AED77}"/>
              </a:ext>
            </a:extLst>
          </p:cNvPr>
          <p:cNvSpPr>
            <a:spLocks noGrp="1"/>
          </p:cNvSpPr>
          <p:nvPr>
            <p:ph idx="1"/>
          </p:nvPr>
        </p:nvSpPr>
        <p:spPr>
          <a:xfrm>
            <a:off x="942109" y="2272146"/>
            <a:ext cx="11083636" cy="2840182"/>
          </a:xfrm>
        </p:spPr>
        <p:txBody>
          <a:bodyPr>
            <a:normAutofit fontScale="85000" lnSpcReduction="10000"/>
          </a:bodyPr>
          <a:lstStyle/>
          <a:p>
            <a:pPr algn="just">
              <a:lnSpc>
                <a:spcPct val="160000"/>
              </a:lnSpc>
              <a:spcAft>
                <a:spcPts val="800"/>
              </a:spcAft>
            </a:pPr>
            <a:r>
              <a:rPr lang="tr-TR" sz="2000" dirty="0">
                <a:effectLst/>
                <a:latin typeface="Times New Roman" panose="02020603050405020304" pitchFamily="18" charset="0"/>
                <a:ea typeface="Times New Roman" panose="02020603050405020304" pitchFamily="18" charset="0"/>
                <a:cs typeface="Times New Roman" panose="02020603050405020304" pitchFamily="18" charset="0"/>
              </a:rPr>
              <a:t>Eğitim bilgi edinmeye eşdeğer tutulmalıdır.</a:t>
            </a:r>
          </a:p>
          <a:p>
            <a:pPr algn="just">
              <a:lnSpc>
                <a:spcPct val="160000"/>
              </a:lnSpc>
              <a:spcAft>
                <a:spcPts val="800"/>
              </a:spcAft>
            </a:pPr>
            <a:r>
              <a:rPr lang="tr-TR" sz="2000" dirty="0">
                <a:latin typeface="Times New Roman" panose="02020603050405020304" pitchFamily="18" charset="0"/>
                <a:ea typeface="Times New Roman" panose="02020603050405020304" pitchFamily="18" charset="0"/>
                <a:cs typeface="Times New Roman" panose="02020603050405020304" pitchFamily="18" charset="0"/>
              </a:rPr>
              <a:t>Eğitime getirilecek en iyi tanım bilgiyi kullanmak olmalıdır. Okullardaki en büyük eksiklik budur. Öğrencilere verilebilecek en değerli bilgi gerektiğinde bu bilgileri nerede bulabileceklerini ve kullanabileceklerini öğretmektir. Edebiyat dersini sırf Shakespeare sevmiyor diye geçemeyen genç kızı bu konuda zorlamanın bir anlamı yoktur. Öğrenci Shakespeare yerine hayvanlardan hoşlanıyorsa o konuda bir kitap okumalı, tartışmalı ya da yazmalıdır. Tam not almasına gerek yok lakin sınıfta kalmasının da hiçbir anlamı yok. Bununla hiçbir yere varılamaz. </a:t>
            </a:r>
            <a:endParaRPr lang="tr-TR" sz="20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60000"/>
              </a:lnSpc>
              <a:spcAft>
                <a:spcPts val="800"/>
              </a:spcAft>
            </a:pPr>
            <a:endParaRPr lang="tr-TR"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60000"/>
              </a:lnSpc>
            </a:pPr>
            <a:endParaRPr lang="tr-TR" dirty="0"/>
          </a:p>
        </p:txBody>
      </p:sp>
    </p:spTree>
    <p:extLst>
      <p:ext uri="{BB962C8B-B14F-4D97-AF65-F5344CB8AC3E}">
        <p14:creationId xmlns:p14="http://schemas.microsoft.com/office/powerpoint/2010/main" val="3512453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96445E9-8E5B-4546-9C6A-54E5F98F3506}"/>
              </a:ext>
            </a:extLst>
          </p:cNvPr>
          <p:cNvSpPr>
            <a:spLocks noGrp="1"/>
          </p:cNvSpPr>
          <p:nvPr>
            <p:ph type="title"/>
          </p:nvPr>
        </p:nvSpPr>
        <p:spPr/>
        <p:txBody>
          <a:bodyPr/>
          <a:lstStyle/>
          <a:p>
            <a:r>
              <a:rPr lang="tr-TR" sz="3000" b="1" dirty="0">
                <a:latin typeface="Times New Roman" panose="02020603050405020304" pitchFamily="18" charset="0"/>
                <a:cs typeface="Times New Roman" panose="02020603050405020304" pitchFamily="18" charset="0"/>
              </a:rPr>
              <a:t>OKUL EĞİTİMİ</a:t>
            </a:r>
          </a:p>
        </p:txBody>
      </p:sp>
      <p:sp>
        <p:nvSpPr>
          <p:cNvPr id="3" name="İçerik Yer Tutucusu 2">
            <a:extLst>
              <a:ext uri="{FF2B5EF4-FFF2-40B4-BE49-F238E27FC236}">
                <a16:creationId xmlns:a16="http://schemas.microsoft.com/office/drawing/2014/main" id="{5DD8AFE3-8D9D-4D26-BEBB-1CE5A9E1DC5A}"/>
              </a:ext>
            </a:extLst>
          </p:cNvPr>
          <p:cNvSpPr>
            <a:spLocks noGrp="1"/>
          </p:cNvSpPr>
          <p:nvPr>
            <p:ph idx="1"/>
          </p:nvPr>
        </p:nvSpPr>
        <p:spPr>
          <a:xfrm>
            <a:off x="4966854" y="2264248"/>
            <a:ext cx="6948055" cy="4094988"/>
          </a:xfrm>
        </p:spPr>
        <p:txBody>
          <a:bodyPr>
            <a:normAutofit fontScale="70000" lnSpcReduction="20000"/>
          </a:bodyPr>
          <a:lstStyle/>
          <a:p>
            <a:pPr algn="just">
              <a:lnSpc>
                <a:spcPct val="170000"/>
              </a:lnSpc>
              <a:spcAft>
                <a:spcPts val="800"/>
              </a:spcAft>
            </a:pPr>
            <a:r>
              <a:rPr lang="tr-TR" sz="2900" dirty="0">
                <a:effectLst/>
                <a:latin typeface="Times New Roman" panose="02020603050405020304" pitchFamily="18" charset="0"/>
                <a:ea typeface="Times New Roman" panose="02020603050405020304" pitchFamily="18" charset="0"/>
                <a:cs typeface="Times New Roman" panose="02020603050405020304" pitchFamily="18" charset="0"/>
              </a:rPr>
              <a:t>Herhangi bir okul yönetimi bunu kabul etmez, çünkü bir öğrenci için ayrıcalık yaparlarsa daha fazlası da bunu isteyecektir. Yeteneğini göstermek isteyen bu genç kıza diğerlerine izin vermek için sisteminizde ufak bir değişiklik yapmamanız tam bir dış kontrol psikolojisi uygulamasıdır.</a:t>
            </a:r>
            <a:endParaRPr lang="tr-TR" sz="29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70000"/>
              </a:lnSpc>
              <a:spcAft>
                <a:spcPts val="800"/>
              </a:spcAft>
            </a:pPr>
            <a:r>
              <a:rPr lang="tr-TR" sz="2900" dirty="0">
                <a:effectLst/>
                <a:latin typeface="Times New Roman" panose="02020603050405020304" pitchFamily="18" charset="0"/>
                <a:ea typeface="Times New Roman" panose="02020603050405020304" pitchFamily="18" charset="0"/>
                <a:cs typeface="Times New Roman" panose="02020603050405020304" pitchFamily="18" charset="0"/>
              </a:rPr>
              <a:t>Seçim teorisi öğrencilere başarılı olmaları için ihtiyaç duydukları becerileri öğretme görevi üstlenir.</a:t>
            </a:r>
            <a:endParaRPr lang="tr-TR" sz="29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380" y="2487856"/>
            <a:ext cx="4397875" cy="3261780"/>
          </a:xfrm>
          <a:prstGeom prst="rect">
            <a:avLst/>
          </a:prstGeom>
        </p:spPr>
      </p:pic>
    </p:spTree>
    <p:extLst>
      <p:ext uri="{BB962C8B-B14F-4D97-AF65-F5344CB8AC3E}">
        <p14:creationId xmlns:p14="http://schemas.microsoft.com/office/powerpoint/2010/main" val="36700138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a:extLst>
              <a:ext uri="{FF2B5EF4-FFF2-40B4-BE49-F238E27FC236}">
                <a16:creationId xmlns:a16="http://schemas.microsoft.com/office/drawing/2014/main" id="{1545DB7F-4261-48B1-BC94-77A6E961EE2F}"/>
              </a:ext>
            </a:extLst>
          </p:cNvPr>
          <p:cNvSpPr>
            <a:spLocks noGrp="1"/>
          </p:cNvSpPr>
          <p:nvPr>
            <p:ph type="title"/>
          </p:nvPr>
        </p:nvSpPr>
        <p:spPr/>
        <p:txBody>
          <a:bodyPr>
            <a:normAutofit fontScale="90000"/>
          </a:bodyPr>
          <a:lstStyle/>
          <a:p>
            <a:r>
              <a:rPr lang="tr-TR" sz="3200" dirty="0">
                <a:latin typeface="Times New Roman" panose="02020603050405020304" pitchFamily="18" charset="0"/>
                <a:cs typeface="Times New Roman" panose="02020603050405020304" pitchFamily="18" charset="0"/>
              </a:rPr>
              <a:t>   </a:t>
            </a:r>
            <a:r>
              <a:rPr lang="tr-TR" sz="3300" b="1" dirty="0">
                <a:latin typeface="Times New Roman" panose="02020603050405020304" pitchFamily="18" charset="0"/>
                <a:cs typeface="Times New Roman" panose="02020603050405020304" pitchFamily="18" charset="0"/>
              </a:rPr>
              <a:t>KALİTELİ OKULDA YETERLİLİK VE SINAV SİSTEMİ</a:t>
            </a:r>
          </a:p>
        </p:txBody>
      </p:sp>
      <p:sp>
        <p:nvSpPr>
          <p:cNvPr id="3" name="İçerik Yer Tutucusu 2">
            <a:extLst>
              <a:ext uri="{FF2B5EF4-FFF2-40B4-BE49-F238E27FC236}">
                <a16:creationId xmlns:a16="http://schemas.microsoft.com/office/drawing/2014/main" id="{A17BCC45-A799-4A78-A2D3-61D7D35BFACF}"/>
              </a:ext>
            </a:extLst>
          </p:cNvPr>
          <p:cNvSpPr>
            <a:spLocks noGrp="1"/>
          </p:cNvSpPr>
          <p:nvPr>
            <p:ph idx="1"/>
          </p:nvPr>
        </p:nvSpPr>
        <p:spPr>
          <a:xfrm>
            <a:off x="872835" y="2638044"/>
            <a:ext cx="11055929" cy="4122974"/>
          </a:xfrm>
        </p:spPr>
        <p:txBody>
          <a:bodyPr>
            <a:normAutofit fontScale="85000" lnSpcReduction="10000"/>
          </a:bodyPr>
          <a:lstStyle/>
          <a:p>
            <a:pPr algn="just">
              <a:lnSpc>
                <a:spcPct val="150000"/>
              </a:lnSpc>
              <a:spcAft>
                <a:spcPts val="800"/>
              </a:spcAft>
            </a:pPr>
            <a:r>
              <a:rPr lang="tr-TR" sz="2000" dirty="0">
                <a:effectLst/>
                <a:latin typeface="Times New Roman" panose="02020603050405020304" pitchFamily="18" charset="0"/>
                <a:ea typeface="Times New Roman" panose="02020603050405020304" pitchFamily="18" charset="0"/>
                <a:cs typeface="Times New Roman" panose="02020603050405020304" pitchFamily="18" charset="0"/>
              </a:rPr>
              <a:t>Geleneksel sistemde olduğu gibi öğrencinin not alabilmesi için yeterli düzeyde bir çalışma yapılması gerekir. Fakat bu düzeyin altındaki çalışmalara not verilmez. Ayrıca, gerekli olmasa da öğrenciler kaliteli çalışmalara ya da geleneksel sistemde tam nota karşılık gelen bir çalışma yapmaya teşvik edilir. </a:t>
            </a:r>
            <a:r>
              <a:rPr lang="tr-TR" sz="2000" dirty="0" err="1">
                <a:effectLst/>
                <a:latin typeface="Times New Roman" panose="02020603050405020304" pitchFamily="18" charset="0"/>
                <a:ea typeface="Times New Roman" panose="02020603050405020304" pitchFamily="18" charset="0"/>
                <a:cs typeface="Times New Roman" panose="02020603050405020304" pitchFamily="18" charset="0"/>
              </a:rPr>
              <a:t>Huntington</a:t>
            </a:r>
            <a:r>
              <a:rPr lang="tr-TR"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2000" dirty="0" err="1">
                <a:effectLst/>
                <a:latin typeface="Times New Roman" panose="02020603050405020304" pitchFamily="18" charset="0"/>
                <a:ea typeface="Times New Roman" panose="02020603050405020304" pitchFamily="18" charset="0"/>
                <a:cs typeface="Times New Roman" panose="02020603050405020304" pitchFamily="18" charset="0"/>
              </a:rPr>
              <a:t>Woods'ta</a:t>
            </a:r>
            <a:r>
              <a:rPr lang="tr-TR" sz="2000" dirty="0">
                <a:effectLst/>
                <a:latin typeface="Times New Roman" panose="02020603050405020304" pitchFamily="18" charset="0"/>
                <a:ea typeface="Times New Roman" panose="02020603050405020304" pitchFamily="18" charset="0"/>
                <a:cs typeface="Times New Roman" panose="02020603050405020304" pitchFamily="18" charset="0"/>
              </a:rPr>
              <a:t> böyle bir başarıya ulaşılmıştı. Baskı ve cezanın hâkim olduğu okullarda düşük notlar ceza olarak kullanılır. Yetersiz çalışmalar karşılığında da öğrencilere yine bu notlar verilir. Eğer kalite istiyorsanız yeterli bir çalışmadan daha azını kabul edemezsiniz. Kaliteli okulda bu düzeye "toplam öğrenme yeterliliği" adı verilmiştir.</a:t>
            </a:r>
          </a:p>
          <a:p>
            <a:pPr algn="just">
              <a:lnSpc>
                <a:spcPct val="150000"/>
              </a:lnSpc>
              <a:spcAft>
                <a:spcPts val="800"/>
              </a:spcAft>
            </a:pPr>
            <a:r>
              <a:rPr lang="tr-TR" sz="2000" dirty="0">
                <a:effectLst/>
                <a:latin typeface="Times New Roman" panose="02020603050405020304" pitchFamily="18" charset="0"/>
                <a:ea typeface="Times New Roman" panose="02020603050405020304" pitchFamily="18" charset="0"/>
                <a:cs typeface="Times New Roman" panose="02020603050405020304" pitchFamily="18" charset="0"/>
              </a:rPr>
              <a:t>Öğrencilerin yaptıkları çalışma iyi olsa da bunu daha üst çalışma düzeyine erişinceye kadar geliştirmeleri önemle tavsiye edilir. Fakat bu düzey konusunda öğretmenler ve öğrenciler fikir birliği içinde olmalıdır. Böyle bir başarının elde edilmesi sınavların kullanılmasıyla olur. Fakat bunlar öğrencinin ilerlemesini ölçmeden çok çalışmalarının kalitesini arttırmayı amaçlamalıdır. </a:t>
            </a:r>
            <a:endParaRPr lang="tr-TR" sz="20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7353390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E033B53-B8EE-48F8-95C9-4A480C79C8DC}"/>
              </a:ext>
            </a:extLst>
          </p:cNvPr>
          <p:cNvSpPr>
            <a:spLocks noGrp="1"/>
          </p:cNvSpPr>
          <p:nvPr>
            <p:ph idx="1"/>
          </p:nvPr>
        </p:nvSpPr>
        <p:spPr>
          <a:xfrm>
            <a:off x="953606" y="4650057"/>
            <a:ext cx="10515600" cy="593889"/>
          </a:xfrm>
        </p:spPr>
        <p:txBody>
          <a:bodyPr>
            <a:normAutofit/>
          </a:bodyPr>
          <a:lstStyle/>
          <a:p>
            <a:r>
              <a:rPr lang="tr-TR" sz="3200" dirty="0">
                <a:effectLst/>
                <a:latin typeface="Times New Roman" panose="02020603050405020304" pitchFamily="18" charset="0"/>
                <a:ea typeface="Times New Roman" panose="02020603050405020304" pitchFamily="18" charset="0"/>
                <a:cs typeface="Times New Roman" panose="02020603050405020304" pitchFamily="18" charset="0"/>
              </a:rPr>
              <a:t>Kaliteye ulaşılmasına engel olan bir şey varsa o da baskıdır.</a:t>
            </a:r>
            <a:endParaRPr lang="tr-TR" sz="3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tr-TR" sz="3200" dirty="0"/>
          </a:p>
        </p:txBody>
      </p:sp>
      <p:pic>
        <p:nvPicPr>
          <p:cNvPr id="2" name="Resim 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856115" y="526473"/>
            <a:ext cx="5955376" cy="3642547"/>
          </a:xfrm>
          <a:prstGeom prst="rect">
            <a:avLst/>
          </a:prstGeom>
        </p:spPr>
      </p:pic>
    </p:spTree>
    <p:extLst>
      <p:ext uri="{BB962C8B-B14F-4D97-AF65-F5344CB8AC3E}">
        <p14:creationId xmlns:p14="http://schemas.microsoft.com/office/powerpoint/2010/main" val="26825466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FDAA9F1-14BF-4FB3-B81C-D6D7D943A2C9}"/>
              </a:ext>
            </a:extLst>
          </p:cNvPr>
          <p:cNvSpPr>
            <a:spLocks noGrp="1"/>
          </p:cNvSpPr>
          <p:nvPr>
            <p:ph type="title"/>
          </p:nvPr>
        </p:nvSpPr>
        <p:spPr/>
        <p:txBody>
          <a:bodyPr/>
          <a:lstStyle/>
          <a:p>
            <a:r>
              <a:rPr lang="tr-TR" sz="3000" b="1" dirty="0">
                <a:latin typeface="Times New Roman" panose="02020603050405020304" pitchFamily="18" charset="0"/>
                <a:cs typeface="Times New Roman" panose="02020603050405020304" pitchFamily="18" charset="0"/>
              </a:rPr>
              <a:t>KALİTE OKULU İÇİN KRİTERLER</a:t>
            </a:r>
          </a:p>
        </p:txBody>
      </p:sp>
      <p:sp>
        <p:nvSpPr>
          <p:cNvPr id="3" name="İçerik Yer Tutucusu 2">
            <a:extLst>
              <a:ext uri="{FF2B5EF4-FFF2-40B4-BE49-F238E27FC236}">
                <a16:creationId xmlns:a16="http://schemas.microsoft.com/office/drawing/2014/main" id="{7E80E97C-B5D5-4759-8D93-C716C62A3349}"/>
              </a:ext>
            </a:extLst>
          </p:cNvPr>
          <p:cNvSpPr>
            <a:spLocks noGrp="1"/>
          </p:cNvSpPr>
          <p:nvPr>
            <p:ph idx="1"/>
          </p:nvPr>
        </p:nvSpPr>
        <p:spPr>
          <a:xfrm>
            <a:off x="858981" y="2638044"/>
            <a:ext cx="11194473" cy="4081411"/>
          </a:xfrm>
        </p:spPr>
        <p:txBody>
          <a:bodyPr>
            <a:normAutofit/>
          </a:bodyPr>
          <a:lstStyle/>
          <a:p>
            <a:pPr algn="just">
              <a:lnSpc>
                <a:spcPct val="150000"/>
              </a:lnSpc>
              <a:spcAft>
                <a:spcPts val="800"/>
              </a:spcAft>
            </a:pPr>
            <a:r>
              <a:rPr lang="tr-TR" sz="2000" dirty="0">
                <a:effectLst/>
                <a:latin typeface="Times New Roman" panose="02020603050405020304" pitchFamily="18" charset="0"/>
                <a:ea typeface="Times New Roman" panose="02020603050405020304" pitchFamily="18" charset="0"/>
                <a:cs typeface="Times New Roman" panose="02020603050405020304" pitchFamily="18" charset="0"/>
              </a:rPr>
              <a:t>1- Bütün disiplin sorunları -disiplin olayları değil- iki yılda ortadan kaldırılacaktır. Birinci yıl sonunda önemli bir düşüş kaydedilecektir.</a:t>
            </a:r>
            <a:endParaRPr lang="tr-TR"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tr-TR" sz="2000" dirty="0">
                <a:effectLst/>
                <a:latin typeface="Times New Roman" panose="02020603050405020304" pitchFamily="18" charset="0"/>
                <a:ea typeface="Times New Roman" panose="02020603050405020304" pitchFamily="18" charset="0"/>
                <a:cs typeface="Times New Roman" panose="02020603050405020304" pitchFamily="18" charset="0"/>
              </a:rPr>
              <a:t>2- Okul kalite okulu haline dönüştürüldüğünde başarının sonuçları, geçmişte nelerin başarıldığına dayandırılarak yapılacaktır.</a:t>
            </a:r>
            <a:endParaRPr lang="tr-TR"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tr-TR" sz="2000" dirty="0">
                <a:effectLst/>
                <a:latin typeface="Times New Roman" panose="02020603050405020304" pitchFamily="18" charset="0"/>
                <a:ea typeface="Times New Roman" panose="02020603050405020304" pitchFamily="18" charset="0"/>
                <a:cs typeface="Times New Roman" panose="02020603050405020304" pitchFamily="18" charset="0"/>
              </a:rPr>
              <a:t>3-Başarı A-B veya 4-5 gibi bir not sistemiyle değerlendirilmeyecektir. Öğrenciler o derste not almak veya geçmek için yaptıkları çalışmaları öğretmenlerine veya bu konuda onlara yardımcı olan ilgili şahıslara götürecektir. Böylece geleneksel eğitimin bütün gereksiz kısımları faydalı bir eğitimle yer değiştirecektir.</a:t>
            </a:r>
            <a:endParaRPr lang="tr-TR" sz="20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35030938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2EB2200-ACE4-4958-BBED-8F8E0F10E888}"/>
              </a:ext>
            </a:extLst>
          </p:cNvPr>
          <p:cNvSpPr>
            <a:spLocks noGrp="1"/>
          </p:cNvSpPr>
          <p:nvPr>
            <p:ph type="title"/>
          </p:nvPr>
        </p:nvSpPr>
        <p:spPr/>
        <p:txBody>
          <a:bodyPr>
            <a:normAutofit/>
          </a:bodyPr>
          <a:lstStyle/>
          <a:p>
            <a:r>
              <a:rPr lang="tr-TR" sz="3000" b="1" dirty="0">
                <a:latin typeface="Times New Roman" panose="02020603050405020304" pitchFamily="18" charset="0"/>
                <a:cs typeface="Times New Roman" panose="02020603050405020304" pitchFamily="18" charset="0"/>
              </a:rPr>
              <a:t>KALİTE OKULU İÇİN KRİTERLER</a:t>
            </a:r>
          </a:p>
        </p:txBody>
      </p:sp>
      <p:sp>
        <p:nvSpPr>
          <p:cNvPr id="3" name="İçerik Yer Tutucusu 2">
            <a:extLst>
              <a:ext uri="{FF2B5EF4-FFF2-40B4-BE49-F238E27FC236}">
                <a16:creationId xmlns:a16="http://schemas.microsoft.com/office/drawing/2014/main" id="{5D6940CF-8BFB-4D70-A114-89CB84C8C928}"/>
              </a:ext>
            </a:extLst>
          </p:cNvPr>
          <p:cNvSpPr>
            <a:spLocks noGrp="1"/>
          </p:cNvSpPr>
          <p:nvPr>
            <p:ph idx="1"/>
          </p:nvPr>
        </p:nvSpPr>
        <p:spPr>
          <a:xfrm>
            <a:off x="748145" y="2638044"/>
            <a:ext cx="11180619" cy="3915156"/>
          </a:xfrm>
        </p:spPr>
        <p:txBody>
          <a:bodyPr>
            <a:normAutofit/>
          </a:bodyPr>
          <a:lstStyle/>
          <a:p>
            <a:pPr algn="just">
              <a:lnSpc>
                <a:spcPct val="150000"/>
              </a:lnSpc>
              <a:spcAft>
                <a:spcPts val="800"/>
              </a:spcAft>
            </a:pPr>
            <a:r>
              <a:rPr lang="tr-TR" sz="2000" dirty="0">
                <a:effectLst/>
                <a:latin typeface="Times New Roman" panose="02020603050405020304" pitchFamily="18" charset="0"/>
                <a:ea typeface="Times New Roman" panose="02020603050405020304" pitchFamily="18" charset="0"/>
                <a:cs typeface="Times New Roman" panose="02020603050405020304" pitchFamily="18" charset="0"/>
              </a:rPr>
              <a:t>4-Bütün öğrenciler her yıl kaliteli çalışmalar yapacaklardır. Bu çalışma rekabet şeklinde olmayacaktır. Bu çalışmalara da en yüksek not verilecektir. Bu çalışma, iyi çalışan öğrencilere başarılarını gösterme imkânı sağlayacaktır.</a:t>
            </a:r>
            <a:endParaRPr lang="tr-TR"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tr-TR" sz="2000" dirty="0">
                <a:effectLst/>
                <a:latin typeface="Times New Roman" panose="02020603050405020304" pitchFamily="18" charset="0"/>
                <a:ea typeface="Times New Roman" panose="02020603050405020304" pitchFamily="18" charset="0"/>
                <a:cs typeface="Times New Roman" panose="02020603050405020304" pitchFamily="18" charset="0"/>
              </a:rPr>
              <a:t>5- Bütün elemanlara ve öğrencilere, hayatlarında ve okulda kullanacakları seçim teorisi öğretilecektir. Anne-babalar da seçim teorisini öğrenmek için grup çalışmalarına katılmaya teşvik edilecektir. Bu grupları birkaç öğretmen başlatacak, gönüllü anne babalar da daha sonra bunu devam ettireceklerdir.</a:t>
            </a:r>
            <a:endParaRPr lang="tr-TR"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tr-TR" sz="2000" dirty="0">
                <a:effectLst/>
                <a:latin typeface="Times New Roman" panose="02020603050405020304" pitchFamily="18" charset="0"/>
                <a:ea typeface="Times New Roman" panose="02020603050405020304" pitchFamily="18" charset="0"/>
                <a:cs typeface="Times New Roman" panose="02020603050405020304" pitchFamily="18" charset="0"/>
              </a:rPr>
              <a:t>6- Sene sonunda, okulun eğlenceli bir yer olduğu da açığa çıkacaktır.</a:t>
            </a:r>
            <a:endParaRPr lang="tr-TR" sz="20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30551385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D02F1EE-0D68-44FE-B9C5-E47C4C3FE94E}"/>
              </a:ext>
            </a:extLst>
          </p:cNvPr>
          <p:cNvSpPr>
            <a:spLocks noGrp="1"/>
          </p:cNvSpPr>
          <p:nvPr>
            <p:ph type="title"/>
          </p:nvPr>
        </p:nvSpPr>
        <p:spPr>
          <a:xfrm>
            <a:off x="1537853" y="4263965"/>
            <a:ext cx="9615056" cy="1325563"/>
          </a:xfrm>
        </p:spPr>
        <p:txBody>
          <a:bodyPr>
            <a:normAutofit/>
          </a:bodyPr>
          <a:lstStyle/>
          <a:p>
            <a:r>
              <a:rPr lang="tr-TR" sz="3000" b="1" dirty="0">
                <a:latin typeface="Times New Roman" panose="02020603050405020304" pitchFamily="18" charset="0"/>
                <a:cs typeface="Times New Roman" panose="02020603050405020304" pitchFamily="18" charset="0"/>
              </a:rPr>
              <a:t>ÇALIŞMA ORTAMINDA SEÇİM TEORİSİ</a:t>
            </a:r>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3599" y="338656"/>
            <a:ext cx="4147273" cy="3279198"/>
          </a:xfrm>
          <a:prstGeom prst="rect">
            <a:avLst/>
          </a:prstGeom>
        </p:spPr>
      </p:pic>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4620" y="338656"/>
            <a:ext cx="4921659" cy="3279198"/>
          </a:xfrm>
          <a:prstGeom prst="rect">
            <a:avLst/>
          </a:prstGeom>
        </p:spPr>
      </p:pic>
    </p:spTree>
    <p:extLst>
      <p:ext uri="{BB962C8B-B14F-4D97-AF65-F5344CB8AC3E}">
        <p14:creationId xmlns:p14="http://schemas.microsoft.com/office/powerpoint/2010/main" val="24612885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BA0934D-A03E-43A3-BFCE-C8F7EE1A8688}"/>
              </a:ext>
            </a:extLst>
          </p:cNvPr>
          <p:cNvSpPr>
            <a:spLocks noGrp="1"/>
          </p:cNvSpPr>
          <p:nvPr>
            <p:ph type="title"/>
          </p:nvPr>
        </p:nvSpPr>
        <p:spPr/>
        <p:txBody>
          <a:bodyPr/>
          <a:lstStyle/>
          <a:p>
            <a:r>
              <a:rPr lang="tr-TR" sz="3000" b="1" dirty="0">
                <a:latin typeface="Times New Roman" panose="02020603050405020304" pitchFamily="18" charset="0"/>
                <a:cs typeface="Times New Roman" panose="02020603050405020304" pitchFamily="18" charset="0"/>
              </a:rPr>
              <a:t>AMİRANE YÖNETİM</a:t>
            </a:r>
          </a:p>
        </p:txBody>
      </p:sp>
      <p:sp>
        <p:nvSpPr>
          <p:cNvPr id="3" name="İçerik Yer Tutucusu 2">
            <a:extLst>
              <a:ext uri="{FF2B5EF4-FFF2-40B4-BE49-F238E27FC236}">
                <a16:creationId xmlns:a16="http://schemas.microsoft.com/office/drawing/2014/main" id="{04BA1A67-4B63-447A-991E-01809A7AB633}"/>
              </a:ext>
            </a:extLst>
          </p:cNvPr>
          <p:cNvSpPr>
            <a:spLocks noGrp="1"/>
          </p:cNvSpPr>
          <p:nvPr>
            <p:ph idx="1"/>
          </p:nvPr>
        </p:nvSpPr>
        <p:spPr>
          <a:xfrm>
            <a:off x="872835" y="2638044"/>
            <a:ext cx="10931237" cy="3859738"/>
          </a:xfrm>
        </p:spPr>
        <p:txBody>
          <a:bodyPr>
            <a:normAutofit fontScale="92500" lnSpcReduction="10000"/>
          </a:bodyPr>
          <a:lstStyle/>
          <a:p>
            <a:pPr algn="just">
              <a:lnSpc>
                <a:spcPct val="150000"/>
              </a:lnSpc>
              <a:spcAft>
                <a:spcPts val="1000"/>
              </a:spcAft>
            </a:pPr>
            <a:r>
              <a:rPr lang="tr-TR" sz="2200" dirty="0">
                <a:effectLst/>
                <a:latin typeface="Times New Roman" panose="02020603050405020304" pitchFamily="18" charset="0"/>
                <a:ea typeface="Times New Roman" panose="02020603050405020304" pitchFamily="18" charset="0"/>
                <a:cs typeface="Times New Roman" panose="02020603050405020304" pitchFamily="18" charset="0"/>
              </a:rPr>
              <a:t>Yöneticilerin ben korkulacak biriyim imajı vermesidir.</a:t>
            </a:r>
          </a:p>
          <a:p>
            <a:pPr algn="just">
              <a:lnSpc>
                <a:spcPct val="150000"/>
              </a:lnSpc>
              <a:spcAft>
                <a:spcPts val="1000"/>
              </a:spcAft>
            </a:pPr>
            <a:r>
              <a:rPr lang="tr-TR" sz="2200" dirty="0">
                <a:effectLst/>
                <a:latin typeface="Times New Roman" panose="02020603050405020304" pitchFamily="18" charset="0"/>
                <a:ea typeface="Times New Roman" panose="02020603050405020304" pitchFamily="18" charset="0"/>
                <a:cs typeface="Times New Roman" panose="02020603050405020304" pitchFamily="18" charset="0"/>
              </a:rPr>
              <a:t>Eğer hedef kaliteli bir iş ise korku en kötü stratejidir.</a:t>
            </a:r>
          </a:p>
          <a:p>
            <a:pPr algn="just">
              <a:lnSpc>
                <a:spcPct val="150000"/>
              </a:lnSpc>
              <a:spcAft>
                <a:spcPts val="1000"/>
              </a:spcAft>
            </a:pPr>
            <a:r>
              <a:rPr lang="tr-TR" sz="2200" dirty="0">
                <a:effectLst/>
                <a:latin typeface="Times New Roman" panose="02020603050405020304" pitchFamily="18" charset="0"/>
                <a:ea typeface="Times New Roman" panose="02020603050405020304" pitchFamily="18" charset="0"/>
                <a:cs typeface="Times New Roman" panose="02020603050405020304" pitchFamily="18" charset="0"/>
              </a:rPr>
              <a:t>Dünya kaliteye koşarken liderlere düşen, korkuyu söküp atmaktır.</a:t>
            </a:r>
          </a:p>
          <a:p>
            <a:pPr algn="just">
              <a:lnSpc>
                <a:spcPct val="150000"/>
              </a:lnSpc>
              <a:spcAft>
                <a:spcPts val="1000"/>
              </a:spcAft>
            </a:pPr>
            <a:r>
              <a:rPr lang="tr-TR" sz="2200" dirty="0">
                <a:effectLst/>
                <a:latin typeface="Times New Roman" panose="02020603050405020304" pitchFamily="18" charset="0"/>
                <a:ea typeface="Times New Roman" panose="02020603050405020304" pitchFamily="18" charset="0"/>
                <a:cs typeface="Times New Roman" panose="02020603050405020304" pitchFamily="18" charset="0"/>
              </a:rPr>
              <a:t>Dış kontrol psikolojisinin üçüncü yanlış görüşünü temel alan ‘Başkalarından daha fazlasına sahip olmak benim hakkımdır.’ düşüncesi hırslı insanlar tarafından benimsenmiştir.</a:t>
            </a:r>
          </a:p>
          <a:p>
            <a:pPr algn="just">
              <a:lnSpc>
                <a:spcPct val="150000"/>
              </a:lnSpc>
              <a:spcAft>
                <a:spcPts val="1000"/>
              </a:spcAft>
            </a:pPr>
            <a:r>
              <a:rPr lang="tr-TR" sz="2200" dirty="0">
                <a:effectLst/>
                <a:latin typeface="Times New Roman" panose="02020603050405020304" pitchFamily="18" charset="0"/>
                <a:ea typeface="Times New Roman" panose="02020603050405020304" pitchFamily="18" charset="0"/>
                <a:cs typeface="Times New Roman" panose="02020603050405020304" pitchFamily="18" charset="0"/>
              </a:rPr>
              <a:t>Bu, hırslı ve başarılı insanın genlerindeki güç ihtiyacının yoğun olmasından kaynaklanır.</a:t>
            </a:r>
          </a:p>
          <a:p>
            <a:endParaRPr lang="tr-TR" dirty="0"/>
          </a:p>
        </p:txBody>
      </p:sp>
    </p:spTree>
    <p:extLst>
      <p:ext uri="{BB962C8B-B14F-4D97-AF65-F5344CB8AC3E}">
        <p14:creationId xmlns:p14="http://schemas.microsoft.com/office/powerpoint/2010/main" val="34269997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7B3621A-A3F9-450F-A1EC-A1098A537110}"/>
              </a:ext>
            </a:extLst>
          </p:cNvPr>
          <p:cNvSpPr>
            <a:spLocks noGrp="1"/>
          </p:cNvSpPr>
          <p:nvPr>
            <p:ph type="title"/>
          </p:nvPr>
        </p:nvSpPr>
        <p:spPr/>
        <p:txBody>
          <a:bodyPr/>
          <a:lstStyle/>
          <a:p>
            <a:r>
              <a:rPr lang="tr-TR" sz="3000" b="1" dirty="0">
                <a:latin typeface="Times New Roman" panose="02020603050405020304" pitchFamily="18" charset="0"/>
                <a:cs typeface="Times New Roman" panose="02020603050405020304" pitchFamily="18" charset="0"/>
              </a:rPr>
              <a:t>AMİRANE YÖNETİM</a:t>
            </a:r>
          </a:p>
        </p:txBody>
      </p:sp>
      <p:sp>
        <p:nvSpPr>
          <p:cNvPr id="3" name="İçerik Yer Tutucusu 2">
            <a:extLst>
              <a:ext uri="{FF2B5EF4-FFF2-40B4-BE49-F238E27FC236}">
                <a16:creationId xmlns:a16="http://schemas.microsoft.com/office/drawing/2014/main" id="{BE9620B8-9D6C-4F58-932E-C4CFB3BF0255}"/>
              </a:ext>
            </a:extLst>
          </p:cNvPr>
          <p:cNvSpPr>
            <a:spLocks noGrp="1"/>
          </p:cNvSpPr>
          <p:nvPr>
            <p:ph idx="1"/>
          </p:nvPr>
        </p:nvSpPr>
        <p:spPr>
          <a:xfrm>
            <a:off x="900545" y="2638044"/>
            <a:ext cx="10875819" cy="3101983"/>
          </a:xfrm>
        </p:spPr>
        <p:txBody>
          <a:bodyPr>
            <a:normAutofit fontScale="62500" lnSpcReduction="20000"/>
          </a:bodyPr>
          <a:lstStyle/>
          <a:p>
            <a:pPr algn="just">
              <a:lnSpc>
                <a:spcPct val="170000"/>
              </a:lnSpc>
              <a:spcAft>
                <a:spcPts val="1000"/>
              </a:spcAft>
            </a:pPr>
            <a:r>
              <a:rPr lang="tr-TR" sz="2800" dirty="0">
                <a:effectLst/>
                <a:latin typeface="Times New Roman" panose="02020603050405020304" pitchFamily="18" charset="0"/>
                <a:ea typeface="Times New Roman" panose="02020603050405020304" pitchFamily="18" charset="0"/>
                <a:cs typeface="Times New Roman" panose="02020603050405020304" pitchFamily="18" charset="0"/>
              </a:rPr>
              <a:t>Toplumdaki refahın asıl mimarları yoğun ihtiyaç profillerine, gücün yanında sevgi ve ait olmayı da eklerler.</a:t>
            </a:r>
          </a:p>
          <a:p>
            <a:pPr algn="just">
              <a:lnSpc>
                <a:spcPct val="170000"/>
              </a:lnSpc>
              <a:spcAft>
                <a:spcPts val="1000"/>
              </a:spcAft>
            </a:pPr>
            <a:r>
              <a:rPr lang="tr-TR" sz="2800" dirty="0">
                <a:effectLst/>
                <a:latin typeface="Times New Roman" panose="02020603050405020304" pitchFamily="18" charset="0"/>
                <a:ea typeface="Times New Roman" panose="02020603050405020304" pitchFamily="18" charset="0"/>
                <a:cs typeface="Times New Roman" panose="02020603050405020304" pitchFamily="18" charset="0"/>
              </a:rPr>
              <a:t>Başarılarının önemli bir kısmını kendilerine bağlı olarak çalışan insanlarla kurdukları iyi ilişkiler oluşturur.</a:t>
            </a:r>
          </a:p>
          <a:p>
            <a:pPr algn="just">
              <a:lnSpc>
                <a:spcPct val="170000"/>
              </a:lnSpc>
              <a:spcAft>
                <a:spcPts val="1000"/>
              </a:spcAft>
            </a:pPr>
            <a:r>
              <a:rPr lang="tr-TR" sz="2800" dirty="0">
                <a:effectLst/>
                <a:latin typeface="Times New Roman" panose="02020603050405020304" pitchFamily="18" charset="0"/>
                <a:ea typeface="Times New Roman" panose="02020603050405020304" pitchFamily="18" charset="0"/>
                <a:cs typeface="Times New Roman" panose="02020603050405020304" pitchFamily="18" charset="0"/>
              </a:rPr>
              <a:t>Dış kontrol psikolojisini bırakıp seçim teorisini benimsediğinizde, size bağlı olarak çalışan kişilerin aranızdaki iyi iletişime duyarlı olmaları da beraber gelecektir.</a:t>
            </a:r>
          </a:p>
          <a:p>
            <a:pPr algn="just">
              <a:lnSpc>
                <a:spcPct val="170000"/>
              </a:lnSpc>
              <a:spcAft>
                <a:spcPts val="1000"/>
              </a:spcAft>
            </a:pPr>
            <a:r>
              <a:rPr lang="tr-TR" sz="2800" dirty="0">
                <a:effectLst/>
                <a:latin typeface="Times New Roman" panose="02020603050405020304" pitchFamily="18" charset="0"/>
                <a:ea typeface="Times New Roman" panose="02020603050405020304" pitchFamily="18" charset="0"/>
                <a:cs typeface="Times New Roman" panose="02020603050405020304" pitchFamily="18" charset="0"/>
              </a:rPr>
              <a:t>İş yerlerinde emir vermenin yerini, yol göstermenin alması refahı getirecektir.</a:t>
            </a:r>
          </a:p>
          <a:p>
            <a:endParaRPr lang="tr-TR" dirty="0"/>
          </a:p>
        </p:txBody>
      </p:sp>
    </p:spTree>
    <p:extLst>
      <p:ext uri="{BB962C8B-B14F-4D97-AF65-F5344CB8AC3E}">
        <p14:creationId xmlns:p14="http://schemas.microsoft.com/office/powerpoint/2010/main" val="14134488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27E8928-FD30-4428-9CFF-11BAD7FF9700}"/>
              </a:ext>
            </a:extLst>
          </p:cNvPr>
          <p:cNvSpPr>
            <a:spLocks noGrp="1"/>
          </p:cNvSpPr>
          <p:nvPr>
            <p:ph type="title"/>
          </p:nvPr>
        </p:nvSpPr>
        <p:spPr/>
        <p:txBody>
          <a:bodyPr/>
          <a:lstStyle/>
          <a:p>
            <a:r>
              <a:rPr lang="tr-TR" sz="3000" b="1" dirty="0">
                <a:latin typeface="Times New Roman" panose="02020603050405020304" pitchFamily="18" charset="0"/>
                <a:cs typeface="Times New Roman" panose="02020603050405020304" pitchFamily="18" charset="0"/>
              </a:rPr>
              <a:t>LİDER-REHBER YÖNETİM</a:t>
            </a:r>
          </a:p>
        </p:txBody>
      </p:sp>
      <p:sp>
        <p:nvSpPr>
          <p:cNvPr id="3" name="İçerik Yer Tutucusu 2">
            <a:extLst>
              <a:ext uri="{FF2B5EF4-FFF2-40B4-BE49-F238E27FC236}">
                <a16:creationId xmlns:a16="http://schemas.microsoft.com/office/drawing/2014/main" id="{78C83D73-9BB3-4651-A58C-E9EB5ADD2680}"/>
              </a:ext>
            </a:extLst>
          </p:cNvPr>
          <p:cNvSpPr>
            <a:spLocks noGrp="1"/>
          </p:cNvSpPr>
          <p:nvPr>
            <p:ph idx="1"/>
          </p:nvPr>
        </p:nvSpPr>
        <p:spPr>
          <a:xfrm>
            <a:off x="845127" y="2638044"/>
            <a:ext cx="10695709" cy="3101983"/>
          </a:xfrm>
        </p:spPr>
        <p:txBody>
          <a:bodyPr>
            <a:normAutofit/>
          </a:bodyPr>
          <a:lstStyle/>
          <a:p>
            <a:pPr>
              <a:lnSpc>
                <a:spcPct val="150000"/>
              </a:lnSpc>
              <a:spcAft>
                <a:spcPts val="1000"/>
              </a:spcAft>
            </a:pPr>
            <a:r>
              <a:rPr lang="tr-TR" sz="2000" dirty="0">
                <a:effectLst/>
                <a:latin typeface="Times New Roman" panose="02020603050405020304" pitchFamily="18" charset="0"/>
                <a:ea typeface="Times New Roman" panose="02020603050405020304" pitchFamily="18" charset="0"/>
                <a:cs typeface="Times New Roman" panose="02020603050405020304" pitchFamily="18" charset="0"/>
              </a:rPr>
              <a:t>Yol gösterici yöneticiler, kalitenin temelinde insanı yönlendirmenin yattığını bilir.</a:t>
            </a:r>
          </a:p>
          <a:p>
            <a:pPr>
              <a:lnSpc>
                <a:spcPct val="150000"/>
              </a:lnSpc>
              <a:spcAft>
                <a:spcPts val="1000"/>
              </a:spcAft>
            </a:pPr>
            <a:r>
              <a:rPr lang="tr-TR" sz="2000" dirty="0">
                <a:effectLst/>
                <a:latin typeface="Times New Roman" panose="02020603050405020304" pitchFamily="18" charset="0"/>
                <a:ea typeface="Times New Roman" panose="02020603050405020304" pitchFamily="18" charset="0"/>
                <a:cs typeface="Times New Roman" panose="02020603050405020304" pitchFamily="18" charset="0"/>
              </a:rPr>
              <a:t>Bu yönetimde, çalışanlara bizim için önemlisiniz mesajı verilir, çalışanlar teşvik edilir.</a:t>
            </a:r>
          </a:p>
          <a:p>
            <a:pPr>
              <a:lnSpc>
                <a:spcPct val="150000"/>
              </a:lnSpc>
              <a:spcAft>
                <a:spcPts val="1000"/>
              </a:spcAft>
            </a:pPr>
            <a:r>
              <a:rPr lang="tr-TR" sz="2000" dirty="0">
                <a:effectLst/>
                <a:latin typeface="Times New Roman" panose="02020603050405020304" pitchFamily="18" charset="0"/>
                <a:ea typeface="Times New Roman" panose="02020603050405020304" pitchFamily="18" charset="0"/>
                <a:cs typeface="Times New Roman" panose="02020603050405020304" pitchFamily="18" charset="0"/>
              </a:rPr>
              <a:t>Amirane yönetim yerini lider/rehber yönetime bırakmalıdır.</a:t>
            </a:r>
          </a:p>
          <a:p>
            <a:pPr>
              <a:lnSpc>
                <a:spcPct val="150000"/>
              </a:lnSpc>
              <a:spcAft>
                <a:spcPts val="1000"/>
              </a:spcAft>
            </a:pPr>
            <a:r>
              <a:rPr lang="tr-TR" sz="2000" dirty="0">
                <a:effectLst/>
                <a:latin typeface="Times New Roman" panose="02020603050405020304" pitchFamily="18" charset="0"/>
                <a:ea typeface="Times New Roman" panose="02020603050405020304" pitchFamily="18" charset="0"/>
                <a:cs typeface="Times New Roman" panose="02020603050405020304" pitchFamily="18" charset="0"/>
              </a:rPr>
              <a:t>Lider/rehber yönetim, hem üretimin hem de kalitenin artışını sağlar.</a:t>
            </a:r>
          </a:p>
          <a:p>
            <a:endParaRPr lang="tr-TR" dirty="0"/>
          </a:p>
        </p:txBody>
      </p:sp>
    </p:spTree>
    <p:extLst>
      <p:ext uri="{BB962C8B-B14F-4D97-AF65-F5344CB8AC3E}">
        <p14:creationId xmlns:p14="http://schemas.microsoft.com/office/powerpoint/2010/main" val="9819412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24727E3-C765-4FB4-9E08-35F9F2A790D1}"/>
              </a:ext>
            </a:extLst>
          </p:cNvPr>
          <p:cNvSpPr>
            <a:spLocks noGrp="1"/>
          </p:cNvSpPr>
          <p:nvPr>
            <p:ph type="title"/>
          </p:nvPr>
        </p:nvSpPr>
        <p:spPr/>
        <p:txBody>
          <a:bodyPr/>
          <a:lstStyle/>
          <a:p>
            <a:r>
              <a:rPr lang="tr-TR" sz="3000" b="1" dirty="0"/>
              <a:t> </a:t>
            </a:r>
            <a:r>
              <a:rPr lang="tr-TR" sz="3000" b="1" dirty="0">
                <a:latin typeface="Times New Roman" panose="02020603050405020304" pitchFamily="18" charset="0"/>
                <a:cs typeface="Times New Roman" panose="02020603050405020304" pitchFamily="18" charset="0"/>
              </a:rPr>
              <a:t>ENGELLEME</a:t>
            </a:r>
          </a:p>
        </p:txBody>
      </p:sp>
      <p:sp>
        <p:nvSpPr>
          <p:cNvPr id="3" name="İçerik Yer Tutucusu 2">
            <a:extLst>
              <a:ext uri="{FF2B5EF4-FFF2-40B4-BE49-F238E27FC236}">
                <a16:creationId xmlns:a16="http://schemas.microsoft.com/office/drawing/2014/main" id="{F14E1A65-D9CD-4A07-B1E7-D711728E1135}"/>
              </a:ext>
            </a:extLst>
          </p:cNvPr>
          <p:cNvSpPr>
            <a:spLocks noGrp="1"/>
          </p:cNvSpPr>
          <p:nvPr>
            <p:ph idx="1"/>
          </p:nvPr>
        </p:nvSpPr>
        <p:spPr>
          <a:xfrm>
            <a:off x="886691" y="2624189"/>
            <a:ext cx="10654145" cy="3101983"/>
          </a:xfrm>
        </p:spPr>
        <p:txBody>
          <a:bodyPr>
            <a:normAutofit/>
          </a:bodyPr>
          <a:lstStyle/>
          <a:p>
            <a:pPr algn="just">
              <a:lnSpc>
                <a:spcPct val="150000"/>
              </a:lnSpc>
              <a:spcAft>
                <a:spcPts val="1000"/>
              </a:spcAft>
            </a:pPr>
            <a:r>
              <a:rPr lang="tr-TR" sz="2000" dirty="0">
                <a:effectLst/>
                <a:latin typeface="Times New Roman" panose="02020603050405020304" pitchFamily="18" charset="0"/>
                <a:ea typeface="Times New Roman" panose="02020603050405020304" pitchFamily="18" charset="0"/>
                <a:cs typeface="Times New Roman" panose="02020603050405020304" pitchFamily="18" charset="0"/>
              </a:rPr>
              <a:t>Amirane yönetimin hâkim olduğu pek çok şirkette, çalışanlara inisiyatif kullanmaları ve kararlar almaları gerektiği söylenir. </a:t>
            </a:r>
          </a:p>
          <a:p>
            <a:pPr algn="just">
              <a:lnSpc>
                <a:spcPct val="150000"/>
              </a:lnSpc>
              <a:spcAft>
                <a:spcPts val="1000"/>
              </a:spcAft>
            </a:pPr>
            <a:r>
              <a:rPr lang="tr-TR" sz="2000" dirty="0">
                <a:effectLst/>
                <a:latin typeface="Times New Roman" panose="02020603050405020304" pitchFamily="18" charset="0"/>
                <a:ea typeface="Times New Roman" panose="02020603050405020304" pitchFamily="18" charset="0"/>
                <a:cs typeface="Times New Roman" panose="02020603050405020304" pitchFamily="18" charset="0"/>
              </a:rPr>
              <a:t>Çalışanlar inisiyatif kullandıkları zaman bir sorun çıkarsa da cezalandırılırlar.</a:t>
            </a:r>
          </a:p>
          <a:p>
            <a:pPr algn="just">
              <a:lnSpc>
                <a:spcPct val="150000"/>
              </a:lnSpc>
              <a:spcAft>
                <a:spcPts val="1000"/>
              </a:spcAft>
            </a:pPr>
            <a:r>
              <a:rPr lang="tr-TR" sz="2000" dirty="0">
                <a:effectLst/>
                <a:latin typeface="Times New Roman" panose="02020603050405020304" pitchFamily="18" charset="0"/>
                <a:ea typeface="Times New Roman" panose="02020603050405020304" pitchFamily="18" charset="0"/>
                <a:cs typeface="Times New Roman" panose="02020603050405020304" pitchFamily="18" charset="0"/>
              </a:rPr>
              <a:t>Bunun sonucunda çalışanlar işlerini garantiye almak inisiyatif kullanmazlar ve şirketin gelişmesinin önüne geçebilecek bir engel durumuna düşerler. Bu engellemedir.</a:t>
            </a:r>
          </a:p>
          <a:p>
            <a:endParaRPr lang="tr-TR" dirty="0"/>
          </a:p>
        </p:txBody>
      </p:sp>
    </p:spTree>
    <p:extLst>
      <p:ext uri="{BB962C8B-B14F-4D97-AF65-F5344CB8AC3E}">
        <p14:creationId xmlns:p14="http://schemas.microsoft.com/office/powerpoint/2010/main" val="1026022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48C61F0-F170-41D5-8212-508B8BF2C6C9}"/>
              </a:ext>
            </a:extLst>
          </p:cNvPr>
          <p:cNvSpPr>
            <a:spLocks noGrp="1"/>
          </p:cNvSpPr>
          <p:nvPr>
            <p:ph type="title"/>
          </p:nvPr>
        </p:nvSpPr>
        <p:spPr/>
        <p:txBody>
          <a:bodyPr>
            <a:normAutofit/>
          </a:bodyPr>
          <a:lstStyle/>
          <a:p>
            <a:r>
              <a:rPr lang="tr-TR" sz="3000" b="1" dirty="0">
                <a:latin typeface="Times New Roman" panose="02020603050405020304" pitchFamily="18" charset="0"/>
                <a:cs typeface="Times New Roman" panose="02020603050405020304" pitchFamily="18" charset="0"/>
              </a:rPr>
              <a:t>  PERFORMANS DEĞERLENDİRMELERİ</a:t>
            </a:r>
          </a:p>
        </p:txBody>
      </p:sp>
      <p:sp>
        <p:nvSpPr>
          <p:cNvPr id="3" name="İçerik Yer Tutucusu 2">
            <a:extLst>
              <a:ext uri="{FF2B5EF4-FFF2-40B4-BE49-F238E27FC236}">
                <a16:creationId xmlns:a16="http://schemas.microsoft.com/office/drawing/2014/main" id="{22981B7C-3855-482A-B0BD-00281E618046}"/>
              </a:ext>
            </a:extLst>
          </p:cNvPr>
          <p:cNvSpPr>
            <a:spLocks noGrp="1"/>
          </p:cNvSpPr>
          <p:nvPr>
            <p:ph idx="1"/>
          </p:nvPr>
        </p:nvSpPr>
        <p:spPr>
          <a:xfrm>
            <a:off x="928255" y="2638044"/>
            <a:ext cx="10945090" cy="3101983"/>
          </a:xfrm>
        </p:spPr>
        <p:txBody>
          <a:bodyPr>
            <a:normAutofit/>
          </a:bodyPr>
          <a:lstStyle/>
          <a:p>
            <a:pPr algn="just">
              <a:lnSpc>
                <a:spcPct val="150000"/>
              </a:lnSpc>
              <a:spcAft>
                <a:spcPts val="1000"/>
              </a:spcAft>
            </a:pPr>
            <a:r>
              <a:rPr lang="tr-TR" sz="2000" dirty="0">
                <a:effectLst/>
                <a:latin typeface="Times New Roman" panose="02020603050405020304" pitchFamily="18" charset="0"/>
                <a:ea typeface="Times New Roman" panose="02020603050405020304" pitchFamily="18" charset="0"/>
                <a:cs typeface="Times New Roman" panose="02020603050405020304" pitchFamily="18" charset="0"/>
              </a:rPr>
              <a:t>Çalışanları hakkında yıllık performans değerlendirmeleri yapan yöneticiler,  amirane yönetici sınıfına girerler.</a:t>
            </a:r>
          </a:p>
          <a:p>
            <a:pPr algn="just">
              <a:lnSpc>
                <a:spcPct val="150000"/>
              </a:lnSpc>
              <a:spcAft>
                <a:spcPts val="1000"/>
              </a:spcAft>
            </a:pPr>
            <a:r>
              <a:rPr lang="tr-TR" sz="2000" dirty="0">
                <a:effectLst/>
                <a:latin typeface="Times New Roman" panose="02020603050405020304" pitchFamily="18" charset="0"/>
                <a:ea typeface="Times New Roman" panose="02020603050405020304" pitchFamily="18" charset="0"/>
                <a:cs typeface="Times New Roman" panose="02020603050405020304" pitchFamily="18" charset="0"/>
              </a:rPr>
              <a:t>Bu işlem, işyerinde bir güvensizlik ortamı yaratmaktan başka bir sonuç vermez.</a:t>
            </a:r>
          </a:p>
          <a:p>
            <a:pPr algn="just">
              <a:lnSpc>
                <a:spcPct val="150000"/>
              </a:lnSpc>
              <a:spcAft>
                <a:spcPts val="1000"/>
              </a:spcAft>
            </a:pPr>
            <a:r>
              <a:rPr lang="tr-TR" sz="2000" dirty="0">
                <a:effectLst/>
                <a:latin typeface="Times New Roman" panose="02020603050405020304" pitchFamily="18" charset="0"/>
                <a:ea typeface="Times New Roman" panose="02020603050405020304" pitchFamily="18" charset="0"/>
                <a:cs typeface="Times New Roman" panose="02020603050405020304" pitchFamily="18" charset="0"/>
              </a:rPr>
              <a:t>Bunu yerine, şirketin her işçiye yöneticisiyle karşı karşıya konuşabileceği bir fırsat sağlanması en sağlıklı sonucu verecektir.</a:t>
            </a:r>
          </a:p>
          <a:p>
            <a:endParaRPr lang="tr-TR" dirty="0"/>
          </a:p>
        </p:txBody>
      </p:sp>
    </p:spTree>
    <p:extLst>
      <p:ext uri="{BB962C8B-B14F-4D97-AF65-F5344CB8AC3E}">
        <p14:creationId xmlns:p14="http://schemas.microsoft.com/office/powerpoint/2010/main" val="1804917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F22CA41-DA29-465F-AC10-28051A909A97}"/>
              </a:ext>
            </a:extLst>
          </p:cNvPr>
          <p:cNvSpPr>
            <a:spLocks noGrp="1"/>
          </p:cNvSpPr>
          <p:nvPr>
            <p:ph type="title"/>
          </p:nvPr>
        </p:nvSpPr>
        <p:spPr>
          <a:xfrm>
            <a:off x="879763" y="4369382"/>
            <a:ext cx="10515600" cy="1325563"/>
          </a:xfrm>
        </p:spPr>
        <p:txBody>
          <a:bodyPr/>
          <a:lstStyle/>
          <a:p>
            <a:r>
              <a:rPr lang="tr-TR" sz="3000" b="1" dirty="0">
                <a:latin typeface="Times New Roman" panose="02020603050405020304" pitchFamily="18" charset="0"/>
                <a:cs typeface="Times New Roman" panose="02020603050405020304" pitchFamily="18" charset="0"/>
              </a:rPr>
              <a:t>KALİTE TOPLUMU</a:t>
            </a:r>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4872" y="340307"/>
            <a:ext cx="6345382" cy="3569277"/>
          </a:xfrm>
          <a:prstGeom prst="rect">
            <a:avLst/>
          </a:prstGeom>
        </p:spPr>
      </p:pic>
    </p:spTree>
    <p:extLst>
      <p:ext uri="{BB962C8B-B14F-4D97-AF65-F5344CB8AC3E}">
        <p14:creationId xmlns:p14="http://schemas.microsoft.com/office/powerpoint/2010/main" val="11423604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C5DDE21-AB11-40D0-87F5-7367D130709C}"/>
              </a:ext>
            </a:extLst>
          </p:cNvPr>
          <p:cNvSpPr>
            <a:spLocks noGrp="1"/>
          </p:cNvSpPr>
          <p:nvPr>
            <p:ph idx="1"/>
          </p:nvPr>
        </p:nvSpPr>
        <p:spPr>
          <a:xfrm>
            <a:off x="879764" y="1441598"/>
            <a:ext cx="11049000" cy="4612114"/>
          </a:xfrm>
        </p:spPr>
        <p:txBody>
          <a:bodyPr>
            <a:normAutofit/>
          </a:bodyPr>
          <a:lstStyle/>
          <a:p>
            <a:pPr algn="just">
              <a:lnSpc>
                <a:spcPct val="150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Hepimiz hiç tanımadığımız kişilerden ince davranışlar ve ilgi görmüşüzdür. Sel, deprem gibi felaketler yaşandığında veya başı dertte olan tek bir kişi olduğunda bile insanlar tepkisiz kalmaz, yardım ederler. İnsanlara yardım ettiğimizde bu durumun kısa bir zaman alacağını bildiğimizden hiçbir karşılık aramayız. Tanımadığımız kişilerden herhangi bir beklentimiz olmadığı için dış kontrolün onlarla iletişimimizde pek bir yeri yoktur. Fakat tanıdığımız kişilerle ilişkilerimiz beklentilerle yoğrulmuştur. Dolayısıyla, dış kontrol onlara yaklaşımımızın temelini oluşturacaktır. </a:t>
            </a:r>
          </a:p>
          <a:p>
            <a:endParaRPr lang="tr-TR" sz="1600" dirty="0"/>
          </a:p>
        </p:txBody>
      </p:sp>
    </p:spTree>
    <p:extLst>
      <p:ext uri="{BB962C8B-B14F-4D97-AF65-F5344CB8AC3E}">
        <p14:creationId xmlns:p14="http://schemas.microsoft.com/office/powerpoint/2010/main" val="37149039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1C20634-2744-4DD4-BB69-55C294DF4C3A}"/>
              </a:ext>
            </a:extLst>
          </p:cNvPr>
          <p:cNvSpPr>
            <a:spLocks noGrp="1"/>
          </p:cNvSpPr>
          <p:nvPr>
            <p:ph idx="1"/>
          </p:nvPr>
        </p:nvSpPr>
        <p:spPr>
          <a:xfrm>
            <a:off x="893618" y="1375170"/>
            <a:ext cx="11104418" cy="3902697"/>
          </a:xfrm>
        </p:spPr>
        <p:txBody>
          <a:bodyPr/>
          <a:lstStyle/>
          <a:p>
            <a:pPr algn="just">
              <a:lnSpc>
                <a:spcPct val="150000"/>
              </a:lnSpc>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Bir kalite toplumunda aile içi şiddet de ortadan kalkar. Eşlerin seçim teorisini ve çözüm dairesini öğreniyor olması daha sonra şiddeti beraberinde getirebilecek pek çok anlaşmazlığın önüne geçilmesini sağlar. Amaç aile şiddetine esas olan boyutların bu düzeye ulaşıp polisin müdahalesinden başka bir alternatif kalmadan erken müdahaleyi yaygınlaştırmaktır. İdeal olan, cezaya yer olmayan, eğitime dayalı bir müdahaledir. Önemli olan çiftlerin seçim teorisinin nasıl kullanılacağı konusunda eğitilmesi değil, bunu kendilerinin beraber öğrenmesidir.</a:t>
            </a:r>
          </a:p>
          <a:p>
            <a:endParaRPr lang="tr-TR" dirty="0"/>
          </a:p>
        </p:txBody>
      </p:sp>
    </p:spTree>
    <p:extLst>
      <p:ext uri="{BB962C8B-B14F-4D97-AF65-F5344CB8AC3E}">
        <p14:creationId xmlns:p14="http://schemas.microsoft.com/office/powerpoint/2010/main" val="24817335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AE67A9B-296D-4642-A83E-A3DB83BC7925}"/>
              </a:ext>
            </a:extLst>
          </p:cNvPr>
          <p:cNvSpPr>
            <a:spLocks noGrp="1"/>
          </p:cNvSpPr>
          <p:nvPr>
            <p:ph type="title"/>
          </p:nvPr>
        </p:nvSpPr>
        <p:spPr>
          <a:xfrm>
            <a:off x="900545" y="4516061"/>
            <a:ext cx="10515600" cy="1325563"/>
          </a:xfrm>
        </p:spPr>
        <p:txBody>
          <a:bodyPr>
            <a:normAutofit/>
          </a:bodyPr>
          <a:lstStyle/>
          <a:p>
            <a:r>
              <a:rPr lang="tr-TR" sz="3000" b="1" dirty="0">
                <a:latin typeface="Times New Roman" panose="02020603050405020304" pitchFamily="18" charset="0"/>
                <a:cs typeface="Times New Roman" panose="02020603050405020304" pitchFamily="18" charset="0"/>
              </a:rPr>
              <a:t>     SEÇİM TEORİSİNİN ON AKSİYONU</a:t>
            </a:r>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6364" y="503093"/>
            <a:ext cx="3796145" cy="3514725"/>
          </a:xfrm>
          <a:prstGeom prst="rect">
            <a:avLst/>
          </a:prstGeom>
        </p:spPr>
      </p:pic>
    </p:spTree>
    <p:extLst>
      <p:ext uri="{BB962C8B-B14F-4D97-AF65-F5344CB8AC3E}">
        <p14:creationId xmlns:p14="http://schemas.microsoft.com/office/powerpoint/2010/main" val="30146845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6DB3AAD-39CA-4B1D-B049-DF40C6F0B8F3}"/>
              </a:ext>
            </a:extLst>
          </p:cNvPr>
          <p:cNvSpPr>
            <a:spLocks noGrp="1"/>
          </p:cNvSpPr>
          <p:nvPr>
            <p:ph idx="1"/>
          </p:nvPr>
        </p:nvSpPr>
        <p:spPr>
          <a:xfrm>
            <a:off x="838199" y="1391992"/>
            <a:ext cx="10965873" cy="4351338"/>
          </a:xfrm>
        </p:spPr>
        <p:txBody>
          <a:bodyPr>
            <a:normAutofit/>
          </a:bodyPr>
          <a:lstStyle/>
          <a:p>
            <a:pPr algn="just">
              <a:lnSpc>
                <a:spcPct val="150000"/>
              </a:lnSpc>
            </a:pPr>
            <a:r>
              <a:rPr lang="tr-TR" sz="2000" dirty="0">
                <a:latin typeface="Times New Roman" panose="02020603050405020304" pitchFamily="18" charset="0"/>
                <a:cs typeface="Times New Roman" panose="02020603050405020304" pitchFamily="18" charset="0"/>
              </a:rPr>
              <a:t>Bu 10 aksiyon yoluyla kişiliğimizi yeniden tanımlama imkanına sahibiz.</a:t>
            </a:r>
          </a:p>
          <a:p>
            <a:pPr algn="just">
              <a:lnSpc>
                <a:spcPct val="150000"/>
              </a:lnSpc>
            </a:pPr>
            <a:r>
              <a:rPr lang="tr-TR" sz="2000" dirty="0">
                <a:latin typeface="Times New Roman" panose="02020603050405020304" pitchFamily="18" charset="0"/>
                <a:cs typeface="Times New Roman" panose="02020603050405020304" pitchFamily="18" charset="0"/>
              </a:rPr>
              <a:t>1- Davranışını kontrol edebileceğimiz tek kişi kendimiziz. Pratikte, alternatifin bedeli, şiddetle cezalandırma ya da ölüm bile olabilir! Kimse bize istemediğimiz bir şeyi yaptıramaz- Ceza tehdidiyle karşı karşıya olduğumuzda, yapacağımız şeyi hakkıyla yerine getirmemize imkan yoktur.</a:t>
            </a:r>
          </a:p>
          <a:p>
            <a:pPr algn="just">
              <a:lnSpc>
                <a:spcPct val="150000"/>
              </a:lnSpc>
            </a:pPr>
            <a:r>
              <a:rPr lang="tr-TR" sz="2000" dirty="0">
                <a:latin typeface="Times New Roman" panose="02020603050405020304" pitchFamily="18" charset="0"/>
                <a:cs typeface="Times New Roman" panose="02020603050405020304" pitchFamily="18" charset="0"/>
              </a:rPr>
              <a:t>2- Başkalarına verebileceğimiz ve onlardan alabileceğimiz tek şey bilgidir. Bu bilgiyle nasıl hareket edeceğimiz bizim seçimimizdir.</a:t>
            </a:r>
          </a:p>
          <a:p>
            <a:pPr algn="just">
              <a:lnSpc>
                <a:spcPct val="150000"/>
              </a:lnSpc>
            </a:pPr>
            <a:endParaRPr lang="tr-TR" sz="2000" dirty="0">
              <a:latin typeface="Times New Roman" panose="02020603050405020304" pitchFamily="18" charset="0"/>
              <a:cs typeface="Times New Roman" panose="02020603050405020304" pitchFamily="18" charset="0"/>
            </a:endParaRPr>
          </a:p>
          <a:p>
            <a:endParaRPr lang="tr-TR" sz="2000" dirty="0"/>
          </a:p>
        </p:txBody>
      </p:sp>
    </p:spTree>
    <p:extLst>
      <p:ext uri="{BB962C8B-B14F-4D97-AF65-F5344CB8AC3E}">
        <p14:creationId xmlns:p14="http://schemas.microsoft.com/office/powerpoint/2010/main" val="5066154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F2381E0-C94A-48CB-BC79-55C3B8CABA36}"/>
              </a:ext>
            </a:extLst>
          </p:cNvPr>
          <p:cNvSpPr>
            <a:spLocks noGrp="1"/>
          </p:cNvSpPr>
          <p:nvPr>
            <p:ph idx="1"/>
          </p:nvPr>
        </p:nvSpPr>
        <p:spPr>
          <a:xfrm>
            <a:off x="838199" y="1410845"/>
            <a:ext cx="10979727" cy="4351338"/>
          </a:xfrm>
        </p:spPr>
        <p:txBody>
          <a:bodyPr/>
          <a:lstStyle/>
          <a:p>
            <a:pPr algn="just">
              <a:lnSpc>
                <a:spcPct val="150000"/>
              </a:lnSpc>
            </a:pPr>
            <a:r>
              <a:rPr lang="tr-TR" sz="2000" dirty="0">
                <a:latin typeface="Times New Roman" panose="02020603050405020304" pitchFamily="18" charset="0"/>
                <a:cs typeface="Times New Roman" panose="02020603050405020304" pitchFamily="18" charset="0"/>
              </a:rPr>
              <a:t>3- Bütün uzun süreli psikolojik problemler aslında ilişki problemleridir. Ağrı, yorgunluk, bitkinlik ve genel olarak basıklık sistemine yönelik bazı kronik hastalıklar gibi pek çok problemin nedeninin bir kısmı da ilişki problemlerinden kaynaklanır.</a:t>
            </a:r>
          </a:p>
          <a:p>
            <a:pPr algn="just">
              <a:lnSpc>
                <a:spcPct val="150000"/>
              </a:lnSpc>
            </a:pPr>
            <a:r>
              <a:rPr lang="tr-TR" sz="2000" dirty="0">
                <a:latin typeface="Times New Roman" panose="02020603050405020304" pitchFamily="18" charset="0"/>
                <a:cs typeface="Times New Roman" panose="02020603050405020304" pitchFamily="18" charset="0"/>
              </a:rPr>
              <a:t>4- Sorunlu ilişkiler şu anki yaşamımızın bir parçasıdır. İlişkilerin geçmişine uzatmaya gerek yoktur. Söz konusu ilişki geçmişe ya da geleceğe değil şu ana aittir. özgürlüklerin yeniden tanımını şu anda yapmalıyız. Pek çok özgürlüğe sahip olabiliriz, fakat hayatımızda en azından bir doyum verici ilişki olmadan mutlu yaşama özgürlüğüne sahip değiliz. İlişkilerde maksimum özgürlüğü yakalayabilmek önemlidir. Fakat, yapılan seçimlerde de tam anlamıyla özgür olunamaz.</a:t>
            </a:r>
          </a:p>
          <a:p>
            <a:pPr algn="just">
              <a:lnSpc>
                <a:spcPct val="150000"/>
              </a:lnSpc>
            </a:pPr>
            <a:endParaRPr lang="tr-TR" sz="2000" dirty="0">
              <a:latin typeface="Times New Roman" panose="02020603050405020304" pitchFamily="18" charset="0"/>
              <a:cs typeface="Times New Roman" panose="02020603050405020304" pitchFamily="18" charset="0"/>
            </a:endParaRPr>
          </a:p>
          <a:p>
            <a:endParaRPr lang="tr-TR" dirty="0"/>
          </a:p>
        </p:txBody>
      </p:sp>
    </p:spTree>
    <p:extLst>
      <p:ext uri="{BB962C8B-B14F-4D97-AF65-F5344CB8AC3E}">
        <p14:creationId xmlns:p14="http://schemas.microsoft.com/office/powerpoint/2010/main" val="19500123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7FF7AC4-EAE2-469C-A701-27D8A4D92B03}"/>
              </a:ext>
            </a:extLst>
          </p:cNvPr>
          <p:cNvSpPr>
            <a:spLocks noGrp="1"/>
          </p:cNvSpPr>
          <p:nvPr>
            <p:ph idx="1"/>
          </p:nvPr>
        </p:nvSpPr>
        <p:spPr>
          <a:xfrm>
            <a:off x="838200" y="1253330"/>
            <a:ext cx="11049000" cy="4995069"/>
          </a:xfrm>
        </p:spPr>
        <p:txBody>
          <a:bodyPr>
            <a:normAutofit/>
          </a:bodyPr>
          <a:lstStyle/>
          <a:p>
            <a:pPr>
              <a:lnSpc>
                <a:spcPct val="160000"/>
              </a:lnSpc>
            </a:pPr>
            <a:r>
              <a:rPr lang="tr-TR" sz="2000" dirty="0">
                <a:latin typeface="Times New Roman" panose="02020603050405020304" pitchFamily="18" charset="0"/>
                <a:cs typeface="Times New Roman" panose="02020603050405020304" pitchFamily="18" charset="0"/>
              </a:rPr>
              <a:t>5- Geçmişte bize acı veren yaşantılarımızın izleri bugün hâlâ kendilerini belli edeceklerdir; fakat geçmişi yeniden yaşamanın, şu anda yapmaya ihtiyaç duyduğumuz şeylere, su anki, bizim için önemi olan bir ilişkiyi iyiye götürmeye en ufak bir katkısı olamaz.</a:t>
            </a:r>
          </a:p>
          <a:p>
            <a:pPr algn="just">
              <a:lnSpc>
                <a:spcPct val="160000"/>
              </a:lnSpc>
            </a:pPr>
            <a:r>
              <a:rPr lang="tr-TR" sz="2000" dirty="0">
                <a:latin typeface="Times New Roman" panose="02020603050405020304" pitchFamily="18" charset="0"/>
                <a:cs typeface="Times New Roman" panose="02020603050405020304" pitchFamily="18" charset="0"/>
              </a:rPr>
              <a:t>6- Hareketlerimizin temelini beş genetik ihtiyaç oluşturuluyor: </a:t>
            </a:r>
            <a:r>
              <a:rPr lang="tr-TR" sz="2000" b="1" dirty="0">
                <a:latin typeface="Times New Roman" panose="02020603050405020304" pitchFamily="18" charset="0"/>
                <a:cs typeface="Times New Roman" panose="02020603050405020304" pitchFamily="18" charset="0"/>
              </a:rPr>
              <a:t>Hayatta kalma, sevgi ve ait olma, güç, özgürlük ve eğlence</a:t>
            </a:r>
          </a:p>
          <a:p>
            <a:pPr algn="just">
              <a:lnSpc>
                <a:spcPct val="160000"/>
              </a:lnSpc>
            </a:pPr>
            <a:r>
              <a:rPr lang="tr-TR" sz="2000" dirty="0">
                <a:latin typeface="Times New Roman" panose="02020603050405020304" pitchFamily="18" charset="0"/>
                <a:cs typeface="Times New Roman" panose="02020603050405020304" pitchFamily="18" charset="0"/>
              </a:rPr>
              <a:t>Bu ihtiyaçlar tatmin beklemektedir. Ertelenebilirler ama inkâr edilemezler. Tatmin edilip edilmediklerinin kararını sadece biz verebiliriz. Bunu kimse bize söyleyemez. Başkalarına yardımcı olabiliriz ama kimsenin ihtiyaçlarını biz tatmin edemeyiz. Eğer bunu yapmaya çalışırsak kendimizi imkânsızın kıskacında buluruz. Sonuçta bu kısır döngüde kendi özgürlüğümüzü kaybederiz.</a:t>
            </a:r>
          </a:p>
          <a:p>
            <a:endParaRPr lang="tr-TR" sz="2000" dirty="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endParaRPr lang="tr-TR" dirty="0"/>
          </a:p>
        </p:txBody>
      </p:sp>
    </p:spTree>
    <p:extLst>
      <p:ext uri="{BB962C8B-B14F-4D97-AF65-F5344CB8AC3E}">
        <p14:creationId xmlns:p14="http://schemas.microsoft.com/office/powerpoint/2010/main" val="38521820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BE783ED-A318-40EF-8E68-82AB658E17FD}"/>
              </a:ext>
            </a:extLst>
          </p:cNvPr>
          <p:cNvSpPr>
            <a:spLocks noGrp="1"/>
          </p:cNvSpPr>
          <p:nvPr>
            <p:ph idx="1"/>
          </p:nvPr>
        </p:nvSpPr>
        <p:spPr>
          <a:xfrm>
            <a:off x="838199" y="1102936"/>
            <a:ext cx="10910455" cy="5339428"/>
          </a:xfrm>
        </p:spPr>
        <p:txBody>
          <a:bodyPr>
            <a:normAutofit/>
          </a:bodyPr>
          <a:lstStyle/>
          <a:p>
            <a:pPr algn="just">
              <a:lnSpc>
                <a:spcPct val="150000"/>
              </a:lnSpc>
            </a:pPr>
            <a:r>
              <a:rPr lang="tr-TR" sz="2000" dirty="0">
                <a:latin typeface="Times New Roman" panose="02020603050405020304" pitchFamily="18" charset="0"/>
                <a:cs typeface="Times New Roman" panose="02020603050405020304" pitchFamily="18" charset="0"/>
              </a:rPr>
              <a:t>7- Bu ihtiyaçları ancak nitelik dünyamızdaki resim ya da resimlerin tatmini yoluyla doyurabiliriz. Bütün bildiklerimiz arasında, nitelik dünyalarımıza katmayı seçtiklerimiz en önemli olanlarıdır.</a:t>
            </a:r>
          </a:p>
          <a:p>
            <a:pPr algn="just">
              <a:lnSpc>
                <a:spcPct val="150000"/>
              </a:lnSpc>
            </a:pPr>
            <a:r>
              <a:rPr lang="tr-TR" sz="2000" dirty="0">
                <a:latin typeface="Times New Roman" panose="02020603050405020304" pitchFamily="18" charset="0"/>
                <a:cs typeface="Times New Roman" panose="02020603050405020304" pitchFamily="18" charset="0"/>
              </a:rPr>
              <a:t>8- Doğumdan ölüme kadar durmadan çeşitli davranışlarda bulunuyoruz. Bütün bu davranışlar toplam davranışlardır. Birbirinden ayrılmayan dört bileşenden oluşmuşlardır: hareket, düşünce, duygu ve fizyoloji.</a:t>
            </a:r>
          </a:p>
          <a:p>
            <a:pPr algn="just">
              <a:lnSpc>
                <a:spcPct val="150000"/>
              </a:lnSpc>
            </a:pPr>
            <a:r>
              <a:rPr lang="tr-TR" sz="2000" dirty="0">
                <a:latin typeface="Times New Roman" panose="02020603050405020304" pitchFamily="18" charset="0"/>
                <a:cs typeface="Times New Roman" panose="02020603050405020304" pitchFamily="18" charset="0"/>
              </a:rPr>
              <a:t>9- Bütün toplam davranışlar fiillerle adlandırılırlar. Örneğin: çöküntü ve moral çöküntüsü yerine durgunlaşmayı seçiyorum ya da durgunlaşıyorum denilir.</a:t>
            </a:r>
          </a:p>
          <a:p>
            <a:pPr algn="just">
              <a:lnSpc>
                <a:spcPct val="150000"/>
              </a:lnSpc>
            </a:pPr>
            <a:r>
              <a:rPr lang="tr-TR" sz="2000" dirty="0">
                <a:latin typeface="Times New Roman" panose="02020603050405020304" pitchFamily="18" charset="0"/>
                <a:cs typeface="Times New Roman" panose="02020603050405020304" pitchFamily="18" charset="0"/>
              </a:rPr>
              <a:t>Bu aksiyonu kabul etmek dış kontrol psikolojisine inananlar için rahatsızlık verici bir durumdur; fakat bunu kabul etmemenin ciddi bir bedeli vardır: Özgürlüğünü kaybetmek.</a:t>
            </a:r>
          </a:p>
          <a:p>
            <a:endParaRPr lang="tr-TR" sz="2000" dirty="0"/>
          </a:p>
          <a:p>
            <a:endParaRPr lang="tr-TR" sz="2000" dirty="0"/>
          </a:p>
        </p:txBody>
      </p:sp>
    </p:spTree>
    <p:extLst>
      <p:ext uri="{BB962C8B-B14F-4D97-AF65-F5344CB8AC3E}">
        <p14:creationId xmlns:p14="http://schemas.microsoft.com/office/powerpoint/2010/main" val="34311687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C7A980D-FC83-40F0-AFB5-EE78A74DF242}"/>
              </a:ext>
            </a:extLst>
          </p:cNvPr>
          <p:cNvSpPr>
            <a:spLocks noGrp="1"/>
          </p:cNvSpPr>
          <p:nvPr>
            <p:ph idx="1"/>
          </p:nvPr>
        </p:nvSpPr>
        <p:spPr>
          <a:xfrm>
            <a:off x="838199" y="1253331"/>
            <a:ext cx="11035145" cy="4351338"/>
          </a:xfrm>
        </p:spPr>
        <p:txBody>
          <a:bodyPr/>
          <a:lstStyle/>
          <a:p>
            <a:pPr algn="just">
              <a:lnSpc>
                <a:spcPct val="150000"/>
              </a:lnSpc>
            </a:pPr>
            <a:r>
              <a:rPr lang="tr-TR" sz="2000" dirty="0">
                <a:latin typeface="Times New Roman" panose="02020603050405020304" pitchFamily="18" charset="0"/>
                <a:cs typeface="Times New Roman" panose="02020603050405020304" pitchFamily="18" charset="0"/>
              </a:rPr>
              <a:t>10- Bütün toplam davranışlar seçimimiz sonucu ortaya koyduğumuz davranışlarıdır. Fakat üzerlerinde doğrudan doğruya bir kontrolümüzün olduğu bileşenler hareket etme ve düşünmedir. Duygularımızı ve fizyolojimizi hareket etme ve düşünme konusunda yaptığımız seçimler yoluyla, dolaylı olarak kontrol edebiliriz. Bu konunun farkına vardığımızda üzerinde kontrolümüz olmayanlardan uzak durma özgürlüğünü elde ederiz. Hareketlerimizi ve düşüncelerimizi değiştirmek kolay değildir. Fakat yapabileceklerimiz bunlardır. Eğer hareketlerimizi ve düşüncelerimizi daha doyum verici olanlarla değiştirebiliyorsak kazanacağımız özgürlüğün boyutları çok büyük olacaktır.</a:t>
            </a:r>
          </a:p>
          <a:p>
            <a:endParaRPr lang="tr-TR" dirty="0"/>
          </a:p>
        </p:txBody>
      </p:sp>
    </p:spTree>
    <p:extLst>
      <p:ext uri="{BB962C8B-B14F-4D97-AF65-F5344CB8AC3E}">
        <p14:creationId xmlns:p14="http://schemas.microsoft.com/office/powerpoint/2010/main" val="6122814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000" b="1" dirty="0">
                <a:latin typeface="Times New Roman" panose="02020603050405020304" pitchFamily="18" charset="0"/>
                <a:cs typeface="Times New Roman" panose="02020603050405020304" pitchFamily="18" charset="0"/>
              </a:rPr>
              <a:t>KAYNAKÇA</a:t>
            </a:r>
          </a:p>
        </p:txBody>
      </p:sp>
      <p:sp>
        <p:nvSpPr>
          <p:cNvPr id="3" name="İçerik Yer Tutucusu 2"/>
          <p:cNvSpPr>
            <a:spLocks noGrp="1"/>
          </p:cNvSpPr>
          <p:nvPr>
            <p:ph idx="1"/>
          </p:nvPr>
        </p:nvSpPr>
        <p:spPr>
          <a:xfrm>
            <a:off x="665018" y="2333245"/>
            <a:ext cx="11374582" cy="4122974"/>
          </a:xfrm>
        </p:spPr>
        <p:txBody>
          <a:bodyPr>
            <a:noAutofit/>
          </a:bodyPr>
          <a:lstStyle/>
          <a:p>
            <a:pPr algn="just">
              <a:lnSpc>
                <a:spcPct val="150000"/>
              </a:lnSpc>
            </a:pPr>
            <a:r>
              <a:rPr lang="tr-TR" sz="2000" dirty="0" err="1">
                <a:latin typeface="Times New Roman" panose="02020603050405020304" pitchFamily="18" charset="0"/>
                <a:cs typeface="Times New Roman" panose="02020603050405020304" pitchFamily="18" charset="0"/>
              </a:rPr>
              <a:t>Cameron</a:t>
            </a:r>
            <a:r>
              <a:rPr lang="tr-TR" sz="2000" dirty="0">
                <a:latin typeface="Times New Roman" panose="02020603050405020304" pitchFamily="18" charset="0"/>
                <a:cs typeface="Times New Roman" panose="02020603050405020304" pitchFamily="18" charset="0"/>
              </a:rPr>
              <a:t>, A. (2010). </a:t>
            </a:r>
            <a:r>
              <a:rPr lang="tr-TR" sz="2000" dirty="0" err="1">
                <a:latin typeface="Times New Roman" panose="02020603050405020304" pitchFamily="18" charset="0"/>
                <a:cs typeface="Times New Roman" panose="02020603050405020304" pitchFamily="18" charset="0"/>
              </a:rPr>
              <a:t>Utilizing</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choice</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theory</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and</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reality</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therapy</a:t>
            </a:r>
            <a:r>
              <a:rPr lang="tr-TR" sz="2000" dirty="0">
                <a:latin typeface="Times New Roman" panose="02020603050405020304" pitchFamily="18" charset="0"/>
                <a:cs typeface="Times New Roman" panose="02020603050405020304" pitchFamily="18" charset="0"/>
              </a:rPr>
              <a:t> in </a:t>
            </a:r>
            <a:r>
              <a:rPr lang="tr-TR" sz="2000" dirty="0" err="1">
                <a:latin typeface="Times New Roman" panose="02020603050405020304" pitchFamily="18" charset="0"/>
                <a:cs typeface="Times New Roman" panose="02020603050405020304" pitchFamily="18" charset="0"/>
              </a:rPr>
              <a:t>therapeutic</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foster</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care</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homes</a:t>
            </a:r>
            <a:r>
              <a:rPr lang="tr-TR" sz="2000" dirty="0">
                <a:latin typeface="Times New Roman" panose="02020603050405020304" pitchFamily="18" charset="0"/>
                <a:cs typeface="Times New Roman" panose="02020603050405020304" pitchFamily="18" charset="0"/>
              </a:rPr>
              <a:t>. </a:t>
            </a:r>
            <a:r>
              <a:rPr lang="tr-TR" sz="2000" i="1" dirty="0">
                <a:latin typeface="Times New Roman" panose="02020603050405020304" pitchFamily="18" charset="0"/>
                <a:cs typeface="Times New Roman" panose="02020603050405020304" pitchFamily="18" charset="0"/>
              </a:rPr>
              <a:t>International </a:t>
            </a:r>
            <a:r>
              <a:rPr lang="tr-TR" sz="2000" i="1" dirty="0" err="1">
                <a:latin typeface="Times New Roman" panose="02020603050405020304" pitchFamily="18" charset="0"/>
                <a:cs typeface="Times New Roman" panose="02020603050405020304" pitchFamily="18" charset="0"/>
              </a:rPr>
              <a:t>Journal</a:t>
            </a:r>
            <a:r>
              <a:rPr lang="tr-TR" sz="2000" i="1" dirty="0">
                <a:latin typeface="Times New Roman" panose="02020603050405020304" pitchFamily="18" charset="0"/>
                <a:cs typeface="Times New Roman" panose="02020603050405020304" pitchFamily="18" charset="0"/>
              </a:rPr>
              <a:t> of </a:t>
            </a:r>
            <a:r>
              <a:rPr lang="tr-TR" sz="2000" i="1" dirty="0" err="1">
                <a:latin typeface="Times New Roman" panose="02020603050405020304" pitchFamily="18" charset="0"/>
                <a:cs typeface="Times New Roman" panose="02020603050405020304" pitchFamily="18" charset="0"/>
              </a:rPr>
              <a:t>Choice</a:t>
            </a:r>
            <a:r>
              <a:rPr lang="tr-TR" sz="2000" i="1" dirty="0">
                <a:latin typeface="Times New Roman" panose="02020603050405020304" pitchFamily="18" charset="0"/>
                <a:cs typeface="Times New Roman" panose="02020603050405020304" pitchFamily="18" charset="0"/>
              </a:rPr>
              <a:t> </a:t>
            </a:r>
            <a:r>
              <a:rPr lang="tr-TR" sz="2000" i="1" dirty="0" err="1">
                <a:latin typeface="Times New Roman" panose="02020603050405020304" pitchFamily="18" charset="0"/>
                <a:cs typeface="Times New Roman" panose="02020603050405020304" pitchFamily="18" charset="0"/>
              </a:rPr>
              <a:t>Theory</a:t>
            </a:r>
            <a:r>
              <a:rPr lang="tr-TR" sz="2000" i="1" dirty="0">
                <a:latin typeface="Times New Roman" panose="02020603050405020304" pitchFamily="18" charset="0"/>
                <a:cs typeface="Times New Roman" panose="02020603050405020304" pitchFamily="18" charset="0"/>
              </a:rPr>
              <a:t> </a:t>
            </a:r>
            <a:r>
              <a:rPr lang="tr-TR" sz="2000" i="1" dirty="0" err="1">
                <a:latin typeface="Times New Roman" panose="02020603050405020304" pitchFamily="18" charset="0"/>
                <a:cs typeface="Times New Roman" panose="02020603050405020304" pitchFamily="18" charset="0"/>
              </a:rPr>
              <a:t>and</a:t>
            </a:r>
            <a:r>
              <a:rPr lang="tr-TR" sz="2000" i="1" dirty="0">
                <a:latin typeface="Times New Roman" panose="02020603050405020304" pitchFamily="18" charset="0"/>
                <a:cs typeface="Times New Roman" panose="02020603050405020304" pitchFamily="18" charset="0"/>
              </a:rPr>
              <a:t> </a:t>
            </a:r>
            <a:r>
              <a:rPr lang="tr-TR" sz="2000" i="1" dirty="0" err="1">
                <a:latin typeface="Times New Roman" panose="02020603050405020304" pitchFamily="18" charset="0"/>
                <a:cs typeface="Times New Roman" panose="02020603050405020304" pitchFamily="18" charset="0"/>
              </a:rPr>
              <a:t>Reality</a:t>
            </a:r>
            <a:r>
              <a:rPr lang="tr-TR" sz="2000" i="1" dirty="0">
                <a:latin typeface="Times New Roman" panose="02020603050405020304" pitchFamily="18" charset="0"/>
                <a:cs typeface="Times New Roman" panose="02020603050405020304" pitchFamily="18" charset="0"/>
              </a:rPr>
              <a:t> </a:t>
            </a:r>
            <a:r>
              <a:rPr lang="tr-TR" sz="2000" i="1" dirty="0" err="1">
                <a:latin typeface="Times New Roman" panose="02020603050405020304" pitchFamily="18" charset="0"/>
                <a:cs typeface="Times New Roman" panose="02020603050405020304" pitchFamily="18" charset="0"/>
              </a:rPr>
              <a:t>Therapy</a:t>
            </a:r>
            <a:r>
              <a:rPr lang="tr-TR" sz="2000" dirty="0">
                <a:latin typeface="Times New Roman" panose="02020603050405020304" pitchFamily="18" charset="0"/>
                <a:cs typeface="Times New Roman" panose="02020603050405020304" pitchFamily="18" charset="0"/>
              </a:rPr>
              <a:t>, 30, 9-16.</a:t>
            </a:r>
          </a:p>
          <a:p>
            <a:pPr algn="just">
              <a:lnSpc>
                <a:spcPct val="150000"/>
              </a:lnSpc>
            </a:pPr>
            <a:r>
              <a:rPr lang="tr-TR" sz="2000" dirty="0" err="1">
                <a:latin typeface="Times New Roman" panose="02020603050405020304" pitchFamily="18" charset="0"/>
                <a:cs typeface="Times New Roman" panose="02020603050405020304" pitchFamily="18" charset="0"/>
              </a:rPr>
              <a:t>Casstevens</a:t>
            </a:r>
            <a:r>
              <a:rPr lang="tr-TR" sz="2000" dirty="0">
                <a:latin typeface="Times New Roman" panose="02020603050405020304" pitchFamily="18" charset="0"/>
                <a:cs typeface="Times New Roman" panose="02020603050405020304" pitchFamily="18" charset="0"/>
              </a:rPr>
              <a:t>, W.J. (2010). Using </a:t>
            </a:r>
            <a:r>
              <a:rPr lang="tr-TR" sz="2000" dirty="0" err="1">
                <a:latin typeface="Times New Roman" panose="02020603050405020304" pitchFamily="18" charset="0"/>
                <a:cs typeface="Times New Roman" panose="02020603050405020304" pitchFamily="18" charset="0"/>
              </a:rPr>
              <a:t>reality</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therapy</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and</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choice</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theory</a:t>
            </a:r>
            <a:r>
              <a:rPr lang="tr-TR" sz="2000" dirty="0">
                <a:latin typeface="Times New Roman" panose="02020603050405020304" pitchFamily="18" charset="0"/>
                <a:cs typeface="Times New Roman" panose="02020603050405020304" pitchFamily="18" charset="0"/>
              </a:rPr>
              <a:t> in </a:t>
            </a:r>
            <a:r>
              <a:rPr lang="tr-TR" sz="2000" dirty="0" err="1">
                <a:latin typeface="Times New Roman" panose="02020603050405020304" pitchFamily="18" charset="0"/>
                <a:cs typeface="Times New Roman" panose="02020603050405020304" pitchFamily="18" charset="0"/>
              </a:rPr>
              <a:t>health</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and</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wellness</a:t>
            </a:r>
            <a:r>
              <a:rPr lang="tr-TR" sz="2000" dirty="0">
                <a:latin typeface="Times New Roman" panose="02020603050405020304" pitchFamily="18" charset="0"/>
                <a:cs typeface="Times New Roman" panose="02020603050405020304" pitchFamily="18" charset="0"/>
              </a:rPr>
              <a:t> program </a:t>
            </a:r>
            <a:r>
              <a:rPr lang="tr-TR" sz="2000" dirty="0" err="1">
                <a:latin typeface="Times New Roman" panose="02020603050405020304" pitchFamily="18" charset="0"/>
                <a:cs typeface="Times New Roman" panose="02020603050405020304" pitchFamily="18" charset="0"/>
              </a:rPr>
              <a:t>development</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within</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psychiatric</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psychosocial</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rehabilitation</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agencies</a:t>
            </a:r>
            <a:r>
              <a:rPr lang="tr-TR" sz="2000" dirty="0">
                <a:latin typeface="Times New Roman" panose="02020603050405020304" pitchFamily="18" charset="0"/>
                <a:cs typeface="Times New Roman" panose="02020603050405020304" pitchFamily="18" charset="0"/>
              </a:rPr>
              <a:t>. </a:t>
            </a:r>
            <a:r>
              <a:rPr lang="tr-TR" sz="2000" i="1" dirty="0">
                <a:latin typeface="Times New Roman" panose="02020603050405020304" pitchFamily="18" charset="0"/>
                <a:cs typeface="Times New Roman" panose="02020603050405020304" pitchFamily="18" charset="0"/>
              </a:rPr>
              <a:t>International </a:t>
            </a:r>
            <a:r>
              <a:rPr lang="tr-TR" sz="2000" i="1" dirty="0" err="1">
                <a:latin typeface="Times New Roman" panose="02020603050405020304" pitchFamily="18" charset="0"/>
                <a:cs typeface="Times New Roman" panose="02020603050405020304" pitchFamily="18" charset="0"/>
              </a:rPr>
              <a:t>Journal</a:t>
            </a:r>
            <a:r>
              <a:rPr lang="tr-TR" sz="2000" i="1" dirty="0">
                <a:latin typeface="Times New Roman" panose="02020603050405020304" pitchFamily="18" charset="0"/>
                <a:cs typeface="Times New Roman" panose="02020603050405020304" pitchFamily="18" charset="0"/>
              </a:rPr>
              <a:t> of </a:t>
            </a:r>
            <a:r>
              <a:rPr lang="tr-TR" sz="2000" i="1" dirty="0" err="1">
                <a:latin typeface="Times New Roman" panose="02020603050405020304" pitchFamily="18" charset="0"/>
                <a:cs typeface="Times New Roman" panose="02020603050405020304" pitchFamily="18" charset="0"/>
              </a:rPr>
              <a:t>Choice</a:t>
            </a:r>
            <a:r>
              <a:rPr lang="tr-TR" sz="2000" i="1" dirty="0">
                <a:latin typeface="Times New Roman" panose="02020603050405020304" pitchFamily="18" charset="0"/>
                <a:cs typeface="Times New Roman" panose="02020603050405020304" pitchFamily="18" charset="0"/>
              </a:rPr>
              <a:t> </a:t>
            </a:r>
            <a:r>
              <a:rPr lang="tr-TR" sz="2000" i="1" dirty="0" err="1">
                <a:latin typeface="Times New Roman" panose="02020603050405020304" pitchFamily="18" charset="0"/>
                <a:cs typeface="Times New Roman" panose="02020603050405020304" pitchFamily="18" charset="0"/>
              </a:rPr>
              <a:t>Theory</a:t>
            </a:r>
            <a:r>
              <a:rPr lang="tr-TR" sz="2000" i="1" dirty="0">
                <a:latin typeface="Times New Roman" panose="02020603050405020304" pitchFamily="18" charset="0"/>
                <a:cs typeface="Times New Roman" panose="02020603050405020304" pitchFamily="18" charset="0"/>
              </a:rPr>
              <a:t> </a:t>
            </a:r>
            <a:r>
              <a:rPr lang="tr-TR" sz="2000" i="1" dirty="0" err="1">
                <a:latin typeface="Times New Roman" panose="02020603050405020304" pitchFamily="18" charset="0"/>
                <a:cs typeface="Times New Roman" panose="02020603050405020304" pitchFamily="18" charset="0"/>
              </a:rPr>
              <a:t>and</a:t>
            </a:r>
            <a:r>
              <a:rPr lang="tr-TR" sz="2000" i="1" dirty="0">
                <a:latin typeface="Times New Roman" panose="02020603050405020304" pitchFamily="18" charset="0"/>
                <a:cs typeface="Times New Roman" panose="02020603050405020304" pitchFamily="18" charset="0"/>
              </a:rPr>
              <a:t> </a:t>
            </a:r>
            <a:r>
              <a:rPr lang="tr-TR" sz="2000" i="1" dirty="0" err="1">
                <a:latin typeface="Times New Roman" panose="02020603050405020304" pitchFamily="18" charset="0"/>
                <a:cs typeface="Times New Roman" panose="02020603050405020304" pitchFamily="18" charset="0"/>
              </a:rPr>
              <a:t>Reality</a:t>
            </a:r>
            <a:r>
              <a:rPr lang="tr-TR" sz="2000" i="1" dirty="0">
                <a:latin typeface="Times New Roman" panose="02020603050405020304" pitchFamily="18" charset="0"/>
                <a:cs typeface="Times New Roman" panose="02020603050405020304" pitchFamily="18" charset="0"/>
              </a:rPr>
              <a:t> </a:t>
            </a:r>
            <a:r>
              <a:rPr lang="tr-TR" sz="2000" i="1" dirty="0" err="1">
                <a:latin typeface="Times New Roman" panose="02020603050405020304" pitchFamily="18" charset="0"/>
                <a:cs typeface="Times New Roman" panose="02020603050405020304" pitchFamily="18" charset="0"/>
              </a:rPr>
              <a:t>Therapy</a:t>
            </a:r>
            <a:r>
              <a:rPr lang="tr-TR" sz="2000" dirty="0">
                <a:latin typeface="Times New Roman" panose="02020603050405020304" pitchFamily="18" charset="0"/>
                <a:cs typeface="Times New Roman" panose="02020603050405020304" pitchFamily="18" charset="0"/>
              </a:rPr>
              <a:t>, 29, 55-58.</a:t>
            </a:r>
          </a:p>
          <a:p>
            <a:pPr>
              <a:lnSpc>
                <a:spcPct val="150000"/>
              </a:lnSpc>
            </a:pPr>
            <a:r>
              <a:rPr lang="tr-TR" sz="2000" dirty="0" err="1">
                <a:latin typeface="Times New Roman" panose="02020603050405020304" pitchFamily="18" charset="0"/>
                <a:cs typeface="Times New Roman" panose="02020603050405020304" pitchFamily="18" charset="0"/>
              </a:rPr>
              <a:t>Cisse</a:t>
            </a:r>
            <a:r>
              <a:rPr lang="tr-TR" sz="2000" dirty="0">
                <a:latin typeface="Times New Roman" panose="02020603050405020304" pitchFamily="18" charset="0"/>
                <a:cs typeface="Times New Roman" panose="02020603050405020304" pitchFamily="18" charset="0"/>
              </a:rPr>
              <a:t>, G.S. (2010). </a:t>
            </a:r>
            <a:r>
              <a:rPr lang="tr-TR" sz="2000" dirty="0" err="1">
                <a:latin typeface="Times New Roman" panose="02020603050405020304" pitchFamily="18" charset="0"/>
                <a:cs typeface="Times New Roman" panose="02020603050405020304" pitchFamily="18" charset="0"/>
              </a:rPr>
              <a:t>Choice</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theory</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to</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empower</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community</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change</a:t>
            </a:r>
            <a:r>
              <a:rPr lang="tr-TR" sz="2000" dirty="0">
                <a:latin typeface="Times New Roman" panose="02020603050405020304" pitchFamily="18" charset="0"/>
                <a:cs typeface="Times New Roman" panose="02020603050405020304" pitchFamily="18" charset="0"/>
              </a:rPr>
              <a:t>. </a:t>
            </a:r>
            <a:r>
              <a:rPr lang="tr-TR" sz="2000" i="1" dirty="0" err="1">
                <a:latin typeface="Times New Roman" panose="02020603050405020304" pitchFamily="18" charset="0"/>
                <a:cs typeface="Times New Roman" panose="02020603050405020304" pitchFamily="18" charset="0"/>
              </a:rPr>
              <a:t>İnternational</a:t>
            </a:r>
            <a:r>
              <a:rPr lang="tr-TR" sz="2000" i="1" dirty="0">
                <a:latin typeface="Times New Roman" panose="02020603050405020304" pitchFamily="18" charset="0"/>
                <a:cs typeface="Times New Roman" panose="02020603050405020304" pitchFamily="18" charset="0"/>
              </a:rPr>
              <a:t> </a:t>
            </a:r>
            <a:r>
              <a:rPr lang="tr-TR" sz="2000" i="1" dirty="0" err="1">
                <a:latin typeface="Times New Roman" panose="02020603050405020304" pitchFamily="18" charset="0"/>
                <a:cs typeface="Times New Roman" panose="02020603050405020304" pitchFamily="18" charset="0"/>
              </a:rPr>
              <a:t>Journal</a:t>
            </a:r>
            <a:r>
              <a:rPr lang="tr-TR" sz="2000" i="1" dirty="0">
                <a:latin typeface="Times New Roman" panose="02020603050405020304" pitchFamily="18" charset="0"/>
                <a:cs typeface="Times New Roman" panose="02020603050405020304" pitchFamily="18" charset="0"/>
              </a:rPr>
              <a:t> of </a:t>
            </a:r>
            <a:r>
              <a:rPr lang="tr-TR" sz="2000" i="1" dirty="0" err="1">
                <a:latin typeface="Times New Roman" panose="02020603050405020304" pitchFamily="18" charset="0"/>
                <a:cs typeface="Times New Roman" panose="02020603050405020304" pitchFamily="18" charset="0"/>
              </a:rPr>
              <a:t>Choice</a:t>
            </a:r>
            <a:r>
              <a:rPr lang="tr-TR" sz="2000" i="1" dirty="0">
                <a:latin typeface="Times New Roman" panose="02020603050405020304" pitchFamily="18" charset="0"/>
                <a:cs typeface="Times New Roman" panose="02020603050405020304" pitchFamily="18" charset="0"/>
              </a:rPr>
              <a:t> </a:t>
            </a:r>
            <a:r>
              <a:rPr lang="tr-TR" sz="2000" i="1" dirty="0" err="1">
                <a:latin typeface="Times New Roman" panose="02020603050405020304" pitchFamily="18" charset="0"/>
                <a:cs typeface="Times New Roman" panose="02020603050405020304" pitchFamily="18" charset="0"/>
              </a:rPr>
              <a:t>Theory</a:t>
            </a:r>
            <a:r>
              <a:rPr lang="tr-TR" sz="2000" i="1" dirty="0">
                <a:latin typeface="Times New Roman" panose="02020603050405020304" pitchFamily="18" charset="0"/>
                <a:cs typeface="Times New Roman" panose="02020603050405020304" pitchFamily="18" charset="0"/>
              </a:rPr>
              <a:t> </a:t>
            </a:r>
            <a:r>
              <a:rPr lang="tr-TR" sz="2000" i="1" dirty="0" err="1">
                <a:latin typeface="Times New Roman" panose="02020603050405020304" pitchFamily="18" charset="0"/>
                <a:cs typeface="Times New Roman" panose="02020603050405020304" pitchFamily="18" charset="0"/>
              </a:rPr>
              <a:t>and</a:t>
            </a:r>
            <a:r>
              <a:rPr lang="tr-TR" sz="2000" i="1" dirty="0">
                <a:latin typeface="Times New Roman" panose="02020603050405020304" pitchFamily="18" charset="0"/>
                <a:cs typeface="Times New Roman" panose="02020603050405020304" pitchFamily="18" charset="0"/>
              </a:rPr>
              <a:t> </a:t>
            </a:r>
            <a:r>
              <a:rPr lang="tr-TR" sz="2000" i="1" dirty="0" err="1">
                <a:latin typeface="Times New Roman" panose="02020603050405020304" pitchFamily="18" charset="0"/>
                <a:cs typeface="Times New Roman" panose="02020603050405020304" pitchFamily="18" charset="0"/>
              </a:rPr>
              <a:t>Reality</a:t>
            </a:r>
            <a:r>
              <a:rPr lang="tr-TR" sz="2000" i="1" dirty="0">
                <a:latin typeface="Times New Roman" panose="02020603050405020304" pitchFamily="18" charset="0"/>
                <a:cs typeface="Times New Roman" panose="02020603050405020304" pitchFamily="18" charset="0"/>
              </a:rPr>
              <a:t> </a:t>
            </a:r>
            <a:r>
              <a:rPr lang="tr-TR" sz="2000" i="1" dirty="0" err="1">
                <a:latin typeface="Times New Roman" panose="02020603050405020304" pitchFamily="18" charset="0"/>
                <a:cs typeface="Times New Roman" panose="02020603050405020304" pitchFamily="18" charset="0"/>
              </a:rPr>
              <a:t>Therapy</a:t>
            </a:r>
            <a:r>
              <a:rPr lang="tr-TR" sz="2000" dirty="0">
                <a:latin typeface="Times New Roman" panose="02020603050405020304" pitchFamily="18" charset="0"/>
                <a:cs typeface="Times New Roman" panose="02020603050405020304" pitchFamily="18" charset="0"/>
              </a:rPr>
              <a:t>, 30, 27-32.</a:t>
            </a:r>
          </a:p>
          <a:p>
            <a:pPr>
              <a:lnSpc>
                <a:spcPct val="150000"/>
              </a:lnSpc>
            </a:pPr>
            <a:r>
              <a:rPr lang="tr-TR" sz="2000" dirty="0" err="1">
                <a:latin typeface="Times New Roman" panose="02020603050405020304" pitchFamily="18" charset="0"/>
                <a:cs typeface="Times New Roman" panose="02020603050405020304" pitchFamily="18" charset="0"/>
              </a:rPr>
              <a:t>Corey</a:t>
            </a:r>
            <a:r>
              <a:rPr lang="tr-TR" sz="2000" dirty="0">
                <a:latin typeface="Times New Roman" panose="02020603050405020304" pitchFamily="18" charset="0"/>
                <a:cs typeface="Times New Roman" panose="02020603050405020304" pitchFamily="18" charset="0"/>
              </a:rPr>
              <a:t>, G. (2001). </a:t>
            </a:r>
            <a:r>
              <a:rPr lang="tr-TR" sz="2000" i="1" dirty="0" err="1">
                <a:latin typeface="Times New Roman" panose="02020603050405020304" pitchFamily="18" charset="0"/>
                <a:cs typeface="Times New Roman" panose="02020603050405020304" pitchFamily="18" charset="0"/>
              </a:rPr>
              <a:t>Theory</a:t>
            </a:r>
            <a:r>
              <a:rPr lang="tr-TR" sz="2000" i="1" dirty="0">
                <a:latin typeface="Times New Roman" panose="02020603050405020304" pitchFamily="18" charset="0"/>
                <a:cs typeface="Times New Roman" panose="02020603050405020304" pitchFamily="18" charset="0"/>
              </a:rPr>
              <a:t> </a:t>
            </a:r>
            <a:r>
              <a:rPr lang="tr-TR" sz="2000" i="1" dirty="0" err="1">
                <a:latin typeface="Times New Roman" panose="02020603050405020304" pitchFamily="18" charset="0"/>
                <a:cs typeface="Times New Roman" panose="02020603050405020304" pitchFamily="18" charset="0"/>
              </a:rPr>
              <a:t>and</a:t>
            </a:r>
            <a:r>
              <a:rPr lang="tr-TR" sz="2000" i="1" dirty="0">
                <a:latin typeface="Times New Roman" panose="02020603050405020304" pitchFamily="18" charset="0"/>
                <a:cs typeface="Times New Roman" panose="02020603050405020304" pitchFamily="18" charset="0"/>
              </a:rPr>
              <a:t> </a:t>
            </a:r>
            <a:r>
              <a:rPr lang="tr-TR" sz="2000" i="1" dirty="0" err="1">
                <a:latin typeface="Times New Roman" panose="02020603050405020304" pitchFamily="18" charset="0"/>
                <a:cs typeface="Times New Roman" panose="02020603050405020304" pitchFamily="18" charset="0"/>
              </a:rPr>
              <a:t>practice</a:t>
            </a:r>
            <a:r>
              <a:rPr lang="tr-TR" sz="2000" i="1" dirty="0">
                <a:latin typeface="Times New Roman" panose="02020603050405020304" pitchFamily="18" charset="0"/>
                <a:cs typeface="Times New Roman" panose="02020603050405020304" pitchFamily="18" charset="0"/>
              </a:rPr>
              <a:t> of </a:t>
            </a:r>
            <a:r>
              <a:rPr lang="tr-TR" sz="2000" i="1" dirty="0" err="1">
                <a:latin typeface="Times New Roman" panose="02020603050405020304" pitchFamily="18" charset="0"/>
                <a:cs typeface="Times New Roman" panose="02020603050405020304" pitchFamily="18" charset="0"/>
              </a:rPr>
              <a:t>counseling</a:t>
            </a:r>
            <a:r>
              <a:rPr lang="tr-TR" sz="2000" i="1" dirty="0">
                <a:latin typeface="Times New Roman" panose="02020603050405020304" pitchFamily="18" charset="0"/>
                <a:cs typeface="Times New Roman" panose="02020603050405020304" pitchFamily="18" charset="0"/>
              </a:rPr>
              <a:t> </a:t>
            </a:r>
            <a:r>
              <a:rPr lang="tr-TR" sz="2000" i="1" dirty="0" err="1">
                <a:latin typeface="Times New Roman" panose="02020603050405020304" pitchFamily="18" charset="0"/>
                <a:cs typeface="Times New Roman" panose="02020603050405020304" pitchFamily="18" charset="0"/>
              </a:rPr>
              <a:t>and</a:t>
            </a:r>
            <a:r>
              <a:rPr lang="tr-TR" sz="2000" i="1" dirty="0">
                <a:latin typeface="Times New Roman" panose="02020603050405020304" pitchFamily="18" charset="0"/>
                <a:cs typeface="Times New Roman" panose="02020603050405020304" pitchFamily="18" charset="0"/>
              </a:rPr>
              <a:t> </a:t>
            </a:r>
            <a:r>
              <a:rPr lang="tr-TR" sz="2000" i="1" dirty="0" err="1">
                <a:latin typeface="Times New Roman" panose="02020603050405020304" pitchFamily="18" charset="0"/>
                <a:cs typeface="Times New Roman" panose="02020603050405020304" pitchFamily="18" charset="0"/>
              </a:rPr>
              <a:t>psychotherapy</a:t>
            </a:r>
            <a:r>
              <a:rPr lang="tr-TR" sz="2000" i="1" dirty="0">
                <a:latin typeface="Times New Roman" panose="02020603050405020304" pitchFamily="18" charset="0"/>
                <a:cs typeface="Times New Roman" panose="02020603050405020304" pitchFamily="18" charset="0"/>
              </a:rPr>
              <a:t> (6th ed.).</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Wadsworth</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Brooks</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Cole</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Thompson</a:t>
            </a:r>
            <a:r>
              <a:rPr lang="tr-TR" sz="2000" dirty="0">
                <a:latin typeface="Times New Roman" panose="02020603050405020304" pitchFamily="18" charset="0"/>
                <a:cs typeface="Times New Roman" panose="02020603050405020304" pitchFamily="18" charset="0"/>
              </a:rPr>
              <a:t> Learning.</a:t>
            </a:r>
          </a:p>
          <a:p>
            <a:pPr algn="just">
              <a:lnSpc>
                <a:spcPct val="150000"/>
              </a:lnSpc>
            </a:pPr>
            <a:r>
              <a:rPr lang="tr-TR" sz="2000" dirty="0" err="1">
                <a:latin typeface="Times New Roman" panose="02020603050405020304" pitchFamily="18" charset="0"/>
                <a:cs typeface="Times New Roman" panose="02020603050405020304" pitchFamily="18" charset="0"/>
              </a:rPr>
              <a:t>Glasser</a:t>
            </a:r>
            <a:r>
              <a:rPr lang="tr-TR" sz="2000" dirty="0">
                <a:latin typeface="Times New Roman" panose="02020603050405020304" pitchFamily="18" charset="0"/>
                <a:cs typeface="Times New Roman" panose="02020603050405020304" pitchFamily="18" charset="0"/>
              </a:rPr>
              <a:t>, W. (2003). </a:t>
            </a:r>
            <a:r>
              <a:rPr lang="tr-TR" sz="2000" i="1" dirty="0">
                <a:latin typeface="Times New Roman" panose="02020603050405020304" pitchFamily="18" charset="0"/>
                <a:cs typeface="Times New Roman" panose="02020603050405020304" pitchFamily="18" charset="0"/>
              </a:rPr>
              <a:t>Kişisel özgürlüğün psikolojisi (Seçim teorisi).</a:t>
            </a:r>
            <a:r>
              <a:rPr lang="tr-TR" sz="2000" dirty="0">
                <a:latin typeface="Times New Roman" panose="02020603050405020304" pitchFamily="18" charset="0"/>
                <a:cs typeface="Times New Roman" panose="02020603050405020304" pitchFamily="18" charset="0"/>
              </a:rPr>
              <a:t> İstanbul: Hayat Yayıncılık.</a:t>
            </a:r>
          </a:p>
          <a:p>
            <a:pPr algn="just">
              <a:lnSpc>
                <a:spcPct val="150000"/>
              </a:lnSpc>
            </a:pP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98638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000" b="1" dirty="0">
                <a:latin typeface="Times New Roman" panose="02020603050405020304" pitchFamily="18" charset="0"/>
                <a:cs typeface="Times New Roman" panose="02020603050405020304" pitchFamily="18" charset="0"/>
              </a:rPr>
              <a:t>KAYNAKÇA</a:t>
            </a:r>
          </a:p>
        </p:txBody>
      </p:sp>
      <p:sp>
        <p:nvSpPr>
          <p:cNvPr id="3" name="İçerik Yer Tutucusu 2"/>
          <p:cNvSpPr>
            <a:spLocks noGrp="1"/>
          </p:cNvSpPr>
          <p:nvPr>
            <p:ph idx="1"/>
          </p:nvPr>
        </p:nvSpPr>
        <p:spPr>
          <a:xfrm>
            <a:off x="706582" y="2638044"/>
            <a:ext cx="11374582" cy="4122974"/>
          </a:xfrm>
        </p:spPr>
        <p:txBody>
          <a:bodyPr>
            <a:noAutofit/>
          </a:bodyPr>
          <a:lstStyle/>
          <a:p>
            <a:pPr algn="just"/>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Jones</a:t>
            </a:r>
            <a:r>
              <a:rPr lang="tr-TR" sz="2000" dirty="0">
                <a:latin typeface="Times New Roman" panose="02020603050405020304" pitchFamily="18" charset="0"/>
                <a:cs typeface="Times New Roman" panose="02020603050405020304" pitchFamily="18" charset="0"/>
              </a:rPr>
              <a:t>, R.N. (2001). </a:t>
            </a:r>
            <a:r>
              <a:rPr lang="tr-TR" sz="2000" i="1" dirty="0" err="1">
                <a:latin typeface="Times New Roman" panose="02020603050405020304" pitchFamily="18" charset="0"/>
                <a:cs typeface="Times New Roman" panose="02020603050405020304" pitchFamily="18" charset="0"/>
              </a:rPr>
              <a:t>Theory</a:t>
            </a:r>
            <a:r>
              <a:rPr lang="tr-TR" sz="2000" i="1" dirty="0">
                <a:latin typeface="Times New Roman" panose="02020603050405020304" pitchFamily="18" charset="0"/>
                <a:cs typeface="Times New Roman" panose="02020603050405020304" pitchFamily="18" charset="0"/>
              </a:rPr>
              <a:t> </a:t>
            </a:r>
            <a:r>
              <a:rPr lang="tr-TR" sz="2000" i="1" dirty="0" err="1">
                <a:latin typeface="Times New Roman" panose="02020603050405020304" pitchFamily="18" charset="0"/>
                <a:cs typeface="Times New Roman" panose="02020603050405020304" pitchFamily="18" charset="0"/>
              </a:rPr>
              <a:t>and</a:t>
            </a:r>
            <a:r>
              <a:rPr lang="tr-TR" sz="2000" i="1" dirty="0">
                <a:latin typeface="Times New Roman" panose="02020603050405020304" pitchFamily="18" charset="0"/>
                <a:cs typeface="Times New Roman" panose="02020603050405020304" pitchFamily="18" charset="0"/>
              </a:rPr>
              <a:t> </a:t>
            </a:r>
            <a:r>
              <a:rPr lang="tr-TR" sz="2000" i="1" dirty="0" err="1">
                <a:latin typeface="Times New Roman" panose="02020603050405020304" pitchFamily="18" charset="0"/>
                <a:cs typeface="Times New Roman" panose="02020603050405020304" pitchFamily="18" charset="0"/>
              </a:rPr>
              <a:t>practice</a:t>
            </a:r>
            <a:r>
              <a:rPr lang="tr-TR" sz="2000" i="1" dirty="0">
                <a:latin typeface="Times New Roman" panose="02020603050405020304" pitchFamily="18" charset="0"/>
                <a:cs typeface="Times New Roman" panose="02020603050405020304" pitchFamily="18" charset="0"/>
              </a:rPr>
              <a:t> of </a:t>
            </a:r>
            <a:r>
              <a:rPr lang="tr-TR" sz="2000" i="1" dirty="0" err="1">
                <a:latin typeface="Times New Roman" panose="02020603050405020304" pitchFamily="18" charset="0"/>
                <a:cs typeface="Times New Roman" panose="02020603050405020304" pitchFamily="18" charset="0"/>
              </a:rPr>
              <a:t>counselling</a:t>
            </a:r>
            <a:r>
              <a:rPr lang="tr-TR" sz="2000" i="1" dirty="0">
                <a:latin typeface="Times New Roman" panose="02020603050405020304" pitchFamily="18" charset="0"/>
                <a:cs typeface="Times New Roman" panose="02020603050405020304" pitchFamily="18" charset="0"/>
              </a:rPr>
              <a:t> </a:t>
            </a:r>
            <a:r>
              <a:rPr lang="tr-TR" sz="2000" i="1" dirty="0" err="1">
                <a:latin typeface="Times New Roman" panose="02020603050405020304" pitchFamily="18" charset="0"/>
                <a:cs typeface="Times New Roman" panose="02020603050405020304" pitchFamily="18" charset="0"/>
              </a:rPr>
              <a:t>and</a:t>
            </a:r>
            <a:r>
              <a:rPr lang="tr-TR" sz="2000" i="1" dirty="0">
                <a:latin typeface="Times New Roman" panose="02020603050405020304" pitchFamily="18" charset="0"/>
                <a:cs typeface="Times New Roman" panose="02020603050405020304" pitchFamily="18" charset="0"/>
              </a:rPr>
              <a:t> </a:t>
            </a:r>
            <a:r>
              <a:rPr lang="tr-TR" sz="2000" i="1" dirty="0" err="1">
                <a:latin typeface="Times New Roman" panose="02020603050405020304" pitchFamily="18" charset="0"/>
                <a:cs typeface="Times New Roman" panose="02020603050405020304" pitchFamily="18" charset="0"/>
              </a:rPr>
              <a:t>therapy</a:t>
            </a:r>
            <a:r>
              <a:rPr lang="tr-TR" sz="2000" dirty="0">
                <a:latin typeface="Times New Roman" panose="02020603050405020304" pitchFamily="18" charset="0"/>
                <a:cs typeface="Times New Roman" panose="02020603050405020304" pitchFamily="18" charset="0"/>
              </a:rPr>
              <a:t>. New York: </a:t>
            </a:r>
            <a:r>
              <a:rPr lang="tr-TR" sz="2000" dirty="0" err="1">
                <a:latin typeface="Times New Roman" panose="02020603050405020304" pitchFamily="18" charset="0"/>
                <a:cs typeface="Times New Roman" panose="02020603050405020304" pitchFamily="18" charset="0"/>
              </a:rPr>
              <a:t>Continuum</a:t>
            </a:r>
            <a:r>
              <a:rPr lang="tr-TR" sz="2000" dirty="0">
                <a:latin typeface="Times New Roman" panose="02020603050405020304" pitchFamily="18" charset="0"/>
                <a:cs typeface="Times New Roman" panose="02020603050405020304" pitchFamily="18" charset="0"/>
              </a:rPr>
              <a:t>.</a:t>
            </a:r>
          </a:p>
          <a:p>
            <a:pPr algn="just"/>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Seligman</a:t>
            </a:r>
            <a:r>
              <a:rPr lang="tr-TR" sz="2000" dirty="0">
                <a:latin typeface="Times New Roman" panose="02020603050405020304" pitchFamily="18" charset="0"/>
                <a:cs typeface="Times New Roman" panose="02020603050405020304" pitchFamily="18" charset="0"/>
              </a:rPr>
              <a:t>, L. (2001). </a:t>
            </a:r>
            <a:r>
              <a:rPr lang="tr-TR" sz="2000" i="1" dirty="0" err="1">
                <a:latin typeface="Times New Roman" panose="02020603050405020304" pitchFamily="18" charset="0"/>
                <a:cs typeface="Times New Roman" panose="02020603050405020304" pitchFamily="18" charset="0"/>
              </a:rPr>
              <a:t>Systems</a:t>
            </a:r>
            <a:r>
              <a:rPr lang="tr-TR" sz="2000" i="1" dirty="0">
                <a:latin typeface="Times New Roman" panose="02020603050405020304" pitchFamily="18" charset="0"/>
                <a:cs typeface="Times New Roman" panose="02020603050405020304" pitchFamily="18" charset="0"/>
              </a:rPr>
              <a:t>, </a:t>
            </a:r>
            <a:r>
              <a:rPr lang="tr-TR" sz="2000" i="1" dirty="0" err="1">
                <a:latin typeface="Times New Roman" panose="02020603050405020304" pitchFamily="18" charset="0"/>
                <a:cs typeface="Times New Roman" panose="02020603050405020304" pitchFamily="18" charset="0"/>
              </a:rPr>
              <a:t>strategies</a:t>
            </a:r>
            <a:r>
              <a:rPr lang="tr-TR" sz="2000" i="1" dirty="0">
                <a:latin typeface="Times New Roman" panose="02020603050405020304" pitchFamily="18" charset="0"/>
                <a:cs typeface="Times New Roman" panose="02020603050405020304" pitchFamily="18" charset="0"/>
              </a:rPr>
              <a:t>, </a:t>
            </a:r>
            <a:r>
              <a:rPr lang="tr-TR" sz="2000" i="1" dirty="0" err="1">
                <a:latin typeface="Times New Roman" panose="02020603050405020304" pitchFamily="18" charset="0"/>
                <a:cs typeface="Times New Roman" panose="02020603050405020304" pitchFamily="18" charset="0"/>
              </a:rPr>
              <a:t>and</a:t>
            </a:r>
            <a:r>
              <a:rPr lang="tr-TR" sz="2000" i="1" dirty="0">
                <a:latin typeface="Times New Roman" panose="02020603050405020304" pitchFamily="18" charset="0"/>
                <a:cs typeface="Times New Roman" panose="02020603050405020304" pitchFamily="18" charset="0"/>
              </a:rPr>
              <a:t> </a:t>
            </a:r>
            <a:r>
              <a:rPr lang="tr-TR" sz="2000" i="1" dirty="0" err="1">
                <a:latin typeface="Times New Roman" panose="02020603050405020304" pitchFamily="18" charset="0"/>
                <a:cs typeface="Times New Roman" panose="02020603050405020304" pitchFamily="18" charset="0"/>
              </a:rPr>
              <a:t>skills</a:t>
            </a:r>
            <a:r>
              <a:rPr lang="tr-TR" sz="2000" i="1" dirty="0">
                <a:latin typeface="Times New Roman" panose="02020603050405020304" pitchFamily="18" charset="0"/>
                <a:cs typeface="Times New Roman" panose="02020603050405020304" pitchFamily="18" charset="0"/>
              </a:rPr>
              <a:t> of </a:t>
            </a:r>
            <a:r>
              <a:rPr lang="tr-TR" sz="2000" i="1" dirty="0" err="1">
                <a:latin typeface="Times New Roman" panose="02020603050405020304" pitchFamily="18" charset="0"/>
                <a:cs typeface="Times New Roman" panose="02020603050405020304" pitchFamily="18" charset="0"/>
              </a:rPr>
              <a:t>counseling</a:t>
            </a:r>
            <a:r>
              <a:rPr lang="tr-TR" sz="2000" i="1" dirty="0">
                <a:latin typeface="Times New Roman" panose="02020603050405020304" pitchFamily="18" charset="0"/>
                <a:cs typeface="Times New Roman" panose="02020603050405020304" pitchFamily="18" charset="0"/>
              </a:rPr>
              <a:t> </a:t>
            </a:r>
            <a:r>
              <a:rPr lang="tr-TR" sz="2000" i="1" dirty="0" err="1">
                <a:latin typeface="Times New Roman" panose="02020603050405020304" pitchFamily="18" charset="0"/>
                <a:cs typeface="Times New Roman" panose="02020603050405020304" pitchFamily="18" charset="0"/>
              </a:rPr>
              <a:t>and</a:t>
            </a:r>
            <a:r>
              <a:rPr lang="tr-TR" sz="2000" i="1" dirty="0">
                <a:latin typeface="Times New Roman" panose="02020603050405020304" pitchFamily="18" charset="0"/>
                <a:cs typeface="Times New Roman" panose="02020603050405020304" pitchFamily="18" charset="0"/>
              </a:rPr>
              <a:t> </a:t>
            </a:r>
            <a:r>
              <a:rPr lang="tr-TR" sz="2000" i="1" dirty="0" err="1">
                <a:latin typeface="Times New Roman" panose="02020603050405020304" pitchFamily="18" charset="0"/>
                <a:cs typeface="Times New Roman" panose="02020603050405020304" pitchFamily="18" charset="0"/>
              </a:rPr>
              <a:t>psychotherapy</a:t>
            </a:r>
            <a:r>
              <a:rPr lang="tr-TR" sz="2000" i="1"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Upper</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Saddle</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River</a:t>
            </a:r>
            <a:r>
              <a:rPr lang="tr-TR" sz="2000" dirty="0">
                <a:latin typeface="Times New Roman" panose="02020603050405020304" pitchFamily="18" charset="0"/>
                <a:cs typeface="Times New Roman" panose="02020603050405020304" pitchFamily="18" charset="0"/>
              </a:rPr>
              <a:t>, NJ: </a:t>
            </a:r>
            <a:r>
              <a:rPr lang="tr-TR" sz="2000" dirty="0" err="1">
                <a:latin typeface="Times New Roman" panose="02020603050405020304" pitchFamily="18" charset="0"/>
                <a:cs typeface="Times New Roman" panose="02020603050405020304" pitchFamily="18" charset="0"/>
              </a:rPr>
              <a:t>Prentice-Hall</a:t>
            </a:r>
            <a:r>
              <a:rPr lang="tr-TR" sz="2000" dirty="0">
                <a:latin typeface="Times New Roman" panose="02020603050405020304" pitchFamily="18" charset="0"/>
                <a:cs typeface="Times New Roman" panose="02020603050405020304" pitchFamily="18" charset="0"/>
              </a:rPr>
              <a:t>.</a:t>
            </a:r>
          </a:p>
          <a:p>
            <a:pPr algn="just"/>
            <a:r>
              <a:rPr lang="tr-TR" sz="2000" dirty="0">
                <a:latin typeface="Times New Roman" panose="02020603050405020304" pitchFamily="18" charset="0"/>
                <a:cs typeface="Times New Roman" panose="02020603050405020304" pitchFamily="18" charset="0"/>
              </a:rPr>
              <a:t>William </a:t>
            </a:r>
            <a:r>
              <a:rPr lang="tr-TR" sz="2000" dirty="0" err="1">
                <a:latin typeface="Times New Roman" panose="02020603050405020304" pitchFamily="18" charset="0"/>
                <a:cs typeface="Times New Roman" panose="02020603050405020304" pitchFamily="18" charset="0"/>
              </a:rPr>
              <a:t>Glasser</a:t>
            </a:r>
            <a:r>
              <a:rPr lang="tr-TR" sz="2000" dirty="0">
                <a:latin typeface="Times New Roman" panose="02020603050405020304" pitchFamily="18" charset="0"/>
                <a:cs typeface="Times New Roman" panose="02020603050405020304" pitchFamily="18" charset="0"/>
              </a:rPr>
              <a:t> ‘in hayatı. </a:t>
            </a:r>
            <a:r>
              <a:rPr lang="tr-TR" sz="2000" u="sng" dirty="0">
                <a:latin typeface="Times New Roman" panose="02020603050405020304" pitchFamily="18" charset="0"/>
                <a:cs typeface="Times New Roman" panose="02020603050405020304" pitchFamily="18" charset="0"/>
                <a:hlinkClick r:id="rId2"/>
              </a:rPr>
              <a:t>https://tr.celeb-true.com/william-glasser-american-psychiatrist-developed-reality-choice</a:t>
            </a:r>
            <a:r>
              <a:rPr lang="tr-TR" sz="2000" dirty="0">
                <a:latin typeface="Times New Roman" panose="02020603050405020304" pitchFamily="18" charset="0"/>
                <a:cs typeface="Times New Roman" panose="02020603050405020304" pitchFamily="18" charset="0"/>
              </a:rPr>
              <a:t> adresinden edinilmiştir.</a:t>
            </a:r>
          </a:p>
          <a:p>
            <a:pPr algn="just"/>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98638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EE5F39E-A46B-42CD-8EFE-AB66EBD386D4}"/>
              </a:ext>
            </a:extLst>
          </p:cNvPr>
          <p:cNvSpPr>
            <a:spLocks noGrp="1"/>
          </p:cNvSpPr>
          <p:nvPr>
            <p:ph idx="1"/>
          </p:nvPr>
        </p:nvSpPr>
        <p:spPr>
          <a:xfrm>
            <a:off x="838200" y="933255"/>
            <a:ext cx="10515600" cy="5243708"/>
          </a:xfrm>
        </p:spPr>
        <p:txBody>
          <a:bodyPr/>
          <a:lstStyle/>
          <a:p>
            <a:pPr algn="ctr"/>
            <a:endParaRPr lang="tr-TR" dirty="0"/>
          </a:p>
          <a:p>
            <a:pPr marL="0" indent="0" algn="ctr">
              <a:buNone/>
            </a:pPr>
            <a:r>
              <a:rPr lang="tr-TR" sz="2000" b="1" dirty="0">
                <a:latin typeface="Times New Roman" panose="02020603050405020304" pitchFamily="18" charset="0"/>
                <a:cs typeface="Times New Roman" panose="02020603050405020304" pitchFamily="18" charset="0"/>
              </a:rPr>
              <a:t>Hazırlayanlar</a:t>
            </a:r>
          </a:p>
          <a:p>
            <a:pPr algn="ctr"/>
            <a:r>
              <a:rPr lang="tr-TR" sz="2000" dirty="0">
                <a:latin typeface="Times New Roman" panose="02020603050405020304" pitchFamily="18" charset="0"/>
                <a:cs typeface="Times New Roman" panose="02020603050405020304" pitchFamily="18" charset="0"/>
              </a:rPr>
              <a:t>Ekrem Nohut- 19020359</a:t>
            </a:r>
          </a:p>
          <a:p>
            <a:pPr algn="ctr"/>
            <a:r>
              <a:rPr lang="tr-TR" sz="2000" dirty="0">
                <a:latin typeface="Times New Roman" panose="02020603050405020304" pitchFamily="18" charset="0"/>
                <a:cs typeface="Times New Roman" panose="02020603050405020304" pitchFamily="18" charset="0"/>
              </a:rPr>
              <a:t>Enes Güner- 19020305</a:t>
            </a:r>
          </a:p>
          <a:p>
            <a:pPr algn="ctr"/>
            <a:r>
              <a:rPr lang="tr-TR" sz="2000" dirty="0">
                <a:latin typeface="Times New Roman" panose="02020603050405020304" pitchFamily="18" charset="0"/>
                <a:cs typeface="Times New Roman" panose="02020603050405020304" pitchFamily="18" charset="0"/>
              </a:rPr>
              <a:t>Esra Tan- 19020345</a:t>
            </a:r>
          </a:p>
          <a:p>
            <a:pPr algn="ctr"/>
            <a:r>
              <a:rPr lang="tr-TR" sz="2000" dirty="0">
                <a:latin typeface="Times New Roman" panose="02020603050405020304" pitchFamily="18" charset="0"/>
                <a:cs typeface="Times New Roman" panose="02020603050405020304" pitchFamily="18" charset="0"/>
              </a:rPr>
              <a:t>Lütfü Can Akyüz- 19020335</a:t>
            </a:r>
          </a:p>
          <a:p>
            <a:pPr algn="ctr"/>
            <a:r>
              <a:rPr lang="tr-TR" sz="2000" dirty="0">
                <a:latin typeface="Times New Roman" panose="02020603050405020304" pitchFamily="18" charset="0"/>
                <a:cs typeface="Times New Roman" panose="02020603050405020304" pitchFamily="18" charset="0"/>
              </a:rPr>
              <a:t>Mohammad Taghizadeh- 19021077</a:t>
            </a:r>
          </a:p>
          <a:p>
            <a:pPr algn="ctr"/>
            <a:r>
              <a:rPr lang="tr-TR" sz="2000" dirty="0">
                <a:latin typeface="Times New Roman" panose="02020603050405020304" pitchFamily="18" charset="0"/>
                <a:cs typeface="Times New Roman" panose="02020603050405020304" pitchFamily="18" charset="0"/>
              </a:rPr>
              <a:t>Nergis Ünal- 19020319</a:t>
            </a:r>
          </a:p>
          <a:p>
            <a:pPr algn="ctr"/>
            <a:r>
              <a:rPr lang="tr-TR" sz="2000" dirty="0">
                <a:latin typeface="Times New Roman" panose="02020603050405020304" pitchFamily="18" charset="0"/>
                <a:cs typeface="Times New Roman" panose="02020603050405020304" pitchFamily="18" charset="0"/>
              </a:rPr>
              <a:t>Yusuf Kuru- 19020351</a:t>
            </a:r>
          </a:p>
        </p:txBody>
      </p:sp>
    </p:spTree>
    <p:extLst>
      <p:ext uri="{BB962C8B-B14F-4D97-AF65-F5344CB8AC3E}">
        <p14:creationId xmlns:p14="http://schemas.microsoft.com/office/powerpoint/2010/main" val="2412399759"/>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TM10001115[[fn=Paket]]</Template>
  <TotalTime>684</TotalTime>
  <Words>6068</Words>
  <Application>Microsoft Office PowerPoint</Application>
  <PresentationFormat>Geniş ekran</PresentationFormat>
  <Paragraphs>245</Paragraphs>
  <Slides>68</Slides>
  <Notes>1</Notes>
  <HiddenSlides>0</HiddenSlides>
  <MMClips>0</MMClips>
  <ScaleCrop>false</ScaleCrop>
  <HeadingPairs>
    <vt:vector size="4" baseType="variant">
      <vt:variant>
        <vt:lpstr>Tema</vt:lpstr>
      </vt:variant>
      <vt:variant>
        <vt:i4>1</vt:i4>
      </vt:variant>
      <vt:variant>
        <vt:lpstr>Slayt Başlıkları</vt:lpstr>
      </vt:variant>
      <vt:variant>
        <vt:i4>68</vt:i4>
      </vt:variant>
    </vt:vector>
  </HeadingPairs>
  <TitlesOfParts>
    <vt:vector size="69" baseType="lpstr">
      <vt:lpstr>Parcel</vt:lpstr>
      <vt:lpstr>WILLIAM GLASSER  VE  SEÇİM TEORİSİ</vt:lpstr>
      <vt:lpstr>YAŞAM ÖYKÜSÜ</vt:lpstr>
      <vt:lpstr>YAŞAM ÖYKÜSÜ </vt:lpstr>
      <vt:lpstr>PowerPoint Sunusu</vt:lpstr>
      <vt:lpstr>TEMEL İHTİYAÇLAR VE DUYGULAR</vt:lpstr>
      <vt:lpstr>  TEMEL İHTİYAÇLAR VE DUYGULAR</vt:lpstr>
      <vt:lpstr>HAYATTA KALMA</vt:lpstr>
      <vt:lpstr>    SEVGİ, SEVGİNİN EŞLİK ETTİĞİ CİNSELLİK VE AİT OLMA</vt:lpstr>
      <vt:lpstr>GÜÇ</vt:lpstr>
      <vt:lpstr>ÖZGÜRLÜK</vt:lpstr>
      <vt:lpstr>ÖZGÜRLÜK</vt:lpstr>
      <vt:lpstr>EĞLENCE</vt:lpstr>
      <vt:lpstr>İHTİYAÇLAR VE İLİŞKİLER</vt:lpstr>
      <vt:lpstr>NİTELİKLER DÜNYASI</vt:lpstr>
      <vt:lpstr>NİTELİKLER DÜNYASI </vt:lpstr>
      <vt:lpstr>NİTELİKLER DÜNYASI</vt:lpstr>
      <vt:lpstr>NİTELİKLER DÜNYASI</vt:lpstr>
      <vt:lpstr>  NİTELİKLER DÜNYASI</vt:lpstr>
      <vt:lpstr>TOPLAM DAVRANIŞ</vt:lpstr>
      <vt:lpstr>TOPLAM DAVRANIŞ</vt:lpstr>
      <vt:lpstr> TOPLAM DAVRANIŞ</vt:lpstr>
      <vt:lpstr>BAĞDAŞMA, KİŞİLİK VE İHTİYAÇLARIMIZIN GÜCÜ</vt:lpstr>
      <vt:lpstr>BAĞDAŞMA, KİŞİLİK VE İHTİYAÇLARIMIZIN GÜCÜ</vt:lpstr>
      <vt:lpstr>BAĞDAŞMA, KİŞİLİK VE İHTİYAÇLARIMIZIN GÜCÜ</vt:lpstr>
      <vt:lpstr>BAĞDAŞMA, KİŞİLİK VE İHTİYAÇLARIMIZIN GÜCÜ</vt:lpstr>
      <vt:lpstr> SOSYOPAT TİPLER</vt:lpstr>
      <vt:lpstr>AVARE TİPLER</vt:lpstr>
      <vt:lpstr>   BAĞDAŞMA, KİŞİLİK VE İHTİYAÇLARIMIZIN GÜCÜ</vt:lpstr>
      <vt:lpstr>   ÇATIŞMA VE GERÇEKLİK TERAPİSİ</vt:lpstr>
      <vt:lpstr> ÇATIŞMAYLA BAŞA ÇIKMA</vt:lpstr>
      <vt:lpstr>GERÇEKLİK TERAPİSİ</vt:lpstr>
      <vt:lpstr>GERÇEKLİK TERAPİSİ</vt:lpstr>
      <vt:lpstr>YARATICILIK</vt:lpstr>
      <vt:lpstr>YARATICILIK</vt:lpstr>
      <vt:lpstr>YARATICILIK</vt:lpstr>
      <vt:lpstr>YARATICILIK</vt:lpstr>
      <vt:lpstr>YARATICILIK</vt:lpstr>
      <vt:lpstr>YARATICILIK</vt:lpstr>
      <vt:lpstr>AŞK VE EVLİLİK</vt:lpstr>
      <vt:lpstr>AŞK VE EVLİLİK</vt:lpstr>
      <vt:lpstr>AŞK VE EVLİLİK</vt:lpstr>
      <vt:lpstr>   GERÇEKLİK TERAPİSİ VE EVLİLİK DANIŞMANLIĞI</vt:lpstr>
      <vt:lpstr>     FORMAL EĞİTİM, EĞİTİM VE KALİTE OKULLARI</vt:lpstr>
      <vt:lpstr>OKUL EĞİTİMİ</vt:lpstr>
      <vt:lpstr>OKUL EĞİTİMİ</vt:lpstr>
      <vt:lpstr>OKUL EĞİTİMİ</vt:lpstr>
      <vt:lpstr>   KALİTELİ OKULDA YETERLİLİK VE SINAV SİSTEMİ</vt:lpstr>
      <vt:lpstr>PowerPoint Sunusu</vt:lpstr>
      <vt:lpstr>KALİTE OKULU İÇİN KRİTERLER</vt:lpstr>
      <vt:lpstr>KALİTE OKULU İÇİN KRİTERLER</vt:lpstr>
      <vt:lpstr>ÇALIŞMA ORTAMINDA SEÇİM TEORİSİ</vt:lpstr>
      <vt:lpstr>AMİRANE YÖNETİM</vt:lpstr>
      <vt:lpstr>AMİRANE YÖNETİM</vt:lpstr>
      <vt:lpstr>LİDER-REHBER YÖNETİM</vt:lpstr>
      <vt:lpstr> ENGELLEME</vt:lpstr>
      <vt:lpstr>  PERFORMANS DEĞERLENDİRMELERİ</vt:lpstr>
      <vt:lpstr>KALİTE TOPLUMU</vt:lpstr>
      <vt:lpstr>PowerPoint Sunusu</vt:lpstr>
      <vt:lpstr>PowerPoint Sunusu</vt:lpstr>
      <vt:lpstr>     SEÇİM TEORİSİNİN ON AKSİYONU</vt:lpstr>
      <vt:lpstr>PowerPoint Sunusu</vt:lpstr>
      <vt:lpstr>PowerPoint Sunusu</vt:lpstr>
      <vt:lpstr>PowerPoint Sunusu</vt:lpstr>
      <vt:lpstr>PowerPoint Sunusu</vt:lpstr>
      <vt:lpstr>PowerPoint Sunusu</vt:lpstr>
      <vt:lpstr>KAYNAKÇA</vt:lpstr>
      <vt:lpstr>KAYNAKÇA</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WİLLİAM GLASSER  VE  SEÇİM TEORİSİ</dc:title>
  <dc:creator>Ekrem Nohut</dc:creator>
  <cp:lastModifiedBy>saynur kaya</cp:lastModifiedBy>
  <cp:revision>141</cp:revision>
  <dcterms:created xsi:type="dcterms:W3CDTF">2021-05-31T21:45:14Z</dcterms:created>
  <dcterms:modified xsi:type="dcterms:W3CDTF">2021-06-08T03:53:41Z</dcterms:modified>
</cp:coreProperties>
</file>