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notesMasterIdLst>
    <p:notesMasterId r:id="rId53"/>
  </p:notesMasterIdLst>
  <p:sldIdLst>
    <p:sldId id="256" r:id="rId2"/>
    <p:sldId id="258" r:id="rId3"/>
    <p:sldId id="259" r:id="rId4"/>
    <p:sldId id="257" r:id="rId5"/>
    <p:sldId id="260" r:id="rId6"/>
    <p:sldId id="261" r:id="rId7"/>
    <p:sldId id="262" r:id="rId8"/>
    <p:sldId id="304" r:id="rId9"/>
    <p:sldId id="305" r:id="rId10"/>
    <p:sldId id="306" r:id="rId11"/>
    <p:sldId id="307" r:id="rId12"/>
    <p:sldId id="308" r:id="rId13"/>
    <p:sldId id="278" r:id="rId14"/>
    <p:sldId id="279" r:id="rId15"/>
    <p:sldId id="290" r:id="rId16"/>
    <p:sldId id="291" r:id="rId17"/>
    <p:sldId id="294" r:id="rId18"/>
    <p:sldId id="292" r:id="rId19"/>
    <p:sldId id="293" r:id="rId20"/>
    <p:sldId id="280" r:id="rId21"/>
    <p:sldId id="281" r:id="rId22"/>
    <p:sldId id="282" r:id="rId23"/>
    <p:sldId id="283" r:id="rId24"/>
    <p:sldId id="284" r:id="rId25"/>
    <p:sldId id="285" r:id="rId26"/>
    <p:sldId id="303" r:id="rId27"/>
    <p:sldId id="265" r:id="rId28"/>
    <p:sldId id="266" r:id="rId29"/>
    <p:sldId id="267" r:id="rId30"/>
    <p:sldId id="268" r:id="rId31"/>
    <p:sldId id="269" r:id="rId32"/>
    <p:sldId id="310" r:id="rId33"/>
    <p:sldId id="311" r:id="rId34"/>
    <p:sldId id="286" r:id="rId35"/>
    <p:sldId id="287" r:id="rId36"/>
    <p:sldId id="288" r:id="rId37"/>
    <p:sldId id="289" r:id="rId38"/>
    <p:sldId id="312" r:id="rId39"/>
    <p:sldId id="313" r:id="rId40"/>
    <p:sldId id="314" r:id="rId41"/>
    <p:sldId id="295" r:id="rId42"/>
    <p:sldId id="315" r:id="rId43"/>
    <p:sldId id="316" r:id="rId44"/>
    <p:sldId id="296" r:id="rId45"/>
    <p:sldId id="297" r:id="rId46"/>
    <p:sldId id="298" r:id="rId47"/>
    <p:sldId id="299" r:id="rId48"/>
    <p:sldId id="300" r:id="rId49"/>
    <p:sldId id="301" r:id="rId50"/>
    <p:sldId id="302" r:id="rId51"/>
    <p:sldId id="309" r:id="rId5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748FA0"/>
    <a:srgbClr val="BF79D5"/>
    <a:srgbClr val="ED3737"/>
    <a:srgbClr val="D61818"/>
    <a:srgbClr val="CC00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3B64F1-C92C-43D8-8AD5-89B7EBBD7D02}" v="121" dt="2020-03-14T11:34:43.5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404" autoAdjust="0"/>
  </p:normalViewPr>
  <p:slideViewPr>
    <p:cSldViewPr snapToGrid="0">
      <p:cViewPr varScale="1">
        <p:scale>
          <a:sx n="82" d="100"/>
          <a:sy n="82" d="100"/>
        </p:scale>
        <p:origin x="691"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microsoft.com/office/2015/10/relationships/revisionInfo" Target="revisionInfo.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23BDB2-84B8-4EF9-8B4A-6518D0E8925F}" type="datetimeFigureOut">
              <a:rPr lang="tr-TR" smtClean="0"/>
              <a:t>17.03.2020</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9174B0-A274-4DEA-A961-B211324D3937}" type="slidenum">
              <a:rPr lang="tr-TR" smtClean="0"/>
              <a:t>‹#›</a:t>
            </a:fld>
            <a:endParaRPr lang="tr-TR"/>
          </a:p>
        </p:txBody>
      </p:sp>
    </p:spTree>
    <p:extLst>
      <p:ext uri="{BB962C8B-B14F-4D97-AF65-F5344CB8AC3E}">
        <p14:creationId xmlns:p14="http://schemas.microsoft.com/office/powerpoint/2010/main" val="2208421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tr-TR"/>
              <a:t>Asıl başlık stili için tıklatın</a:t>
            </a:r>
            <a:endParaRPr lang="en-US"/>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a:p>
        </p:txBody>
      </p:sp>
      <p:sp>
        <p:nvSpPr>
          <p:cNvPr id="4" name="Date Placeholder 3"/>
          <p:cNvSpPr>
            <a:spLocks noGrp="1"/>
          </p:cNvSpPr>
          <p:nvPr>
            <p:ph type="dt" sz="half" idx="10"/>
          </p:nvPr>
        </p:nvSpPr>
        <p:spPr/>
        <p:txBody>
          <a:bodyPr/>
          <a:lstStyle/>
          <a:p>
            <a:fld id="{3A7BA9D1-2ED1-4D23-9424-E9F4861841DC}" type="datetime1">
              <a:rPr lang="tr-TR" smtClean="0"/>
              <a:t>17.03.2020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FC09770-411F-46AF-A73C-99D460D3C2CF}" type="slidenum">
              <a:rPr lang="tr-TR" smtClean="0"/>
              <a:t>‹#›</a:t>
            </a:fld>
            <a:endParaRPr lang="tr-TR"/>
          </a:p>
        </p:txBody>
      </p:sp>
    </p:spTree>
    <p:extLst>
      <p:ext uri="{BB962C8B-B14F-4D97-AF65-F5344CB8AC3E}">
        <p14:creationId xmlns:p14="http://schemas.microsoft.com/office/powerpoint/2010/main" val="3634355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B81AD38D-79E5-4B60-B773-5FBE45A43AD1}" type="datetime1">
              <a:rPr lang="tr-TR" smtClean="0"/>
              <a:t>17.03.2020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FC09770-411F-46AF-A73C-99D460D3C2CF}" type="slidenum">
              <a:rPr lang="tr-TR" smtClean="0"/>
              <a:t>‹#›</a:t>
            </a:fld>
            <a:endParaRPr lang="tr-TR"/>
          </a:p>
        </p:txBody>
      </p:sp>
    </p:spTree>
    <p:extLst>
      <p:ext uri="{BB962C8B-B14F-4D97-AF65-F5344CB8AC3E}">
        <p14:creationId xmlns:p14="http://schemas.microsoft.com/office/powerpoint/2010/main" val="413542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tr-TR"/>
              <a:t>Asıl başlık stili için tıklatın</a:t>
            </a:r>
            <a:endParaRPr lang="en-US"/>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00C6114-332B-4DB2-8EF5-62612B196ED3}" type="datetime1">
              <a:rPr lang="tr-TR" smtClean="0"/>
              <a:t>17.03.2020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FC09770-411F-46AF-A73C-99D460D3C2CF}" type="slidenum">
              <a:rPr lang="tr-TR" smtClean="0"/>
              <a:t>‹#›</a:t>
            </a:fld>
            <a:endParaRPr lang="tr-TR"/>
          </a:p>
        </p:txBody>
      </p:sp>
    </p:spTree>
    <p:extLst>
      <p:ext uri="{BB962C8B-B14F-4D97-AF65-F5344CB8AC3E}">
        <p14:creationId xmlns:p14="http://schemas.microsoft.com/office/powerpoint/2010/main" val="1863024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Date Placeholder 4"/>
          <p:cNvSpPr>
            <a:spLocks noGrp="1"/>
          </p:cNvSpPr>
          <p:nvPr>
            <p:ph type="dt" sz="half" idx="10"/>
          </p:nvPr>
        </p:nvSpPr>
        <p:spPr/>
        <p:txBody>
          <a:bodyPr/>
          <a:lstStyle/>
          <a:p>
            <a:fld id="{EB4F437E-9C4C-46BD-A71B-68496BC8C76E}" type="datetime1">
              <a:rPr lang="tr-TR" smtClean="0"/>
              <a:t>17.03.2020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FC09770-411F-46AF-A73C-99D460D3C2CF}" type="slidenum">
              <a:rPr lang="tr-TR" smtClean="0"/>
              <a:t>‹#›</a:t>
            </a:fld>
            <a:endParaRPr lang="tr-TR"/>
          </a:p>
        </p:txBody>
      </p:sp>
    </p:spTree>
    <p:extLst>
      <p:ext uri="{BB962C8B-B14F-4D97-AF65-F5344CB8AC3E}">
        <p14:creationId xmlns:p14="http://schemas.microsoft.com/office/powerpoint/2010/main" val="4192011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tr-TR"/>
              <a:t>Asıl başlık stili için tıklatın</a:t>
            </a:r>
            <a:endParaRPr lang="en-US"/>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7FCD92D7-D82A-42CF-AA4F-3B964594BB14}" type="datetime1">
              <a:rPr lang="tr-TR" smtClean="0"/>
              <a:t>17.03.2020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7FC09770-411F-46AF-A73C-99D460D3C2CF}" type="slidenum">
              <a:rPr lang="tr-TR" smtClean="0"/>
              <a:t>‹#›</a:t>
            </a:fld>
            <a:endParaRPr lang="tr-TR"/>
          </a:p>
        </p:txBody>
      </p:sp>
    </p:spTree>
    <p:extLst>
      <p:ext uri="{BB962C8B-B14F-4D97-AF65-F5344CB8AC3E}">
        <p14:creationId xmlns:p14="http://schemas.microsoft.com/office/powerpoint/2010/main" val="2051374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Date Placeholder 2"/>
          <p:cNvSpPr>
            <a:spLocks noGrp="1"/>
          </p:cNvSpPr>
          <p:nvPr>
            <p:ph type="dt" sz="half" idx="10"/>
          </p:nvPr>
        </p:nvSpPr>
        <p:spPr/>
        <p:txBody>
          <a:bodyPr/>
          <a:lstStyle/>
          <a:p>
            <a:fld id="{425E36A7-68AB-40F9-9D9B-2F7C0328656A}" type="datetime1">
              <a:rPr lang="tr-TR" smtClean="0"/>
              <a:t>17.03.2020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7FC09770-411F-46AF-A73C-99D460D3C2CF}" type="slidenum">
              <a:rPr lang="tr-TR" smtClean="0"/>
              <a:t>‹#›</a:t>
            </a:fld>
            <a:endParaRPr lang="tr-TR"/>
          </a:p>
        </p:txBody>
      </p:sp>
    </p:spTree>
    <p:extLst>
      <p:ext uri="{BB962C8B-B14F-4D97-AF65-F5344CB8AC3E}">
        <p14:creationId xmlns:p14="http://schemas.microsoft.com/office/powerpoint/2010/main" val="2902240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4FCCE2-E167-4C0D-AA8C-BD9DA74B58F5}" type="datetime1">
              <a:rPr lang="tr-TR" smtClean="0"/>
              <a:t>17.03.2020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7FC09770-411F-46AF-A73C-99D460D3C2CF}" type="slidenum">
              <a:rPr lang="tr-TR" smtClean="0"/>
              <a:t>‹#›</a:t>
            </a:fld>
            <a:endParaRPr lang="tr-TR"/>
          </a:p>
        </p:txBody>
      </p:sp>
    </p:spTree>
    <p:extLst>
      <p:ext uri="{BB962C8B-B14F-4D97-AF65-F5344CB8AC3E}">
        <p14:creationId xmlns:p14="http://schemas.microsoft.com/office/powerpoint/2010/main" val="3487592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tr-TR"/>
              <a:t>Asıl başlık stili için tıklatın</a:t>
            </a:r>
            <a:endParaRPr lang="en-US"/>
          </a:p>
        </p:txBody>
      </p:sp>
      <p:sp>
        <p:nvSpPr>
          <p:cNvPr id="3" name="Content Placeholder 2"/>
          <p:cNvSpPr>
            <a:spLocks noGrp="1"/>
          </p:cNvSpPr>
          <p:nvPr>
            <p:ph idx="1"/>
          </p:nvPr>
        </p:nvSpPr>
        <p:spPr>
          <a:xfrm>
            <a:off x="4855633" y="609600"/>
            <a:ext cx="6411924" cy="5181600"/>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45EE33ED-BD4A-46F3-9EA8-C7BEBEA97AC1}" type="datetime1">
              <a:rPr lang="tr-TR" smtClean="0"/>
              <a:t>17.03.2020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FC09770-411F-46AF-A73C-99D460D3C2CF}" type="slidenum">
              <a:rPr lang="tr-TR" smtClean="0"/>
              <a:t>‹#›</a:t>
            </a:fld>
            <a:endParaRPr lang="tr-TR"/>
          </a:p>
        </p:txBody>
      </p:sp>
    </p:spTree>
    <p:extLst>
      <p:ext uri="{BB962C8B-B14F-4D97-AF65-F5344CB8AC3E}">
        <p14:creationId xmlns:p14="http://schemas.microsoft.com/office/powerpoint/2010/main" val="3003620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tr-TR"/>
              <a:t>Asıl başlık stili için tıklatın</a:t>
            </a:r>
            <a:endParaRPr lang="en-US"/>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50A9EBA4-EBB4-4BFA-9A1D-AEFB3358A1BD}" type="datetime1">
              <a:rPr lang="tr-TR" smtClean="0"/>
              <a:t>17.03.2020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FC09770-411F-46AF-A73C-99D460D3C2CF}" type="slidenum">
              <a:rPr lang="tr-TR" smtClean="0"/>
              <a:t>‹#›</a:t>
            </a:fld>
            <a:endParaRPr lang="tr-TR"/>
          </a:p>
        </p:txBody>
      </p:sp>
    </p:spTree>
    <p:extLst>
      <p:ext uri="{BB962C8B-B14F-4D97-AF65-F5344CB8AC3E}">
        <p14:creationId xmlns:p14="http://schemas.microsoft.com/office/powerpoint/2010/main" val="2621872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tr-TR"/>
              <a:t>Asıl başlık stili için tıklatın</a:t>
            </a:r>
            <a:endParaRPr lang="en-US"/>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97E3E8A1-9AC2-4D3B-BDBB-8D69D9B08764}" type="datetime1">
              <a:rPr lang="tr-TR" smtClean="0"/>
              <a:t>17.03.2020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FC09770-411F-46AF-A73C-99D460D3C2CF}" type="slidenum">
              <a:rPr lang="tr-TR" smtClean="0"/>
              <a:t>‹#›</a:t>
            </a:fld>
            <a:endParaRPr lang="tr-TR"/>
          </a:p>
        </p:txBody>
      </p:sp>
    </p:spTree>
    <p:extLst>
      <p:ext uri="{BB962C8B-B14F-4D97-AF65-F5344CB8AC3E}">
        <p14:creationId xmlns:p14="http://schemas.microsoft.com/office/powerpoint/2010/main" val="119431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tr-TR"/>
              <a:t>Asıl başlık stili için tıklatın</a:t>
            </a:r>
            <a:endParaRPr lang="en-US"/>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2FD3A350-EE16-471C-AB0C-B45187621068}" type="datetime1">
              <a:rPr lang="tr-TR" smtClean="0"/>
              <a:t>17.03.2020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FC09770-411F-46AF-A73C-99D460D3C2CF}" type="slidenum">
              <a:rPr lang="tr-TR" smtClean="0"/>
              <a:t>‹#›</a:t>
            </a:fld>
            <a:endParaRPr lang="tr-TR"/>
          </a:p>
        </p:txBody>
      </p:sp>
    </p:spTree>
    <p:extLst>
      <p:ext uri="{BB962C8B-B14F-4D97-AF65-F5344CB8AC3E}">
        <p14:creationId xmlns:p14="http://schemas.microsoft.com/office/powerpoint/2010/main" val="3137570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tr-TR"/>
              <a:t>Asıl başlık stili için tıklatın</a:t>
            </a:r>
            <a:endParaRPr lang="en-US"/>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CFEC3E4F-1B46-42DB-BACF-0DD64D1E6209}" type="datetime1">
              <a:rPr lang="tr-TR" smtClean="0"/>
              <a:t>17.03.2020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FC09770-411F-46AF-A73C-99D460D3C2CF}" type="slidenum">
              <a:rPr lang="tr-TR" smtClean="0"/>
              <a:t>‹#›</a:t>
            </a:fld>
            <a:endParaRPr lang="tr-TR"/>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33150370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tr-TR"/>
              <a:t>Asıl başlık stili için tıklatın</a:t>
            </a:r>
            <a:endParaRPr lang="en-US"/>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CCACA4F0-F723-4B80-BCF7-8A5EB4B01620}" type="datetime1">
              <a:rPr lang="tr-TR" smtClean="0"/>
              <a:t>17.03.2020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FC09770-411F-46AF-A73C-99D460D3C2CF}" type="slidenum">
              <a:rPr lang="tr-TR" smtClean="0"/>
              <a:t>‹#›</a:t>
            </a:fld>
            <a:endParaRPr lang="tr-TR"/>
          </a:p>
        </p:txBody>
      </p:sp>
    </p:spTree>
    <p:extLst>
      <p:ext uri="{BB962C8B-B14F-4D97-AF65-F5344CB8AC3E}">
        <p14:creationId xmlns:p14="http://schemas.microsoft.com/office/powerpoint/2010/main" val="29991757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tr-TR"/>
              <a:t>Asıl başlık stili için tıklatın</a:t>
            </a:r>
            <a:endParaRPr lang="en-US"/>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3" name="Date Placeholder 2"/>
          <p:cNvSpPr>
            <a:spLocks noGrp="1"/>
          </p:cNvSpPr>
          <p:nvPr>
            <p:ph type="dt" sz="half" idx="10"/>
          </p:nvPr>
        </p:nvSpPr>
        <p:spPr/>
        <p:txBody>
          <a:bodyPr/>
          <a:lstStyle/>
          <a:p>
            <a:fld id="{85CC9582-1616-4F5E-867F-F3DA6F9B3EC6}" type="datetime1">
              <a:rPr lang="tr-TR" smtClean="0"/>
              <a:t>17.03.2020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7FC09770-411F-46AF-A73C-99D460D3C2CF}" type="slidenum">
              <a:rPr lang="tr-TR" smtClean="0"/>
              <a:t>‹#›</a:t>
            </a:fld>
            <a:endParaRPr lang="tr-TR"/>
          </a:p>
        </p:txBody>
      </p:sp>
    </p:spTree>
    <p:extLst>
      <p:ext uri="{BB962C8B-B14F-4D97-AF65-F5344CB8AC3E}">
        <p14:creationId xmlns:p14="http://schemas.microsoft.com/office/powerpoint/2010/main" val="27631531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tr-TR"/>
              <a:t>Asıl başlık stili için tıklatın</a:t>
            </a:r>
            <a:endParaRPr lang="en-US"/>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3" name="Date Placeholder 2"/>
          <p:cNvSpPr>
            <a:spLocks noGrp="1"/>
          </p:cNvSpPr>
          <p:nvPr>
            <p:ph type="dt" sz="half" idx="10"/>
          </p:nvPr>
        </p:nvSpPr>
        <p:spPr/>
        <p:txBody>
          <a:bodyPr/>
          <a:lstStyle/>
          <a:p>
            <a:fld id="{6C4D02FA-CF2F-47E6-BE27-1EF94141B948}" type="datetime1">
              <a:rPr lang="tr-TR" smtClean="0"/>
              <a:t>17.03.2020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7FC09770-411F-46AF-A73C-99D460D3C2CF}" type="slidenum">
              <a:rPr lang="tr-TR" smtClean="0"/>
              <a:t>‹#›</a:t>
            </a:fld>
            <a:endParaRPr lang="tr-TR"/>
          </a:p>
        </p:txBody>
      </p:sp>
    </p:spTree>
    <p:extLst>
      <p:ext uri="{BB962C8B-B14F-4D97-AF65-F5344CB8AC3E}">
        <p14:creationId xmlns:p14="http://schemas.microsoft.com/office/powerpoint/2010/main" val="456134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8AF51ED2-271C-4613-A44F-496DB6CDE0A7}" type="datetime1">
              <a:rPr lang="tr-TR" smtClean="0"/>
              <a:t>17.03.2020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FC09770-411F-46AF-A73C-99D460D3C2CF}" type="slidenum">
              <a:rPr lang="tr-TR" smtClean="0"/>
              <a:t>‹#›</a:t>
            </a:fld>
            <a:endParaRPr lang="tr-TR"/>
          </a:p>
        </p:txBody>
      </p:sp>
    </p:spTree>
    <p:extLst>
      <p:ext uri="{BB962C8B-B14F-4D97-AF65-F5344CB8AC3E}">
        <p14:creationId xmlns:p14="http://schemas.microsoft.com/office/powerpoint/2010/main" val="39578392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tr-TR"/>
              <a:t>Asıl başlık stili için tıklatın</a:t>
            </a:r>
            <a:endParaRPr lang="en-US"/>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AC338BC1-7A21-4E68-80F7-A6A5787084C5}" type="datetime1">
              <a:rPr lang="tr-TR" smtClean="0"/>
              <a:t>17.03.2020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FC09770-411F-46AF-A73C-99D460D3C2CF}" type="slidenum">
              <a:rPr lang="tr-TR" smtClean="0"/>
              <a:t>‹#›</a:t>
            </a:fld>
            <a:endParaRPr lang="tr-TR"/>
          </a:p>
        </p:txBody>
      </p:sp>
    </p:spTree>
    <p:extLst>
      <p:ext uri="{BB962C8B-B14F-4D97-AF65-F5344CB8AC3E}">
        <p14:creationId xmlns:p14="http://schemas.microsoft.com/office/powerpoint/2010/main" val="4023166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tr-TR"/>
              <a:t>Asıl başlık stili için tıklatın</a:t>
            </a:r>
            <a:endParaRPr lang="en-US"/>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7DCD6DB2-9207-496E-A21F-44E1F9A13AB5}" type="datetime1">
              <a:rPr lang="tr-TR" smtClean="0"/>
              <a:t>17.03.2020</a:t>
            </a:fld>
            <a:endParaRPr lang="tr-TR"/>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tr-TR"/>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7FC09770-411F-46AF-A73C-99D460D3C2CF}" type="slidenum">
              <a:rPr lang="tr-TR" smtClean="0"/>
              <a:t>‹#›</a:t>
            </a:fld>
            <a:endParaRPr lang="tr-TR"/>
          </a:p>
        </p:txBody>
      </p:sp>
    </p:spTree>
    <p:extLst>
      <p:ext uri="{BB962C8B-B14F-4D97-AF65-F5344CB8AC3E}">
        <p14:creationId xmlns:p14="http://schemas.microsoft.com/office/powerpoint/2010/main" val="618166114"/>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 id="2147483937" r:id="rId13"/>
    <p:sldLayoutId id="2147483938" r:id="rId14"/>
    <p:sldLayoutId id="2147483939" r:id="rId15"/>
    <p:sldLayoutId id="2147483940" r:id="rId16"/>
    <p:sldLayoutId id="2147483941" r:id="rId17"/>
  </p:sldLayoutIdLst>
  <p:hf sldNum="0" hdr="0" ftr="0" dt="0"/>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f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www.webtekno.com/siddete-tanik-olan-cocuklar-agresif-mi-olur-bobo-doll-deneyi-h65272.html" TargetMode="External"/><Relationship Id="rId2" Type="http://schemas.openxmlformats.org/officeDocument/2006/relationships/hyperlink" Target="https://www.youtube.com/watch?v=En7zdMkb41Y&amp;list=LLjNPlZlQTK5T1HmhYnR6hcw&amp;index=9&amp;t=0s"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544785" y="1120877"/>
            <a:ext cx="3997719" cy="1042218"/>
          </a:xfrm>
          <a:ln w="28575">
            <a:solidFill>
              <a:schemeClr val="bg1"/>
            </a:solidFill>
          </a:ln>
        </p:spPr>
        <p:txBody>
          <a:bodyPr>
            <a:noAutofit/>
          </a:bodyPr>
          <a:lstStyle/>
          <a:p>
            <a:r>
              <a:rPr lang="tr-TR" sz="2800" b="1" dirty="0">
                <a:ln w="10160">
                  <a:solidFill>
                    <a:schemeClr val="bg1"/>
                  </a:solidFill>
                  <a:prstDash val="solid"/>
                </a:ln>
                <a:solidFill>
                  <a:srgbClr val="FFFFFF"/>
                </a:solidFill>
                <a:effectLst>
                  <a:outerShdw blurRad="38100" dist="22860" dir="5400000" algn="tl" rotWithShape="0">
                    <a:srgbClr val="000000">
                      <a:alpha val="30000"/>
                    </a:srgbClr>
                  </a:outerShdw>
                </a:effectLst>
              </a:rPr>
              <a:t>ALBERT BANDURA</a:t>
            </a:r>
          </a:p>
          <a:p>
            <a:r>
              <a:rPr lang="tr-TR" sz="1800" b="1" dirty="0">
                <a:ln w="10160">
                  <a:solidFill>
                    <a:schemeClr val="bg1"/>
                  </a:solidFill>
                  <a:prstDash val="solid"/>
                </a:ln>
                <a:solidFill>
                  <a:srgbClr val="FFFFFF"/>
                </a:solidFill>
                <a:effectLst>
                  <a:outerShdw blurRad="38100" dist="22860" dir="5400000" algn="tl" rotWithShape="0">
                    <a:srgbClr val="000000">
                      <a:alpha val="30000"/>
                    </a:srgbClr>
                  </a:outerShdw>
                </a:effectLst>
              </a:rPr>
              <a:t>SOSYAL BİLİŞSEL KURAM</a:t>
            </a:r>
          </a:p>
          <a:p>
            <a:endParaRPr lang="tr-TR" sz="2800" b="1" dirty="0">
              <a:ln w="10160">
                <a:solidFill>
                  <a:schemeClr val="bg1"/>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91191192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04068" y="474892"/>
            <a:ext cx="10353762" cy="970450"/>
          </a:xfrm>
        </p:spPr>
        <p:txBody>
          <a:bodyPr/>
          <a:lstStyle/>
          <a:p>
            <a:r>
              <a:rPr lang="tr-T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YAŞAM</a:t>
            </a:r>
            <a:r>
              <a:rPr lang="tr-TR" dirty="0">
                <a:effectLst>
                  <a:outerShdw blurRad="38100" dist="38100" dir="2700000" algn="tl" rotWithShape="0">
                    <a:srgbClr val="000000">
                      <a:alpha val="43137"/>
                    </a:srgbClr>
                  </a:outerShdw>
                </a:effectLst>
                <a:latin typeface="Times New Roman" panose="02020603050405020304" pitchFamily="18" charset="0"/>
                <a:cs typeface="Times New Roman" panose="02020603050405020304" pitchFamily="18" charset="0"/>
              </a:rPr>
              <a:t> ÖYKÜSÜ</a:t>
            </a:r>
          </a:p>
        </p:txBody>
      </p:sp>
      <p:sp>
        <p:nvSpPr>
          <p:cNvPr id="3" name="İçerik Yer Tutucusu 2"/>
          <p:cNvSpPr>
            <a:spLocks noGrp="1"/>
          </p:cNvSpPr>
          <p:nvPr>
            <p:ph idx="1"/>
          </p:nvPr>
        </p:nvSpPr>
        <p:spPr>
          <a:xfrm>
            <a:off x="766206" y="1445342"/>
            <a:ext cx="10586840" cy="5190848"/>
          </a:xfrm>
        </p:spPr>
        <p:txBody>
          <a:bodyPr>
            <a:normAutofit fontScale="92500" lnSpcReduction="20000"/>
          </a:bodyPr>
          <a:lstStyle/>
          <a:p>
            <a:pPr>
              <a:buFont typeface="Arial" panose="020B0604020202020204" pitchFamily="34" charset="0"/>
              <a:buChar char="•"/>
            </a:pPr>
            <a:r>
              <a:rPr lang="tr-TR" sz="2400" dirty="0">
                <a:latin typeface="Times New Roman" panose="02020603050405020304" pitchFamily="18" charset="0"/>
                <a:cs typeface="Times New Roman" panose="02020603050405020304" pitchFamily="18" charset="0"/>
              </a:rPr>
              <a:t>Kanada’nın küçük bir kasabasında dünyaya geldi. (4 Aralık 1925)</a:t>
            </a:r>
          </a:p>
          <a:p>
            <a:pPr>
              <a:buFont typeface="Arial" panose="020B0604020202020204" pitchFamily="34" charset="0"/>
              <a:buChar char="•"/>
            </a:pPr>
            <a:r>
              <a:rPr lang="tr-TR" sz="2400" dirty="0">
                <a:latin typeface="Times New Roman" panose="02020603050405020304" pitchFamily="18" charset="0"/>
                <a:cs typeface="Times New Roman" panose="02020603050405020304" pitchFamily="18" charset="0"/>
              </a:rPr>
              <a:t>Babası Kanada demiryollarında işçi, annesi kasabada bir mağazada görevli.</a:t>
            </a:r>
          </a:p>
          <a:p>
            <a:pPr marL="36900" indent="0">
              <a:buNone/>
            </a:pPr>
            <a:r>
              <a:rPr lang="tr-TR" sz="2400" dirty="0">
                <a:latin typeface="Times New Roman" panose="02020603050405020304" pitchFamily="18" charset="0"/>
                <a:cs typeface="Times New Roman" panose="02020603050405020304" pitchFamily="18" charset="0"/>
              </a:rPr>
              <a:t>	Anne ve babası standart bir eğitim alamamış da olsa eğitime önem vermişler. Örneğin babası kasabadaki okulun yönetim kurulu üyesi olarak çocuklara şu üç dilde eğitim verdi;  Lehçe, Rusça ve Almanca</a:t>
            </a:r>
          </a:p>
          <a:p>
            <a:pPr>
              <a:buFont typeface="Arial" panose="020B0604020202020204" pitchFamily="34" charset="0"/>
              <a:buChar char="•"/>
            </a:pPr>
            <a:r>
              <a:rPr lang="tr-TR" sz="2400" dirty="0">
                <a:latin typeface="Times New Roman" panose="02020603050405020304" pitchFamily="18" charset="0"/>
                <a:cs typeface="Times New Roman" panose="02020603050405020304" pitchFamily="18" charset="0"/>
              </a:rPr>
              <a:t>Ailenin tek erkek çocuğu ve 5 kız kardeşi var.</a:t>
            </a:r>
          </a:p>
          <a:p>
            <a:pPr marL="36900" indent="0">
              <a:buNone/>
            </a:pPr>
            <a:r>
              <a:rPr lang="tr-TR" sz="2400" dirty="0">
                <a:latin typeface="Times New Roman" panose="02020603050405020304" pitchFamily="18" charset="0"/>
                <a:cs typeface="Times New Roman" panose="02020603050405020304" pitchFamily="18" charset="0"/>
              </a:rPr>
              <a:t>	Kız kardeşleri tarafından kendine güvenen, bağımsız birisi olması için cesaretlendirilmiş.</a:t>
            </a:r>
          </a:p>
          <a:p>
            <a:pPr>
              <a:buFont typeface="Arial" panose="020B0604020202020204" pitchFamily="34" charset="0"/>
              <a:buChar char="•"/>
            </a:pPr>
            <a:r>
              <a:rPr lang="tr-TR" sz="2400" dirty="0">
                <a:latin typeface="Times New Roman" panose="02020603050405020304" pitchFamily="18" charset="0"/>
                <a:cs typeface="Times New Roman" panose="02020603050405020304" pitchFamily="18" charset="0"/>
              </a:rPr>
              <a:t>Çocukluk yıllarında kasabadaki küçük bir okulda eğitim almak durumunda kalması, kendi kendini yönlendirebilen biri olmasını sağlamış.</a:t>
            </a:r>
          </a:p>
          <a:p>
            <a:pPr>
              <a:buFont typeface="Arial" panose="020B0604020202020204" pitchFamily="34" charset="0"/>
              <a:buChar char="•"/>
            </a:pPr>
            <a:r>
              <a:rPr lang="tr-TR" sz="2400" dirty="0">
                <a:latin typeface="Times New Roman" panose="02020603050405020304" pitchFamily="18" charset="0"/>
                <a:cs typeface="Times New Roman" panose="02020603050405020304" pitchFamily="18" charset="0"/>
              </a:rPr>
              <a:t>Liseden sonra British Columbia Üniversitesine gitmiş ve bu arada tesadüfi olarak psikoloji alanını seçmiş.</a:t>
            </a:r>
          </a:p>
          <a:p>
            <a:pPr marL="36900" indent="0">
              <a:buNone/>
            </a:pPr>
            <a:r>
              <a:rPr lang="tr-TR" sz="2400" dirty="0">
                <a:latin typeface="Times New Roman" panose="02020603050405020304" pitchFamily="18" charset="0"/>
                <a:cs typeface="Times New Roman" panose="02020603050405020304" pitchFamily="18" charset="0"/>
              </a:rPr>
              <a:t>	Okula birlikte gidip geldiği arkadaşlarının ders saatleri erken olunca, boş durmamak adına psikoloji kurslarına katılmış ve bu alanda uzmanlaşmaya karar vermiş.</a:t>
            </a:r>
          </a:p>
          <a:p>
            <a:pPr marL="36900" indent="0">
              <a:buNone/>
            </a:pPr>
            <a:endParaRPr lang="tr-TR" dirty="0"/>
          </a:p>
        </p:txBody>
      </p:sp>
    </p:spTree>
    <p:extLst>
      <p:ext uri="{BB962C8B-B14F-4D97-AF65-F5344CB8AC3E}">
        <p14:creationId xmlns:p14="http://schemas.microsoft.com/office/powerpoint/2010/main" val="2415288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97276" y="557767"/>
            <a:ext cx="10353762" cy="970450"/>
          </a:xfrm>
        </p:spPr>
        <p:txBody>
          <a:bodyPr/>
          <a:lstStyle/>
          <a:p>
            <a:r>
              <a:rPr lang="tr-T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YAŞAM ÖYKÜSÜ</a:t>
            </a:r>
          </a:p>
        </p:txBody>
      </p:sp>
      <p:sp>
        <p:nvSpPr>
          <p:cNvPr id="3" name="İçerik Yer Tutucusu 2"/>
          <p:cNvSpPr>
            <a:spLocks noGrp="1"/>
          </p:cNvSpPr>
          <p:nvPr>
            <p:ph idx="1"/>
          </p:nvPr>
        </p:nvSpPr>
        <p:spPr>
          <a:xfrm>
            <a:off x="769246" y="1658706"/>
            <a:ext cx="10481792" cy="4437293"/>
          </a:xfrm>
        </p:spPr>
        <p:txBody>
          <a:bodyPr>
            <a:normAutofit/>
          </a:bodyPr>
          <a:lstStyle/>
          <a:p>
            <a:pPr>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1949’da British Columbia Üniversitesi’nden lisans mezunu olmuş.</a:t>
            </a:r>
          </a:p>
          <a:p>
            <a:pPr>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Lisansüstü eğitimi için öğrenme kuramı temeli olan bir program arayarak ABD’deki Iowa Üniversitesinde lisansüstü eğitimine başlamış.</a:t>
            </a:r>
          </a:p>
          <a:p>
            <a:pPr>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Gittiği bir golf kursunda hemşirelik okulunda eğitmen olan Virginia </a:t>
            </a:r>
            <a:r>
              <a:rPr lang="tr-TR" sz="2200" dirty="0" err="1">
                <a:latin typeface="Times New Roman" panose="02020603050405020304" pitchFamily="18" charset="0"/>
                <a:cs typeface="Times New Roman" panose="02020603050405020304" pitchFamily="18" charset="0"/>
              </a:rPr>
              <a:t>Varns</a:t>
            </a:r>
            <a:r>
              <a:rPr lang="tr-TR" sz="2200" dirty="0">
                <a:latin typeface="Times New Roman" panose="02020603050405020304" pitchFamily="18" charset="0"/>
                <a:cs typeface="Times New Roman" panose="02020603050405020304" pitchFamily="18" charset="0"/>
              </a:rPr>
              <a:t> ile tanışmış ve ona aşık olmuş.</a:t>
            </a:r>
          </a:p>
          <a:p>
            <a:pPr>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1952 yılında evlenmişler ve 2 kız çocukları olmuş.</a:t>
            </a:r>
          </a:p>
          <a:p>
            <a:pPr>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1951 yılında yüksek lisans derecesini ve</a:t>
            </a:r>
          </a:p>
          <a:p>
            <a:pPr>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1952 yılında Klinik Psikoloji alanında doktorasını</a:t>
            </a:r>
          </a:p>
          <a:p>
            <a:pPr>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1953 yılında ABD’de Stanford Üniversitesinde öğretmenlik yapmaya başlamış ve halen burada dersler verip çalışmalarını devam ettirmekte.</a:t>
            </a:r>
          </a:p>
        </p:txBody>
      </p:sp>
      <p:sp>
        <p:nvSpPr>
          <p:cNvPr id="4" name="Yarım Çerçeve 3"/>
          <p:cNvSpPr/>
          <p:nvPr/>
        </p:nvSpPr>
        <p:spPr>
          <a:xfrm rot="8067670">
            <a:off x="6859435" y="4493540"/>
            <a:ext cx="485880" cy="457922"/>
          </a:xfrm>
          <a:prstGeom prst="halfFrame">
            <a:avLst>
              <a:gd name="adj1" fmla="val 19437"/>
              <a:gd name="adj2" fmla="val 22598"/>
            </a:avLst>
          </a:prstGeom>
          <a:ln/>
        </p:spPr>
        <p:style>
          <a:lnRef idx="3">
            <a:schemeClr val="lt1"/>
          </a:lnRef>
          <a:fillRef idx="1">
            <a:schemeClr val="dk1"/>
          </a:fillRef>
          <a:effectRef idx="1">
            <a:schemeClr val="dk1"/>
          </a:effectRef>
          <a:fontRef idx="minor">
            <a:schemeClr val="lt1"/>
          </a:fontRef>
        </p:style>
        <p:txBody>
          <a:bodyPr rtlCol="0" anchor="ctr"/>
          <a:lstStyle/>
          <a:p>
            <a:pPr algn="ctr"/>
            <a:endParaRPr lang="tr-TR">
              <a:solidFill>
                <a:schemeClr val="tx1"/>
              </a:solidFill>
            </a:endParaRPr>
          </a:p>
        </p:txBody>
      </p:sp>
      <p:sp>
        <p:nvSpPr>
          <p:cNvPr id="5" name="Metin kutusu 4"/>
          <p:cNvSpPr txBox="1"/>
          <p:nvPr/>
        </p:nvSpPr>
        <p:spPr>
          <a:xfrm>
            <a:off x="7497248" y="4511013"/>
            <a:ext cx="4100241" cy="430887"/>
          </a:xfrm>
          <a:prstGeom prst="rect">
            <a:avLst/>
          </a:prstGeom>
          <a:noFill/>
        </p:spPr>
        <p:txBody>
          <a:bodyPr wrap="square" rtlCol="0">
            <a:spAutoFit/>
          </a:bodyPr>
          <a:lstStyle/>
          <a:p>
            <a:r>
              <a:rPr lang="tr-TR" sz="2200" dirty="0">
                <a:ln>
                  <a:solidFill>
                    <a:schemeClr val="bg1">
                      <a:lumMod val="75000"/>
                      <a:lumOff val="25000"/>
                      <a:alpha val="10000"/>
                    </a:schemeClr>
                  </a:solidFill>
                </a:ln>
                <a:solidFill>
                  <a:schemeClr val="tx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Iowa Üniversitesinde tamamlamış.</a:t>
            </a:r>
          </a:p>
        </p:txBody>
      </p:sp>
      <p:pic>
        <p:nvPicPr>
          <p:cNvPr id="6" name="Resim 5"/>
          <p:cNvPicPr>
            <a:picLocks noChangeAspect="1"/>
          </p:cNvPicPr>
          <p:nvPr/>
        </p:nvPicPr>
        <p:blipFill rotWithShape="1">
          <a:blip r:embed="rId2" cstate="print">
            <a:extLst>
              <a:ext uri="{28A0092B-C50C-407E-A947-70E740481C1C}">
                <a14:useLocalDpi xmlns:a14="http://schemas.microsoft.com/office/drawing/2010/main" val="0"/>
              </a:ext>
            </a:extLst>
          </a:blip>
          <a:srcRect l="-1" r="1430" b="7508"/>
          <a:stretch/>
        </p:blipFill>
        <p:spPr>
          <a:xfrm>
            <a:off x="10427612" y="298438"/>
            <a:ext cx="1469420" cy="14891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9807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ÇALIŞMALARI</a:t>
            </a:r>
          </a:p>
        </p:txBody>
      </p:sp>
      <p:sp>
        <p:nvSpPr>
          <p:cNvPr id="3" name="İçerik Yer Tutucusu 2"/>
          <p:cNvSpPr>
            <a:spLocks noGrp="1"/>
          </p:cNvSpPr>
          <p:nvPr>
            <p:ph idx="1"/>
          </p:nvPr>
        </p:nvSpPr>
        <p:spPr>
          <a:xfrm>
            <a:off x="707107" y="1580050"/>
            <a:ext cx="10560450" cy="4873365"/>
          </a:xfrm>
        </p:spPr>
        <p:txBody>
          <a:bodyPr>
            <a:normAutofit/>
          </a:bodyPr>
          <a:lstStyle/>
          <a:p>
            <a:pPr>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İlk çalışmalarının çoğu klinik psikoloji ile ilgili.</a:t>
            </a:r>
          </a:p>
          <a:p>
            <a:pPr>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İlk doktora öğrencisi ile saldırgan gençler üzerinde çalışmalar yürüterek ‘’Ergen Saldırganlığı (1959)’’ adlı kitabını yayınlamış.</a:t>
            </a:r>
          </a:p>
          <a:p>
            <a:pPr>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Diğer önemli kitapları:</a:t>
            </a:r>
          </a:p>
          <a:p>
            <a:pPr marL="36900" indent="0">
              <a:buNone/>
            </a:pPr>
            <a:r>
              <a:rPr lang="tr-TR" sz="2200" dirty="0">
                <a:latin typeface="Times New Roman" panose="02020603050405020304" pitchFamily="18" charset="0"/>
                <a:cs typeface="Times New Roman" panose="02020603050405020304" pitchFamily="18" charset="0"/>
              </a:rPr>
              <a:t>	Sosyal Öğrenme Kuramı (1977)</a:t>
            </a:r>
          </a:p>
          <a:p>
            <a:pPr marL="36900" indent="0">
              <a:buNone/>
            </a:pPr>
            <a:r>
              <a:rPr lang="tr-TR" sz="2200" dirty="0">
                <a:latin typeface="Times New Roman" panose="02020603050405020304" pitchFamily="18" charset="0"/>
                <a:cs typeface="Times New Roman" panose="02020603050405020304" pitchFamily="18" charset="0"/>
              </a:rPr>
              <a:t>	Düşünce ve Davranışın Sosyal Temelleri (1986)</a:t>
            </a:r>
          </a:p>
          <a:p>
            <a:pPr marL="36900" indent="0">
              <a:buNone/>
            </a:pPr>
            <a:r>
              <a:rPr lang="tr-TR" sz="2200" dirty="0">
                <a:latin typeface="Times New Roman" panose="02020603050405020304" pitchFamily="18" charset="0"/>
                <a:cs typeface="Times New Roman" panose="02020603050405020304" pitchFamily="18" charset="0"/>
              </a:rPr>
              <a:t>	Öz-Yeterlik (1997)</a:t>
            </a:r>
          </a:p>
          <a:p>
            <a:pPr>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Kitaplarının yanında öğrenme kuramı ile bilişsel kuram arasında bağ kurmaya yönelik çalışmalar da yürütmüş.</a:t>
            </a:r>
          </a:p>
          <a:p>
            <a:pPr>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1974 yılında Stanford Üniversitesi profesörü olarak APA (Amerikan Psikoloji Derneği) başkanlığını yürütmüş.</a:t>
            </a: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08273" y="368670"/>
            <a:ext cx="2435449" cy="14246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4140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SOSYAL-BİLİŞSEL KURAM</a:t>
            </a:r>
          </a:p>
        </p:txBody>
      </p:sp>
      <p:sp>
        <p:nvSpPr>
          <p:cNvPr id="3" name="İçerik Yer Tutucusu 2"/>
          <p:cNvSpPr>
            <a:spLocks noGrp="1"/>
          </p:cNvSpPr>
          <p:nvPr>
            <p:ph idx="1"/>
          </p:nvPr>
        </p:nvSpPr>
        <p:spPr>
          <a:xfrm>
            <a:off x="785975" y="1722616"/>
            <a:ext cx="10481581" cy="4873450"/>
          </a:xfrm>
        </p:spPr>
        <p:txBody>
          <a:bodyPr>
            <a:normAutofit lnSpcReduction="10000"/>
          </a:bodyPr>
          <a:lstStyle/>
          <a:p>
            <a:pPr>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Freud’un kuramının Batı dünyasını oldukça etkilediği zamanlarda, diğer psikolojik yaklaşım da etkisini tanınır hale getiriyordu:</a:t>
            </a:r>
          </a:p>
          <a:p>
            <a:pPr>
              <a:buFont typeface="Arial" panose="020B0604020202020204" pitchFamily="34" charset="0"/>
              <a:buChar char="•"/>
            </a:pPr>
            <a:endParaRPr lang="tr-TR" sz="2200" dirty="0">
              <a:latin typeface="Times New Roman" panose="02020603050405020304" pitchFamily="18" charset="0"/>
              <a:cs typeface="Times New Roman" panose="02020603050405020304" pitchFamily="18" charset="0"/>
            </a:endParaRPr>
          </a:p>
          <a:p>
            <a:pPr marL="36900" indent="0">
              <a:buNone/>
            </a:pPr>
            <a:r>
              <a:rPr lang="tr-TR" sz="2200" dirty="0">
                <a:latin typeface="Times New Roman" panose="02020603050405020304" pitchFamily="18" charset="0"/>
                <a:cs typeface="Times New Roman" panose="02020603050405020304" pitchFamily="18" charset="0"/>
              </a:rPr>
              <a:t>				   Davranışçılar					     Sosyal Bilişsel Kuramcılar                        </a:t>
            </a:r>
          </a:p>
          <a:p>
            <a:pPr marL="36900" indent="0">
              <a:buNone/>
            </a:pPr>
            <a:r>
              <a:rPr lang="tr-TR" sz="2200" dirty="0">
                <a:latin typeface="Times New Roman" panose="02020603050405020304" pitchFamily="18" charset="0"/>
                <a:cs typeface="Times New Roman" panose="02020603050405020304" pitchFamily="18" charset="0"/>
              </a:rPr>
              <a:t>	 kişilik üzerinde psikodinamikten farklı görüşlere sahipti.</a:t>
            </a:r>
          </a:p>
          <a:p>
            <a:pPr>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Kuramın kökeni davranışçılığa dayansa bile davranışların kazanılmasını da bilişsel süreçlerle açıklayarak davranışçı kuramdan ayrılır.</a:t>
            </a:r>
          </a:p>
          <a:p>
            <a:pPr>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Öğrenme kuramındaki gelişmeler sonucunda davranışın nedenleri araştırılırken içsel güçlerden ziyade çevresel etkenlere odaklanılmaya başlandı.</a:t>
            </a:r>
          </a:p>
          <a:p>
            <a:pPr>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Sosyal Bilişsel Kuramcılar, öğrenme üzerinde hem diğer insanların davranışlarının hem de kişinin kendi beklentilerinin etkisini vurgular. Gözleyerek öğrenme, model alma ve diğer bilişsel öğrenme tekniklerinin kişiliği biçimlendirdiğini savunur.</a:t>
            </a:r>
          </a:p>
          <a:p>
            <a:pPr marL="36900" indent="0">
              <a:buNone/>
            </a:pPr>
            <a:endParaRPr lang="tr-TR" dirty="0"/>
          </a:p>
          <a:p>
            <a:pPr marL="36900" indent="0">
              <a:buNone/>
            </a:pPr>
            <a:endParaRPr lang="tr-TR" dirty="0"/>
          </a:p>
          <a:p>
            <a:pPr>
              <a:buFont typeface="Arial" panose="020B0604020202020204" pitchFamily="34" charset="0"/>
              <a:buChar char="•"/>
            </a:pPr>
            <a:endParaRPr lang="tr-TR" dirty="0"/>
          </a:p>
          <a:p>
            <a:pPr marL="36900" indent="0">
              <a:buNone/>
            </a:pPr>
            <a:endParaRPr lang="tr-TR" dirty="0"/>
          </a:p>
        </p:txBody>
      </p:sp>
      <p:sp>
        <p:nvSpPr>
          <p:cNvPr id="8" name="Sağ Ok 7"/>
          <p:cNvSpPr/>
          <p:nvPr/>
        </p:nvSpPr>
        <p:spPr>
          <a:xfrm rot="8076977">
            <a:off x="3980082" y="2586914"/>
            <a:ext cx="344129" cy="167149"/>
          </a:xfrm>
          <a:prstGeom prst="right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tr-TR"/>
          </a:p>
        </p:txBody>
      </p:sp>
      <p:sp>
        <p:nvSpPr>
          <p:cNvPr id="9" name="Sağ Ok 8"/>
          <p:cNvSpPr/>
          <p:nvPr/>
        </p:nvSpPr>
        <p:spPr>
          <a:xfrm rot="2743484">
            <a:off x="7618126" y="2587275"/>
            <a:ext cx="344129" cy="167149"/>
          </a:xfrm>
          <a:prstGeom prst="right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936089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SOSYAL-BİLİŞSEL KURAM</a:t>
            </a:r>
          </a:p>
        </p:txBody>
      </p:sp>
      <p:sp>
        <p:nvSpPr>
          <p:cNvPr id="3" name="İçerik Yer Tutucusu 2"/>
          <p:cNvSpPr>
            <a:spLocks noGrp="1"/>
          </p:cNvSpPr>
          <p:nvPr>
            <p:ph idx="1"/>
          </p:nvPr>
        </p:nvSpPr>
        <p:spPr>
          <a:xfrm>
            <a:off x="776143" y="2007477"/>
            <a:ext cx="10491414" cy="3750527"/>
          </a:xfrm>
        </p:spPr>
        <p:txBody>
          <a:bodyPr>
            <a:normAutofit/>
          </a:bodyPr>
          <a:lstStyle/>
          <a:p>
            <a:pPr>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Kuramın öncü kuramcılarından biri Albert </a:t>
            </a:r>
            <a:r>
              <a:rPr lang="tr-TR" sz="2200" dirty="0" err="1">
                <a:latin typeface="Times New Roman" panose="02020603050405020304" pitchFamily="18" charset="0"/>
                <a:cs typeface="Times New Roman" panose="02020603050405020304" pitchFamily="18" charset="0"/>
              </a:rPr>
              <a:t>Bandura’dır</a:t>
            </a:r>
            <a:r>
              <a:rPr lang="tr-TR" sz="2200" dirty="0">
                <a:latin typeface="Times New Roman" panose="02020603050405020304" pitchFamily="18" charset="0"/>
                <a:cs typeface="Times New Roman" panose="02020603050405020304" pitchFamily="18" charset="0"/>
              </a:rPr>
              <a:t>.</a:t>
            </a:r>
          </a:p>
          <a:p>
            <a:pPr>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Bandura, başlangıçta ‘’Sosyal Öğrenme Kuramı’’ olarak adlandırdığı kuramını daha sonra </a:t>
            </a:r>
          </a:p>
          <a:p>
            <a:pPr marL="36900" indent="0">
              <a:buNone/>
            </a:pPr>
            <a:r>
              <a:rPr lang="tr-TR" sz="2200" dirty="0">
                <a:latin typeface="Times New Roman" panose="02020603050405020304" pitchFamily="18" charset="0"/>
                <a:cs typeface="Times New Roman" panose="02020603050405020304" pitchFamily="18" charset="0"/>
              </a:rPr>
              <a:t>‘’Sosyal-Bilişsel Kuram’’ olarak değiştirmiştir.</a:t>
            </a:r>
          </a:p>
          <a:p>
            <a:pPr>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Sosyal Öğrenme </a:t>
            </a:r>
            <a:r>
              <a:rPr lang="tr-TR" sz="2200" dirty="0" err="1">
                <a:latin typeface="Times New Roman" panose="02020603050405020304" pitchFamily="18" charset="0"/>
                <a:cs typeface="Times New Roman" panose="02020603050405020304" pitchFamily="18" charset="0"/>
              </a:rPr>
              <a:t>Kuramı’nın</a:t>
            </a:r>
            <a:r>
              <a:rPr lang="tr-TR" sz="2200" dirty="0">
                <a:latin typeface="Times New Roman" panose="02020603050405020304" pitchFamily="18" charset="0"/>
                <a:cs typeface="Times New Roman" panose="02020603050405020304" pitchFamily="18" charset="0"/>
              </a:rPr>
              <a:t> temel ilkesi: ‘‘İnsanların başkalarının davranışlarını gözleyerek ve bunlardan bir sonuç çıkararak öğrenebilecekleri’’</a:t>
            </a:r>
            <a:r>
              <a:rPr lang="tr-TR" sz="2200" dirty="0" err="1">
                <a:latin typeface="Times New Roman" panose="02020603050405020304" pitchFamily="18" charset="0"/>
                <a:cs typeface="Times New Roman" panose="02020603050405020304" pitchFamily="18" charset="0"/>
              </a:rPr>
              <a:t>dir</a:t>
            </a:r>
            <a:r>
              <a:rPr lang="tr-TR" sz="2200" dirty="0">
                <a:latin typeface="Times New Roman" panose="02020603050405020304" pitchFamily="18" charset="0"/>
                <a:cs typeface="Times New Roman" panose="02020603050405020304" pitchFamily="18" charset="0"/>
              </a:rPr>
              <a:t>. Daha sonra öğrenmede gözlemin yanında bilişsel bazı bileşenlerin de olduğunu düşünerek kuramının kapsamını genişletmiştir ve ‘Sosyal Bilişsel </a:t>
            </a:r>
            <a:r>
              <a:rPr lang="tr-TR" sz="2200" dirty="0" err="1">
                <a:latin typeface="Times New Roman" panose="02020603050405020304" pitchFamily="18" charset="0"/>
                <a:cs typeface="Times New Roman" panose="02020603050405020304" pitchFamily="18" charset="0"/>
              </a:rPr>
              <a:t>Teori’yi</a:t>
            </a:r>
            <a:r>
              <a:rPr lang="tr-TR" sz="2200" dirty="0">
                <a:latin typeface="Times New Roman" panose="02020603050405020304" pitchFamily="18" charset="0"/>
                <a:cs typeface="Times New Roman" panose="02020603050405020304" pitchFamily="18" charset="0"/>
              </a:rPr>
              <a:t> oluşturmuştur.</a:t>
            </a:r>
          </a:p>
          <a:p>
            <a:pPr>
              <a:buFont typeface="Arial" panose="020B0604020202020204" pitchFamily="34" charset="0"/>
              <a:buChar char="•"/>
            </a:pPr>
            <a:endParaRPr lang="tr-TR" dirty="0"/>
          </a:p>
          <a:p>
            <a:pPr marL="36900" indent="0">
              <a:buNone/>
            </a:pPr>
            <a:endParaRPr lang="tr-TR" dirty="0"/>
          </a:p>
          <a:p>
            <a:pPr>
              <a:buFont typeface="Arial" panose="020B0604020202020204" pitchFamily="34" charset="0"/>
              <a:buChar char="•"/>
            </a:pPr>
            <a:endParaRPr lang="tr-TR" dirty="0"/>
          </a:p>
          <a:p>
            <a:endParaRPr lang="tr-TR" dirty="0"/>
          </a:p>
          <a:p>
            <a:endParaRPr lang="tr-TR" dirty="0"/>
          </a:p>
        </p:txBody>
      </p:sp>
    </p:spTree>
    <p:extLst>
      <p:ext uri="{BB962C8B-B14F-4D97-AF65-F5344CB8AC3E}">
        <p14:creationId xmlns:p14="http://schemas.microsoft.com/office/powerpoint/2010/main" val="427968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64401" y="2959509"/>
            <a:ext cx="9567392" cy="872128"/>
          </a:xfrm>
          <a:solidFill>
            <a:schemeClr val="bg1"/>
          </a:solidFill>
        </p:spPr>
        <p:txBody>
          <a:bodyPr>
            <a:noAutofit/>
          </a:bodyPr>
          <a:lstStyle/>
          <a:p>
            <a:r>
              <a:rPr lang="tr-TR" sz="2400" b="1">
                <a:ln w="9525">
                  <a:solidFill>
                    <a:schemeClr val="bg1">
                      <a:lumMod val="85000"/>
                    </a:schemeClr>
                  </a:solidFill>
                  <a:prstDash val="solid"/>
                </a:ln>
                <a:solidFill>
                  <a:schemeClr val="tx2">
                    <a:lumMod val="75000"/>
                  </a:schemeClr>
                </a:solidFill>
                <a:effectLst>
                  <a:outerShdw blurRad="50800" dist="38100" dir="13500000" algn="br" rotWithShape="0">
                    <a:prstClr val="black">
                      <a:alpha val="40000"/>
                    </a:prstClr>
                  </a:outerShdw>
                </a:effectLst>
              </a:rPr>
              <a:t>SOSYAL BİLİŞSEL KURAMIN DAYANDIĞI TEMEL İLKELER</a:t>
            </a:r>
          </a:p>
        </p:txBody>
      </p:sp>
      <p:sp>
        <p:nvSpPr>
          <p:cNvPr id="5" name="Metin kutusu 4"/>
          <p:cNvSpPr txBox="1"/>
          <p:nvPr/>
        </p:nvSpPr>
        <p:spPr>
          <a:xfrm>
            <a:off x="709909" y="362884"/>
            <a:ext cx="2713703" cy="369332"/>
          </a:xfrm>
          <a:prstGeom prst="rect">
            <a:avLst/>
          </a:prstGeom>
          <a:solidFill>
            <a:srgbClr val="ED3737"/>
          </a:solidFill>
          <a:ln>
            <a:solidFill>
              <a:schemeClr val="bg1"/>
            </a:solidFill>
          </a:ln>
        </p:spPr>
        <p:txBody>
          <a:bodyPr wrap="square" rtlCol="0">
            <a:spAutoFit/>
          </a:bodyPr>
          <a:lstStyle/>
          <a:p>
            <a:r>
              <a:rPr lang="tr-TR">
                <a:solidFill>
                  <a:schemeClr val="bg1"/>
                </a:solidFill>
              </a:rPr>
              <a:t>1.DOLAYLI ÖĞRENME</a:t>
            </a:r>
          </a:p>
        </p:txBody>
      </p:sp>
      <p:sp>
        <p:nvSpPr>
          <p:cNvPr id="6" name="Metin kutusu 5"/>
          <p:cNvSpPr txBox="1"/>
          <p:nvPr/>
        </p:nvSpPr>
        <p:spPr>
          <a:xfrm>
            <a:off x="4300744" y="2429555"/>
            <a:ext cx="3667432" cy="369332"/>
          </a:xfrm>
          <a:prstGeom prst="rect">
            <a:avLst/>
          </a:prstGeom>
          <a:solidFill>
            <a:schemeClr val="accent6">
              <a:lumMod val="20000"/>
              <a:lumOff val="80000"/>
            </a:schemeClr>
          </a:solidFill>
          <a:ln>
            <a:solidFill>
              <a:schemeClr val="bg1"/>
            </a:solidFill>
          </a:ln>
        </p:spPr>
        <p:txBody>
          <a:bodyPr wrap="square" rtlCol="0">
            <a:spAutoFit/>
          </a:bodyPr>
          <a:lstStyle/>
          <a:p>
            <a:r>
              <a:rPr lang="tr-TR"/>
              <a:t>2.KARŞILIKLI BELİRLEYİCİLİK</a:t>
            </a:r>
          </a:p>
        </p:txBody>
      </p:sp>
      <p:sp>
        <p:nvSpPr>
          <p:cNvPr id="7" name="Metin kutusu 6"/>
          <p:cNvSpPr txBox="1"/>
          <p:nvPr/>
        </p:nvSpPr>
        <p:spPr>
          <a:xfrm>
            <a:off x="9412772" y="362884"/>
            <a:ext cx="2315496" cy="553998"/>
          </a:xfrm>
          <a:prstGeom prst="rect">
            <a:avLst/>
          </a:prstGeom>
          <a:solidFill>
            <a:srgbClr val="BF79D5"/>
          </a:solidFill>
          <a:ln>
            <a:solidFill>
              <a:schemeClr val="bg1"/>
            </a:solidFill>
          </a:ln>
        </p:spPr>
        <p:txBody>
          <a:bodyPr wrap="square" rtlCol="0">
            <a:spAutoFit/>
          </a:bodyPr>
          <a:lstStyle/>
          <a:p>
            <a:r>
              <a:rPr lang="tr-TR"/>
              <a:t>3.ÖZ DÜZENLEME</a:t>
            </a:r>
          </a:p>
          <a:p>
            <a:r>
              <a:rPr lang="tr-TR" sz="1200"/>
              <a:t>(Kendini Düzenleme Kapasitesi)</a:t>
            </a:r>
          </a:p>
        </p:txBody>
      </p:sp>
      <p:sp>
        <p:nvSpPr>
          <p:cNvPr id="8" name="Metin kutusu 7"/>
          <p:cNvSpPr txBox="1"/>
          <p:nvPr/>
        </p:nvSpPr>
        <p:spPr>
          <a:xfrm>
            <a:off x="886884" y="6185028"/>
            <a:ext cx="1995948" cy="369332"/>
          </a:xfrm>
          <a:prstGeom prst="rect">
            <a:avLst/>
          </a:prstGeom>
          <a:solidFill>
            <a:srgbClr val="6699FF"/>
          </a:solidFill>
          <a:ln>
            <a:solidFill>
              <a:schemeClr val="bg1"/>
            </a:solidFill>
          </a:ln>
        </p:spPr>
        <p:txBody>
          <a:bodyPr wrap="square" rtlCol="0">
            <a:spAutoFit/>
          </a:bodyPr>
          <a:lstStyle/>
          <a:p>
            <a:r>
              <a:rPr lang="tr-TR"/>
              <a:t>4.ÖZ YETERLİK</a:t>
            </a:r>
          </a:p>
        </p:txBody>
      </p:sp>
      <p:sp>
        <p:nvSpPr>
          <p:cNvPr id="9" name="Metin kutusu 8"/>
          <p:cNvSpPr txBox="1"/>
          <p:nvPr/>
        </p:nvSpPr>
        <p:spPr>
          <a:xfrm>
            <a:off x="4168877" y="4076697"/>
            <a:ext cx="3942736" cy="369332"/>
          </a:xfrm>
          <a:prstGeom prst="rect">
            <a:avLst/>
          </a:prstGeom>
          <a:solidFill>
            <a:srgbClr val="00B050"/>
          </a:solidFill>
          <a:ln>
            <a:solidFill>
              <a:schemeClr val="bg1"/>
            </a:solidFill>
          </a:ln>
        </p:spPr>
        <p:txBody>
          <a:bodyPr wrap="square" rtlCol="0">
            <a:spAutoFit/>
          </a:bodyPr>
          <a:lstStyle/>
          <a:p>
            <a:r>
              <a:rPr lang="tr-TR" dirty="0">
                <a:solidFill>
                  <a:schemeClr val="bg1"/>
                </a:solidFill>
              </a:rPr>
              <a:t>5.SEMBOLLEŞTİRME KAPASİTESİ</a:t>
            </a:r>
          </a:p>
        </p:txBody>
      </p:sp>
      <p:sp>
        <p:nvSpPr>
          <p:cNvPr id="10" name="Metin kutusu 9"/>
          <p:cNvSpPr txBox="1"/>
          <p:nvPr/>
        </p:nvSpPr>
        <p:spPr>
          <a:xfrm>
            <a:off x="8925653" y="6185028"/>
            <a:ext cx="2920181" cy="369332"/>
          </a:xfrm>
          <a:prstGeom prst="rect">
            <a:avLst/>
          </a:prstGeom>
          <a:solidFill>
            <a:schemeClr val="accent5">
              <a:lumMod val="60000"/>
              <a:lumOff val="40000"/>
            </a:schemeClr>
          </a:solidFill>
          <a:ln>
            <a:solidFill>
              <a:schemeClr val="bg1"/>
            </a:solidFill>
          </a:ln>
        </p:spPr>
        <p:txBody>
          <a:bodyPr wrap="square" rtlCol="0">
            <a:spAutoFit/>
          </a:bodyPr>
          <a:lstStyle/>
          <a:p>
            <a:r>
              <a:rPr lang="tr-TR"/>
              <a:t>6.ÖNGÖRÜ KAPASİTESİ</a:t>
            </a:r>
          </a:p>
        </p:txBody>
      </p:sp>
      <p:pic>
        <p:nvPicPr>
          <p:cNvPr id="11" name="Resim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922" y="928916"/>
            <a:ext cx="1419606" cy="1450371"/>
          </a:xfrm>
          <a:prstGeom prst="rect">
            <a:avLst/>
          </a:prstGeom>
          <a:solidFill>
            <a:srgbClr val="FFFFFF">
              <a:shade val="85000"/>
            </a:srgbClr>
          </a:solidFill>
          <a:ln w="571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Resim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922" y="4944041"/>
            <a:ext cx="1968336" cy="1056340"/>
          </a:xfrm>
          <a:prstGeom prst="rect">
            <a:avLst/>
          </a:prstGeom>
          <a:solidFill>
            <a:srgbClr val="FFFFFF">
              <a:shade val="85000"/>
            </a:srgbClr>
          </a:solidFill>
          <a:ln w="571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Metin kutusu 12"/>
          <p:cNvSpPr txBox="1"/>
          <p:nvPr/>
        </p:nvSpPr>
        <p:spPr>
          <a:xfrm>
            <a:off x="1804557" y="1093502"/>
            <a:ext cx="1494049" cy="1169551"/>
          </a:xfrm>
          <a:prstGeom prst="rect">
            <a:avLst/>
          </a:prstGeom>
          <a:noFill/>
          <a:ln w="38100">
            <a:solidFill>
              <a:schemeClr val="bg1"/>
            </a:solidFill>
          </a:ln>
        </p:spPr>
        <p:txBody>
          <a:bodyPr wrap="square" rtlCol="0">
            <a:spAutoFit/>
          </a:bodyPr>
          <a:lstStyle/>
          <a:p>
            <a:r>
              <a:rPr lang="tr-TR" sz="1400" dirty="0">
                <a:solidFill>
                  <a:schemeClr val="tx2"/>
                </a:solidFill>
                <a:latin typeface="Times New Roman" panose="02020603050405020304" pitchFamily="18" charset="0"/>
                <a:cs typeface="Times New Roman" panose="02020603050405020304" pitchFamily="18" charset="0"/>
              </a:rPr>
              <a:t>Başkalarının davranışlarını ve sonuçlarını gözlemleyerek öğrenme.</a:t>
            </a:r>
          </a:p>
        </p:txBody>
      </p:sp>
      <p:sp>
        <p:nvSpPr>
          <p:cNvPr id="14" name="Metin kutusu 13"/>
          <p:cNvSpPr txBox="1"/>
          <p:nvPr/>
        </p:nvSpPr>
        <p:spPr>
          <a:xfrm>
            <a:off x="400192" y="4085147"/>
            <a:ext cx="3333135" cy="738664"/>
          </a:xfrm>
          <a:prstGeom prst="rect">
            <a:avLst/>
          </a:prstGeom>
          <a:noFill/>
          <a:ln w="38100">
            <a:solidFill>
              <a:schemeClr val="bg1"/>
            </a:solidFill>
          </a:ln>
        </p:spPr>
        <p:txBody>
          <a:bodyPr wrap="square" rtlCol="0">
            <a:spAutoFit/>
          </a:bodyPr>
          <a:lstStyle/>
          <a:p>
            <a:r>
              <a:rPr lang="tr-TR" sz="1400" dirty="0">
                <a:solidFill>
                  <a:schemeClr val="tx2"/>
                </a:solidFill>
                <a:latin typeface="Times New Roman" panose="02020603050405020304" pitchFamily="18" charset="0"/>
                <a:cs typeface="Times New Roman" panose="02020603050405020304" pitchFamily="18" charset="0"/>
              </a:rPr>
              <a:t>Bireyin, belirli durumsal amaçlara ulaşmak için gerekli motivasyon, bilişsel kaynaklar ve hareket tarzlarını oluşturma</a:t>
            </a:r>
          </a:p>
        </p:txBody>
      </p:sp>
      <p:sp>
        <p:nvSpPr>
          <p:cNvPr id="15" name="Metin kutusu 14"/>
          <p:cNvSpPr txBox="1"/>
          <p:nvPr/>
        </p:nvSpPr>
        <p:spPr>
          <a:xfrm>
            <a:off x="2313131" y="4830830"/>
            <a:ext cx="1406013" cy="1169551"/>
          </a:xfrm>
          <a:prstGeom prst="rect">
            <a:avLst/>
          </a:prstGeom>
          <a:noFill/>
          <a:ln w="38100">
            <a:solidFill>
              <a:schemeClr val="bg1"/>
            </a:solidFill>
          </a:ln>
        </p:spPr>
        <p:txBody>
          <a:bodyPr wrap="square" rtlCol="0">
            <a:spAutoFit/>
          </a:bodyPr>
          <a:lstStyle/>
          <a:p>
            <a:r>
              <a:rPr lang="tr-TR" sz="1400" dirty="0">
                <a:solidFill>
                  <a:schemeClr val="tx2"/>
                </a:solidFill>
                <a:latin typeface="Times New Roman" panose="02020603050405020304" pitchFamily="18" charset="0"/>
                <a:cs typeface="Times New Roman" panose="02020603050405020304" pitchFamily="18" charset="0"/>
              </a:rPr>
              <a:t>kapasitesine olan inanışları.</a:t>
            </a:r>
          </a:p>
          <a:p>
            <a:r>
              <a:rPr lang="tr-TR" sz="1400" dirty="0">
                <a:solidFill>
                  <a:schemeClr val="tx2"/>
                </a:solidFill>
                <a:latin typeface="Times New Roman" panose="02020603050405020304" pitchFamily="18" charset="0"/>
                <a:cs typeface="Times New Roman" panose="02020603050405020304" pitchFamily="18" charset="0"/>
              </a:rPr>
              <a:t>Kişinin kendisinin farkında olması.</a:t>
            </a:r>
            <a:endParaRPr lang="tr-TR" sz="1400" dirty="0"/>
          </a:p>
        </p:txBody>
      </p:sp>
      <p:pic>
        <p:nvPicPr>
          <p:cNvPr id="16" name="Resim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40113" y="119629"/>
            <a:ext cx="1815967" cy="1313032"/>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Metin kutusu 16"/>
          <p:cNvSpPr txBox="1"/>
          <p:nvPr/>
        </p:nvSpPr>
        <p:spPr>
          <a:xfrm>
            <a:off x="4030487" y="1524389"/>
            <a:ext cx="4435218" cy="738664"/>
          </a:xfrm>
          <a:prstGeom prst="rect">
            <a:avLst/>
          </a:prstGeom>
          <a:noFill/>
          <a:ln w="38100">
            <a:solidFill>
              <a:schemeClr val="bg1"/>
            </a:solidFill>
          </a:ln>
        </p:spPr>
        <p:txBody>
          <a:bodyPr wrap="square" rtlCol="0">
            <a:spAutoFit/>
          </a:bodyPr>
          <a:lstStyle/>
          <a:p>
            <a:r>
              <a:rPr lang="tr-TR" sz="1400" dirty="0">
                <a:solidFill>
                  <a:schemeClr val="tx2"/>
                </a:solidFill>
                <a:latin typeface="Times New Roman" panose="02020603050405020304" pitchFamily="18" charset="0"/>
                <a:cs typeface="Times New Roman" panose="02020603050405020304" pitchFamily="18" charset="0"/>
              </a:rPr>
              <a:t>Davranışlarımız; tutumlarımızdan, inançlarımızdan geçmişteki pekiştirmelerden ve çevrede hazır bulunan uyarıcılardan etkilenebilir.</a:t>
            </a:r>
          </a:p>
        </p:txBody>
      </p:sp>
      <p:sp>
        <p:nvSpPr>
          <p:cNvPr id="18" name="Metin kutusu 17"/>
          <p:cNvSpPr txBox="1"/>
          <p:nvPr/>
        </p:nvSpPr>
        <p:spPr>
          <a:xfrm>
            <a:off x="9295205" y="1045644"/>
            <a:ext cx="2550629" cy="1384995"/>
          </a:xfrm>
          <a:prstGeom prst="rect">
            <a:avLst/>
          </a:prstGeom>
          <a:noFill/>
          <a:ln w="38100">
            <a:solidFill>
              <a:schemeClr val="bg1"/>
            </a:solidFill>
          </a:ln>
        </p:spPr>
        <p:txBody>
          <a:bodyPr wrap="square" rtlCol="0">
            <a:spAutoFit/>
          </a:bodyPr>
          <a:lstStyle/>
          <a:p>
            <a:r>
              <a:rPr lang="tr-TR" sz="1400" dirty="0">
                <a:solidFill>
                  <a:schemeClr val="tx2"/>
                </a:solidFill>
                <a:latin typeface="Times New Roman" panose="02020603050405020304" pitchFamily="18" charset="0"/>
                <a:cs typeface="Times New Roman" panose="02020603050405020304" pitchFamily="18" charset="0"/>
              </a:rPr>
              <a:t>İnsanlar kendi yaşamlarının doğası ve niteliğini kontrol etme ve düzenleme gücüne sahiptir.</a:t>
            </a:r>
          </a:p>
          <a:p>
            <a:r>
              <a:rPr lang="tr-TR" sz="1400" dirty="0">
                <a:solidFill>
                  <a:schemeClr val="tx2"/>
                </a:solidFill>
                <a:latin typeface="Times New Roman" panose="02020603050405020304" pitchFamily="18" charset="0"/>
                <a:cs typeface="Times New Roman" panose="02020603050405020304" pitchFamily="18" charset="0"/>
              </a:rPr>
              <a:t>İnsan kendi davranışlarını hem içsel hem de dışsal faktörler aracılığıyla düzenleyebilir.</a:t>
            </a:r>
          </a:p>
        </p:txBody>
      </p:sp>
      <p:pic>
        <p:nvPicPr>
          <p:cNvPr id="19" name="Resim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3482" y="5018526"/>
            <a:ext cx="1150067" cy="11246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Metin kutusu 19"/>
          <p:cNvSpPr txBox="1"/>
          <p:nvPr/>
        </p:nvSpPr>
        <p:spPr>
          <a:xfrm>
            <a:off x="5876212" y="4672888"/>
            <a:ext cx="2064928" cy="1815882"/>
          </a:xfrm>
          <a:prstGeom prst="rect">
            <a:avLst/>
          </a:prstGeom>
          <a:noFill/>
          <a:ln w="38100">
            <a:solidFill>
              <a:schemeClr val="bg1"/>
            </a:solidFill>
          </a:ln>
        </p:spPr>
        <p:txBody>
          <a:bodyPr wrap="square" rtlCol="0">
            <a:spAutoFit/>
          </a:bodyPr>
          <a:lstStyle/>
          <a:p>
            <a:r>
              <a:rPr lang="tr-TR" sz="1400" dirty="0">
                <a:solidFill>
                  <a:schemeClr val="tx2"/>
                </a:solidFill>
                <a:latin typeface="Times New Roman" panose="02020603050405020304" pitchFamily="18" charset="0"/>
                <a:cs typeface="Times New Roman" panose="02020603050405020304" pitchFamily="18" charset="0"/>
              </a:rPr>
              <a:t>Geçmiş yaşantıların temsilcileri ve sembolleri hatırlanmaktadır. Bu durum gelecek için de geçerlidir. Henüz gerçekleşmemiş olaylar da zihinde sembolik olarak yapılır, test edilir.</a:t>
            </a:r>
          </a:p>
        </p:txBody>
      </p:sp>
      <p:pic>
        <p:nvPicPr>
          <p:cNvPr id="21" name="Resim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52891" y="4207528"/>
            <a:ext cx="1904204" cy="1762232"/>
          </a:xfrm>
          <a:prstGeom prst="rect">
            <a:avLst/>
          </a:prstGeom>
        </p:spPr>
      </p:pic>
      <p:sp>
        <p:nvSpPr>
          <p:cNvPr id="22" name="Metin kutusu 21"/>
          <p:cNvSpPr txBox="1"/>
          <p:nvPr/>
        </p:nvSpPr>
        <p:spPr>
          <a:xfrm>
            <a:off x="8255944" y="4288425"/>
            <a:ext cx="1842264" cy="1600438"/>
          </a:xfrm>
          <a:prstGeom prst="rect">
            <a:avLst/>
          </a:prstGeom>
          <a:noFill/>
          <a:ln w="38100">
            <a:solidFill>
              <a:schemeClr val="bg1"/>
            </a:solidFill>
          </a:ln>
        </p:spPr>
        <p:txBody>
          <a:bodyPr wrap="square" rtlCol="0">
            <a:spAutoFit/>
          </a:bodyPr>
          <a:lstStyle/>
          <a:p>
            <a:r>
              <a:rPr lang="tr-TR" sz="1400" dirty="0">
                <a:solidFill>
                  <a:schemeClr val="tx2"/>
                </a:solidFill>
                <a:latin typeface="Times New Roman" panose="02020603050405020304" pitchFamily="18" charset="0"/>
                <a:cs typeface="Times New Roman" panose="02020603050405020304" pitchFamily="18" charset="0"/>
              </a:rPr>
              <a:t>İnsan geçmişte yaşadıklarını zihninde kodlayarak ileriye dönük planlar yapma gücüne sahiptir. Kısaca düşünce davranıştan önce gelir. </a:t>
            </a:r>
          </a:p>
        </p:txBody>
      </p:sp>
    </p:spTree>
    <p:extLst>
      <p:ext uri="{BB962C8B-B14F-4D97-AF65-F5344CB8AC3E}">
        <p14:creationId xmlns:p14="http://schemas.microsoft.com/office/powerpoint/2010/main" val="4273435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İNSANIN DOĞASI</a:t>
            </a:r>
            <a:endParaRPr lang="tr-TR" dirty="0"/>
          </a:p>
        </p:txBody>
      </p:sp>
      <p:sp>
        <p:nvSpPr>
          <p:cNvPr id="3" name="İçerik Yer Tutucusu 2"/>
          <p:cNvSpPr>
            <a:spLocks noGrp="1"/>
          </p:cNvSpPr>
          <p:nvPr>
            <p:ph idx="1"/>
          </p:nvPr>
        </p:nvSpPr>
        <p:spPr>
          <a:xfrm>
            <a:off x="742492" y="2770361"/>
            <a:ext cx="10049952" cy="1457607"/>
          </a:xfrm>
        </p:spPr>
        <p:txBody>
          <a:bodyPr/>
          <a:lstStyle/>
          <a:p>
            <a:pPr marL="36900" indent="0">
              <a:buNone/>
            </a:pPr>
            <a:r>
              <a:rPr lang="tr-TR" sz="2200" dirty="0">
                <a:effectLst/>
                <a:latin typeface="Times New Roman" panose="02020603050405020304" pitchFamily="18" charset="0"/>
                <a:cs typeface="Times New Roman" panose="02020603050405020304" pitchFamily="18" charset="0"/>
              </a:rPr>
              <a:t>	Albert Bandura davranışın sadece çevre tarafından etkilendiği görüşüne karşı çıkmıştır. Bandura’ya göre davranışlarımız içsel ve dışsal olmak üzere iki etmenden etkilenmektedir. Buna ‘’Karşılıklı Belirleyicilik İlkesi’’ adını vermiştir.</a:t>
            </a:r>
          </a:p>
          <a:p>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91565" y="341619"/>
            <a:ext cx="1639869" cy="122990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71285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Karşılıklı Belirleyicilik İlkesi</a:t>
            </a:r>
            <a:endParaRPr lang="tr-TR" dirty="0"/>
          </a:p>
        </p:txBody>
      </p:sp>
      <p:sp>
        <p:nvSpPr>
          <p:cNvPr id="3" name="İçerik Yer Tutucusu 2"/>
          <p:cNvSpPr>
            <a:spLocks noGrp="1"/>
          </p:cNvSpPr>
          <p:nvPr>
            <p:ph idx="1"/>
          </p:nvPr>
        </p:nvSpPr>
        <p:spPr>
          <a:xfrm>
            <a:off x="759886" y="1967840"/>
            <a:ext cx="6473833" cy="4058751"/>
          </a:xfrm>
        </p:spPr>
        <p:txBody>
          <a:bodyPr/>
          <a:lstStyle/>
          <a:p>
            <a:pPr>
              <a:buFont typeface="Arial" panose="020B0604020202020204" pitchFamily="34" charset="0"/>
              <a:buChar char="•"/>
            </a:pPr>
            <a:r>
              <a:rPr lang="tr-TR" sz="2200" dirty="0">
                <a:effectLst/>
                <a:latin typeface="Times New Roman" panose="02020603050405020304" pitchFamily="18" charset="0"/>
                <a:cs typeface="Times New Roman" panose="02020603050405020304" pitchFamily="18" charset="0"/>
              </a:rPr>
              <a:t>Karşılıklı belirleyicilik ilkesine göre kişi, çevre ve davranış birbirleri ile sürekli etkileşim halindedirler. Bireysel özelliklerimiz çevreyi etkilerken çevrede bireysel özelliklerimizi etkilemektedir. Aynı zamanda çevre davranışlarımız üzerinde de etkilidir ve davranışlarımız çevreyi şekillendirir. Kişinin düşünceleri, beklentileri, inançları da davranışları üzerinde rol oynar. Aynı zamanda davranışlarımız sonucunda yeni düşünceler edinebilir, yeni inanışlar sergileyebiliriz. </a:t>
            </a:r>
          </a:p>
          <a:p>
            <a:endParaRPr lang="tr-TR" dirty="0"/>
          </a:p>
        </p:txBody>
      </p:sp>
      <p:pic>
        <p:nvPicPr>
          <p:cNvPr id="4" name="Resim 5" descr="bandura karşılıklı belirleyicilik ilkesi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2463" y="2223630"/>
            <a:ext cx="3615253" cy="26446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0001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Karşılıklı Belirleyicilik İlkesi</a:t>
            </a:r>
            <a:endParaRPr lang="tr-TR" dirty="0"/>
          </a:p>
        </p:txBody>
      </p:sp>
      <p:sp>
        <p:nvSpPr>
          <p:cNvPr id="3" name="İçerik Yer Tutucusu 2"/>
          <p:cNvSpPr>
            <a:spLocks noGrp="1"/>
          </p:cNvSpPr>
          <p:nvPr>
            <p:ph idx="1"/>
          </p:nvPr>
        </p:nvSpPr>
        <p:spPr>
          <a:xfrm>
            <a:off x="913795" y="2157963"/>
            <a:ext cx="10353762" cy="3056834"/>
          </a:xfrm>
        </p:spPr>
        <p:txBody>
          <a:bodyPr/>
          <a:lstStyle/>
          <a:p>
            <a:pPr>
              <a:buFont typeface="Arial" panose="020B0604020202020204" pitchFamily="34" charset="0"/>
              <a:buChar char="•"/>
            </a:pPr>
            <a:r>
              <a:rPr lang="tr-TR" sz="2200" dirty="0">
                <a:effectLst/>
                <a:latin typeface="Times New Roman" panose="02020603050405020304" pitchFamily="18" charset="0"/>
                <a:cs typeface="Times New Roman" panose="02020603050405020304" pitchFamily="18" charset="0"/>
              </a:rPr>
              <a:t>Örneğin yeni çıkan bir bakım kremini internet sitesinde gördünüz kullandığınız krem kadar iyi olacağınız düşünmüyorsunuz fakat ve reklamı çok ilginizi çekti ve kremi alarak denemeye karar verdiniz. (çevrenin davranış üzerindeki etkisi) krem sizin istediğiniz özelliklerde ve çok beğendiniz artık eski kullandığınız keremi kullanmak istemiyorsunuz ve uzun süredir kullandığınız markaya veda ettiniz.(davranışın kişilik üzerindeki etkisi) okula gittiğinizde kremden arkadaşlarınıza bahsettiniz ve almalarını önerdiniz. Böylece kremin reklamını yaparak tanıtımını sağladınız ve kremi alarak satış sayısının artmasını sağladınız. (davranışın çevreye etki)</a:t>
            </a:r>
          </a:p>
          <a:p>
            <a:pPr>
              <a:buFont typeface="Arial" panose="020B0604020202020204" pitchFamily="34" charset="0"/>
              <a:buChar char="•"/>
            </a:pPr>
            <a:endParaRPr lang="tr-TR" dirty="0"/>
          </a:p>
        </p:txBody>
      </p:sp>
    </p:spTree>
    <p:extLst>
      <p:ext uri="{BB962C8B-B14F-4D97-AF65-F5344CB8AC3E}">
        <p14:creationId xmlns:p14="http://schemas.microsoft.com/office/powerpoint/2010/main" val="3894653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Karşılıklı Belirleyicilik İlkesi</a:t>
            </a:r>
            <a:endParaRPr lang="tr-TR" dirty="0"/>
          </a:p>
        </p:txBody>
      </p:sp>
      <p:sp>
        <p:nvSpPr>
          <p:cNvPr id="3" name="İçerik Yer Tutucusu 2"/>
          <p:cNvSpPr>
            <a:spLocks noGrp="1"/>
          </p:cNvSpPr>
          <p:nvPr>
            <p:ph idx="1"/>
          </p:nvPr>
        </p:nvSpPr>
        <p:spPr>
          <a:xfrm>
            <a:off x="759886" y="1732449"/>
            <a:ext cx="10353762" cy="4058751"/>
          </a:xfrm>
        </p:spPr>
        <p:txBody>
          <a:bodyPr/>
          <a:lstStyle/>
          <a:p>
            <a:pPr>
              <a:buFont typeface="Arial" panose="020B0604020202020204" pitchFamily="34" charset="0"/>
              <a:buChar char="•"/>
            </a:pPr>
            <a:r>
              <a:rPr lang="tr-TR" sz="2200" dirty="0">
                <a:effectLst/>
                <a:latin typeface="Times New Roman" panose="02020603050405020304" pitchFamily="18" charset="0"/>
                <a:cs typeface="Times New Roman" panose="02020603050405020304" pitchFamily="18" charset="0"/>
              </a:rPr>
              <a:t>Karşılıklı belirleyicilik ilkesine göre her etken aynı düzeyde etkilemez o anki durumda hangi etken daha güçlüyse o diğerlerini etkiler. Önceki krem örneğinde kremin reklamı kişinin tutumu üzerinde baskın geldi ve kremi denemeye karar verdi yani dışsal faktör baskın geldi. Ancak kişi kendi kremimden memnunum bu kremin işe yarayacağını düşünmüyorum gibi bir düşünceyle hareket etseydi kremi almazdı ve içsel etkenler baskın gelmiş olurdu.</a:t>
            </a:r>
            <a:endParaRPr lang="tr-TR" dirty="0">
              <a:effectLst/>
              <a:latin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tr-TR" dirty="0">
              <a:effectLst/>
              <a:latin typeface="Times New Roman" panose="02020603050405020304" pitchFamily="18" charset="0"/>
              <a:cs typeface="Times New Roman" panose="02020603050405020304" pitchFamily="18" charset="0"/>
            </a:endParaRPr>
          </a:p>
          <a:p>
            <a:endParaRPr lang="tr-TR" dirty="0"/>
          </a:p>
        </p:txBody>
      </p:sp>
      <p:cxnSp>
        <p:nvCxnSpPr>
          <p:cNvPr id="5" name="Düz Bağlayıcı 4"/>
          <p:cNvCxnSpPr/>
          <p:nvPr/>
        </p:nvCxnSpPr>
        <p:spPr>
          <a:xfrm>
            <a:off x="2178717" y="5270409"/>
            <a:ext cx="0" cy="198120"/>
          </a:xfrm>
          <a:prstGeom prst="line">
            <a:avLst/>
          </a:prstGeom>
        </p:spPr>
        <p:style>
          <a:lnRef idx="1">
            <a:schemeClr val="dk1"/>
          </a:lnRef>
          <a:fillRef idx="0">
            <a:schemeClr val="dk1"/>
          </a:fillRef>
          <a:effectRef idx="0">
            <a:schemeClr val="dk1"/>
          </a:effectRef>
          <a:fontRef idx="minor">
            <a:schemeClr val="tx1"/>
          </a:fontRef>
        </p:style>
      </p:cxnSp>
      <p:cxnSp>
        <p:nvCxnSpPr>
          <p:cNvPr id="6" name="Düz Bağlayıcı 5"/>
          <p:cNvCxnSpPr/>
          <p:nvPr/>
        </p:nvCxnSpPr>
        <p:spPr>
          <a:xfrm>
            <a:off x="8389394" y="5270409"/>
            <a:ext cx="0" cy="198120"/>
          </a:xfrm>
          <a:prstGeom prst="line">
            <a:avLst/>
          </a:prstGeom>
        </p:spPr>
        <p:style>
          <a:lnRef idx="1">
            <a:schemeClr val="dk1"/>
          </a:lnRef>
          <a:fillRef idx="0">
            <a:schemeClr val="dk1"/>
          </a:fillRef>
          <a:effectRef idx="0">
            <a:schemeClr val="dk1"/>
          </a:effectRef>
          <a:fontRef idx="minor">
            <a:schemeClr val="tx1"/>
          </a:fontRef>
        </p:style>
      </p:cxnSp>
      <p:cxnSp>
        <p:nvCxnSpPr>
          <p:cNvPr id="7" name="Düz Bağlayıcı 6"/>
          <p:cNvCxnSpPr/>
          <p:nvPr/>
        </p:nvCxnSpPr>
        <p:spPr>
          <a:xfrm>
            <a:off x="5321326" y="5270409"/>
            <a:ext cx="0" cy="198120"/>
          </a:xfrm>
          <a:prstGeom prst="line">
            <a:avLst/>
          </a:prstGeom>
        </p:spPr>
        <p:style>
          <a:lnRef idx="1">
            <a:schemeClr val="dk1"/>
          </a:lnRef>
          <a:fillRef idx="0">
            <a:schemeClr val="dk1"/>
          </a:fillRef>
          <a:effectRef idx="0">
            <a:schemeClr val="dk1"/>
          </a:effectRef>
          <a:fontRef idx="minor">
            <a:schemeClr val="tx1"/>
          </a:fontRef>
        </p:style>
      </p:cxnSp>
      <p:sp>
        <p:nvSpPr>
          <p:cNvPr id="8" name="Metin kutusu 7"/>
          <p:cNvSpPr txBox="1"/>
          <p:nvPr/>
        </p:nvSpPr>
        <p:spPr>
          <a:xfrm>
            <a:off x="1308746" y="4700980"/>
            <a:ext cx="9111793" cy="923330"/>
          </a:xfrm>
          <a:prstGeom prst="rect">
            <a:avLst/>
          </a:prstGeom>
          <a:noFill/>
          <a:ln w="28575">
            <a:solidFill>
              <a:schemeClr val="bg1"/>
            </a:solidFill>
          </a:ln>
        </p:spPr>
        <p:txBody>
          <a:bodyPr wrap="square" rtlCol="0">
            <a:spAutoFit/>
          </a:bodyPr>
          <a:lstStyle/>
          <a:p>
            <a:pPr marL="36900" indent="0">
              <a:buNone/>
            </a:pPr>
            <a:r>
              <a:rPr lang="tr-TR" dirty="0">
                <a:latin typeface="Times New Roman" panose="02020603050405020304" pitchFamily="18" charset="0"/>
                <a:cs typeface="Times New Roman" panose="02020603050405020304" pitchFamily="18" charset="0"/>
              </a:rPr>
              <a:t>Kendi kremini savunur                   reklamı gördü                    yeni kremi denemeye karar verir</a:t>
            </a:r>
          </a:p>
          <a:p>
            <a:pPr marL="36900" indent="0">
              <a:buNone/>
            </a:pPr>
            <a:r>
              <a:rPr lang="tr-TR" dirty="0">
                <a:latin typeface="Times New Roman" panose="02020603050405020304" pitchFamily="18" charset="0"/>
                <a:cs typeface="Times New Roman" panose="02020603050405020304" pitchFamily="18" charset="0"/>
              </a:rPr>
              <a:t>        içsel faktör                                      çevre                                      dışsal faktör</a:t>
            </a:r>
          </a:p>
          <a:p>
            <a:pPr marL="36900" indent="0">
              <a:buNone/>
            </a:pPr>
            <a:endParaRPr lang="tr-TR" dirty="0">
              <a:latin typeface="Times New Roman" panose="02020603050405020304" pitchFamily="18" charset="0"/>
              <a:cs typeface="Times New Roman" panose="02020603050405020304" pitchFamily="18" charset="0"/>
            </a:endParaRPr>
          </a:p>
        </p:txBody>
      </p:sp>
      <p:cxnSp>
        <p:nvCxnSpPr>
          <p:cNvPr id="9" name="Düz Bağlayıcı 8"/>
          <p:cNvCxnSpPr>
            <a:cxnSpLocks/>
          </p:cNvCxnSpPr>
          <p:nvPr/>
        </p:nvCxnSpPr>
        <p:spPr>
          <a:xfrm>
            <a:off x="2178717" y="5468529"/>
            <a:ext cx="6195738"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91848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DAVRANIŞIN BİLİŞSEL NEDENLERİ</a:t>
            </a:r>
          </a:p>
        </p:txBody>
      </p:sp>
      <p:sp>
        <p:nvSpPr>
          <p:cNvPr id="3" name="İçerik Yer Tutucusu 2"/>
          <p:cNvSpPr>
            <a:spLocks noGrp="1"/>
          </p:cNvSpPr>
          <p:nvPr>
            <p:ph idx="1"/>
          </p:nvPr>
        </p:nvSpPr>
        <p:spPr>
          <a:xfrm>
            <a:off x="759885" y="1714342"/>
            <a:ext cx="10507671" cy="4786046"/>
          </a:xfrm>
        </p:spPr>
        <p:txBody>
          <a:bodyPr>
            <a:normAutofit/>
          </a:bodyPr>
          <a:lstStyle/>
          <a:p>
            <a:pPr>
              <a:buFont typeface="Arial" panose="020B0604020202020204" pitchFamily="34" charset="0"/>
              <a:buChar char="•"/>
            </a:pPr>
            <a:r>
              <a:rPr lang="tr-TR" sz="2200" dirty="0">
                <a:latin typeface="Times New Roman" panose="02020603050405020304" pitchFamily="18" charset="0"/>
                <a:ea typeface="Calibri" panose="020F0502020204030204" pitchFamily="34" charset="0"/>
              </a:rPr>
              <a:t>Bandura davranışçı kuramın aksine davranışın bilişsel boyutunu esas alarak kişilerin hayvanlardan farklı olarak öngörü ve sembolleştirme yeteneğine sahip olduğunu ileri sürmektedir. Bu durum insanlara önümüze çıkan sorunlara ilişkin her defasında deneme yanılma yolunu sergilemek yerine daha önce benzer bir durumla karşılaştığımızda veya böyle bir duruma şahit olduğumuzda neler yaşandığını düşünerek davranışlarımızı ona göre şekillendirmemizi sağlar. </a:t>
            </a:r>
          </a:p>
          <a:p>
            <a:pPr>
              <a:buFont typeface="Arial" panose="020B0604020202020204" pitchFamily="34" charset="0"/>
              <a:buChar char="•"/>
            </a:pPr>
            <a:r>
              <a:rPr lang="tr-TR" sz="2200" dirty="0">
                <a:latin typeface="Times New Roman" panose="02020603050405020304" pitchFamily="18" charset="0"/>
                <a:ea typeface="Calibri" panose="020F0502020204030204" pitchFamily="34" charset="0"/>
              </a:rPr>
              <a:t>Bandura kişinin basit bir şekilde uyarıcıya tepkide bulunmadığını aslında uyarıcıyı yorumladığını ve sonunda alacağı </a:t>
            </a:r>
            <a:r>
              <a:rPr lang="tr-TR" sz="2200" dirty="0" err="1">
                <a:latin typeface="Times New Roman" panose="02020603050405020304" pitchFamily="18" charset="0"/>
                <a:ea typeface="Calibri" panose="020F0502020204030204" pitchFamily="34" charset="0"/>
              </a:rPr>
              <a:t>pekiştireci</a:t>
            </a:r>
            <a:r>
              <a:rPr lang="tr-TR" sz="2200" dirty="0">
                <a:latin typeface="Times New Roman" panose="02020603050405020304" pitchFamily="18" charset="0"/>
                <a:ea typeface="Calibri" panose="020F0502020204030204" pitchFamily="34" charset="0"/>
              </a:rPr>
              <a:t> düşünerek davranışı gerçekleştirdiğini savunmaktadır. Az önceki krem örneğini tekrar ele alırsak kişi yeni kremi alırken reklamı gördüğü için krem alma gereği duymamıştır kremin içeriğini okuyarak ihtiyacını karşılayacağını düşünmüştür ve bu kişi için bir </a:t>
            </a:r>
            <a:r>
              <a:rPr lang="tr-TR" sz="2200" dirty="0" err="1">
                <a:latin typeface="Times New Roman" panose="02020603050405020304" pitchFamily="18" charset="0"/>
                <a:ea typeface="Calibri" panose="020F0502020204030204" pitchFamily="34" charset="0"/>
              </a:rPr>
              <a:t>pekiştireçtir</a:t>
            </a:r>
            <a:r>
              <a:rPr lang="tr-TR" sz="2200" dirty="0">
                <a:latin typeface="Times New Roman" panose="02020603050405020304" pitchFamily="18" charset="0"/>
                <a:ea typeface="Calibri" panose="020F0502020204030204" pitchFamily="34" charset="0"/>
              </a:rPr>
              <a:t>. Kişi </a:t>
            </a:r>
            <a:r>
              <a:rPr lang="tr-TR" sz="2200" dirty="0" err="1">
                <a:latin typeface="Times New Roman" panose="02020603050405020304" pitchFamily="18" charset="0"/>
                <a:ea typeface="Calibri" panose="020F0502020204030204" pitchFamily="34" charset="0"/>
              </a:rPr>
              <a:t>pekiştireci</a:t>
            </a:r>
            <a:r>
              <a:rPr lang="tr-TR" sz="2200" dirty="0">
                <a:latin typeface="Times New Roman" panose="02020603050405020304" pitchFamily="18" charset="0"/>
                <a:ea typeface="Calibri" panose="020F0502020204030204" pitchFamily="34" charset="0"/>
              </a:rPr>
              <a:t> öngörmüş ve </a:t>
            </a:r>
            <a:r>
              <a:rPr lang="tr-TR" sz="2200" dirty="0" err="1">
                <a:latin typeface="Times New Roman" panose="02020603050405020304" pitchFamily="18" charset="0"/>
                <a:ea typeface="Calibri" panose="020F0502020204030204" pitchFamily="34" charset="0"/>
              </a:rPr>
              <a:t>pekiştirece</a:t>
            </a:r>
            <a:r>
              <a:rPr lang="tr-TR" sz="2200" dirty="0">
                <a:latin typeface="Times New Roman" panose="02020603050405020304" pitchFamily="18" charset="0"/>
                <a:ea typeface="Calibri" panose="020F0502020204030204" pitchFamily="34" charset="0"/>
              </a:rPr>
              <a:t> sahip olabilmek için kremi almaya karar vermiştir.</a:t>
            </a:r>
          </a:p>
          <a:p>
            <a:endParaRPr lang="tr-TR" dirty="0"/>
          </a:p>
        </p:txBody>
      </p:sp>
    </p:spTree>
    <p:extLst>
      <p:ext uri="{BB962C8B-B14F-4D97-AF65-F5344CB8AC3E}">
        <p14:creationId xmlns:p14="http://schemas.microsoft.com/office/powerpoint/2010/main" val="3296096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0428655-AA4E-471C-AB4E-F160F40F8BCC}"/>
              </a:ext>
            </a:extLst>
          </p:cNvPr>
          <p:cNvSpPr>
            <a:spLocks noGrp="1"/>
          </p:cNvSpPr>
          <p:nvPr>
            <p:ph type="title"/>
          </p:nvPr>
        </p:nvSpPr>
        <p:spPr/>
        <p:txBody>
          <a:bodyPr/>
          <a:lstStyle/>
          <a:p>
            <a:r>
              <a:rPr lang="tr-T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KİŞİLİĞİN YAPISI</a:t>
            </a:r>
          </a:p>
        </p:txBody>
      </p:sp>
      <p:sp>
        <p:nvSpPr>
          <p:cNvPr id="3" name="İçerik Yer Tutucusu 2">
            <a:extLst>
              <a:ext uri="{FF2B5EF4-FFF2-40B4-BE49-F238E27FC236}">
                <a16:creationId xmlns:a16="http://schemas.microsoft.com/office/drawing/2014/main" id="{0C1C54A7-C01B-4296-AAA4-230375DA94F3}"/>
              </a:ext>
            </a:extLst>
          </p:cNvPr>
          <p:cNvSpPr>
            <a:spLocks noGrp="1"/>
          </p:cNvSpPr>
          <p:nvPr>
            <p:ph idx="1"/>
          </p:nvPr>
        </p:nvSpPr>
        <p:spPr>
          <a:xfrm>
            <a:off x="810020" y="2281528"/>
            <a:ext cx="10353762" cy="2263839"/>
          </a:xfrm>
        </p:spPr>
        <p:txBody>
          <a:bodyPr/>
          <a:lstStyle/>
          <a:p>
            <a:pPr>
              <a:buFont typeface="Arial" panose="020B0604020202020204" pitchFamily="34" charset="0"/>
              <a:buChar char="•"/>
            </a:pPr>
            <a:r>
              <a:rPr lang="tr-TR" sz="2200" dirty="0">
                <a:latin typeface="Times New Roman" panose="02020603050405020304" pitchFamily="18" charset="0"/>
                <a:ea typeface="Calibri" panose="020F0502020204030204" pitchFamily="34" charset="0"/>
                <a:cs typeface="Times New Roman" panose="02020603050405020304" pitchFamily="18" charset="0"/>
              </a:rPr>
              <a:t>Bandura, kişiliğin yapısını açıklarken bilişsel (içsel) boyuta vurgu yapmıştır. Bandura’ya göre insan davranışları sadece dışsal pekiştirmeler ve cezalarla gerçekleşmez. Günlük eylemlerimizin çoğu dışsal pekiştirmeler olmaksızın içsel pekiştirmeler yoluyla gerçekleşir. </a:t>
            </a:r>
          </a:p>
          <a:p>
            <a:pPr algn="just">
              <a:lnSpc>
                <a:spcPct val="107000"/>
              </a:lnSpc>
              <a:spcAft>
                <a:spcPts val="800"/>
              </a:spcAft>
              <a:buFont typeface="Arial" panose="020B0604020202020204" pitchFamily="34" charset="0"/>
              <a:buChar char="•"/>
            </a:pPr>
            <a:r>
              <a:rPr lang="tr-TR" sz="2200" dirty="0">
                <a:latin typeface="Times New Roman" panose="02020603050405020304" pitchFamily="18" charset="0"/>
                <a:ea typeface="Calibri" panose="020F0502020204030204" pitchFamily="34" charset="0"/>
                <a:cs typeface="Times New Roman" panose="02020603050405020304" pitchFamily="18" charset="0"/>
              </a:rPr>
              <a:t>Öz düzenleme ve öz yeterlik olarak iki süreç üzerinde durmuştur. </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5376" y="261005"/>
            <a:ext cx="1875854" cy="14790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12142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548FD06-EFD2-405C-B8B6-A956BEA46A44}"/>
              </a:ext>
            </a:extLst>
          </p:cNvPr>
          <p:cNvSpPr>
            <a:spLocks noGrp="1"/>
          </p:cNvSpPr>
          <p:nvPr>
            <p:ph type="title"/>
          </p:nvPr>
        </p:nvSpPr>
        <p:spPr/>
        <p:txBody>
          <a:bodyPr/>
          <a:lstStyle/>
          <a:p>
            <a:r>
              <a:rPr lang="tr-T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ÖZ DÜZENLEME</a:t>
            </a:r>
          </a:p>
        </p:txBody>
      </p:sp>
      <p:sp>
        <p:nvSpPr>
          <p:cNvPr id="3" name="İçerik Yer Tutucusu 2">
            <a:extLst>
              <a:ext uri="{FF2B5EF4-FFF2-40B4-BE49-F238E27FC236}">
                <a16:creationId xmlns:a16="http://schemas.microsoft.com/office/drawing/2014/main" id="{41127CCC-1265-4554-8127-31E10474CAE1}"/>
              </a:ext>
            </a:extLst>
          </p:cNvPr>
          <p:cNvSpPr>
            <a:spLocks noGrp="1"/>
          </p:cNvSpPr>
          <p:nvPr>
            <p:ph idx="1"/>
          </p:nvPr>
        </p:nvSpPr>
        <p:spPr>
          <a:xfrm>
            <a:off x="782575" y="2006498"/>
            <a:ext cx="10145422" cy="1696369"/>
          </a:xfrm>
        </p:spPr>
        <p:txBody>
          <a:bodyPr>
            <a:normAutofit fontScale="92500" lnSpcReduction="20000"/>
          </a:bodyPr>
          <a:lstStyle/>
          <a:p>
            <a:pPr>
              <a:lnSpc>
                <a:spcPct val="100000"/>
              </a:lnSpc>
              <a:buFont typeface="Arial" panose="020B0604020202020204" pitchFamily="34" charset="0"/>
              <a:buChar char="•"/>
            </a:pPr>
            <a:r>
              <a:rPr lang="tr-TR" sz="2400" dirty="0">
                <a:latin typeface="Times New Roman" panose="02020603050405020304" pitchFamily="18" charset="0"/>
                <a:ea typeface="Calibri" panose="020F0502020204030204" pitchFamily="34" charset="0"/>
              </a:rPr>
              <a:t>Bandura’ya göre insan davranışlarından sorumludur. Davranışlarını gözden geçirme, değerlendirme ve düzenleme yeteneğine sahiptir. </a:t>
            </a:r>
          </a:p>
          <a:p>
            <a:pPr>
              <a:lnSpc>
                <a:spcPct val="100000"/>
              </a:lnSpc>
              <a:buFont typeface="Arial" panose="020B0604020202020204" pitchFamily="34" charset="0"/>
              <a:buChar char="•"/>
            </a:pPr>
            <a:r>
              <a:rPr lang="tr-TR" sz="2400" dirty="0">
                <a:latin typeface="Times New Roman" panose="02020603050405020304" pitchFamily="18" charset="0"/>
                <a:ea typeface="Calibri" panose="020F0502020204030204" pitchFamily="34" charset="0"/>
              </a:rPr>
              <a:t>İnsanlar kendileri için ölçütler oluştururlar. Davranışlarını gözlemler, bu ölçütlerle karşılaştırır ve buna göre davranışlarını düzenlerler. Bandura bu süreci öz düzenleme olarak adlandırır. </a:t>
            </a:r>
          </a:p>
          <a:p>
            <a:pPr marL="36900" indent="0">
              <a:buNone/>
            </a:pPr>
            <a:endParaRPr lang="tr-TR" dirty="0">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3839" y="4129315"/>
            <a:ext cx="4025226" cy="22226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46353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ÖZ DÜZENLEME</a:t>
            </a:r>
            <a:endParaRPr lang="tr-TR" dirty="0">
              <a:effectLst>
                <a:outerShdw blurRad="38100" dist="38100" dir="2700000" algn="tl">
                  <a:srgbClr val="000000">
                    <a:alpha val="43137"/>
                  </a:srgbClr>
                </a:outerShdw>
              </a:effectLst>
            </a:endParaRPr>
          </a:p>
        </p:txBody>
      </p:sp>
      <p:sp>
        <p:nvSpPr>
          <p:cNvPr id="3" name="İçerik Yer Tutucusu 2">
            <a:extLst>
              <a:ext uri="{FF2B5EF4-FFF2-40B4-BE49-F238E27FC236}">
                <a16:creationId xmlns:a16="http://schemas.microsoft.com/office/drawing/2014/main" id="{67098C29-9E6B-483B-A9C1-31073DC09758}"/>
              </a:ext>
            </a:extLst>
          </p:cNvPr>
          <p:cNvSpPr>
            <a:spLocks noGrp="1"/>
          </p:cNvSpPr>
          <p:nvPr>
            <p:ph idx="1"/>
          </p:nvPr>
        </p:nvSpPr>
        <p:spPr>
          <a:xfrm>
            <a:off x="913795" y="1859198"/>
            <a:ext cx="10353762" cy="4423908"/>
          </a:xfrm>
        </p:spPr>
        <p:txBody>
          <a:bodyPr/>
          <a:lstStyle/>
          <a:p>
            <a:pPr>
              <a:buFont typeface="Arial" panose="020B0604020202020204" pitchFamily="34" charset="0"/>
              <a:buChar char="•"/>
            </a:pPr>
            <a:r>
              <a:rPr lang="tr-TR" sz="2200" dirty="0">
                <a:latin typeface="Times New Roman" panose="02020603050405020304" pitchFamily="18" charset="0"/>
                <a:ea typeface="Calibri" panose="020F0502020204030204" pitchFamily="34" charset="0"/>
              </a:rPr>
              <a:t> Öz düzenleme, dışsal faktörlerden etkilenir. Koyulan ölçüt/hedeflerin oluşumunda kişinin kendisi olduğu kadar çevre de önemlidir. Ölçüt/hedefler kişinin kendisi tarafından seçilse de var olan seçenekler çevre yoluyla öğrenilmiştir. Öğrenilmiş seçenekler arasından kişisel tercihler yapılır. İçsel ve dışsal faktörler etkileşim halindedir. </a:t>
            </a:r>
          </a:p>
          <a:p>
            <a:pPr>
              <a:buFont typeface="Arial" panose="020B0604020202020204" pitchFamily="34" charset="0"/>
              <a:buChar char="•"/>
            </a:pPr>
            <a:r>
              <a:rPr lang="tr-TR" sz="2200" dirty="0">
                <a:latin typeface="Times New Roman" panose="02020603050405020304" pitchFamily="18" charset="0"/>
                <a:ea typeface="Calibri" panose="020F0502020204030204" pitchFamily="34" charset="0"/>
                <a:cs typeface="Times New Roman" panose="02020603050405020304" pitchFamily="18" charset="0"/>
              </a:rPr>
              <a:t>Öz düzenleme süreci için üç içsel gereklilik bulunur: </a:t>
            </a:r>
            <a:r>
              <a:rPr lang="tr-TR" sz="2200" i="1" dirty="0">
                <a:latin typeface="Times New Roman" panose="02020603050405020304" pitchFamily="18" charset="0"/>
                <a:ea typeface="Calibri" panose="020F0502020204030204" pitchFamily="34" charset="0"/>
                <a:cs typeface="Times New Roman" panose="02020603050405020304" pitchFamily="18" charset="0"/>
              </a:rPr>
              <a:t>Kişinin kendini gözlemesi, değerlendirmesi </a:t>
            </a:r>
            <a:r>
              <a:rPr lang="tr-TR" sz="2200" dirty="0">
                <a:latin typeface="Times New Roman" panose="02020603050405020304" pitchFamily="18" charset="0"/>
                <a:ea typeface="Calibri" panose="020F0502020204030204" pitchFamily="34" charset="0"/>
                <a:cs typeface="Times New Roman" panose="02020603050405020304" pitchFamily="18" charset="0"/>
              </a:rPr>
              <a:t>ve</a:t>
            </a:r>
            <a:r>
              <a:rPr lang="tr-TR" sz="2200" i="1" dirty="0">
                <a:latin typeface="Times New Roman" panose="02020603050405020304" pitchFamily="18" charset="0"/>
                <a:ea typeface="Calibri" panose="020F0502020204030204" pitchFamily="34" charset="0"/>
                <a:cs typeface="Times New Roman" panose="02020603050405020304" pitchFamily="18" charset="0"/>
              </a:rPr>
              <a:t> kendine tepkide bulunması</a:t>
            </a:r>
            <a:r>
              <a:rPr lang="tr-TR" sz="2200" dirty="0">
                <a:latin typeface="Times New Roman" panose="02020603050405020304" pitchFamily="18" charset="0"/>
                <a:ea typeface="Calibri" panose="020F0502020204030204" pitchFamily="34" charset="0"/>
                <a:cs typeface="Times New Roman" panose="02020603050405020304" pitchFamily="18" charset="0"/>
              </a:rPr>
              <a:t>. Kendini gözleme, değerlendirme olmaksızın yeterli değildir. Kişi değerlendirme sürecinde davranışlarını, kendi ölçütleriyle ve başkalarının davranışlarıyla kıyaslar. Sonunda ise kıyaslara ne kadar uyduğuna ve aradaki farka bağlı olarak kendini pekiştirme ya da cezalandırma olarak bir tepkide bulunur. </a:t>
            </a:r>
          </a:p>
          <a:p>
            <a:pPr>
              <a:buFont typeface="Arial" panose="020B0604020202020204" pitchFamily="34" charset="0"/>
              <a:buChar char="•"/>
            </a:pPr>
            <a:endParaRPr lang="tr-TR" dirty="0">
              <a:latin typeface="Times New Roman" panose="02020603050405020304" pitchFamily="18" charset="0"/>
              <a:ea typeface="Calibri" panose="020F0502020204030204" pitchFamily="34" charset="0"/>
            </a:endParaRPr>
          </a:p>
          <a:p>
            <a:pPr>
              <a:buFont typeface="Arial" panose="020B0604020202020204" pitchFamily="34" charset="0"/>
              <a:buChar char="•"/>
            </a:pPr>
            <a:endParaRPr lang="tr-TR" dirty="0">
              <a:latin typeface="Times New Roman" panose="02020603050405020304" pitchFamily="18" charset="0"/>
              <a:ea typeface="Calibri" panose="020F0502020204030204" pitchFamily="34" charset="0"/>
            </a:endParaRPr>
          </a:p>
          <a:p>
            <a:endParaRPr lang="tr-TR" dirty="0">
              <a:latin typeface="Times New Roman" panose="02020603050405020304" pitchFamily="18" charset="0"/>
              <a:ea typeface="Calibri" panose="020F0502020204030204" pitchFamily="34" charset="0"/>
            </a:endParaRPr>
          </a:p>
          <a:p>
            <a:endParaRPr lang="tr-TR" dirty="0"/>
          </a:p>
        </p:txBody>
      </p:sp>
    </p:spTree>
    <p:extLst>
      <p:ext uri="{BB962C8B-B14F-4D97-AF65-F5344CB8AC3E}">
        <p14:creationId xmlns:p14="http://schemas.microsoft.com/office/powerpoint/2010/main" val="555957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ÖZ DÜZENLEME</a:t>
            </a:r>
            <a:endParaRPr lang="tr-TR" dirty="0">
              <a:effectLst>
                <a:outerShdw blurRad="38100" dist="38100" dir="2700000" algn="tl">
                  <a:srgbClr val="000000">
                    <a:alpha val="43137"/>
                  </a:srgbClr>
                </a:outerShdw>
              </a:effectLst>
            </a:endParaRPr>
          </a:p>
        </p:txBody>
      </p:sp>
      <p:sp>
        <p:nvSpPr>
          <p:cNvPr id="3" name="İçerik Yer Tutucusu 2">
            <a:extLst>
              <a:ext uri="{FF2B5EF4-FFF2-40B4-BE49-F238E27FC236}">
                <a16:creationId xmlns:a16="http://schemas.microsoft.com/office/drawing/2014/main" id="{E6922643-AADC-4D14-B3AE-83E6E28A58FD}"/>
              </a:ext>
            </a:extLst>
          </p:cNvPr>
          <p:cNvSpPr>
            <a:spLocks noGrp="1"/>
          </p:cNvSpPr>
          <p:nvPr>
            <p:ph idx="1"/>
          </p:nvPr>
        </p:nvSpPr>
        <p:spPr>
          <a:xfrm>
            <a:off x="750832" y="2112696"/>
            <a:ext cx="10353762" cy="2821443"/>
          </a:xfrm>
        </p:spPr>
        <p:txBody>
          <a:bodyPr>
            <a:normAutofit/>
          </a:bodyPr>
          <a:lstStyle/>
          <a:p>
            <a:pPr algn="just">
              <a:lnSpc>
                <a:spcPct val="107000"/>
              </a:lnSpc>
              <a:spcAft>
                <a:spcPts val="800"/>
              </a:spcAft>
              <a:buFont typeface="Arial" panose="020B0604020202020204" pitchFamily="34" charset="0"/>
              <a:buChar char="•"/>
            </a:pPr>
            <a:r>
              <a:rPr lang="tr-TR" sz="2200" dirty="0">
                <a:latin typeface="Times New Roman" panose="02020603050405020304" pitchFamily="18" charset="0"/>
                <a:ea typeface="Calibri" panose="020F0502020204030204" pitchFamily="34" charset="0"/>
                <a:cs typeface="Times New Roman" panose="02020603050405020304" pitchFamily="18" charset="0"/>
              </a:rPr>
              <a:t>Davranışların sonunda dışsal pekiştireç olmasa bile içsel pekiştireç bu davranışların tekrarını sağlar. Yarışmayı kazanamayacağını bilerek katılan bir amatör sporcunun sonuna kadar yarışta kalmasından duyduğu başarı ve özgüven hissi buna örnektir. </a:t>
            </a:r>
          </a:p>
          <a:p>
            <a:pPr algn="just">
              <a:lnSpc>
                <a:spcPct val="107000"/>
              </a:lnSpc>
              <a:spcAft>
                <a:spcPts val="800"/>
              </a:spcAft>
              <a:buFont typeface="Arial" panose="020B0604020202020204" pitchFamily="34" charset="0"/>
              <a:buChar char="•"/>
            </a:pPr>
            <a:r>
              <a:rPr lang="tr-TR" sz="2200" dirty="0">
                <a:latin typeface="Times New Roman" panose="02020603050405020304" pitchFamily="18" charset="0"/>
                <a:ea typeface="Calibri" panose="020F0502020204030204" pitchFamily="34" charset="0"/>
                <a:cs typeface="Times New Roman" panose="02020603050405020304" pitchFamily="18" charset="0"/>
              </a:rPr>
              <a:t>Kişi yapmaması gereken bir şey yaptığında, ölçütlere uymadığında ise kendini cezalandırır; suçlu, yetersiz, kötü hisseder.</a:t>
            </a:r>
          </a:p>
        </p:txBody>
      </p:sp>
    </p:spTree>
    <p:extLst>
      <p:ext uri="{BB962C8B-B14F-4D97-AF65-F5344CB8AC3E}">
        <p14:creationId xmlns:p14="http://schemas.microsoft.com/office/powerpoint/2010/main" val="3754357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ÖZ DÜZENLEME</a:t>
            </a:r>
            <a:endParaRPr lang="tr-TR" dirty="0">
              <a:effectLst>
                <a:outerShdw blurRad="38100" dist="38100" dir="2700000" algn="tl">
                  <a:srgbClr val="000000">
                    <a:alpha val="43137"/>
                  </a:srgbClr>
                </a:outerShdw>
              </a:effectLst>
            </a:endParaRPr>
          </a:p>
        </p:txBody>
      </p:sp>
      <p:sp>
        <p:nvSpPr>
          <p:cNvPr id="3" name="İçerik Yer Tutucusu 2">
            <a:extLst>
              <a:ext uri="{FF2B5EF4-FFF2-40B4-BE49-F238E27FC236}">
                <a16:creationId xmlns:a16="http://schemas.microsoft.com/office/drawing/2014/main" id="{26808D0E-3063-49E7-8B5D-DC977ECC41FB}"/>
              </a:ext>
            </a:extLst>
          </p:cNvPr>
          <p:cNvSpPr>
            <a:spLocks noGrp="1"/>
          </p:cNvSpPr>
          <p:nvPr>
            <p:ph idx="1"/>
          </p:nvPr>
        </p:nvSpPr>
        <p:spPr>
          <a:xfrm>
            <a:off x="750833" y="2076481"/>
            <a:ext cx="10516724" cy="4058751"/>
          </a:xfrm>
        </p:spPr>
        <p:txBody>
          <a:bodyPr>
            <a:normAutofit/>
          </a:bodyPr>
          <a:lstStyle/>
          <a:p>
            <a:pPr>
              <a:buFont typeface="Arial" panose="020B0604020202020204" pitchFamily="34" charset="0"/>
              <a:buChar char="•"/>
            </a:pPr>
            <a:r>
              <a:rPr lang="tr-TR" sz="2400" dirty="0">
                <a:latin typeface="Times New Roman" panose="02020603050405020304" pitchFamily="18" charset="0"/>
                <a:cs typeface="Times New Roman" panose="02020603050405020304" pitchFamily="18" charset="0"/>
              </a:rPr>
              <a:t>Bandura, uygun çevresel koşullar olduğunda insan davranışlarının istenilen şekilde değişebileceğine karşı çıkar. Uygun koşullar ya da baskıya rağmen davranışlarını değiştirmeyen insanlar buna örnektir. </a:t>
            </a:r>
          </a:p>
          <a:p>
            <a:pPr>
              <a:buFont typeface="Arial" panose="020B0604020202020204" pitchFamily="34" charset="0"/>
              <a:buChar char="•"/>
            </a:pPr>
            <a:r>
              <a:rPr lang="tr-TR" sz="2400" dirty="0">
                <a:latin typeface="Times New Roman" panose="02020603050405020304" pitchFamily="18" charset="0"/>
                <a:cs typeface="Times New Roman" panose="02020603050405020304" pitchFamily="18" charset="0"/>
              </a:rPr>
              <a:t>‘‘Barışçı bir insanı bir savaşçıya, koyu dindar bir insanı bir tanrı-tanımaza çevirmeye çalışan herkes bir süre sonra, davranışı denetlemede kişisel kaynakların varlığını fark edecektir’’ demiştir.</a:t>
            </a:r>
          </a:p>
        </p:txBody>
      </p:sp>
    </p:spTree>
    <p:extLst>
      <p:ext uri="{BB962C8B-B14F-4D97-AF65-F5344CB8AC3E}">
        <p14:creationId xmlns:p14="http://schemas.microsoft.com/office/powerpoint/2010/main" val="1155318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effectLst>
                  <a:outerShdw blurRad="38100" dist="38100" dir="2700000" algn="tl">
                    <a:srgbClr val="000000">
                      <a:alpha val="43137"/>
                    </a:srgbClr>
                  </a:outerShdw>
                </a:effectLst>
              </a:rPr>
              <a:t>Seçici Aktivasyon</a:t>
            </a:r>
          </a:p>
        </p:txBody>
      </p:sp>
      <p:sp>
        <p:nvSpPr>
          <p:cNvPr id="3" name="İçerik Yer Tutucusu 2">
            <a:extLst>
              <a:ext uri="{FF2B5EF4-FFF2-40B4-BE49-F238E27FC236}">
                <a16:creationId xmlns:a16="http://schemas.microsoft.com/office/drawing/2014/main" id="{CC49BB0B-D7B3-4EEA-B38F-8ECBF94BB551}"/>
              </a:ext>
            </a:extLst>
          </p:cNvPr>
          <p:cNvSpPr>
            <a:spLocks noGrp="1"/>
          </p:cNvSpPr>
          <p:nvPr>
            <p:ph idx="1"/>
          </p:nvPr>
        </p:nvSpPr>
        <p:spPr>
          <a:xfrm>
            <a:off x="803149" y="2085534"/>
            <a:ext cx="10575053" cy="2875765"/>
          </a:xfrm>
        </p:spPr>
        <p:txBody>
          <a:bodyPr>
            <a:normAutofit/>
          </a:bodyPr>
          <a:lstStyle/>
          <a:p>
            <a:pPr>
              <a:buFont typeface="Arial" panose="020B0604020202020204" pitchFamily="34" charset="0"/>
              <a:buChar char="•"/>
            </a:pPr>
            <a:r>
              <a:rPr lang="tr-TR" sz="2200" dirty="0">
                <a:latin typeface="Times New Roman" panose="02020603050405020304" pitchFamily="18" charset="0"/>
                <a:ea typeface="Calibri" panose="020F0502020204030204" pitchFamily="34" charset="0"/>
                <a:cs typeface="Arial" panose="020B0604020202020204" pitchFamily="34" charset="0"/>
              </a:rPr>
              <a:t>Bandura’ya göre davranışların düzenlenmesinde ahlaki standartlar da etkilidir. Ancak davranışların, içsel kontrol mekanizmaları tarafından ahlaki standartlara uydurulduğu görüşüne katılmaz. Ahlaki ilkelerin davranış üzerindeki etkisinden bahsedebilmek için davranışın meydana gelmesi gerekir.  Öz düzenleme otomatik olarak gerçekleşmez. Kişi kontrol sahibidir ve öz düzenleme mekanizmaları harekete geçirildiğinde işler. Bunu </a:t>
            </a:r>
            <a:r>
              <a:rPr lang="tr-TR" sz="2200" i="1" dirty="0">
                <a:latin typeface="Times New Roman" panose="02020603050405020304" pitchFamily="18" charset="0"/>
                <a:ea typeface="Calibri" panose="020F0502020204030204" pitchFamily="34" charset="0"/>
                <a:cs typeface="Arial" panose="020B0604020202020204" pitchFamily="34" charset="0"/>
              </a:rPr>
              <a:t>‘’seçici aktivasyon’’</a:t>
            </a:r>
            <a:r>
              <a:rPr lang="tr-TR" sz="2200" dirty="0">
                <a:latin typeface="Times New Roman" panose="02020603050405020304" pitchFamily="18" charset="0"/>
                <a:ea typeface="Calibri" panose="020F0502020204030204" pitchFamily="34" charset="0"/>
                <a:cs typeface="Arial" panose="020B0604020202020204" pitchFamily="34" charset="0"/>
              </a:rPr>
              <a:t> olarak adlandırmıştır. </a:t>
            </a:r>
          </a:p>
        </p:txBody>
      </p:sp>
    </p:spTree>
    <p:extLst>
      <p:ext uri="{BB962C8B-B14F-4D97-AF65-F5344CB8AC3E}">
        <p14:creationId xmlns:p14="http://schemas.microsoft.com/office/powerpoint/2010/main" val="1419595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effectLst>
                  <a:outerShdw blurRad="38100" dist="38100" dir="2700000" algn="tl">
                    <a:srgbClr val="000000">
                      <a:alpha val="43137"/>
                    </a:srgbClr>
                  </a:outerShdw>
                </a:effectLst>
              </a:rPr>
              <a:t>İçsel Kontrolün Çözülmesi</a:t>
            </a:r>
          </a:p>
        </p:txBody>
      </p:sp>
      <p:sp>
        <p:nvSpPr>
          <p:cNvPr id="3" name="İçerik Yer Tutucusu 2">
            <a:extLst>
              <a:ext uri="{FF2B5EF4-FFF2-40B4-BE49-F238E27FC236}">
                <a16:creationId xmlns:a16="http://schemas.microsoft.com/office/drawing/2014/main" id="{0D4E4D06-12D8-4D58-815B-C0B6F34BF953}"/>
              </a:ext>
            </a:extLst>
          </p:cNvPr>
          <p:cNvSpPr>
            <a:spLocks noGrp="1"/>
          </p:cNvSpPr>
          <p:nvPr>
            <p:ph idx="1"/>
          </p:nvPr>
        </p:nvSpPr>
        <p:spPr>
          <a:xfrm>
            <a:off x="785043" y="1750556"/>
            <a:ext cx="10611266" cy="4740779"/>
          </a:xfrm>
        </p:spPr>
        <p:txBody>
          <a:bodyPr>
            <a:normAutofit/>
          </a:bodyPr>
          <a:lstStyle/>
          <a:p>
            <a:pPr algn="just">
              <a:lnSpc>
                <a:spcPct val="107000"/>
              </a:lnSpc>
              <a:spcAft>
                <a:spcPts val="800"/>
              </a:spcAft>
              <a:buFont typeface="Arial" panose="020B0604020202020204" pitchFamily="34" charset="0"/>
              <a:buChar char="•"/>
            </a:pPr>
            <a:r>
              <a:rPr lang="tr-TR" sz="2200" dirty="0">
                <a:latin typeface="Times New Roman" panose="02020603050405020304" pitchFamily="18" charset="0"/>
                <a:ea typeface="Calibri" panose="020F0502020204030204" pitchFamily="34" charset="0"/>
                <a:cs typeface="Arial" panose="020B0604020202020204" pitchFamily="34" charset="0"/>
              </a:rPr>
              <a:t>Bandura, güçlü ahlaki inanç ve standartlara sahip olan insanların zalimce davranışlarının kendilerini haklı görerek yaptıklarını söyler. Bunu ‘’</a:t>
            </a:r>
            <a:r>
              <a:rPr lang="tr-TR" sz="2200" i="1" dirty="0">
                <a:latin typeface="Times New Roman" panose="02020603050405020304" pitchFamily="18" charset="0"/>
                <a:ea typeface="Calibri" panose="020F0502020204030204" pitchFamily="34" charset="0"/>
                <a:cs typeface="Arial" panose="020B0604020202020204" pitchFamily="34" charset="0"/>
              </a:rPr>
              <a:t>içsel kontrolün çözülmesi’’ </a:t>
            </a:r>
            <a:r>
              <a:rPr lang="tr-TR" sz="2200" dirty="0">
                <a:latin typeface="Times New Roman" panose="02020603050405020304" pitchFamily="18" charset="0"/>
                <a:ea typeface="Calibri" panose="020F0502020204030204" pitchFamily="34" charset="0"/>
                <a:cs typeface="Arial" panose="020B0604020202020204" pitchFamily="34" charset="0"/>
              </a:rPr>
              <a:t>olarak adlandırır. İnsanlar, hem ahlaki inançlarını ve standartlarını devam ettirir hem de zalimce davranışlarda bulunurlar. İçsel kontrol çözülmesi veya seçici biçimde aktive olması dört yolla meydana gelir:</a:t>
            </a:r>
            <a:endParaRPr lang="tr-TR" sz="2200" dirty="0">
              <a:latin typeface="Calibri" panose="020F0502020204030204" pitchFamily="34" charset="0"/>
              <a:ea typeface="Calibri" panose="020F0502020204030204" pitchFamily="34" charset="0"/>
              <a:cs typeface="Arial" panose="020B0604020202020204" pitchFamily="34" charset="0"/>
            </a:endParaRPr>
          </a:p>
          <a:p>
            <a:pPr marL="36900" indent="0" algn="just">
              <a:lnSpc>
                <a:spcPct val="107000"/>
              </a:lnSpc>
              <a:spcAft>
                <a:spcPts val="800"/>
              </a:spcAft>
              <a:buNone/>
            </a:pPr>
            <a:r>
              <a:rPr lang="tr-TR" sz="2200" dirty="0">
                <a:latin typeface="Times New Roman" panose="02020603050405020304" pitchFamily="18" charset="0"/>
                <a:ea typeface="Calibri" panose="020F0502020204030204" pitchFamily="34" charset="0"/>
                <a:cs typeface="Arial" panose="020B0604020202020204" pitchFamily="34" charset="0"/>
              </a:rPr>
              <a:t>1-Davranışlarını ahlaki olarak haklı görecek şekilde yeniden tanımlama.</a:t>
            </a:r>
            <a:endParaRPr lang="tr-TR" sz="2200" dirty="0">
              <a:latin typeface="Calibri" panose="020F0502020204030204" pitchFamily="34" charset="0"/>
              <a:ea typeface="Calibri" panose="020F0502020204030204" pitchFamily="34" charset="0"/>
              <a:cs typeface="Arial" panose="020B0604020202020204" pitchFamily="34" charset="0"/>
            </a:endParaRPr>
          </a:p>
          <a:p>
            <a:pPr marL="36900" indent="0" algn="just">
              <a:lnSpc>
                <a:spcPct val="107000"/>
              </a:lnSpc>
              <a:spcAft>
                <a:spcPts val="800"/>
              </a:spcAft>
              <a:buNone/>
            </a:pPr>
            <a:r>
              <a:rPr lang="tr-TR" sz="2200" dirty="0">
                <a:latin typeface="Times New Roman" panose="02020603050405020304" pitchFamily="18" charset="0"/>
                <a:ea typeface="Calibri" panose="020F0502020204030204" pitchFamily="34" charset="0"/>
                <a:cs typeface="Arial" panose="020B0604020202020204" pitchFamily="34" charset="0"/>
              </a:rPr>
              <a:t>2-Davranışlarının sonucu yadsıma, minimize etme, çarpıtma.</a:t>
            </a:r>
            <a:endParaRPr lang="tr-TR" sz="2200" dirty="0">
              <a:latin typeface="Calibri" panose="020F0502020204030204" pitchFamily="34" charset="0"/>
              <a:ea typeface="Calibri" panose="020F0502020204030204" pitchFamily="34" charset="0"/>
              <a:cs typeface="Arial" panose="020B0604020202020204" pitchFamily="34" charset="0"/>
            </a:endParaRPr>
          </a:p>
          <a:p>
            <a:pPr marL="36900" indent="0" algn="just">
              <a:lnSpc>
                <a:spcPct val="107000"/>
              </a:lnSpc>
              <a:spcAft>
                <a:spcPts val="800"/>
              </a:spcAft>
              <a:buNone/>
            </a:pPr>
            <a:r>
              <a:rPr lang="tr-TR" sz="2200" dirty="0">
                <a:latin typeface="Times New Roman" panose="02020603050405020304" pitchFamily="18" charset="0"/>
                <a:ea typeface="Calibri" panose="020F0502020204030204" pitchFamily="34" charset="0"/>
                <a:cs typeface="Arial" panose="020B0604020202020204" pitchFamily="34" charset="0"/>
              </a:rPr>
              <a:t>3-Suçu kurbana yükleme, kurbanı kişiliksizleştirme.</a:t>
            </a:r>
            <a:endParaRPr lang="tr-TR" sz="2200" dirty="0">
              <a:latin typeface="Calibri" panose="020F0502020204030204" pitchFamily="34" charset="0"/>
              <a:ea typeface="Calibri" panose="020F0502020204030204" pitchFamily="34" charset="0"/>
              <a:cs typeface="Arial" panose="020B0604020202020204" pitchFamily="34" charset="0"/>
            </a:endParaRPr>
          </a:p>
          <a:p>
            <a:pPr marL="36900" indent="0" algn="just">
              <a:lnSpc>
                <a:spcPct val="107000"/>
              </a:lnSpc>
              <a:spcAft>
                <a:spcPts val="800"/>
              </a:spcAft>
              <a:buNone/>
            </a:pPr>
            <a:r>
              <a:rPr lang="tr-TR" sz="2200" dirty="0">
                <a:latin typeface="Times New Roman" panose="02020603050405020304" pitchFamily="18" charset="0"/>
                <a:ea typeface="Calibri" panose="020F0502020204030204" pitchFamily="34" charset="0"/>
                <a:cs typeface="Arial" panose="020B0604020202020204" pitchFamily="34" charset="0"/>
              </a:rPr>
              <a:t>4-Davranışın sorumluluğunu başkasına yükleme.</a:t>
            </a:r>
            <a:endParaRPr lang="tr-TR" sz="2200" dirty="0">
              <a:latin typeface="Calibri" panose="020F0502020204030204" pitchFamily="34" charset="0"/>
              <a:ea typeface="Calibri" panose="020F0502020204030204" pitchFamily="34" charset="0"/>
              <a:cs typeface="Arial" panose="020B0604020202020204" pitchFamily="34" charset="0"/>
            </a:endParaRPr>
          </a:p>
          <a:p>
            <a:endParaRPr lang="tr-TR" dirty="0"/>
          </a:p>
        </p:txBody>
      </p:sp>
    </p:spTree>
    <p:extLst>
      <p:ext uri="{BB962C8B-B14F-4D97-AF65-F5344CB8AC3E}">
        <p14:creationId xmlns:p14="http://schemas.microsoft.com/office/powerpoint/2010/main" val="974531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FA23C5E-78C1-49E9-96E2-01DB663BAE18}"/>
              </a:ext>
            </a:extLst>
          </p:cNvPr>
          <p:cNvSpPr>
            <a:spLocks noGrp="1"/>
          </p:cNvSpPr>
          <p:nvPr>
            <p:ph type="title"/>
          </p:nvPr>
        </p:nvSpPr>
        <p:spPr>
          <a:xfrm>
            <a:off x="913794" y="685015"/>
            <a:ext cx="10439251" cy="1288640"/>
          </a:xfrm>
        </p:spPr>
        <p:txBody>
          <a:bodyPr>
            <a:normAutofit fontScale="90000"/>
          </a:bodyPr>
          <a:lstStyle/>
          <a:p>
            <a:r>
              <a:rPr lang="tr-TR" sz="4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ÖZ YETERLİLİK</a:t>
            </a:r>
            <a:br>
              <a:rPr lang="tr-TR" sz="4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tr-TR" sz="4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(YETKİNLİK BEKLENTİSİ)</a:t>
            </a:r>
          </a:p>
        </p:txBody>
      </p:sp>
      <p:sp>
        <p:nvSpPr>
          <p:cNvPr id="3" name="İçerik Yer Tutucusu 2">
            <a:extLst>
              <a:ext uri="{FF2B5EF4-FFF2-40B4-BE49-F238E27FC236}">
                <a16:creationId xmlns:a16="http://schemas.microsoft.com/office/drawing/2014/main" id="{D7B1FA6E-8DB3-4BBB-81B8-3810853DFC22}"/>
              </a:ext>
            </a:extLst>
          </p:cNvPr>
          <p:cNvSpPr>
            <a:spLocks noGrp="1"/>
          </p:cNvSpPr>
          <p:nvPr>
            <p:ph idx="1"/>
          </p:nvPr>
        </p:nvSpPr>
        <p:spPr>
          <a:xfrm>
            <a:off x="792341" y="2400449"/>
            <a:ext cx="10334016" cy="3408359"/>
          </a:xfrm>
        </p:spPr>
        <p:txBody>
          <a:bodyPr>
            <a:normAutofit/>
          </a:bodyPr>
          <a:lstStyle/>
          <a:p>
            <a:pPr>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Davranışlarımızı etkileyen en önemli etkenlerden biri baş etme potansiyelimize ilişkin algımızdır. Bandura öz yeterliği bireyin belli performansı meydana getirmesi için gerekli etkinlikleri organize edip başarılı bir biçimde yapma kapasitesine ilişkin algısı olarak tanımlamıştır. Ancak yetkinlik beklentisi ve sonuç beklentisi birbirinden ayrılmaktadır. Yetkinlik beklentisi performansı yerine getirmeye ilişkin algı iken sonuç beklentisi bireyin bu davranışın doğuracağı olası sonuca ilişkin yargıdır. Burada sonuç ile kast edilen şey başarıyla tamamlamak değil davranışın ardından ortaya çıkacak durumdur.</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4932" y="340890"/>
            <a:ext cx="1724688" cy="14354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89038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13795" y="609599"/>
            <a:ext cx="10353762" cy="1345949"/>
          </a:xfrm>
        </p:spPr>
        <p:txBody>
          <a:bodyPr>
            <a:normAutofit/>
          </a:bodyPr>
          <a:lstStyle/>
          <a:p>
            <a:r>
              <a:rPr lang="tr-T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ÖZ YETERLİLİK </a:t>
            </a:r>
            <a:br>
              <a:rPr lang="tr-T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tr-T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(YETKİNLİK BEKLENTİSİ)</a:t>
            </a:r>
            <a:endParaRPr lang="tr-TR" dirty="0">
              <a:effectLst>
                <a:outerShdw blurRad="38100" dist="38100" dir="2700000" algn="tl">
                  <a:srgbClr val="000000">
                    <a:alpha val="43137"/>
                  </a:srgbClr>
                </a:outerShdw>
              </a:effectLst>
            </a:endParaRPr>
          </a:p>
        </p:txBody>
      </p:sp>
      <p:sp>
        <p:nvSpPr>
          <p:cNvPr id="3" name="İçerik Yer Tutucusu 2">
            <a:extLst>
              <a:ext uri="{FF2B5EF4-FFF2-40B4-BE49-F238E27FC236}">
                <a16:creationId xmlns:a16="http://schemas.microsoft.com/office/drawing/2014/main" id="{480C638E-472F-4D02-ADDE-C23747E6AAB5}"/>
              </a:ext>
            </a:extLst>
          </p:cNvPr>
          <p:cNvSpPr>
            <a:spLocks noGrp="1"/>
          </p:cNvSpPr>
          <p:nvPr>
            <p:ph idx="1"/>
          </p:nvPr>
        </p:nvSpPr>
        <p:spPr>
          <a:xfrm>
            <a:off x="913795" y="2390539"/>
            <a:ext cx="10353762" cy="4058751"/>
          </a:xfrm>
        </p:spPr>
        <p:txBody>
          <a:bodyPr>
            <a:normAutofit/>
          </a:bodyPr>
          <a:lstStyle/>
          <a:p>
            <a:pPr>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Bir çocuğun ağaca tırmanıp mahsur kalan kediyi alıp aşağıya indirebileceğini düşünmesi= Öz Yeterlik</a:t>
            </a:r>
          </a:p>
          <a:p>
            <a:pPr>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Bunun sonucunda arkadaşı tarafından alkışlanıp övgü ve onay alması, öz doyum sağlaması= Sonuç beklentisi</a:t>
            </a:r>
          </a:p>
          <a:p>
            <a:pPr>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Bandura bireyin öz yeterlik algısının dört temel kaynaktan elde edilen bilgilere dayandığını belirtmiştir.</a:t>
            </a:r>
          </a:p>
        </p:txBody>
      </p:sp>
    </p:spTree>
    <p:extLst>
      <p:ext uri="{BB962C8B-B14F-4D97-AF65-F5344CB8AC3E}">
        <p14:creationId xmlns:p14="http://schemas.microsoft.com/office/powerpoint/2010/main" val="3147885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F4CF434-28C9-44CC-AE7E-449D587A9CB2}"/>
              </a:ext>
            </a:extLst>
          </p:cNvPr>
          <p:cNvSpPr>
            <a:spLocks noGrp="1"/>
          </p:cNvSpPr>
          <p:nvPr>
            <p:ph type="title"/>
          </p:nvPr>
        </p:nvSpPr>
        <p:spPr/>
        <p:txBody>
          <a:bodyPr/>
          <a:lstStyle/>
          <a:p>
            <a:r>
              <a:rPr lang="tr-TR" dirty="0">
                <a:latin typeface="Times New Roman" panose="02020603050405020304" pitchFamily="18" charset="0"/>
                <a:cs typeface="Times New Roman" panose="02020603050405020304" pitchFamily="18" charset="0"/>
              </a:rPr>
              <a:t>1)Tamamlanmış Başarılı Performans </a:t>
            </a:r>
          </a:p>
        </p:txBody>
      </p:sp>
      <p:sp>
        <p:nvSpPr>
          <p:cNvPr id="3" name="İçerik Yer Tutucusu 2">
            <a:extLst>
              <a:ext uri="{FF2B5EF4-FFF2-40B4-BE49-F238E27FC236}">
                <a16:creationId xmlns:a16="http://schemas.microsoft.com/office/drawing/2014/main" id="{FA1629A3-AF54-4FD1-8AAD-2D34B7B18AEB}"/>
              </a:ext>
            </a:extLst>
          </p:cNvPr>
          <p:cNvSpPr>
            <a:spLocks noGrp="1"/>
          </p:cNvSpPr>
          <p:nvPr>
            <p:ph idx="1"/>
          </p:nvPr>
        </p:nvSpPr>
        <p:spPr>
          <a:xfrm>
            <a:off x="757258" y="2259060"/>
            <a:ext cx="10353762" cy="3010057"/>
          </a:xfrm>
        </p:spPr>
        <p:txBody>
          <a:bodyPr>
            <a:normAutofit/>
          </a:bodyPr>
          <a:lstStyle/>
          <a:p>
            <a:pPr marL="36900" indent="0">
              <a:buNone/>
            </a:pPr>
            <a:r>
              <a:rPr lang="tr-TR" sz="2200" dirty="0">
                <a:latin typeface="Times New Roman" panose="02020603050405020304" pitchFamily="18" charset="0"/>
                <a:cs typeface="Times New Roman" panose="02020603050405020304" pitchFamily="18" charset="0"/>
              </a:rPr>
              <a:t>	Geçmişteki başarılı performanslar öz yeterlik algısının en etkili bilgi kaynağıdır. Başarılı deneyimler yetkinlik beklentisinin artmasını sağlarken üst üste yaşanan başarısızlıklar yetkinlik beklentisini düşürür. Başarılı performansın yetkinlik beklentisini artırması görevin zorluğuyla doğru orantılıdır. Kişinin kendi başına üstesinden geldiği başarılı performansları yetkinlik beklentisini daha çok artıracaktır. Aynı zamanda ara ara gelen başarısızlıklar yetkinlik beklentisi üzerinde çok fazla etkili olmayacaktır.</a:t>
            </a:r>
          </a:p>
        </p:txBody>
      </p:sp>
    </p:spTree>
    <p:extLst>
      <p:ext uri="{BB962C8B-B14F-4D97-AF65-F5344CB8AC3E}">
        <p14:creationId xmlns:p14="http://schemas.microsoft.com/office/powerpoint/2010/main" val="1653596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417CA2D-5C3D-4A71-8614-68C3494B0C77}"/>
              </a:ext>
            </a:extLst>
          </p:cNvPr>
          <p:cNvSpPr>
            <a:spLocks noGrp="1"/>
          </p:cNvSpPr>
          <p:nvPr>
            <p:ph type="title"/>
          </p:nvPr>
        </p:nvSpPr>
        <p:spPr/>
        <p:txBody>
          <a:bodyPr/>
          <a:lstStyle/>
          <a:p>
            <a:r>
              <a:rPr lang="tr-TR" dirty="0">
                <a:latin typeface="Times New Roman" panose="02020603050405020304" pitchFamily="18" charset="0"/>
                <a:cs typeface="Times New Roman" panose="02020603050405020304" pitchFamily="18" charset="0"/>
              </a:rPr>
              <a:t>2)Dolaylı Yaşantılar </a:t>
            </a:r>
          </a:p>
        </p:txBody>
      </p:sp>
      <p:sp>
        <p:nvSpPr>
          <p:cNvPr id="3" name="İçerik Yer Tutucusu 2">
            <a:extLst>
              <a:ext uri="{FF2B5EF4-FFF2-40B4-BE49-F238E27FC236}">
                <a16:creationId xmlns:a16="http://schemas.microsoft.com/office/drawing/2014/main" id="{D5227EED-7F15-42CE-9712-3EB722539B54}"/>
              </a:ext>
            </a:extLst>
          </p:cNvPr>
          <p:cNvSpPr>
            <a:spLocks noGrp="1"/>
          </p:cNvSpPr>
          <p:nvPr>
            <p:ph idx="1"/>
          </p:nvPr>
        </p:nvSpPr>
        <p:spPr>
          <a:xfrm>
            <a:off x="795028" y="2329978"/>
            <a:ext cx="10353762" cy="2504573"/>
          </a:xfrm>
        </p:spPr>
        <p:txBody>
          <a:bodyPr>
            <a:normAutofit/>
          </a:bodyPr>
          <a:lstStyle/>
          <a:p>
            <a:pPr marL="36900" indent="0">
              <a:buNone/>
            </a:pPr>
            <a:r>
              <a:rPr lang="tr-TR" sz="2200" dirty="0">
                <a:latin typeface="Times New Roman" panose="02020603050405020304" pitchFamily="18" charset="0"/>
                <a:cs typeface="Times New Roman" panose="02020603050405020304" pitchFamily="18" charset="0"/>
              </a:rPr>
              <a:t>	Kişinin kendi deneyimleri kadar etkili olmasa da yetkinlik beklentisini önemli ölçüde etkiler. Diğer insanların olumsuz sonuçlar yaşamaksızın güçlüklerin üstesinden gelebildiğini görmek gözlemcilerde eğer yeterince caba harcar ve sabırlı olurlarsa kendilerinin de bunu başarabileceği beklentisini geliştirebilir. Gözlemlenen modelin başarısız performansları da öz yeterlik algısını olumsuz yönde etkileyebilir.</a:t>
            </a:r>
          </a:p>
        </p:txBody>
      </p:sp>
    </p:spTree>
    <p:extLst>
      <p:ext uri="{BB962C8B-B14F-4D97-AF65-F5344CB8AC3E}">
        <p14:creationId xmlns:p14="http://schemas.microsoft.com/office/powerpoint/2010/main" val="4287686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DF7166D-6BC4-4DA7-9BE0-BD0C62E03B46}"/>
              </a:ext>
            </a:extLst>
          </p:cNvPr>
          <p:cNvSpPr>
            <a:spLocks noGrp="1"/>
          </p:cNvSpPr>
          <p:nvPr>
            <p:ph type="title"/>
          </p:nvPr>
        </p:nvSpPr>
        <p:spPr/>
        <p:txBody>
          <a:bodyPr/>
          <a:lstStyle/>
          <a:p>
            <a:r>
              <a:rPr lang="tr-TR" dirty="0">
                <a:latin typeface="Times New Roman" panose="02020603050405020304" pitchFamily="18" charset="0"/>
                <a:cs typeface="Times New Roman" panose="02020603050405020304" pitchFamily="18" charset="0"/>
              </a:rPr>
              <a:t>3)Sözel İkna </a:t>
            </a:r>
          </a:p>
        </p:txBody>
      </p:sp>
      <p:sp>
        <p:nvSpPr>
          <p:cNvPr id="3" name="İçerik Yer Tutucusu 2">
            <a:extLst>
              <a:ext uri="{FF2B5EF4-FFF2-40B4-BE49-F238E27FC236}">
                <a16:creationId xmlns:a16="http://schemas.microsoft.com/office/drawing/2014/main" id="{DA5F7E88-AACE-4FCD-B66D-3BCDDD165B01}"/>
              </a:ext>
            </a:extLst>
          </p:cNvPr>
          <p:cNvSpPr>
            <a:spLocks noGrp="1"/>
          </p:cNvSpPr>
          <p:nvPr>
            <p:ph idx="1"/>
          </p:nvPr>
        </p:nvSpPr>
        <p:spPr>
          <a:xfrm>
            <a:off x="811578" y="2384300"/>
            <a:ext cx="10353762" cy="2341610"/>
          </a:xfrm>
        </p:spPr>
        <p:txBody>
          <a:bodyPr>
            <a:normAutofit/>
          </a:bodyPr>
          <a:lstStyle/>
          <a:p>
            <a:pPr marL="36900" indent="0">
              <a:buNone/>
            </a:pPr>
            <a:r>
              <a:rPr lang="tr-TR" sz="2200" dirty="0">
                <a:latin typeface="Times New Roman" panose="02020603050405020304" pitchFamily="18" charset="0"/>
                <a:cs typeface="Times New Roman" panose="02020603050405020304" pitchFamily="18" charset="0"/>
              </a:rPr>
              <a:t>	Yetkinlik beklentisi diğer insanlar tarafından verilen mesajlardan da etkilenir. Öz yeterlik algısı üzerindeki etkileri sınırlı da olsa belirli koşullar altında diğer insanların kişinin başarılı olacağına ya da başaramayacağına ilişkin destekleyici ya da cesaret kırıcı ifadeleri kişinin yetkinlik beklentisini artırabilir ya da azaltabilir. Bu sözel </a:t>
            </a:r>
            <a:r>
              <a:rPr lang="tr-TR" sz="2200" dirty="0" err="1">
                <a:latin typeface="Times New Roman" panose="02020603050405020304" pitchFamily="18" charset="0"/>
                <a:cs typeface="Times New Roman" panose="02020603050405020304" pitchFamily="18" charset="0"/>
              </a:rPr>
              <a:t>iknanın</a:t>
            </a:r>
            <a:r>
              <a:rPr lang="tr-TR" sz="2200" dirty="0">
                <a:latin typeface="Times New Roman" panose="02020603050405020304" pitchFamily="18" charset="0"/>
                <a:cs typeface="Times New Roman" panose="02020603050405020304" pitchFamily="18" charset="0"/>
              </a:rPr>
              <a:t> gerçekçi sınırlar içinde olması önem taşımaktadır.</a:t>
            </a:r>
          </a:p>
        </p:txBody>
      </p:sp>
    </p:spTree>
    <p:extLst>
      <p:ext uri="{BB962C8B-B14F-4D97-AF65-F5344CB8AC3E}">
        <p14:creationId xmlns:p14="http://schemas.microsoft.com/office/powerpoint/2010/main" val="2715680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23547E-BBB4-4145-8F64-9A9441715460}"/>
              </a:ext>
            </a:extLst>
          </p:cNvPr>
          <p:cNvSpPr>
            <a:spLocks noGrp="1"/>
          </p:cNvSpPr>
          <p:nvPr>
            <p:ph type="title"/>
          </p:nvPr>
        </p:nvSpPr>
        <p:spPr/>
        <p:txBody>
          <a:bodyPr/>
          <a:lstStyle/>
          <a:p>
            <a:r>
              <a:rPr lang="tr-TR" dirty="0">
                <a:latin typeface="Times New Roman" panose="02020603050405020304" pitchFamily="18" charset="0"/>
                <a:cs typeface="Times New Roman" panose="02020603050405020304" pitchFamily="18" charset="0"/>
              </a:rPr>
              <a:t>4)Fizyolojik Durum </a:t>
            </a:r>
          </a:p>
        </p:txBody>
      </p:sp>
      <p:sp>
        <p:nvSpPr>
          <p:cNvPr id="3" name="İçerik Yer Tutucusu 2">
            <a:extLst>
              <a:ext uri="{FF2B5EF4-FFF2-40B4-BE49-F238E27FC236}">
                <a16:creationId xmlns:a16="http://schemas.microsoft.com/office/drawing/2014/main" id="{771D776E-8625-4ED6-992C-3B1A888FA234}"/>
              </a:ext>
            </a:extLst>
          </p:cNvPr>
          <p:cNvSpPr>
            <a:spLocks noGrp="1"/>
          </p:cNvSpPr>
          <p:nvPr>
            <p:ph idx="1"/>
          </p:nvPr>
        </p:nvSpPr>
        <p:spPr>
          <a:xfrm>
            <a:off x="768647" y="2291427"/>
            <a:ext cx="10353762" cy="1981809"/>
          </a:xfrm>
        </p:spPr>
        <p:txBody>
          <a:bodyPr>
            <a:normAutofit/>
          </a:bodyPr>
          <a:lstStyle/>
          <a:p>
            <a:pPr marL="36900" indent="0">
              <a:buNone/>
            </a:pPr>
            <a:r>
              <a:rPr lang="tr-TR" sz="2200" dirty="0">
                <a:latin typeface="Times New Roman" panose="02020603050405020304" pitchFamily="18" charset="0"/>
                <a:cs typeface="Times New Roman" panose="02020603050405020304" pitchFamily="18" charset="0"/>
              </a:rPr>
              <a:t>	İnsanlar yoğun korku, kaygı ya da yüksek stres yaşadıklarında yetkinlik beklentileri düşebilmektedir.  Yaşanılan stres sonucu gergin olan kişinin </a:t>
            </a:r>
            <a:r>
              <a:rPr lang="tr-TR" sz="2200" dirty="0" err="1">
                <a:latin typeface="Times New Roman" panose="02020603050405020304" pitchFamily="18" charset="0"/>
                <a:cs typeface="Times New Roman" panose="02020603050405020304" pitchFamily="18" charset="0"/>
              </a:rPr>
              <a:t>uyarılmışlık</a:t>
            </a:r>
            <a:r>
              <a:rPr lang="tr-TR" sz="2200" dirty="0">
                <a:latin typeface="Times New Roman" panose="02020603050405020304" pitchFamily="18" charset="0"/>
                <a:cs typeface="Times New Roman" panose="02020603050405020304" pitchFamily="18" charset="0"/>
              </a:rPr>
              <a:t> düzeyi artar. Burada uyarılmış düzeyinin miktarı da çok önemlidir. Yüksek uyarılmış düzeyi öz yeterliği olumsuz etkilerken orta düzey </a:t>
            </a:r>
            <a:r>
              <a:rPr lang="tr-TR" sz="2200" dirty="0" err="1">
                <a:latin typeface="Times New Roman" panose="02020603050405020304" pitchFamily="18" charset="0"/>
                <a:cs typeface="Times New Roman" panose="02020603050405020304" pitchFamily="18" charset="0"/>
              </a:rPr>
              <a:t>uyarılmışlık</a:t>
            </a:r>
            <a:r>
              <a:rPr lang="tr-TR" sz="2200" dirty="0">
                <a:latin typeface="Times New Roman" panose="02020603050405020304" pitchFamily="18" charset="0"/>
                <a:cs typeface="Times New Roman" panose="02020603050405020304" pitchFamily="18" charset="0"/>
              </a:rPr>
              <a:t> performansı olumlu yönde etkiler.</a:t>
            </a:r>
          </a:p>
        </p:txBody>
      </p:sp>
    </p:spTree>
    <p:extLst>
      <p:ext uri="{BB962C8B-B14F-4D97-AF65-F5344CB8AC3E}">
        <p14:creationId xmlns:p14="http://schemas.microsoft.com/office/powerpoint/2010/main" val="3390525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KİŞİLİĞİN GELİŞİMİ</a:t>
            </a:r>
          </a:p>
        </p:txBody>
      </p:sp>
      <p:sp>
        <p:nvSpPr>
          <p:cNvPr id="3" name="İçerik Yer Tutucusu 2"/>
          <p:cNvSpPr>
            <a:spLocks noGrp="1"/>
          </p:cNvSpPr>
          <p:nvPr>
            <p:ph idx="1"/>
          </p:nvPr>
        </p:nvSpPr>
        <p:spPr>
          <a:xfrm>
            <a:off x="913795" y="2345008"/>
            <a:ext cx="10353762" cy="2582099"/>
          </a:xfrm>
        </p:spPr>
        <p:txBody>
          <a:bodyPr/>
          <a:lstStyle/>
          <a:p>
            <a:pPr lvl="0">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Kişiliğin gelişimi kişinin öğrenme tarihçesinde yatar.</a:t>
            </a:r>
          </a:p>
          <a:p>
            <a:pPr lvl="0">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Bandura tepkisel ve edimsel koşullanma yoluyla öğrenmeyi kabul etmez.</a:t>
            </a:r>
          </a:p>
          <a:p>
            <a:pPr lvl="0">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Öğrenme tepkisel ve edimsel koşullanma ile sınırlı değil. İnsan öğrenmelerin büyük bir kısmı ‘’</a:t>
            </a:r>
            <a:r>
              <a:rPr lang="tr-TR" sz="2200" b="1" dirty="0">
                <a:latin typeface="Times New Roman" panose="02020603050405020304" pitchFamily="18" charset="0"/>
                <a:cs typeface="Times New Roman" panose="02020603050405020304" pitchFamily="18" charset="0"/>
              </a:rPr>
              <a:t>model alma’’</a:t>
            </a:r>
            <a:r>
              <a:rPr lang="tr-TR" sz="2200" dirty="0">
                <a:latin typeface="Times New Roman" panose="02020603050405020304" pitchFamily="18" charset="0"/>
                <a:cs typeface="Times New Roman" panose="02020603050405020304" pitchFamily="18" charset="0"/>
              </a:rPr>
              <a:t> yoluyla dolaylı bir şekilde gerçekleşir.</a:t>
            </a:r>
          </a:p>
          <a:p>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95450" y="311545"/>
            <a:ext cx="1652636" cy="11006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38497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96930"/>
            <a:ext cx="10515600" cy="1141703"/>
          </a:xfrm>
        </p:spPr>
        <p:txBody>
          <a:bodyPr>
            <a:normAutofit/>
          </a:bodyPr>
          <a:lstStyle/>
          <a:p>
            <a:r>
              <a:rPr lang="tr-TR" b="1" dirty="0">
                <a:latin typeface="Times New Roman" panose="02020603050405020304" pitchFamily="18" charset="0"/>
                <a:cs typeface="Times New Roman" panose="02020603050405020304" pitchFamily="18" charset="0"/>
              </a:rPr>
              <a:t>Gözlem Yoluyla Öğrenme</a:t>
            </a:r>
            <a:endParaRPr lang="tr-TR" dirty="0"/>
          </a:p>
        </p:txBody>
      </p:sp>
      <p:sp>
        <p:nvSpPr>
          <p:cNvPr id="3" name="İçerik Yer Tutucusu 2"/>
          <p:cNvSpPr>
            <a:spLocks noGrp="1"/>
          </p:cNvSpPr>
          <p:nvPr>
            <p:ph idx="1"/>
          </p:nvPr>
        </p:nvSpPr>
        <p:spPr>
          <a:xfrm>
            <a:off x="715307" y="1891958"/>
            <a:ext cx="10515600" cy="4678206"/>
          </a:xfrm>
        </p:spPr>
        <p:txBody>
          <a:bodyPr>
            <a:normAutofit/>
          </a:bodyPr>
          <a:lstStyle/>
          <a:p>
            <a:pPr lvl="0">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Bandura’ya göre başkalarının davranışlarını gözleyerek, duyarak ya da okuyarak da öğrenmek mümkündür.</a:t>
            </a:r>
          </a:p>
          <a:p>
            <a:pPr lvl="0">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İnsan davranışlarının çoğu pekiştirme ve cezalandırma yoluyla öğrenilmeyecek karmaşıktır.</a:t>
            </a:r>
          </a:p>
          <a:p>
            <a:pPr lvl="0">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Bandura davranışlarının çoğunun diğer insanları gözleyerek öğrenildiğini öne sürer, yaparak öğrenme ile dolaylı öğrenmeyi birbirinden ayırır:</a:t>
            </a:r>
          </a:p>
          <a:p>
            <a:pPr marL="0" indent="0">
              <a:buNone/>
            </a:pPr>
            <a:r>
              <a:rPr lang="tr-TR" sz="2200" dirty="0">
                <a:latin typeface="Times New Roman" panose="02020603050405020304" pitchFamily="18" charset="0"/>
                <a:cs typeface="Times New Roman" panose="02020603050405020304" pitchFamily="18" charset="0"/>
              </a:rPr>
              <a:t>           </a:t>
            </a:r>
            <a:r>
              <a:rPr lang="tr-TR" sz="2200" b="1" dirty="0">
                <a:latin typeface="Times New Roman" panose="02020603050405020304" pitchFamily="18" charset="0"/>
                <a:cs typeface="Times New Roman" panose="02020603050405020304" pitchFamily="18" charset="0"/>
              </a:rPr>
              <a:t>Yaparak Öğrenme</a:t>
            </a:r>
            <a:r>
              <a:rPr lang="tr-TR" sz="2200" dirty="0">
                <a:latin typeface="Times New Roman" panose="02020603050405020304" pitchFamily="18" charset="0"/>
                <a:cs typeface="Times New Roman" panose="02020603050405020304" pitchFamily="18" charset="0"/>
              </a:rPr>
              <a:t>: Birey davranışlarının sonucundan öğrenir.</a:t>
            </a:r>
          </a:p>
          <a:p>
            <a:pPr marL="0" indent="0">
              <a:buNone/>
            </a:pPr>
            <a:r>
              <a:rPr lang="tr-TR" sz="2200" dirty="0">
                <a:latin typeface="Times New Roman" panose="02020603050405020304" pitchFamily="18" charset="0"/>
                <a:cs typeface="Times New Roman" panose="02020603050405020304" pitchFamily="18" charset="0"/>
              </a:rPr>
              <a:t>           </a:t>
            </a:r>
            <a:r>
              <a:rPr lang="tr-TR" sz="2200" b="1" dirty="0">
                <a:latin typeface="Times New Roman" panose="02020603050405020304" pitchFamily="18" charset="0"/>
                <a:cs typeface="Times New Roman" panose="02020603050405020304" pitchFamily="18" charset="0"/>
              </a:rPr>
              <a:t>Dolaylı Öğrenme:</a:t>
            </a:r>
            <a:r>
              <a:rPr lang="tr-TR" sz="2200" dirty="0">
                <a:latin typeface="Times New Roman" panose="02020603050405020304" pitchFamily="18" charset="0"/>
                <a:cs typeface="Times New Roman" panose="02020603050405020304" pitchFamily="18" charset="0"/>
              </a:rPr>
              <a:t> Birey diğer bireylerin davranışlarının sonucundan öğrenmektedir.</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25235" y="243605"/>
            <a:ext cx="1937387" cy="11126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06595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a:xfrm>
            <a:off x="913795" y="609600"/>
            <a:ext cx="7958601" cy="970450"/>
          </a:xfrm>
        </p:spPr>
        <p:txBody>
          <a:bodyPr/>
          <a:lstStyle/>
          <a:p>
            <a:r>
              <a:rPr lang="tr-TR" b="1" dirty="0">
                <a:latin typeface="Times New Roman" panose="02020603050405020304" pitchFamily="18" charset="0"/>
                <a:cs typeface="Times New Roman" panose="02020603050405020304" pitchFamily="18" charset="0"/>
              </a:rPr>
              <a:t>Gözlem Yoluyla Öğrenme</a:t>
            </a:r>
            <a:endParaRPr lang="tr-TR" dirty="0"/>
          </a:p>
        </p:txBody>
      </p:sp>
      <p:sp>
        <p:nvSpPr>
          <p:cNvPr id="3" name="İçerik Yer Tutucusu 2"/>
          <p:cNvSpPr>
            <a:spLocks noGrp="1"/>
          </p:cNvSpPr>
          <p:nvPr>
            <p:ph idx="1"/>
          </p:nvPr>
        </p:nvSpPr>
        <p:spPr>
          <a:xfrm>
            <a:off x="787047" y="1913517"/>
            <a:ext cx="7849959" cy="4058751"/>
          </a:xfrm>
        </p:spPr>
        <p:txBody>
          <a:bodyPr>
            <a:normAutofit/>
          </a:bodyPr>
          <a:lstStyle/>
          <a:p>
            <a:pPr marL="36900" lvl="0" indent="0">
              <a:buNone/>
            </a:pPr>
            <a:endParaRPr lang="tr-TR" sz="2200" dirty="0"/>
          </a:p>
          <a:p>
            <a:pPr lvl="0">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Gözlem yoluyla öğrenmenin temelinde model alma vardır. Model alma;</a:t>
            </a:r>
          </a:p>
          <a:p>
            <a:pPr marL="450000" lvl="1" indent="0">
              <a:buNone/>
            </a:pPr>
            <a:r>
              <a:rPr lang="tr-TR" sz="2000" dirty="0">
                <a:latin typeface="Times New Roman" panose="02020603050405020304" pitchFamily="18" charset="0"/>
                <a:cs typeface="Times New Roman" panose="02020603050405020304" pitchFamily="18" charset="0"/>
              </a:rPr>
              <a:t>Basit biçimde diğer insanların davranışlarını taklit etme değildir.</a:t>
            </a:r>
          </a:p>
          <a:p>
            <a:pPr marL="0" indent="0">
              <a:buNone/>
            </a:pPr>
            <a:r>
              <a:rPr lang="tr-TR" sz="2200" dirty="0">
                <a:latin typeface="Times New Roman" panose="02020603050405020304" pitchFamily="18" charset="0"/>
                <a:cs typeface="Times New Roman" panose="02020603050405020304" pitchFamily="18" charset="0"/>
              </a:rPr>
              <a:t>	Model alma; diğerlerinin davranışlarının gözlenmesini, bu davranışlarının bilişsel temsilcilerinin oluşturulmasını, depolanmasını ve istenildiğinde tekrar hatırlanarak üzerinde düşünülmesini içeren bir süreçtir.</a:t>
            </a:r>
          </a:p>
          <a:p>
            <a:endParaRPr lang="tr-TR" dirty="0"/>
          </a:p>
        </p:txBody>
      </p:sp>
      <p:pic>
        <p:nvPicPr>
          <p:cNvPr id="1030" name="Picture 6" descr="MODEL ALMA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6728" y="2784940"/>
            <a:ext cx="1605489" cy="19862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9123835" y="398299"/>
            <a:ext cx="2497393" cy="461665"/>
          </a:xfrm>
          <a:prstGeom prst="rect">
            <a:avLst/>
          </a:prstGeom>
          <a:solidFill>
            <a:schemeClr val="bg2"/>
          </a:solidFill>
        </p:spPr>
        <p:txBody>
          <a:bodyPr wrap="square" rtlCol="0">
            <a:spAutoFit/>
          </a:bodyPr>
          <a:lstStyle/>
          <a:p>
            <a:r>
              <a:rPr lang="tr-TR" sz="2400" b="1" dirty="0">
                <a:ln w="9525">
                  <a:solidFill>
                    <a:schemeClr val="bg1"/>
                  </a:solidFill>
                  <a:prstDash val="solid"/>
                </a:ln>
                <a:solidFill>
                  <a:schemeClr val="tx2"/>
                </a:solidFill>
                <a:effectLst>
                  <a:outerShdw blurRad="12700" dist="38100" dir="2700000" algn="tl" rotWithShape="0">
                    <a:schemeClr val="bg1">
                      <a:lumMod val="50000"/>
                    </a:schemeClr>
                  </a:outerShdw>
                </a:effectLst>
              </a:rPr>
              <a:t>MODEL ALMA</a:t>
            </a:r>
          </a:p>
        </p:txBody>
      </p:sp>
      <p:pic>
        <p:nvPicPr>
          <p:cNvPr id="4" name="Resi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59421" y="1094825"/>
            <a:ext cx="1800101" cy="14552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Resim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7909" y="4967780"/>
            <a:ext cx="2149246" cy="14776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0409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13795" y="609599"/>
            <a:ext cx="10298337" cy="1531455"/>
          </a:xfrm>
          <a:ln w="38100">
            <a:solidFill>
              <a:schemeClr val="bg1"/>
            </a:solidFill>
          </a:ln>
        </p:spPr>
        <p:txBody>
          <a:bodyPr>
            <a:normAutofit/>
          </a:bodyPr>
          <a:lstStyle/>
          <a:p>
            <a:r>
              <a:rPr lang="tr-TR" b="1" dirty="0">
                <a:latin typeface="Times New Roman" panose="02020603050405020304" pitchFamily="18" charset="0"/>
                <a:cs typeface="Times New Roman" panose="02020603050405020304" pitchFamily="18" charset="0"/>
              </a:rPr>
              <a:t>Gözlem Yoluyla Öğrenmeyi Sağlayan Dolaylı Yaşantılar</a:t>
            </a:r>
            <a:endParaRPr lang="tr-TR" dirty="0"/>
          </a:p>
        </p:txBody>
      </p:sp>
      <p:sp>
        <p:nvSpPr>
          <p:cNvPr id="3" name="İçerik Yer Tutucusu 2"/>
          <p:cNvSpPr>
            <a:spLocks noGrp="1"/>
          </p:cNvSpPr>
          <p:nvPr>
            <p:ph idx="1"/>
          </p:nvPr>
        </p:nvSpPr>
        <p:spPr>
          <a:xfrm>
            <a:off x="1209784" y="2646759"/>
            <a:ext cx="3243814" cy="524828"/>
          </a:xfrm>
          <a:solidFill>
            <a:srgbClr val="BF79D5"/>
          </a:solidFill>
          <a:ln w="19050">
            <a:solidFill>
              <a:schemeClr val="bg1"/>
            </a:solidFill>
          </a:ln>
        </p:spPr>
        <p:txBody>
          <a:bodyPr>
            <a:normAutofit lnSpcReduction="10000"/>
          </a:bodyPr>
          <a:lstStyle/>
          <a:p>
            <a:pPr marL="342900" lvl="0" indent="-342900" algn="just">
              <a:lnSpc>
                <a:spcPct val="107000"/>
              </a:lnSpc>
              <a:spcAft>
                <a:spcPts val="0"/>
              </a:spcAft>
              <a:buFont typeface="Wingdings" panose="05000000000000000000" pitchFamily="2" charset="2"/>
              <a:buChar char=""/>
            </a:pPr>
            <a:r>
              <a:rPr lang="tr-TR" sz="2800" dirty="0">
                <a:effectLst/>
                <a:latin typeface="Times New Roman" panose="02020603050405020304" pitchFamily="18" charset="0"/>
                <a:ea typeface="Calibri" panose="020F0502020204030204" pitchFamily="34" charset="0"/>
                <a:cs typeface="Times New Roman" panose="02020603050405020304" pitchFamily="18" charset="0"/>
              </a:rPr>
              <a:t>Dolaylı pekiştirme</a:t>
            </a:r>
          </a:p>
        </p:txBody>
      </p:sp>
      <p:sp>
        <p:nvSpPr>
          <p:cNvPr id="4" name="Metin kutusu 3"/>
          <p:cNvSpPr txBox="1"/>
          <p:nvPr/>
        </p:nvSpPr>
        <p:spPr>
          <a:xfrm>
            <a:off x="2600004" y="3565604"/>
            <a:ext cx="3274142" cy="553357"/>
          </a:xfrm>
          <a:prstGeom prst="rect">
            <a:avLst/>
          </a:prstGeom>
          <a:solidFill>
            <a:schemeClr val="accent5">
              <a:lumMod val="60000"/>
              <a:lumOff val="40000"/>
            </a:schemeClr>
          </a:solidFill>
          <a:ln w="19050">
            <a:solidFill>
              <a:schemeClr val="bg1"/>
            </a:solidFill>
          </a:ln>
        </p:spPr>
        <p:txBody>
          <a:bodyPr wrap="square" rtlCol="0">
            <a:spAutoFit/>
          </a:bodyPr>
          <a:lstStyle/>
          <a:p>
            <a:pPr marL="342900" indent="-342900" algn="just" defTabSz="457200">
              <a:lnSpc>
                <a:spcPct val="107000"/>
              </a:lnSpc>
              <a:spcBef>
                <a:spcPct val="20000"/>
              </a:spcBef>
              <a:buClr>
                <a:schemeClr val="tx2"/>
              </a:buClr>
              <a:buSzPct val="70000"/>
              <a:buFont typeface="Wingdings" panose="05000000000000000000" pitchFamily="2" charset="2"/>
              <a:buChar char=""/>
            </a:pPr>
            <a:r>
              <a:rPr lang="tr-TR" sz="2800" dirty="0">
                <a:ln>
                  <a:solidFill>
                    <a:schemeClr val="bg1">
                      <a:lumMod val="75000"/>
                      <a:lumOff val="25000"/>
                      <a:alpha val="10000"/>
                    </a:schemeClr>
                  </a:solidFill>
                </a:ln>
                <a:solidFill>
                  <a:schemeClr val="tx2"/>
                </a:solidFill>
                <a:latin typeface="Times New Roman" panose="02020603050405020304" pitchFamily="18" charset="0"/>
                <a:ea typeface="Calibri" panose="020F0502020204030204" pitchFamily="34" charset="0"/>
                <a:cs typeface="Times New Roman" panose="02020603050405020304" pitchFamily="18" charset="0"/>
              </a:rPr>
              <a:t>Dolaylı güdülenme</a:t>
            </a:r>
          </a:p>
        </p:txBody>
      </p:sp>
      <p:sp>
        <p:nvSpPr>
          <p:cNvPr id="5" name="Metin kutusu 4"/>
          <p:cNvSpPr txBox="1"/>
          <p:nvPr/>
        </p:nvSpPr>
        <p:spPr>
          <a:xfrm>
            <a:off x="6294867" y="4653433"/>
            <a:ext cx="2428568" cy="522259"/>
          </a:xfrm>
          <a:prstGeom prst="rect">
            <a:avLst/>
          </a:prstGeom>
          <a:solidFill>
            <a:srgbClr val="00B0F0"/>
          </a:solidFill>
          <a:ln w="19050">
            <a:solidFill>
              <a:schemeClr val="bg1"/>
            </a:solidFill>
          </a:ln>
        </p:spPr>
        <p:txBody>
          <a:bodyPr wrap="square" rtlCol="0">
            <a:spAutoFit/>
          </a:bodyPr>
          <a:lstStyle/>
          <a:p>
            <a:pPr marL="342900" lvl="0" indent="-342900" algn="just">
              <a:lnSpc>
                <a:spcPct val="107000"/>
              </a:lnSpc>
              <a:spcAft>
                <a:spcPts val="0"/>
              </a:spcAft>
              <a:buFont typeface="Wingdings" panose="05000000000000000000" pitchFamily="2" charset="2"/>
              <a:buChar char=""/>
            </a:pPr>
            <a:r>
              <a:rPr lang="tr-TR" sz="2800" dirty="0">
                <a:ln>
                  <a:solidFill>
                    <a:schemeClr val="bg1">
                      <a:lumMod val="75000"/>
                      <a:lumOff val="25000"/>
                      <a:alpha val="10000"/>
                    </a:schemeClr>
                  </a:solidFill>
                </a:ln>
                <a:solidFill>
                  <a:schemeClr val="tx2"/>
                </a:solidFill>
                <a:latin typeface="Times New Roman" panose="02020603050405020304" pitchFamily="18" charset="0"/>
                <a:ea typeface="Calibri" panose="020F0502020204030204" pitchFamily="34" charset="0"/>
                <a:cs typeface="Times New Roman" panose="02020603050405020304" pitchFamily="18" charset="0"/>
              </a:rPr>
              <a:t>Dolaylı ceza</a:t>
            </a:r>
          </a:p>
        </p:txBody>
      </p:sp>
      <p:sp>
        <p:nvSpPr>
          <p:cNvPr id="6" name="Metin kutusu 5"/>
          <p:cNvSpPr txBox="1"/>
          <p:nvPr/>
        </p:nvSpPr>
        <p:spPr>
          <a:xfrm>
            <a:off x="7831883" y="5689146"/>
            <a:ext cx="3425166" cy="522259"/>
          </a:xfrm>
          <a:prstGeom prst="rect">
            <a:avLst/>
          </a:prstGeom>
          <a:solidFill>
            <a:srgbClr val="00B050"/>
          </a:solidFill>
          <a:ln w="19050">
            <a:solidFill>
              <a:schemeClr val="bg1"/>
            </a:solidFill>
          </a:ln>
        </p:spPr>
        <p:txBody>
          <a:bodyPr wrap="square" rtlCol="0">
            <a:spAutoFit/>
          </a:bodyPr>
          <a:lstStyle/>
          <a:p>
            <a:pPr marL="342900" lvl="0" indent="-342900" algn="just">
              <a:lnSpc>
                <a:spcPct val="107000"/>
              </a:lnSpc>
              <a:spcAft>
                <a:spcPts val="800"/>
              </a:spcAft>
              <a:buFont typeface="Wingdings" panose="05000000000000000000" pitchFamily="2" charset="2"/>
              <a:buChar char=""/>
            </a:pPr>
            <a:r>
              <a:rPr lang="tr-TR" sz="2800" dirty="0">
                <a:ln>
                  <a:solidFill>
                    <a:schemeClr val="bg1">
                      <a:lumMod val="75000"/>
                      <a:lumOff val="25000"/>
                      <a:alpha val="10000"/>
                    </a:schemeClr>
                  </a:solidFill>
                </a:ln>
                <a:solidFill>
                  <a:schemeClr val="tx2"/>
                </a:solidFill>
                <a:latin typeface="Times New Roman" panose="02020603050405020304" pitchFamily="18" charset="0"/>
                <a:ea typeface="Calibri" panose="020F0502020204030204" pitchFamily="34" charset="0"/>
                <a:cs typeface="Times New Roman" panose="02020603050405020304" pitchFamily="18" charset="0"/>
              </a:rPr>
              <a:t>Dolaylı duygulanım</a:t>
            </a:r>
          </a:p>
        </p:txBody>
      </p:sp>
      <p:sp>
        <p:nvSpPr>
          <p:cNvPr id="7" name="Metin kutusu 6"/>
          <p:cNvSpPr txBox="1"/>
          <p:nvPr/>
        </p:nvSpPr>
        <p:spPr>
          <a:xfrm>
            <a:off x="5161935" y="2653547"/>
            <a:ext cx="5339897" cy="523220"/>
          </a:xfrm>
          <a:prstGeom prst="rect">
            <a:avLst/>
          </a:prstGeom>
          <a:noFill/>
          <a:ln>
            <a:solidFill>
              <a:schemeClr val="bg1"/>
            </a:solidFill>
          </a:ln>
        </p:spPr>
        <p:txBody>
          <a:bodyPr wrap="square" rtlCol="0">
            <a:spAutoFit/>
          </a:bodyPr>
          <a:lstStyle/>
          <a:p>
            <a:r>
              <a:rPr lang="tr-TR" sz="1400" dirty="0">
                <a:solidFill>
                  <a:schemeClr val="tx2"/>
                </a:solidFill>
                <a:latin typeface="Times New Roman" panose="02020603050405020304" pitchFamily="18" charset="0"/>
                <a:cs typeface="Times New Roman" panose="02020603050405020304" pitchFamily="18" charset="0"/>
              </a:rPr>
              <a:t>Pekiştirilen modeli izleyen bireyler modelin davranışını daha sıklıkla ve kısa sürede taklit ederler.</a:t>
            </a:r>
          </a:p>
        </p:txBody>
      </p:sp>
      <p:sp>
        <p:nvSpPr>
          <p:cNvPr id="8" name="Metin kutusu 7"/>
          <p:cNvSpPr txBox="1"/>
          <p:nvPr/>
        </p:nvSpPr>
        <p:spPr>
          <a:xfrm>
            <a:off x="756480" y="4688471"/>
            <a:ext cx="5149168" cy="523220"/>
          </a:xfrm>
          <a:prstGeom prst="rect">
            <a:avLst/>
          </a:prstGeom>
          <a:noFill/>
          <a:ln>
            <a:solidFill>
              <a:schemeClr val="bg1"/>
            </a:solidFill>
          </a:ln>
        </p:spPr>
        <p:txBody>
          <a:bodyPr wrap="square" rtlCol="0">
            <a:spAutoFit/>
          </a:bodyPr>
          <a:lstStyle/>
          <a:p>
            <a:r>
              <a:rPr lang="tr-TR" sz="1400" dirty="0">
                <a:solidFill>
                  <a:schemeClr val="tx2"/>
                </a:solidFill>
                <a:latin typeface="Times New Roman" panose="02020603050405020304" pitchFamily="18" charset="0"/>
                <a:cs typeface="Times New Roman" panose="02020603050405020304" pitchFamily="18" charset="0"/>
              </a:rPr>
              <a:t>Cezalandırılan modeli izleyen bireyler benzer davranışlarda bulunmazlar.</a:t>
            </a:r>
          </a:p>
        </p:txBody>
      </p:sp>
      <p:sp>
        <p:nvSpPr>
          <p:cNvPr id="9" name="Metin kutusu 8"/>
          <p:cNvSpPr txBox="1"/>
          <p:nvPr/>
        </p:nvSpPr>
        <p:spPr>
          <a:xfrm>
            <a:off x="6475917" y="3472951"/>
            <a:ext cx="5315711" cy="738664"/>
          </a:xfrm>
          <a:prstGeom prst="rect">
            <a:avLst/>
          </a:prstGeom>
          <a:noFill/>
          <a:ln>
            <a:solidFill>
              <a:schemeClr val="bg1"/>
            </a:solidFill>
          </a:ln>
        </p:spPr>
        <p:txBody>
          <a:bodyPr wrap="square" rtlCol="0">
            <a:spAutoFit/>
          </a:bodyPr>
          <a:lstStyle/>
          <a:p>
            <a:r>
              <a:rPr lang="tr-TR" sz="1400" dirty="0">
                <a:solidFill>
                  <a:schemeClr val="tx2"/>
                </a:solidFill>
                <a:latin typeface="Times New Roman" panose="02020603050405020304" pitchFamily="18" charset="0"/>
                <a:cs typeface="Times New Roman" panose="02020603050405020304" pitchFamily="18" charset="0"/>
              </a:rPr>
              <a:t>Bireyin davranışını gözleyen kişinin, bireyin davranışlarının pekiştirilme ihtimaline bağlı olarak bu davranışları yapma konusunda istekli olmasıdır.</a:t>
            </a:r>
          </a:p>
        </p:txBody>
      </p:sp>
      <p:sp>
        <p:nvSpPr>
          <p:cNvPr id="10" name="Metin kutusu 9"/>
          <p:cNvSpPr txBox="1"/>
          <p:nvPr/>
        </p:nvSpPr>
        <p:spPr>
          <a:xfrm>
            <a:off x="756480" y="5689146"/>
            <a:ext cx="6676707" cy="523220"/>
          </a:xfrm>
          <a:prstGeom prst="rect">
            <a:avLst/>
          </a:prstGeom>
          <a:noFill/>
          <a:ln>
            <a:solidFill>
              <a:schemeClr val="bg1"/>
            </a:solidFill>
          </a:ln>
        </p:spPr>
        <p:txBody>
          <a:bodyPr wrap="square" rtlCol="0">
            <a:spAutoFit/>
          </a:bodyPr>
          <a:lstStyle/>
          <a:p>
            <a:r>
              <a:rPr lang="tr-TR" sz="1400" dirty="0">
                <a:solidFill>
                  <a:schemeClr val="tx2"/>
                </a:solidFill>
                <a:latin typeface="Times New Roman" panose="02020603050405020304" pitchFamily="18" charset="0"/>
                <a:cs typeface="Times New Roman" panose="02020603050405020304" pitchFamily="18" charset="0"/>
              </a:rPr>
              <a:t>Birey kendisi yaşamasa da başkalarının yaşantılarını gözleyerek dolaylı olarak korku, kaygı gibi duyguları geliştirebilmektedir.</a:t>
            </a:r>
          </a:p>
        </p:txBody>
      </p:sp>
    </p:spTree>
    <p:extLst>
      <p:ext uri="{BB962C8B-B14F-4D97-AF65-F5344CB8AC3E}">
        <p14:creationId xmlns:p14="http://schemas.microsoft.com/office/powerpoint/2010/main" val="1234008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73529" y="1798225"/>
            <a:ext cx="10515600" cy="4351338"/>
          </a:xfrm>
        </p:spPr>
        <p:txBody>
          <a:bodyPr>
            <a:normAutofit/>
          </a:bodyPr>
          <a:lstStyle/>
          <a:p>
            <a:pPr lvl="0" indent="-342900" algn="just">
              <a:lnSpc>
                <a:spcPct val="107000"/>
              </a:lnSpc>
              <a:spcAft>
                <a:spcPts val="0"/>
              </a:spcAft>
              <a:buFont typeface="Courier New" panose="02070309020205020404" pitchFamily="49" charset="0"/>
              <a:buChar char="o"/>
            </a:pPr>
            <a:r>
              <a:rPr lang="tr-TR" sz="2200" b="1" i="1" dirty="0">
                <a:effectLst/>
                <a:latin typeface="Times New Roman" panose="02020603050405020304" pitchFamily="18" charset="0"/>
                <a:ea typeface="Calibri" panose="020F0502020204030204" pitchFamily="34" charset="0"/>
                <a:cs typeface="Times New Roman" panose="02020603050405020304" pitchFamily="18" charset="0"/>
              </a:rPr>
              <a:t>Dolaylı pekiştirme</a:t>
            </a: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 Öğrenmeyi sağlayan şey modelden edinilen dolaylı yaşantılardır. Diğer insanların davranışları olumlu sonuç doğurursa gözlemcinin benzer şekilde davranmasını artırır.</a:t>
            </a:r>
          </a:p>
          <a:p>
            <a:pPr lvl="0" indent="-342900" algn="just">
              <a:lnSpc>
                <a:spcPct val="107000"/>
              </a:lnSpc>
              <a:spcAft>
                <a:spcPts val="0"/>
              </a:spcAft>
              <a:buFont typeface="Courier New" panose="02070309020205020404" pitchFamily="49" charset="0"/>
              <a:buChar char="o"/>
            </a:pPr>
            <a:endParaRPr lang="tr-TR" sz="2200" dirty="0">
              <a:effectLst/>
              <a:latin typeface="Times New Roman" panose="02020603050405020304" pitchFamily="18" charset="0"/>
              <a:ea typeface="Calibri" panose="020F0502020204030204" pitchFamily="34" charset="0"/>
              <a:cs typeface="Times New Roman" panose="02020603050405020304" pitchFamily="18" charset="0"/>
            </a:endParaRPr>
          </a:p>
          <a:p>
            <a:pPr lvl="0" indent="-342900" algn="just">
              <a:lnSpc>
                <a:spcPct val="107000"/>
              </a:lnSpc>
              <a:spcAft>
                <a:spcPts val="800"/>
              </a:spcAft>
              <a:buFont typeface="Courier New" panose="02070309020205020404" pitchFamily="49" charset="0"/>
              <a:buChar char="o"/>
            </a:pPr>
            <a:r>
              <a:rPr lang="tr-TR" sz="2200" b="1" i="1" dirty="0">
                <a:effectLst/>
                <a:latin typeface="Times New Roman" panose="02020603050405020304" pitchFamily="18" charset="0"/>
                <a:ea typeface="Calibri" panose="020F0502020204030204" pitchFamily="34" charset="0"/>
                <a:cs typeface="Times New Roman" panose="02020603050405020304" pitchFamily="18" charset="0"/>
              </a:rPr>
              <a:t>Dolaylı güdülenme:</a:t>
            </a: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 Birey gözlediği modelin sergilediği davranış sonucunda ulaştığı hoş duruma kendisi de ulaşmak isteyecek, bununda harekete geçirici(güdüleyici) işlevi olacaktır.</a:t>
            </a:r>
          </a:p>
          <a:p>
            <a:pPr marL="0" indent="0">
              <a:buNone/>
            </a:pPr>
            <a:endParaRPr lang="tr-TR" sz="2800" dirty="0"/>
          </a:p>
        </p:txBody>
      </p:sp>
    </p:spTree>
    <p:extLst>
      <p:ext uri="{BB962C8B-B14F-4D97-AF65-F5344CB8AC3E}">
        <p14:creationId xmlns:p14="http://schemas.microsoft.com/office/powerpoint/2010/main" val="1216486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93194" y="1887996"/>
            <a:ext cx="10515600" cy="3028133"/>
          </a:xfrm>
        </p:spPr>
        <p:txBody>
          <a:bodyPr>
            <a:normAutofit/>
          </a:bodyPr>
          <a:lstStyle/>
          <a:p>
            <a:pPr marL="342900" lvl="0" indent="-342900" algn="just">
              <a:lnSpc>
                <a:spcPct val="107000"/>
              </a:lnSpc>
              <a:spcAft>
                <a:spcPts val="0"/>
              </a:spcAft>
              <a:buFont typeface="Courier New" panose="02070309020205020404" pitchFamily="49" charset="0"/>
              <a:buChar char="o"/>
            </a:pPr>
            <a:r>
              <a:rPr lang="tr-TR" sz="2200" b="1" i="1" dirty="0">
                <a:effectLst/>
                <a:latin typeface="Times New Roman" panose="02020603050405020304" pitchFamily="18" charset="0"/>
                <a:ea typeface="Calibri" panose="020F0502020204030204" pitchFamily="34" charset="0"/>
                <a:cs typeface="Times New Roman" panose="02020603050405020304" pitchFamily="18" charset="0"/>
              </a:rPr>
              <a:t>Dolaylı ceza:</a:t>
            </a: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 Diğer insanlarının davranışlarının olumsuz sonuçları doğurduğuna şahit olmak bireyde benzer davranışları açığa çıkarmasını azaltır. Buna da dolaylı ceza etkisi denir.</a:t>
            </a:r>
          </a:p>
          <a:p>
            <a:pPr marL="342900" lvl="0" indent="-342900" algn="just">
              <a:lnSpc>
                <a:spcPct val="107000"/>
              </a:lnSpc>
              <a:spcAft>
                <a:spcPts val="0"/>
              </a:spcAft>
              <a:buFont typeface="Courier New" panose="02070309020205020404" pitchFamily="49" charset="0"/>
              <a:buChar char="o"/>
            </a:pPr>
            <a:endParaRPr lang="tr-T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Courier New" panose="02070309020205020404" pitchFamily="49" charset="0"/>
              <a:buChar char="o"/>
            </a:pPr>
            <a:r>
              <a:rPr lang="tr-TR" sz="2200" b="1" i="1" dirty="0">
                <a:effectLst/>
                <a:latin typeface="Times New Roman" panose="02020603050405020304" pitchFamily="18" charset="0"/>
                <a:ea typeface="Calibri" panose="020F0502020204030204" pitchFamily="34" charset="0"/>
                <a:cs typeface="Times New Roman" panose="02020603050405020304" pitchFamily="18" charset="0"/>
              </a:rPr>
              <a:t>Dolaylı duygulanım:</a:t>
            </a: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 Dolaylı duygulanım sayesinde insanlar aynı şeyleri yaşamasa da nelerin zevk verici nelerin acı verici olduğunu öğrenirler.</a:t>
            </a:r>
          </a:p>
          <a:p>
            <a:pPr marL="0" indent="0">
              <a:buNone/>
            </a:pPr>
            <a:endParaRPr lang="tr-TR" sz="2800" dirty="0"/>
          </a:p>
        </p:txBody>
      </p:sp>
    </p:spTree>
    <p:extLst>
      <p:ext uri="{BB962C8B-B14F-4D97-AF65-F5344CB8AC3E}">
        <p14:creationId xmlns:p14="http://schemas.microsoft.com/office/powerpoint/2010/main" val="620002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13795" y="529701"/>
            <a:ext cx="9535222" cy="970450"/>
          </a:xfrm>
        </p:spPr>
        <p:txBody>
          <a:bodyPr>
            <a:normAutofit fontScale="90000"/>
          </a:bodyPr>
          <a:lstStyle/>
          <a:p>
            <a:r>
              <a:rPr lang="tr-TR"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GÖZLEM YOLUYLA ÖĞRENME SÜREÇLERİ</a:t>
            </a:r>
            <a:endParaRPr lang="tr-TR"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663475" y="1902603"/>
            <a:ext cx="9785542" cy="4058751"/>
          </a:xfrm>
        </p:spPr>
        <p:txBody>
          <a:bodyPr/>
          <a:lstStyle/>
          <a:p>
            <a:pPr>
              <a:buFont typeface="Courier New" panose="02070309020205020404" pitchFamily="49" charset="0"/>
              <a:buChar char="o"/>
            </a:pPr>
            <a:r>
              <a:rPr lang="tr-TR" sz="2200" b="1" i="1" dirty="0">
                <a:effectLst/>
                <a:latin typeface="Times New Roman" panose="02020603050405020304" pitchFamily="18" charset="0"/>
                <a:ea typeface="Calibri" panose="020F0502020204030204" pitchFamily="34" charset="0"/>
                <a:cs typeface="Times New Roman" panose="02020603050405020304" pitchFamily="18" charset="0"/>
              </a:rPr>
              <a:t>Dikkat (</a:t>
            </a:r>
            <a:r>
              <a:rPr lang="tr-TR" sz="2200" b="1" i="1" dirty="0" err="1">
                <a:effectLst/>
                <a:latin typeface="Times New Roman" panose="02020603050405020304" pitchFamily="18" charset="0"/>
                <a:ea typeface="Calibri" panose="020F0502020204030204" pitchFamily="34" charset="0"/>
                <a:cs typeface="Times New Roman" panose="02020603050405020304" pitchFamily="18" charset="0"/>
              </a:rPr>
              <a:t>Attention</a:t>
            </a:r>
            <a:r>
              <a:rPr lang="tr-TR" sz="2200" b="1" i="1" dirty="0">
                <a:effectLst/>
                <a:latin typeface="Times New Roman" panose="02020603050405020304" pitchFamily="18" charset="0"/>
                <a:ea typeface="Calibri" panose="020F0502020204030204" pitchFamily="34" charset="0"/>
                <a:cs typeface="Times New Roman" panose="02020603050405020304" pitchFamily="18" charset="0"/>
              </a:rPr>
              <a:t>):</a:t>
            </a:r>
            <a:r>
              <a:rPr lang="tr-TR"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Gözlem yoluyla öğrenmenin gerçekleşmesi için gözlemcinin model aldığı davranışa dikkat etmesi ve davranışı doğru bir biçimde algılaması gerekir. Dikkatimizi yakın ilişkide olduğumuz kimseler ya da yüksek statü, ünlü, çekici ve ilgin modeller çeker.</a:t>
            </a:r>
          </a:p>
          <a:p>
            <a:pPr lvl="0" indent="-342900" algn="just">
              <a:lnSpc>
                <a:spcPct val="107000"/>
              </a:lnSpc>
              <a:spcAft>
                <a:spcPts val="800"/>
              </a:spcAft>
              <a:buClr>
                <a:srgbClr val="505046"/>
              </a:buClr>
              <a:buFont typeface="Courier New" panose="02070309020205020404" pitchFamily="49" charset="0"/>
              <a:buChar char="o"/>
            </a:pPr>
            <a:r>
              <a:rPr lang="tr-TR" sz="2200" b="1" i="1" dirty="0">
                <a:ln>
                  <a:solidFill>
                    <a:prstClr val="white">
                      <a:lumMod val="75000"/>
                      <a:lumOff val="25000"/>
                      <a:alpha val="10000"/>
                    </a:prstClr>
                  </a:solidFill>
                </a:ln>
                <a:solidFill>
                  <a:srgbClr val="505046"/>
                </a:solidFill>
                <a:effectLst/>
                <a:latin typeface="Times New Roman" panose="02020603050405020304" pitchFamily="18" charset="0"/>
                <a:ea typeface="Calibri" panose="020F0502020204030204" pitchFamily="34" charset="0"/>
                <a:cs typeface="Times New Roman" panose="02020603050405020304" pitchFamily="18" charset="0"/>
              </a:rPr>
              <a:t>Hatırda tutma süreci (</a:t>
            </a:r>
            <a:r>
              <a:rPr lang="tr-TR" sz="2200" b="1" i="1" dirty="0" err="1">
                <a:ln>
                  <a:solidFill>
                    <a:prstClr val="white">
                      <a:lumMod val="75000"/>
                      <a:lumOff val="25000"/>
                      <a:alpha val="10000"/>
                    </a:prstClr>
                  </a:solidFill>
                </a:ln>
                <a:solidFill>
                  <a:srgbClr val="505046"/>
                </a:solidFill>
                <a:effectLst/>
                <a:latin typeface="Times New Roman" panose="02020603050405020304" pitchFamily="18" charset="0"/>
                <a:ea typeface="Calibri" panose="020F0502020204030204" pitchFamily="34" charset="0"/>
                <a:cs typeface="Times New Roman" panose="02020603050405020304" pitchFamily="18" charset="0"/>
              </a:rPr>
              <a:t>Retention</a:t>
            </a:r>
            <a:r>
              <a:rPr lang="tr-TR" sz="2200" b="1" i="1" dirty="0">
                <a:ln>
                  <a:solidFill>
                    <a:prstClr val="white">
                      <a:lumMod val="75000"/>
                      <a:lumOff val="25000"/>
                      <a:alpha val="10000"/>
                    </a:prstClr>
                  </a:solidFill>
                </a:ln>
                <a:solidFill>
                  <a:srgbClr val="505046"/>
                </a:solidFill>
                <a:effectLst/>
                <a:latin typeface="Times New Roman" panose="02020603050405020304" pitchFamily="18" charset="0"/>
                <a:ea typeface="Calibri" panose="020F0502020204030204" pitchFamily="34" charset="0"/>
                <a:cs typeface="Times New Roman" panose="02020603050405020304" pitchFamily="18" charset="0"/>
              </a:rPr>
              <a:t>) : </a:t>
            </a:r>
            <a:r>
              <a:rPr lang="tr-TR" sz="2200" dirty="0">
                <a:ln>
                  <a:solidFill>
                    <a:prstClr val="white">
                      <a:lumMod val="75000"/>
                      <a:lumOff val="25000"/>
                      <a:alpha val="10000"/>
                    </a:prstClr>
                  </a:solidFill>
                </a:ln>
                <a:solidFill>
                  <a:srgbClr val="505046"/>
                </a:solidFill>
                <a:effectLst/>
                <a:latin typeface="Times New Roman" panose="02020603050405020304" pitchFamily="18" charset="0"/>
                <a:ea typeface="Calibri" panose="020F0502020204030204" pitchFamily="34" charset="0"/>
                <a:cs typeface="Times New Roman" panose="02020603050405020304" pitchFamily="18" charset="0"/>
              </a:rPr>
              <a:t>Algılanan davranışın sembolik ve kodlamasını ve zihinsel olarak tekrar edilmesini içerir. Model alınan davranışın hatırlanmasını hatırda tutulması için gözlenen davranış uzun süreli bellekte kodlanması ve depolanması gerekir. Bilgi görsel yada sözel olarak iki yolla sembolleştirilir. Bandura’ya göre davranışları düzenleyen bilişsel süreçlerin çoğu sözeldir.</a:t>
            </a:r>
          </a:p>
          <a:p>
            <a:endParaRPr lang="tr-TR"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15397" y="0"/>
            <a:ext cx="1476603" cy="6858000"/>
          </a:xfrm>
          <a:prstGeom prst="rect">
            <a:avLst/>
          </a:prstGeom>
          <a:ln>
            <a:solidFill>
              <a:schemeClr val="tx1"/>
            </a:solidFill>
          </a:ln>
        </p:spPr>
      </p:pic>
    </p:spTree>
    <p:extLst>
      <p:ext uri="{BB962C8B-B14F-4D97-AF65-F5344CB8AC3E}">
        <p14:creationId xmlns:p14="http://schemas.microsoft.com/office/powerpoint/2010/main" val="457908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13795" y="511945"/>
            <a:ext cx="9544100" cy="970450"/>
          </a:xfrm>
        </p:spPr>
        <p:txBody>
          <a:bodyPr>
            <a:normAutofit fontScale="90000"/>
          </a:bodyPr>
          <a:lstStyle/>
          <a:p>
            <a:r>
              <a:rPr lang="tr-TR"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GÖZLEM YOLUYLA ÖĞRENME SÜREÇLERİ</a:t>
            </a:r>
            <a:endParaRPr lang="tr-TR"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825019" y="2167455"/>
            <a:ext cx="9632876" cy="2741897"/>
          </a:xfrm>
        </p:spPr>
        <p:txBody>
          <a:bodyPr/>
          <a:lstStyle/>
          <a:p>
            <a:pPr>
              <a:buFont typeface="Courier New" panose="02070309020205020404" pitchFamily="49" charset="0"/>
              <a:buChar char="o"/>
            </a:pPr>
            <a:r>
              <a:rPr lang="tr-TR" b="1" i="1" dirty="0">
                <a:latin typeface="Times New Roman" panose="02020603050405020304" pitchFamily="18" charset="0"/>
                <a:ea typeface="Calibri" panose="020F0502020204030204" pitchFamily="34" charset="0"/>
                <a:cs typeface="Times New Roman" panose="02020603050405020304" pitchFamily="18" charset="0"/>
              </a:rPr>
              <a:t>Davranışı meydana getirme süreci (</a:t>
            </a:r>
            <a:r>
              <a:rPr lang="tr-TR" b="1" i="1" dirty="0" err="1">
                <a:latin typeface="Times New Roman" panose="02020603050405020304" pitchFamily="18" charset="0"/>
                <a:ea typeface="Calibri" panose="020F0502020204030204" pitchFamily="34" charset="0"/>
                <a:cs typeface="Times New Roman" panose="02020603050405020304" pitchFamily="18" charset="0"/>
              </a:rPr>
              <a:t>Realizin</a:t>
            </a:r>
            <a:r>
              <a:rPr lang="tr-TR" b="1" i="1" dirty="0">
                <a:latin typeface="Times New Roman" panose="02020603050405020304" pitchFamily="18" charset="0"/>
                <a:ea typeface="Calibri" panose="020F0502020204030204" pitchFamily="34" charset="0"/>
                <a:cs typeface="Times New Roman" panose="02020603050405020304" pitchFamily="18" charset="0"/>
              </a:rPr>
              <a:t>)</a:t>
            </a:r>
            <a:r>
              <a:rPr lang="tr-TR" b="1" i="1"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ea typeface="Calibri" panose="020F0502020204030204" pitchFamily="34" charset="0"/>
                <a:cs typeface="Times New Roman" panose="02020603050405020304" pitchFamily="18" charset="0"/>
              </a:rPr>
              <a:t>Öğrenilenlerin performansa dönüştürülmesi aşamasıdır.</a:t>
            </a:r>
          </a:p>
          <a:p>
            <a:pPr>
              <a:buFont typeface="Courier New" panose="02070309020205020404" pitchFamily="49" charset="0"/>
              <a:buChar char="o"/>
            </a:pPr>
            <a:endParaRPr lang="tr-TR" dirty="0">
              <a:latin typeface="Times New Roman" panose="02020603050405020304" pitchFamily="18" charset="0"/>
              <a:cs typeface="Times New Roman" panose="02020603050405020304" pitchFamily="18" charset="0"/>
            </a:endParaRPr>
          </a:p>
          <a:p>
            <a:pPr>
              <a:buFont typeface="Courier New" panose="02070309020205020404" pitchFamily="49" charset="0"/>
              <a:buChar char="o"/>
            </a:pPr>
            <a:r>
              <a:rPr lang="tr-TR" b="1" i="1" dirty="0">
                <a:latin typeface="Times New Roman" panose="02020603050405020304" pitchFamily="18" charset="0"/>
                <a:ea typeface="Calibri" panose="020F0502020204030204" pitchFamily="34" charset="0"/>
                <a:cs typeface="Times New Roman" panose="02020603050405020304" pitchFamily="18" charset="0"/>
              </a:rPr>
              <a:t>Güdülenme süreci (</a:t>
            </a:r>
            <a:r>
              <a:rPr lang="tr-TR" b="1" i="1" dirty="0" err="1">
                <a:latin typeface="Times New Roman" panose="02020603050405020304" pitchFamily="18" charset="0"/>
                <a:ea typeface="Calibri" panose="020F0502020204030204" pitchFamily="34" charset="0"/>
                <a:cs typeface="Times New Roman" panose="02020603050405020304" pitchFamily="18" charset="0"/>
              </a:rPr>
              <a:t>Motivation</a:t>
            </a:r>
            <a:r>
              <a:rPr lang="tr-TR" b="1" i="1" dirty="0">
                <a:latin typeface="Times New Roman" panose="02020603050405020304" pitchFamily="18" charset="0"/>
                <a:ea typeface="Calibri" panose="020F0502020204030204" pitchFamily="34" charset="0"/>
                <a:cs typeface="Times New Roman" panose="02020603050405020304" pitchFamily="18" charset="0"/>
              </a:rPr>
              <a:t>): </a:t>
            </a:r>
            <a:r>
              <a:rPr lang="tr-TR" dirty="0">
                <a:ln>
                  <a:solidFill>
                    <a:prstClr val="white">
                      <a:lumMod val="75000"/>
                      <a:lumOff val="25000"/>
                      <a:alpha val="10000"/>
                    </a:prstClr>
                  </a:solidFill>
                </a:ln>
                <a:solidFill>
                  <a:srgbClr val="505046"/>
                </a:solidFill>
                <a:latin typeface="Times New Roman" panose="02020603050405020304" pitchFamily="18" charset="0"/>
                <a:ea typeface="Calibri" panose="020F0502020204030204" pitchFamily="34" charset="0"/>
                <a:cs typeface="Times New Roman" panose="02020603050405020304" pitchFamily="18" charset="0"/>
              </a:rPr>
              <a:t>Öğrenilen davranışın performansa dönüştürülmesinde harekete geçirici rol oynar. Gözlemci davranış sonucunda pekiştireç alacağını tahmin ederse gözleyerek öğrendiği davranışı sergilemeye güdülenecektir.</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15397" y="0"/>
            <a:ext cx="1476603" cy="6858000"/>
          </a:xfrm>
          <a:prstGeom prst="rect">
            <a:avLst/>
          </a:prstGeom>
          <a:ln>
            <a:solidFill>
              <a:schemeClr val="tx1"/>
            </a:solidFill>
          </a:ln>
        </p:spPr>
      </p:pic>
    </p:spTree>
    <p:extLst>
      <p:ext uri="{BB962C8B-B14F-4D97-AF65-F5344CB8AC3E}">
        <p14:creationId xmlns:p14="http://schemas.microsoft.com/office/powerpoint/2010/main" val="768951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8A4B095-C00E-43CE-B398-44E0AAF34CB9}"/>
              </a:ext>
            </a:extLst>
          </p:cNvPr>
          <p:cNvSpPr>
            <a:spLocks noGrp="1"/>
          </p:cNvSpPr>
          <p:nvPr>
            <p:ph type="title"/>
          </p:nvPr>
        </p:nvSpPr>
        <p:spPr/>
        <p:txBody>
          <a:bodyPr>
            <a:noAutofit/>
          </a:bodyPr>
          <a:lstStyle/>
          <a:p>
            <a:r>
              <a:rPr lang="tr-TR" dirty="0">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j-lt"/>
                <a:cs typeface="Times New Roman" panose="02020603050405020304" pitchFamily="18" charset="0"/>
              </a:rPr>
              <a:t>RASTLANTISAL OLAYLAR VE  KARŞILAŞMALAR</a:t>
            </a:r>
          </a:p>
        </p:txBody>
      </p:sp>
      <p:sp>
        <p:nvSpPr>
          <p:cNvPr id="3" name="İçerik Yer Tutucusu 2">
            <a:extLst>
              <a:ext uri="{FF2B5EF4-FFF2-40B4-BE49-F238E27FC236}">
                <a16:creationId xmlns:a16="http://schemas.microsoft.com/office/drawing/2014/main" id="{B646BD55-65F9-490B-9937-42CA7A5E07DE}"/>
              </a:ext>
            </a:extLst>
          </p:cNvPr>
          <p:cNvSpPr>
            <a:spLocks noGrp="1"/>
          </p:cNvSpPr>
          <p:nvPr>
            <p:ph idx="1"/>
          </p:nvPr>
        </p:nvSpPr>
        <p:spPr>
          <a:xfrm>
            <a:off x="792331" y="2180771"/>
            <a:ext cx="10411288" cy="4058751"/>
          </a:xfrm>
        </p:spPr>
        <p:txBody>
          <a:bodyPr>
            <a:normAutofit/>
          </a:bodyPr>
          <a:lstStyle/>
          <a:p>
            <a:pPr marL="380365" indent="-342900">
              <a:buFont typeface="Arial" panose="020B0604020202020204" pitchFamily="34" charset="0"/>
              <a:buChar char="•"/>
            </a:pPr>
            <a:r>
              <a:rPr lang="tr-TR" sz="2200" dirty="0">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Bazılarımız işlerin şans eseri ilerlediğini savunurken bazılarımız da yaşananlardan kendi iradesini sorumlu tutar. Bandura ise bu </a:t>
            </a:r>
            <a:r>
              <a:rPr lang="tr-TR" sz="2200" dirty="0" err="1">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duşunceleri</a:t>
            </a:r>
            <a:r>
              <a:rPr lang="tr-TR" sz="2200" dirty="0">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 belirli bir çerçeve etrafında toplayarak insanlar kendi yaşamları üzerinde kontrol sahibi olsalar da çevredeki tüm değişimleri tahmin etmek ya da </a:t>
            </a:r>
            <a:r>
              <a:rPr lang="tr-TR" sz="2200" dirty="0" err="1">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yordamak</a:t>
            </a:r>
            <a:r>
              <a:rPr lang="tr-TR" sz="2200" dirty="0">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 şansına sahip olmadıklarını söyler.</a:t>
            </a:r>
          </a:p>
          <a:p>
            <a:pPr marL="380365" indent="-342900">
              <a:buFont typeface="Arial" panose="020B0604020202020204" pitchFamily="34" charset="0"/>
              <a:buChar char="•"/>
            </a:pPr>
            <a:r>
              <a:rPr lang="tr-TR" sz="2200" dirty="0">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Bandura, gündelik hayatta yaşadığımızı tesadüfi olay ver karşılaşmalardan etkilendiğimizi savunarak rastlantısal olay ve rastlantısal karşılaşma olmak üzere iki farklı başlık altında bu konunun önemine dikkat çekmiştir. Rastlantısal olay “beklenmedik, </a:t>
            </a:r>
            <a:r>
              <a:rPr lang="tr-TR" sz="2200" dirty="0" err="1">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niyetlenilmemiş</a:t>
            </a:r>
            <a:r>
              <a:rPr lang="tr-TR" sz="2200" dirty="0">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 çevresel deneyimler” iken rastlantısal karşılaşma “ birbirleriyle tanışmayan insanların </a:t>
            </a:r>
            <a:r>
              <a:rPr lang="tr-TR" sz="2200" dirty="0" err="1">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niyetlenilmemiş</a:t>
            </a:r>
            <a:r>
              <a:rPr lang="tr-TR" sz="2200" dirty="0">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 karşılaşmaları” olarak tanımlanmıştır. </a:t>
            </a:r>
          </a:p>
          <a:p>
            <a:pPr indent="-305435"/>
            <a:endParaRPr lang="tr-TR" dirty="0">
              <a:ln>
                <a:solidFill>
                  <a:prstClr val="white">
                    <a:lumMod val="75000"/>
                    <a:lumOff val="25000"/>
                    <a:alpha val="10000"/>
                  </a:prstClr>
                </a:solidFill>
              </a:ln>
              <a:effectLst>
                <a:outerShdw blurRad="9525" dist="25400" dir="14640000" algn="tl" rotWithShape="0">
                  <a:prstClr val="white">
                    <a:alpha val="30000"/>
                  </a:prstClr>
                </a:outerShdw>
              </a:effectLst>
            </a:endParaRPr>
          </a:p>
        </p:txBody>
      </p:sp>
    </p:spTree>
    <p:extLst>
      <p:ext uri="{BB962C8B-B14F-4D97-AF65-F5344CB8AC3E}">
        <p14:creationId xmlns:p14="http://schemas.microsoft.com/office/powerpoint/2010/main" val="382502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4F80395-802B-4C23-B70E-CF94914D051F}"/>
              </a:ext>
            </a:extLst>
          </p:cNvPr>
          <p:cNvSpPr>
            <a:spLocks noGrp="1"/>
          </p:cNvSpPr>
          <p:nvPr>
            <p:ph idx="1"/>
          </p:nvPr>
        </p:nvSpPr>
        <p:spPr>
          <a:xfrm>
            <a:off x="769600" y="1235434"/>
            <a:ext cx="10460652" cy="5444205"/>
          </a:xfrm>
        </p:spPr>
        <p:txBody>
          <a:bodyPr/>
          <a:lstStyle/>
          <a:p>
            <a:pPr marL="380365" indent="-342900">
              <a:buFont typeface="Arial" panose="020B0604020202020204" pitchFamily="34" charset="0"/>
              <a:buChar char="•"/>
            </a:pPr>
            <a:r>
              <a:rPr lang="tr-TR" sz="2200" dirty="0">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Bu durum için seçtiğimiz bölümü, taşındığımız evi, içinde bulunduğumuz g rubu örnek olarak verebilir ve bunların planlanmamış ve beklenmeyen bir karşılaşma sonucu olduğunu söyleyebiliriz.</a:t>
            </a:r>
          </a:p>
          <a:p>
            <a:pPr marL="380365" indent="-342900">
              <a:buFont typeface="Arial" panose="020B0604020202020204" pitchFamily="34" charset="0"/>
              <a:buChar char="•"/>
            </a:pPr>
            <a:r>
              <a:rPr lang="tr-TR" sz="2200" dirty="0">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Örneğin başarılı bir öğrenci olan Paul </a:t>
            </a:r>
            <a:r>
              <a:rPr lang="tr-TR" sz="2200" dirty="0" err="1">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Watkins</a:t>
            </a:r>
            <a:r>
              <a:rPr lang="tr-TR" sz="2200" dirty="0">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 eski bir arkadaşını ziyaret etmeye gider aslında baktığımızda gayet gündelik olan bir yaşam faaliyeti gibi gözükse de taşınmış olan arkadaşının kaldığı evin yeni sakinleriyle tanıştıktan sonra </a:t>
            </a:r>
            <a:r>
              <a:rPr lang="tr-TR" sz="2200" dirty="0" err="1">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Watkins’in</a:t>
            </a:r>
            <a:r>
              <a:rPr lang="tr-TR" sz="2200" dirty="0">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 hayatı değişmiştir. Çünkü tanıştığı aile, Charles </a:t>
            </a:r>
            <a:r>
              <a:rPr lang="tr-TR" sz="2200" dirty="0" err="1">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Manson</a:t>
            </a:r>
            <a:r>
              <a:rPr lang="tr-TR" sz="2200" dirty="0">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 ailesi olarak tanınan seri katil topluluğudur. </a:t>
            </a:r>
            <a:r>
              <a:rPr lang="tr-TR" sz="2200" dirty="0" err="1">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Watkins</a:t>
            </a:r>
            <a:r>
              <a:rPr lang="tr-TR" sz="2200" dirty="0">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 bu ailenin üyesi olmuş sonrasında ise işlenen suçlara ortaklık etmiştir böylece yaşantısı farklı bir yöne doğru yol almıştır. Bu konuda </a:t>
            </a:r>
            <a:r>
              <a:rPr lang="tr-TR" sz="2200" dirty="0" err="1">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Herbert</a:t>
            </a:r>
            <a:r>
              <a:rPr lang="tr-TR" sz="2200" dirty="0">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 Brown’un kız arkadaşının mezuniyet hediyesi olarak kitapçıdaki en ucuz kitabı alması sonrasında bu kitap sayesinde Brown’un bor ve fosfor bileşiklerini geliştirdiği için Nobel kimya ödülüne layık görülmesi de örnek verilebilir.</a:t>
            </a:r>
          </a:p>
          <a:p>
            <a:pPr indent="-305435"/>
            <a:endParaRPr lang="tr-TR" dirty="0">
              <a:ln>
                <a:solidFill>
                  <a:prstClr val="white">
                    <a:lumMod val="75000"/>
                    <a:lumOff val="25000"/>
                    <a:alpha val="10000"/>
                  </a:prstClr>
                </a:solidFill>
              </a:ln>
              <a:effectLst>
                <a:outerShdw blurRad="9525" dist="25400" dir="14640000" algn="tl" rotWithShape="0">
                  <a:prstClr val="white">
                    <a:alpha val="30000"/>
                  </a:prstClr>
                </a:outerShdw>
              </a:effectLst>
            </a:endParaRPr>
          </a:p>
        </p:txBody>
      </p:sp>
    </p:spTree>
    <p:extLst>
      <p:ext uri="{BB962C8B-B14F-4D97-AF65-F5344CB8AC3E}">
        <p14:creationId xmlns:p14="http://schemas.microsoft.com/office/powerpoint/2010/main" val="523799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4" descr="nesne, adam içeren bir resim&#10;&#10;Çok yüksek güvenilirlikle oluşturulmuş açıklama">
            <a:extLst>
              <a:ext uri="{FF2B5EF4-FFF2-40B4-BE49-F238E27FC236}">
                <a16:creationId xmlns:a16="http://schemas.microsoft.com/office/drawing/2014/main" id="{A7347909-F75D-4D30-B2FB-F1998888DFD2}"/>
              </a:ext>
            </a:extLst>
          </p:cNvPr>
          <p:cNvPicPr>
            <a:picLocks noGrp="1" noChangeAspect="1"/>
          </p:cNvPicPr>
          <p:nvPr>
            <p:ph idx="1"/>
          </p:nvPr>
        </p:nvPicPr>
        <p:blipFill>
          <a:blip r:embed="rId2"/>
          <a:stretch>
            <a:fillRect/>
          </a:stretch>
        </p:blipFill>
        <p:spPr>
          <a:xfrm>
            <a:off x="485392" y="1710575"/>
            <a:ext cx="11224943" cy="35219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72105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F3EFBEB-8D63-469B-883E-6175B4812C23}"/>
              </a:ext>
            </a:extLst>
          </p:cNvPr>
          <p:cNvSpPr>
            <a:spLocks noGrp="1"/>
          </p:cNvSpPr>
          <p:nvPr>
            <p:ph idx="1"/>
          </p:nvPr>
        </p:nvSpPr>
        <p:spPr>
          <a:xfrm>
            <a:off x="803363" y="1464236"/>
            <a:ext cx="10400256" cy="4058751"/>
          </a:xfrm>
        </p:spPr>
        <p:txBody>
          <a:bodyPr>
            <a:normAutofit/>
          </a:bodyPr>
          <a:lstStyle/>
          <a:p>
            <a:pPr marL="380365" indent="-342900">
              <a:buFont typeface="Arial" panose="020B0604020202020204" pitchFamily="34" charset="0"/>
              <a:buChar char="•"/>
            </a:pPr>
            <a:r>
              <a:rPr lang="tr-TR" sz="2200" dirty="0">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Ancak Bandura tamamen tesadüfi olayları-karşılaşmaları, kişinin olaylar karşısında pasif olduğunu savunmak yerine üçlü bir karşılıklı nedensellikten bahseder. Bu üçlü nedensellik içerisinde davranışlarımız, bireysel özelliklerimiz ve çevre bulunur. Örneğin </a:t>
            </a:r>
            <a:r>
              <a:rPr lang="tr-TR" sz="2200" dirty="0" err="1">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Watkins’in</a:t>
            </a:r>
            <a:r>
              <a:rPr lang="tr-TR" sz="2200" dirty="0">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 seri katil olan insan topluluğuyla karşılaşması rastlantısal olabilir fakat bireysel özellikleri ve seçmiş olduğu davranışları yaşantısında söz sahibidir. Ayrıca bu tesadüfi olay ve karşılaşmalar kontrol edilemez değildir, bu olay ve karşılaşmaların gerçekleşme ihtimalini arttırmak veya azaltmak için çeşitli davranışlar ve tercihler yaparak kendi şansımızı yaratabiliriz. </a:t>
            </a:r>
          </a:p>
          <a:p>
            <a:pPr marL="380365" indent="-342900">
              <a:buFont typeface="Arial" panose="020B0604020202020204" pitchFamily="34" charset="0"/>
              <a:buChar char="•"/>
            </a:pPr>
            <a:r>
              <a:rPr lang="tr-TR" sz="2200" dirty="0">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Bandura bu kuram çerçevesinde </a:t>
            </a:r>
            <a:r>
              <a:rPr lang="tr-TR" sz="2200" dirty="0" err="1">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Pasteur'ün</a:t>
            </a:r>
            <a:r>
              <a:rPr lang="tr-TR" sz="2200" dirty="0">
                <a:ln>
                  <a:solidFill>
                    <a:prstClr val="white">
                      <a:lumMod val="75000"/>
                      <a:lumOff val="25000"/>
                      <a:alpha val="10000"/>
                    </a:prstClr>
                  </a:solidFill>
                </a:ln>
                <a:effectLst>
                  <a:outerShdw blurRad="9525" dist="25400" dir="14640000" algn="tl" rotWithShape="0">
                    <a:prstClr val="white">
                      <a:alpha val="30000"/>
                    </a:prstClr>
                  </a:outerShdw>
                </a:effectLst>
                <a:latin typeface="Times New Roman" panose="02020603050405020304" pitchFamily="18" charset="0"/>
                <a:ea typeface="+mn-lt"/>
                <a:cs typeface="Times New Roman" panose="02020603050405020304" pitchFamily="18" charset="0"/>
              </a:rPr>
              <a:t> "şans yalnızca ona hazır olanlara iltimas geçer"  sözüne atıfta bulunmuştur.</a:t>
            </a:r>
          </a:p>
          <a:p>
            <a:pPr indent="-305435"/>
            <a:endParaRPr lang="tr-TR" dirty="0">
              <a:ln>
                <a:solidFill>
                  <a:prstClr val="white">
                    <a:lumMod val="75000"/>
                    <a:lumOff val="25000"/>
                    <a:alpha val="10000"/>
                  </a:prstClr>
                </a:solidFill>
              </a:ln>
              <a:effectLst>
                <a:outerShdw blurRad="9525" dist="25400" dir="14640000" algn="tl" rotWithShape="0">
                  <a:prstClr val="white">
                    <a:alpha val="30000"/>
                  </a:prstClr>
                </a:outerShdw>
              </a:effectLst>
              <a:ea typeface="+mn-lt"/>
              <a:cs typeface="+mn-lt"/>
            </a:endParaRPr>
          </a:p>
          <a:p>
            <a:pPr indent="-305435"/>
            <a:endParaRPr lang="tr-TR" dirty="0">
              <a:ln>
                <a:solidFill>
                  <a:prstClr val="white">
                    <a:lumMod val="75000"/>
                    <a:lumOff val="25000"/>
                    <a:alpha val="10000"/>
                  </a:prstClr>
                </a:solidFill>
              </a:ln>
              <a:effectLst>
                <a:outerShdw blurRad="9525" dist="25400" dir="14640000" algn="tl" rotWithShape="0">
                  <a:prstClr val="white">
                    <a:alpha val="30000"/>
                  </a:prstClr>
                </a:outerShdw>
              </a:effectLst>
            </a:endParaRPr>
          </a:p>
        </p:txBody>
      </p:sp>
    </p:spTree>
    <p:extLst>
      <p:ext uri="{BB962C8B-B14F-4D97-AF65-F5344CB8AC3E}">
        <p14:creationId xmlns:p14="http://schemas.microsoft.com/office/powerpoint/2010/main" val="2143283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13795" y="390617"/>
            <a:ext cx="10458500" cy="1189433"/>
          </a:xfrm>
        </p:spPr>
        <p:txBody>
          <a:bodyPr>
            <a:normAutofit fontScale="90000"/>
          </a:bodyPr>
          <a:lstStyle/>
          <a:p>
            <a:r>
              <a:rPr lang="tr-TR" dirty="0">
                <a:effectLst>
                  <a:outerShdw blurRad="38100" dist="38100" dir="2700000" algn="tl">
                    <a:srgbClr val="000000">
                      <a:alpha val="43137"/>
                    </a:srgbClr>
                  </a:outerShdw>
                </a:effectLst>
                <a:latin typeface="Times New Roman" pitchFamily="18" charset="0"/>
                <a:cs typeface="Times New Roman" pitchFamily="18" charset="0"/>
              </a:rPr>
              <a:t>KURAMIN GÜÇLÜ YÖNLERİ VE DEĞERLENDİRME</a:t>
            </a:r>
            <a:endParaRPr lang="tr-TR"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745120" y="1580050"/>
            <a:ext cx="10494010" cy="5041213"/>
          </a:xfrm>
        </p:spPr>
        <p:txBody>
          <a:bodyPr>
            <a:normAutofit fontScale="92500" lnSpcReduction="10000"/>
          </a:bodyPr>
          <a:lstStyle/>
          <a:p>
            <a:pPr>
              <a:buFont typeface="Arial" panose="020B0604020202020204" pitchFamily="34" charset="0"/>
              <a:buChar char="•"/>
            </a:pPr>
            <a:r>
              <a:rPr lang="tr-TR" sz="2400" dirty="0">
                <a:effectLst/>
                <a:latin typeface="Times New Roman" pitchFamily="18" charset="0"/>
                <a:cs typeface="Times New Roman" pitchFamily="18" charset="0"/>
              </a:rPr>
              <a:t>Davranışsal/sosyal öğrenme yaklaşımının bu kadar uzun süreli olmasının bir nedeni deneysel araştırma temelinin sağlam olmasıdır. Bu, bazen sezgilerini ya da önyargılı örneklemlerden elde ettikleri verileri kullanan diğer kişilik yaklaşımlarının tersi bir durumu sergilemektedir.</a:t>
            </a:r>
          </a:p>
          <a:p>
            <a:pPr>
              <a:buFont typeface="Arial" panose="020B0604020202020204" pitchFamily="34" charset="0"/>
              <a:buChar char="•"/>
            </a:pPr>
            <a:r>
              <a:rPr lang="tr-TR" sz="2400" dirty="0">
                <a:effectLst/>
                <a:latin typeface="Times New Roman" pitchFamily="18" charset="0"/>
                <a:cs typeface="Times New Roman" pitchFamily="18" charset="0"/>
              </a:rPr>
              <a:t>İnsan kişiliği tanımlarını, kuramlarını oluşturup geliştirirken kullandıkları deneysel araştırma bulgularına ve verilerine dayandırmıştır.</a:t>
            </a:r>
          </a:p>
          <a:p>
            <a:pPr>
              <a:buFont typeface="Arial" panose="020B0604020202020204" pitchFamily="34" charset="0"/>
              <a:buChar char="•"/>
            </a:pPr>
            <a:r>
              <a:rPr lang="tr-TR" sz="2400" dirty="0">
                <a:effectLst/>
                <a:latin typeface="Times New Roman" pitchFamily="18" charset="0"/>
                <a:cs typeface="Times New Roman" pitchFamily="18" charset="0"/>
              </a:rPr>
              <a:t>Oldukça yararlı terapi yöntemleri geliştirmiş olmaları açısından güçlüdür.</a:t>
            </a:r>
          </a:p>
          <a:p>
            <a:pPr>
              <a:buFont typeface="Arial" panose="020B0604020202020204" pitchFamily="34" charset="0"/>
              <a:buChar char="•"/>
            </a:pPr>
            <a:r>
              <a:rPr lang="tr-TR" sz="2400" dirty="0">
                <a:effectLst/>
                <a:latin typeface="Times New Roman" pitchFamily="18" charset="0"/>
                <a:cs typeface="Times New Roman" pitchFamily="18" charset="0"/>
              </a:rPr>
              <a:t>Davranış değişimleme işlemlerinin diğer terapi yaklaşımlarına göre birkaç üstünlüğü vardır. Biri, başarıyı ya da başarısızlığı belirlemeyi sağlayan, temel alınabilecek veri ve amaç ölçütünün bulunmasıdır. Diğer yaklaşımlar tedaviye çoğu zaman sorunun ne olduğunu belirlemeden başladıkları için, danışan ya da terapist biraz ilerleme olduğu kararına vardığında terapinin başarılı olduğu söylenir. Buna ek olarak, çocuklar ve ciddi duygusal sorunlar yaşayan hastalar gibi belirli kesimlerle uğraşmada davranış değişimleme en etkili yaklaşımdır.</a:t>
            </a:r>
          </a:p>
          <a:p>
            <a:endParaRPr lang="tr-TR" dirty="0"/>
          </a:p>
        </p:txBody>
      </p:sp>
    </p:spTree>
    <p:extLst>
      <p:ext uri="{BB962C8B-B14F-4D97-AF65-F5344CB8AC3E}">
        <p14:creationId xmlns:p14="http://schemas.microsoft.com/office/powerpoint/2010/main" val="1285084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13794" y="337351"/>
            <a:ext cx="10422989" cy="1242699"/>
          </a:xfrm>
        </p:spPr>
        <p:txBody>
          <a:bodyPr>
            <a:normAutofit fontScale="90000"/>
          </a:bodyPr>
          <a:lstStyle/>
          <a:p>
            <a:r>
              <a:rPr lang="tr-TR" dirty="0">
                <a:effectLst>
                  <a:outerShdw blurRad="38100" dist="38100" dir="2700000" algn="tl">
                    <a:srgbClr val="000000">
                      <a:alpha val="43137"/>
                    </a:srgbClr>
                  </a:outerShdw>
                </a:effectLst>
                <a:latin typeface="Times New Roman" pitchFamily="18" charset="0"/>
                <a:cs typeface="Times New Roman" pitchFamily="18" charset="0"/>
              </a:rPr>
              <a:t>KURAMIN GÜÇLÜ YÖNLERİ VE DEĞERLENDİRME</a:t>
            </a:r>
            <a:endParaRPr lang="tr-TR" dirty="0"/>
          </a:p>
        </p:txBody>
      </p:sp>
      <p:sp>
        <p:nvSpPr>
          <p:cNvPr id="3" name="İçerik Yer Tutucusu 2"/>
          <p:cNvSpPr>
            <a:spLocks noGrp="1"/>
          </p:cNvSpPr>
          <p:nvPr>
            <p:ph idx="1"/>
          </p:nvPr>
        </p:nvSpPr>
        <p:spPr>
          <a:xfrm>
            <a:off x="807262" y="1874492"/>
            <a:ext cx="10636052" cy="4277733"/>
          </a:xfrm>
        </p:spPr>
        <p:txBody>
          <a:bodyPr>
            <a:noAutofit/>
          </a:bodyPr>
          <a:lstStyle/>
          <a:p>
            <a:pPr>
              <a:buFont typeface="Arial" panose="020B0604020202020204" pitchFamily="34" charset="0"/>
              <a:buChar char="•"/>
            </a:pPr>
            <a:r>
              <a:rPr lang="tr-TR" sz="2200" dirty="0">
                <a:latin typeface="Times New Roman" pitchFamily="18" charset="0"/>
                <a:cs typeface="Times New Roman" pitchFamily="18" charset="0"/>
              </a:rPr>
              <a:t>Davranış değişikliğinin yürütülmesi kolaydır ve çabuk ilerler.</a:t>
            </a:r>
          </a:p>
          <a:p>
            <a:pPr>
              <a:buFont typeface="Arial" panose="020B0604020202020204" pitchFamily="34" charset="0"/>
              <a:buChar char="•"/>
            </a:pPr>
            <a:r>
              <a:rPr lang="tr-TR" sz="2200" dirty="0">
                <a:latin typeface="Times New Roman" pitchFamily="18" charset="0"/>
                <a:cs typeface="Times New Roman" pitchFamily="18" charset="0"/>
              </a:rPr>
              <a:t>Diğer yaklaşımların aylar ya da yıllar süren tedavilerine karşılık bu tedaviler sadece birkaç hafta sürer.</a:t>
            </a:r>
          </a:p>
          <a:p>
            <a:pPr>
              <a:buFont typeface="Arial" panose="020B0604020202020204" pitchFamily="34" charset="0"/>
              <a:buChar char="•"/>
            </a:pPr>
            <a:r>
              <a:rPr lang="tr-TR" sz="2200" dirty="0">
                <a:latin typeface="Times New Roman" pitchFamily="18" charset="0"/>
                <a:cs typeface="Times New Roman" pitchFamily="18" charset="0"/>
              </a:rPr>
              <a:t>Temel yöntem anne babalara, öğretmenlere, hastane personeline de öğretilebilir ve bu kişiler yanlarında bir terapist olmadan da terapiyi yürütebilirler. Yani, terapi sürecinden daha fazla insan yararlanır ve diğer psikoterapi türlerine göre çok daha düşük maliyet gerektirir.</a:t>
            </a:r>
          </a:p>
          <a:p>
            <a:pPr>
              <a:buFont typeface="Arial" panose="020B0604020202020204" pitchFamily="34" charset="0"/>
              <a:buChar char="•"/>
            </a:pPr>
            <a:r>
              <a:rPr lang="tr-TR" sz="2200" dirty="0">
                <a:latin typeface="Times New Roman" pitchFamily="18" charset="0"/>
                <a:cs typeface="Times New Roman" pitchFamily="18" charset="0"/>
              </a:rPr>
              <a:t>Sosyal öğrenme kuramları ve  </a:t>
            </a:r>
            <a:r>
              <a:rPr lang="tr-TR" sz="2200" dirty="0" err="1">
                <a:latin typeface="Times New Roman" pitchFamily="18" charset="0"/>
                <a:cs typeface="Times New Roman" pitchFamily="18" charset="0"/>
              </a:rPr>
              <a:t>Bandura’nın</a:t>
            </a:r>
            <a:r>
              <a:rPr lang="tr-TR" sz="2200" dirty="0">
                <a:latin typeface="Times New Roman" pitchFamily="18" charset="0"/>
                <a:cs typeface="Times New Roman" pitchFamily="18" charset="0"/>
              </a:rPr>
              <a:t> sosyal-bilişsel kuramı davranışsal yaklaşıma bilişsel değişkenleri de eklemiş ve böylece bu bakış açısının ele aldığı olguları genişletmiştir.</a:t>
            </a:r>
          </a:p>
        </p:txBody>
      </p:sp>
    </p:spTree>
    <p:extLst>
      <p:ext uri="{BB962C8B-B14F-4D97-AF65-F5344CB8AC3E}">
        <p14:creationId xmlns:p14="http://schemas.microsoft.com/office/powerpoint/2010/main" val="4218837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13795" y="426128"/>
            <a:ext cx="10449622" cy="1153922"/>
          </a:xfrm>
        </p:spPr>
        <p:txBody>
          <a:bodyPr>
            <a:normAutofit fontScale="90000"/>
          </a:bodyPr>
          <a:lstStyle/>
          <a:p>
            <a:r>
              <a:rPr lang="tr-TR" dirty="0">
                <a:effectLst>
                  <a:outerShdw blurRad="38100" dist="38100" dir="2700000" algn="tl">
                    <a:srgbClr val="000000">
                      <a:alpha val="43137"/>
                    </a:srgbClr>
                  </a:outerShdw>
                </a:effectLst>
                <a:latin typeface="Times New Roman" pitchFamily="18" charset="0"/>
                <a:cs typeface="Times New Roman" pitchFamily="18" charset="0"/>
              </a:rPr>
              <a:t>KURAMIN GÜÇLÜ YÖNLERİ VE DEĞERLENDİRME</a:t>
            </a:r>
            <a:endParaRPr lang="tr-TR" dirty="0"/>
          </a:p>
        </p:txBody>
      </p:sp>
      <p:sp>
        <p:nvSpPr>
          <p:cNvPr id="3" name="İçerik Yer Tutucusu 2"/>
          <p:cNvSpPr>
            <a:spLocks noGrp="1"/>
          </p:cNvSpPr>
          <p:nvPr>
            <p:ph idx="1"/>
          </p:nvPr>
        </p:nvSpPr>
        <p:spPr>
          <a:xfrm>
            <a:off x="798386" y="1981024"/>
            <a:ext cx="10353762" cy="4058751"/>
          </a:xfrm>
        </p:spPr>
        <p:txBody>
          <a:bodyPr>
            <a:normAutofit/>
          </a:bodyPr>
          <a:lstStyle/>
          <a:p>
            <a:pPr>
              <a:buFont typeface="Arial" panose="020B0604020202020204" pitchFamily="34" charset="0"/>
              <a:buChar char="•"/>
            </a:pPr>
            <a:r>
              <a:rPr lang="tr-TR" sz="2200" dirty="0">
                <a:latin typeface="Times New Roman" pitchFamily="18" charset="0"/>
                <a:cs typeface="Times New Roman" pitchFamily="18" charset="0"/>
              </a:rPr>
              <a:t>Pek çok psikoloğun geleneksel davranışçılıkta gördüğü yetersizlikleri tamamlamaya yardımcı olmuştur.</a:t>
            </a:r>
          </a:p>
          <a:p>
            <a:pPr>
              <a:buFont typeface="Arial" panose="020B0604020202020204" pitchFamily="34" charset="0"/>
              <a:buChar char="•"/>
            </a:pPr>
            <a:r>
              <a:rPr lang="tr-TR" sz="2200" dirty="0">
                <a:latin typeface="Times New Roman" pitchFamily="18" charset="0"/>
                <a:cs typeface="Times New Roman" pitchFamily="18" charset="0"/>
              </a:rPr>
              <a:t>Sosyal öğrenme kişilik modelleri temel davranış koşullandırma ilkelerinin yanı sıra, düşünceleri, beklentileri ve değerleri de tek bir çerçeve  içinde anlamamızı sağlar. Ayrıca bilişsel ögelerin eklenmesiyle davranışsal kişilik kuramıyla yakın zamanlı bazı bilişsel kişilik yaklaşımları arasında bir köprü kurulmuştur.</a:t>
            </a:r>
          </a:p>
        </p:txBody>
      </p:sp>
    </p:spTree>
    <p:extLst>
      <p:ext uri="{BB962C8B-B14F-4D97-AF65-F5344CB8AC3E}">
        <p14:creationId xmlns:p14="http://schemas.microsoft.com/office/powerpoint/2010/main" val="1682449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ELEŞTİRİ</a:t>
            </a:r>
          </a:p>
        </p:txBody>
      </p:sp>
      <p:sp>
        <p:nvSpPr>
          <p:cNvPr id="3" name="İçerik Yer Tutucusu 2"/>
          <p:cNvSpPr>
            <a:spLocks noGrp="1"/>
          </p:cNvSpPr>
          <p:nvPr>
            <p:ph idx="1"/>
          </p:nvPr>
        </p:nvSpPr>
        <p:spPr>
          <a:xfrm>
            <a:off x="771753" y="1750204"/>
            <a:ext cx="10353762" cy="4313245"/>
          </a:xfrm>
        </p:spPr>
        <p:txBody>
          <a:bodyPr>
            <a:normAutofit/>
          </a:bodyPr>
          <a:lstStyle/>
          <a:p>
            <a:pPr>
              <a:buFont typeface="Arial" panose="020B0604020202020204" pitchFamily="34" charset="0"/>
              <a:buChar char="•"/>
            </a:pPr>
            <a:r>
              <a:rPr lang="tr-TR" sz="2200" dirty="0">
                <a:latin typeface="Times New Roman" pitchFamily="18" charset="0"/>
                <a:cs typeface="Times New Roman" pitchFamily="18" charset="0"/>
              </a:rPr>
              <a:t>İnsan davranışının karmaşık ve önemli bir yönü olan bilinçli ve bilinçdışı çatışmaları önemsemekle ve psikanalize karşı önyargılı olmakla eleştirilmektedir.</a:t>
            </a:r>
          </a:p>
          <a:p>
            <a:pPr>
              <a:buFont typeface="Arial" panose="020B0604020202020204" pitchFamily="34" charset="0"/>
              <a:buChar char="•"/>
            </a:pPr>
            <a:r>
              <a:rPr lang="tr-TR" sz="2200" dirty="0">
                <a:latin typeface="Times New Roman" pitchFamily="18" charset="0"/>
                <a:cs typeface="Times New Roman" pitchFamily="18" charset="0"/>
              </a:rPr>
              <a:t>İnsan kişiliğini çok dar biçimde tanımlamasıyla eleştirilir. Bu yaklaşım, düşünme, duygu ve bilinç düzeyleri gibi insan deneyiminin birkaç boyutuna değinmiş olsa da çoğu psikolog bunun çok sınırlı kaldığını düşünür.</a:t>
            </a:r>
          </a:p>
          <a:p>
            <a:pPr>
              <a:buFont typeface="Arial" panose="020B0604020202020204" pitchFamily="34" charset="0"/>
              <a:buChar char="•"/>
            </a:pPr>
            <a:r>
              <a:rPr lang="tr-TR" sz="2200" dirty="0">
                <a:latin typeface="Times New Roman" pitchFamily="18" charset="0"/>
                <a:cs typeface="Times New Roman" pitchFamily="18" charset="0"/>
              </a:rPr>
              <a:t>Kalıtıma yeteri kadar önem verilmediği gerekçesiyle eleştirilmiştir.</a:t>
            </a:r>
          </a:p>
          <a:p>
            <a:pPr>
              <a:buFont typeface="Arial" panose="020B0604020202020204" pitchFamily="34" charset="0"/>
              <a:buChar char="•"/>
            </a:pPr>
            <a:r>
              <a:rPr lang="tr-TR" sz="2200" dirty="0">
                <a:latin typeface="Times New Roman" pitchFamily="18" charset="0"/>
                <a:cs typeface="Times New Roman" pitchFamily="18" charset="0"/>
              </a:rPr>
              <a:t>Bazı eleştirmenler bu terapistlerin  her şeyi gözlemlenebilir davranışlara indirgeyerek gerçek terapi konularını çarpıttıklarını öne sürerler.</a:t>
            </a:r>
          </a:p>
          <a:p>
            <a:pPr>
              <a:buFont typeface="Arial" panose="020B0604020202020204" pitchFamily="34" charset="0"/>
              <a:buChar char="•"/>
            </a:pPr>
            <a:r>
              <a:rPr lang="tr-TR" sz="2200" dirty="0">
                <a:latin typeface="Times New Roman" pitchFamily="18" charset="0"/>
                <a:cs typeface="Times New Roman" pitchFamily="18" charset="0"/>
              </a:rPr>
              <a:t>Eleştirmenlere göre terapi, danışanın gerçek sorununa odaklanmaz, geçici bir süre dikkatini yaşamının anlamını aramaktan başka yönlere kaydırır.</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40644" y="332913"/>
            <a:ext cx="1793289" cy="10087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28829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ikdörtgen 3"/>
          <p:cNvSpPr/>
          <p:nvPr/>
        </p:nvSpPr>
        <p:spPr>
          <a:xfrm>
            <a:off x="1641987" y="4796983"/>
            <a:ext cx="8888361" cy="369332"/>
          </a:xfrm>
          <a:prstGeom prst="rect">
            <a:avLst/>
          </a:prstGeom>
          <a:solidFill>
            <a:srgbClr val="748FA0"/>
          </a:solidFill>
          <a:ln w="19050">
            <a:solidFill>
              <a:schemeClr val="bg1"/>
            </a:solidFill>
          </a:ln>
        </p:spPr>
        <p:style>
          <a:lnRef idx="1">
            <a:schemeClr val="accent5"/>
          </a:lnRef>
          <a:fillRef idx="2">
            <a:schemeClr val="accent5"/>
          </a:fillRef>
          <a:effectRef idx="1">
            <a:schemeClr val="accent5"/>
          </a:effectRef>
          <a:fontRef idx="minor">
            <a:schemeClr val="dk1"/>
          </a:fontRef>
        </p:style>
        <p:txBody>
          <a:bodyPr wrap="square">
            <a:spAutoFit/>
          </a:bodyPr>
          <a:lstStyle/>
          <a:p>
            <a:r>
              <a:rPr lang="tr-TR" dirty="0">
                <a:latin typeface="Times New Roman" pitchFamily="18" charset="0"/>
                <a:cs typeface="Times New Roman" pitchFamily="18" charset="0"/>
              </a:rPr>
              <a:t>Sosyal davranışların (öfke vs.) öğrenilmesinde, gözlem ve taklit yolunun etkisini araştırmaktır.</a:t>
            </a:r>
          </a:p>
        </p:txBody>
      </p:sp>
      <p:sp>
        <p:nvSpPr>
          <p:cNvPr id="5" name="Dikdörtgen 4"/>
          <p:cNvSpPr/>
          <p:nvPr/>
        </p:nvSpPr>
        <p:spPr>
          <a:xfrm>
            <a:off x="1641987" y="4427651"/>
            <a:ext cx="2290948" cy="369332"/>
          </a:xfrm>
          <a:prstGeom prst="rect">
            <a:avLst/>
          </a:prstGeom>
          <a:solidFill>
            <a:srgbClr val="748FA0"/>
          </a:solidFill>
          <a:ln>
            <a:solidFill>
              <a:schemeClr val="bg1"/>
            </a:solidFill>
          </a:ln>
        </p:spPr>
        <p:txBody>
          <a:bodyPr wrap="none" lIns="91440" tIns="45720" rIns="91440" bIns="45720">
            <a:spAutoFit/>
          </a:bodyPr>
          <a:lstStyle/>
          <a:p>
            <a:pPr algn="ctr"/>
            <a:r>
              <a:rPr lang="tr-TR" b="1" cap="none" spc="50" dirty="0">
                <a:ln w="0"/>
                <a:solidFill>
                  <a:schemeClr val="bg2"/>
                </a:solidFill>
                <a:effectLst>
                  <a:innerShdw blurRad="63500" dist="50800" dir="13500000">
                    <a:srgbClr val="000000">
                      <a:alpha val="50000"/>
                    </a:srgbClr>
                  </a:innerShdw>
                </a:effectLst>
              </a:rPr>
              <a:t>DENEYİN AMACI</a:t>
            </a:r>
          </a:p>
        </p:txBody>
      </p:sp>
    </p:spTree>
    <p:extLst>
      <p:ext uri="{BB962C8B-B14F-4D97-AF65-F5344CB8AC3E}">
        <p14:creationId xmlns:p14="http://schemas.microsoft.com/office/powerpoint/2010/main" val="367496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kdörtgen 7"/>
          <p:cNvSpPr/>
          <p:nvPr/>
        </p:nvSpPr>
        <p:spPr>
          <a:xfrm>
            <a:off x="722051" y="1889042"/>
            <a:ext cx="10428304" cy="1785104"/>
          </a:xfrm>
          <a:prstGeom prst="rect">
            <a:avLst/>
          </a:prstGeom>
          <a:ln w="28575">
            <a:solidFill>
              <a:schemeClr val="tx1"/>
            </a:solidFill>
          </a:ln>
        </p:spPr>
        <p:txBody>
          <a:bodyPr wrap="square">
            <a:spAutoFit/>
          </a:bodyPr>
          <a:lstStyle/>
          <a:p>
            <a:r>
              <a:rPr lang="tr-TR" sz="2200" dirty="0">
                <a:solidFill>
                  <a:schemeClr val="tx2"/>
                </a:solidFill>
                <a:latin typeface="Times New Roman" panose="02020603050405020304" pitchFamily="18" charset="0"/>
                <a:cs typeface="Times New Roman" panose="02020603050405020304" pitchFamily="18" charset="0"/>
              </a:rPr>
              <a:t>Deneyin sonucunda modelin çocukların davranışlarını iki şekilde etkilediği görülmüştür. İlki model, çocuklara yeni saldırı biçimleri öğretmiştir. İkincisi, modelden taklit edilenlere ek olarak, diğer saldırgan davranışların sayısı da artmıştır. Bandura ve arkadaşlarının yaptığı bu çalışmada görüldüğü gibi gözlem ve taklit yoluyla diğer davranışların öğrenilmesinde olduğu gibi saldırganlık da öğrenilmektedir.</a:t>
            </a:r>
          </a:p>
        </p:txBody>
      </p:sp>
      <p:sp>
        <p:nvSpPr>
          <p:cNvPr id="4" name="Unvan 3"/>
          <p:cNvSpPr>
            <a:spLocks noGrp="1"/>
          </p:cNvSpPr>
          <p:nvPr>
            <p:ph type="title"/>
          </p:nvPr>
        </p:nvSpPr>
        <p:spPr/>
        <p:txBody>
          <a:bodyPr/>
          <a:lstStyle/>
          <a:p>
            <a:r>
              <a:rPr lang="tr-T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BOBO DOLL DENEYİ</a:t>
            </a:r>
          </a:p>
        </p:txBody>
      </p:sp>
      <p:sp>
        <p:nvSpPr>
          <p:cNvPr id="6" name="İçerik Yer Tutucusu 3"/>
          <p:cNvSpPr>
            <a:spLocks noGrp="1"/>
          </p:cNvSpPr>
          <p:nvPr>
            <p:ph idx="1"/>
          </p:nvPr>
        </p:nvSpPr>
        <p:spPr>
          <a:xfrm>
            <a:off x="3794285" y="4054159"/>
            <a:ext cx="4440629" cy="830997"/>
          </a:xfrm>
          <a:prstGeom prst="rect">
            <a:avLst/>
          </a:prstGeom>
          <a:ln>
            <a:solidFill>
              <a:schemeClr val="tx1"/>
            </a:solidFill>
          </a:ln>
        </p:spPr>
        <p:txBody>
          <a:bodyPr wrap="square">
            <a:spAutoFit/>
          </a:bodyPr>
          <a:lstStyle/>
          <a:p>
            <a:pPr marL="36900" indent="0">
              <a:buNone/>
            </a:pPr>
            <a:r>
              <a:rPr lang="tr-TR" sz="1600" dirty="0">
                <a:solidFill>
                  <a:srgbClr val="000000"/>
                </a:solidFill>
                <a:hlinkClick r:id="rId2"/>
              </a:rPr>
              <a:t>https://www.youtube.com/watch?v=En7zdMkb41Y&amp;list=LLjNPlZlQTK5T1HmhYnR6hcw&amp;index=9&amp;t=0s</a:t>
            </a:r>
            <a:endParaRPr lang="tr-TR" sz="1600" dirty="0">
              <a:solidFill>
                <a:srgbClr val="000000"/>
              </a:solidFill>
            </a:endParaRPr>
          </a:p>
        </p:txBody>
      </p:sp>
      <p:sp>
        <p:nvSpPr>
          <p:cNvPr id="5" name="Dikdörtgen 4"/>
          <p:cNvSpPr/>
          <p:nvPr/>
        </p:nvSpPr>
        <p:spPr>
          <a:xfrm>
            <a:off x="3794284" y="5265169"/>
            <a:ext cx="4440629" cy="830997"/>
          </a:xfrm>
          <a:prstGeom prst="rect">
            <a:avLst/>
          </a:prstGeom>
          <a:ln>
            <a:solidFill>
              <a:schemeClr val="tx1"/>
            </a:solidFill>
          </a:ln>
        </p:spPr>
        <p:txBody>
          <a:bodyPr wrap="square">
            <a:spAutoFit/>
          </a:bodyPr>
          <a:lstStyle/>
          <a:p>
            <a:r>
              <a:rPr lang="tr-TR" sz="1600" dirty="0">
                <a:solidFill>
                  <a:schemeClr val="tx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hlinkClick r:id="rId3"/>
              </a:rPr>
              <a:t>https://www.webtekno.com/siddete-tanik-olan-cocuklar-agresif-mi-olur-bobo-doll-deneyi-h65272.html</a:t>
            </a:r>
            <a:endParaRPr lang="tr-TR" sz="1600" dirty="0">
              <a:solidFill>
                <a:schemeClr val="tx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Sağ Ok 8"/>
          <p:cNvSpPr/>
          <p:nvPr/>
        </p:nvSpPr>
        <p:spPr>
          <a:xfrm>
            <a:off x="2379217" y="4171036"/>
            <a:ext cx="1180728" cy="597241"/>
          </a:xfrm>
          <a:prstGeom prst="rightArrow">
            <a:avLst/>
          </a:prstGeom>
          <a:solidFill>
            <a:srgbClr val="748F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Sağ Ok 9"/>
          <p:cNvSpPr/>
          <p:nvPr/>
        </p:nvSpPr>
        <p:spPr>
          <a:xfrm rot="10800000">
            <a:off x="8551800" y="5428211"/>
            <a:ext cx="1515478" cy="597241"/>
          </a:xfrm>
          <a:prstGeom prst="rightArrow">
            <a:avLst/>
          </a:prstGeom>
          <a:solidFill>
            <a:srgbClr val="748F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Dikdörtgen 10"/>
          <p:cNvSpPr/>
          <p:nvPr/>
        </p:nvSpPr>
        <p:spPr>
          <a:xfrm>
            <a:off x="2169824" y="4284990"/>
            <a:ext cx="1599513" cy="369332"/>
          </a:xfrm>
          <a:prstGeom prst="rect">
            <a:avLst/>
          </a:prstGeom>
          <a:noFill/>
        </p:spPr>
        <p:txBody>
          <a:bodyPr wrap="square" lIns="91440" tIns="45720" rIns="91440" bIns="45720">
            <a:spAutoFit/>
          </a:bodyPr>
          <a:lstStyle/>
          <a:p>
            <a:pPr algn="ctr"/>
            <a:r>
              <a:rPr lang="tr-TR" b="1" cap="none" spc="50" dirty="0">
                <a:ln w="0"/>
                <a:solidFill>
                  <a:schemeClr val="bg2"/>
                </a:solidFill>
                <a:effectLst>
                  <a:innerShdw blurRad="63500" dist="50800" dir="13500000">
                    <a:srgbClr val="000000">
                      <a:alpha val="50000"/>
                    </a:srgbClr>
                  </a:innerShdw>
                </a:effectLst>
              </a:rPr>
              <a:t>DENEY</a:t>
            </a:r>
            <a:endParaRPr lang="tr-TR" sz="2000" b="1" cap="none" spc="50" dirty="0">
              <a:ln w="0"/>
              <a:solidFill>
                <a:schemeClr val="bg2"/>
              </a:solidFill>
              <a:effectLst>
                <a:innerShdw blurRad="63500" dist="50800" dir="13500000">
                  <a:srgbClr val="000000">
                    <a:alpha val="50000"/>
                  </a:srgbClr>
                </a:innerShdw>
              </a:effectLst>
            </a:endParaRPr>
          </a:p>
        </p:txBody>
      </p:sp>
      <p:sp>
        <p:nvSpPr>
          <p:cNvPr id="12" name="Dikdörtgen 11"/>
          <p:cNvSpPr/>
          <p:nvPr/>
        </p:nvSpPr>
        <p:spPr>
          <a:xfrm>
            <a:off x="8551801" y="5542168"/>
            <a:ext cx="1613131" cy="338554"/>
          </a:xfrm>
          <a:prstGeom prst="rect">
            <a:avLst/>
          </a:prstGeom>
          <a:noFill/>
        </p:spPr>
        <p:txBody>
          <a:bodyPr wrap="square" lIns="91440" tIns="45720" rIns="91440" bIns="45720">
            <a:spAutoFit/>
          </a:bodyPr>
          <a:lstStyle/>
          <a:p>
            <a:pPr algn="ctr"/>
            <a:r>
              <a:rPr lang="tr-TR" sz="1600" b="1" spc="50" dirty="0">
                <a:ln w="0"/>
                <a:solidFill>
                  <a:schemeClr val="bg2"/>
                </a:solidFill>
                <a:effectLst>
                  <a:innerShdw blurRad="63500" dist="50800" dir="13500000">
                    <a:srgbClr val="000000">
                      <a:alpha val="50000"/>
                    </a:srgbClr>
                  </a:innerShdw>
                </a:effectLst>
              </a:rPr>
              <a:t>AYRINTILAR</a:t>
            </a:r>
            <a:endParaRPr lang="tr-TR" sz="1600" b="1" cap="none" spc="50" dirty="0">
              <a:ln w="0"/>
              <a:solidFill>
                <a:schemeClr val="bg2"/>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4217473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13794" y="498797"/>
            <a:ext cx="10353762" cy="970450"/>
          </a:xfrm>
        </p:spPr>
        <p:txBody>
          <a:bodyPr/>
          <a:lstStyle/>
          <a:p>
            <a:r>
              <a:rPr lang="tr-T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VAKA</a:t>
            </a:r>
          </a:p>
        </p:txBody>
      </p:sp>
      <p:sp>
        <p:nvSpPr>
          <p:cNvPr id="3" name="İçerik Yer Tutucusu 2"/>
          <p:cNvSpPr>
            <a:spLocks noGrp="1"/>
          </p:cNvSpPr>
          <p:nvPr>
            <p:ph idx="1"/>
          </p:nvPr>
        </p:nvSpPr>
        <p:spPr>
          <a:xfrm>
            <a:off x="743501" y="1659370"/>
            <a:ext cx="10524056" cy="4388345"/>
          </a:xfrm>
        </p:spPr>
        <p:txBody>
          <a:bodyPr>
            <a:normAutofit/>
          </a:bodyPr>
          <a:lstStyle/>
          <a:p>
            <a:pPr marL="36900" indent="0" algn="just">
              <a:buNone/>
            </a:pPr>
            <a:r>
              <a:rPr lang="tr-TR" sz="2200" dirty="0">
                <a:effectLst/>
                <a:latin typeface="Times New Roman" panose="02020603050405020304" pitchFamily="18" charset="0"/>
                <a:cs typeface="Times New Roman" panose="02020603050405020304" pitchFamily="18" charset="0"/>
              </a:rPr>
              <a:t>	</a:t>
            </a:r>
            <a:r>
              <a:rPr lang="tr-TR" sz="2200" dirty="0" err="1">
                <a:effectLst/>
                <a:latin typeface="Times New Roman" panose="02020603050405020304" pitchFamily="18" charset="0"/>
                <a:cs typeface="Times New Roman" panose="02020603050405020304" pitchFamily="18" charset="0"/>
              </a:rPr>
              <a:t>Evonne</a:t>
            </a:r>
            <a:r>
              <a:rPr lang="tr-TR" sz="2200" dirty="0">
                <a:effectLst/>
                <a:latin typeface="Times New Roman" panose="02020603050405020304" pitchFamily="18" charset="0"/>
                <a:cs typeface="Times New Roman" panose="02020603050405020304" pitchFamily="18" charset="0"/>
              </a:rPr>
              <a:t> ilk kez bütün gününü evde yalnız başına geçirmişti. Bir anne ve ev kadını olarak günleri, çalıştığı zamankinden çok daha yorucuydu. Sürekli evi temizliyor ve çocuklarının ihtiyaçlarını karşılıyordu. Çocuklarının dağınıklığı karşısında şaşırıyordu. Sanki ellerindeki her şeyi, geçtikleri yerlere atıyorlardı. Örneğin, oğlu Joe okuldan geliyor, paltosunu çıkarıyor ve çantasıyla birlikte mutfağa açılan giriş kapısının önüne bırakıyordu. Şapka ve eldivenlerini de kapının hemen yanında bulunan mutfak dolabının üzerine koyuyordu. Annesine okulda yaptığı bir şeyi göstermek için heyecanlandığı zamanlarda göstereceği şeyi bulmak için sırt çantasını yere  boşaltıyordu. Gösterdikten sonra her şeyi olduğu yere bırakarak kız kardeşiyle oynamaya gidiyordu. </a:t>
            </a:r>
            <a:r>
              <a:rPr lang="tr-TR" sz="2200" dirty="0" err="1">
                <a:effectLst/>
                <a:latin typeface="Times New Roman" panose="02020603050405020304" pitchFamily="18" charset="0"/>
                <a:cs typeface="Times New Roman" panose="02020603050405020304" pitchFamily="18" charset="0"/>
              </a:rPr>
              <a:t>Evonne</a:t>
            </a:r>
            <a:r>
              <a:rPr lang="tr-TR" sz="2200" dirty="0">
                <a:effectLst/>
                <a:latin typeface="Times New Roman" panose="02020603050405020304" pitchFamily="18" charset="0"/>
                <a:cs typeface="Times New Roman" panose="02020603050405020304" pitchFamily="18" charset="0"/>
              </a:rPr>
              <a:t>, Joe’ya eşyalarını toplayıp yerine koyması gerektiğini hatırlatsa da, Joe bunu ertesi gün unutuyordu. Tahmin edileceği gibi Joe, genellikle ihtiyaç duyduğu şeyleri bulamıyor çünkü işi bittiğinde eşyaları yerine koymuyordu. </a:t>
            </a:r>
            <a:endParaRPr lang="tr-TR"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888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33194" y="1192220"/>
            <a:ext cx="10456889" cy="5154259"/>
          </a:xfrm>
        </p:spPr>
        <p:txBody>
          <a:bodyPr>
            <a:noAutofit/>
          </a:bodyPr>
          <a:lstStyle/>
          <a:p>
            <a:pPr marL="36900" indent="0" algn="just">
              <a:buNone/>
            </a:pPr>
            <a:r>
              <a:rPr lang="tr-TR" sz="2200" dirty="0">
                <a:effectLst/>
                <a:latin typeface="Times New Roman" panose="02020603050405020304" pitchFamily="18" charset="0"/>
                <a:cs typeface="Times New Roman" panose="02020603050405020304" pitchFamily="18" charset="0"/>
              </a:rPr>
              <a:t>	Bu huyu, babası </a:t>
            </a:r>
            <a:r>
              <a:rPr lang="tr-TR" sz="2200" dirty="0" err="1">
                <a:effectLst/>
                <a:latin typeface="Times New Roman" panose="02020603050405020304" pitchFamily="18" charset="0"/>
                <a:cs typeface="Times New Roman" panose="02020603050405020304" pitchFamily="18" charset="0"/>
              </a:rPr>
              <a:t>Blake’e</a:t>
            </a:r>
            <a:r>
              <a:rPr lang="tr-TR" sz="2200" dirty="0">
                <a:effectLst/>
                <a:latin typeface="Times New Roman" panose="02020603050405020304" pitchFamily="18" charset="0"/>
                <a:cs typeface="Times New Roman" panose="02020603050405020304" pitchFamily="18" charset="0"/>
              </a:rPr>
              <a:t> çekmişti. Zira o da eşyaları yerine koymadığından sürekli bir şeyleri, özellikle de cüzdanını kaybedip arardı. </a:t>
            </a:r>
            <a:r>
              <a:rPr lang="tr-TR" sz="2200" dirty="0" err="1">
                <a:effectLst/>
                <a:latin typeface="Times New Roman" panose="02020603050405020304" pitchFamily="18" charset="0"/>
                <a:cs typeface="Times New Roman" panose="02020603050405020304" pitchFamily="18" charset="0"/>
              </a:rPr>
              <a:t>Evonne</a:t>
            </a:r>
            <a:r>
              <a:rPr lang="tr-TR" sz="2200" dirty="0">
                <a:effectLst/>
                <a:latin typeface="Times New Roman" panose="02020603050405020304" pitchFamily="18" charset="0"/>
                <a:cs typeface="Times New Roman" panose="02020603050405020304" pitchFamily="18" charset="0"/>
              </a:rPr>
              <a:t> şimdi düşündüğünde </a:t>
            </a:r>
            <a:r>
              <a:rPr lang="tr-TR" sz="2200" dirty="0" err="1">
                <a:effectLst/>
                <a:latin typeface="Times New Roman" panose="02020603050405020304" pitchFamily="18" charset="0"/>
                <a:cs typeface="Times New Roman" panose="02020603050405020304" pitchFamily="18" charset="0"/>
              </a:rPr>
              <a:t>Blake’in</a:t>
            </a:r>
            <a:r>
              <a:rPr lang="tr-TR" sz="2200" dirty="0">
                <a:effectLst/>
                <a:latin typeface="Times New Roman" panose="02020603050405020304" pitchFamily="18" charset="0"/>
                <a:cs typeface="Times New Roman" panose="02020603050405020304" pitchFamily="18" charset="0"/>
              </a:rPr>
              <a:t> de eşyalarını geçtiği yerlere öylece bıraktığını, ancak Joe’yu azarlamasına rağmen </a:t>
            </a:r>
            <a:r>
              <a:rPr lang="tr-TR" sz="2200" dirty="0" err="1">
                <a:effectLst/>
                <a:latin typeface="Times New Roman" panose="02020603050405020304" pitchFamily="18" charset="0"/>
                <a:cs typeface="Times New Roman" panose="02020603050405020304" pitchFamily="18" charset="0"/>
              </a:rPr>
              <a:t>Blake’e</a:t>
            </a:r>
            <a:r>
              <a:rPr lang="tr-TR" sz="2200" dirty="0">
                <a:effectLst/>
                <a:latin typeface="Times New Roman" panose="02020603050405020304" pitchFamily="18" charset="0"/>
                <a:cs typeface="Times New Roman" panose="02020603050405020304" pitchFamily="18" charset="0"/>
              </a:rPr>
              <a:t> bu durumdan nadiren yakındığını, hatta çocukların önünde hiç sesini çıkarmadığını fark ediyordu.</a:t>
            </a:r>
          </a:p>
          <a:p>
            <a:pPr marL="36900" indent="0" algn="just">
              <a:buNone/>
            </a:pPr>
            <a:r>
              <a:rPr lang="tr-TR" sz="2200" dirty="0">
                <a:effectLst/>
                <a:latin typeface="Times New Roman" panose="02020603050405020304" pitchFamily="18" charset="0"/>
                <a:cs typeface="Times New Roman" panose="02020603050405020304" pitchFamily="18" charset="0"/>
              </a:rPr>
              <a:t>	Joe’nun </a:t>
            </a:r>
            <a:r>
              <a:rPr lang="tr-TR" sz="2200" dirty="0" err="1">
                <a:effectLst/>
                <a:latin typeface="Times New Roman" panose="02020603050405020304" pitchFamily="18" charset="0"/>
                <a:cs typeface="Times New Roman" panose="02020603050405020304" pitchFamily="18" charset="0"/>
              </a:rPr>
              <a:t>Blake’e</a:t>
            </a:r>
            <a:r>
              <a:rPr lang="tr-TR" sz="2200" dirty="0">
                <a:effectLst/>
                <a:latin typeface="Times New Roman" panose="02020603050405020304" pitchFamily="18" charset="0"/>
                <a:cs typeface="Times New Roman" panose="02020603050405020304" pitchFamily="18" charset="0"/>
              </a:rPr>
              <a:t> diğer davranışlarındaki benzerlikler de gözüne çarpıyordu. Joe, son zamanlarda bir hata yaptığını şirinlik yaparak alacağı cezayı savuşturmaya çalışıyordu. </a:t>
            </a:r>
            <a:r>
              <a:rPr lang="tr-TR" sz="2200" dirty="0" err="1">
                <a:effectLst/>
                <a:latin typeface="Times New Roman" panose="02020603050405020304" pitchFamily="18" charset="0"/>
                <a:cs typeface="Times New Roman" panose="02020603050405020304" pitchFamily="18" charset="0"/>
              </a:rPr>
              <a:t>Evonne</a:t>
            </a:r>
            <a:r>
              <a:rPr lang="tr-TR" sz="2200" dirty="0">
                <a:effectLst/>
                <a:latin typeface="Times New Roman" panose="02020603050405020304" pitchFamily="18" charset="0"/>
                <a:cs typeface="Times New Roman" panose="02020603050405020304" pitchFamily="18" charset="0"/>
              </a:rPr>
              <a:t> bu davranışın, </a:t>
            </a:r>
            <a:r>
              <a:rPr lang="tr-TR" sz="2200" dirty="0" err="1">
                <a:effectLst/>
                <a:latin typeface="Times New Roman" panose="02020603050405020304" pitchFamily="18" charset="0"/>
                <a:cs typeface="Times New Roman" panose="02020603050405020304" pitchFamily="18" charset="0"/>
              </a:rPr>
              <a:t>Blake’in</a:t>
            </a:r>
            <a:r>
              <a:rPr lang="tr-TR" sz="2200" dirty="0">
                <a:effectLst/>
                <a:latin typeface="Times New Roman" panose="02020603050405020304" pitchFamily="18" charset="0"/>
                <a:cs typeface="Times New Roman" panose="02020603050405020304" pitchFamily="18" charset="0"/>
              </a:rPr>
              <a:t> onu kızdırdığı zamanlardaki davranışına olan benzerliğini fark etti. </a:t>
            </a:r>
            <a:r>
              <a:rPr lang="tr-TR" sz="2200" dirty="0" err="1">
                <a:effectLst/>
                <a:latin typeface="Times New Roman" panose="02020603050405020304" pitchFamily="18" charset="0"/>
                <a:cs typeface="Times New Roman" panose="02020603050405020304" pitchFamily="18" charset="0"/>
              </a:rPr>
              <a:t>Blake</a:t>
            </a:r>
            <a:r>
              <a:rPr lang="tr-TR" sz="2200" dirty="0">
                <a:effectLst/>
                <a:latin typeface="Times New Roman" panose="02020603050405020304" pitchFamily="18" charset="0"/>
                <a:cs typeface="Times New Roman" panose="02020603050405020304" pitchFamily="18" charset="0"/>
              </a:rPr>
              <a:t>, genellikle tartışmadan kaçınmak ya da ortamı yatıştırmak için iltifat eder ya da tartışmaya konu olan kimin davranışı ise onunla ilgili şaka yapardı. Bu davranışı bazen sonuç verir; </a:t>
            </a:r>
            <a:r>
              <a:rPr lang="tr-TR" sz="2200" dirty="0" err="1">
                <a:effectLst/>
                <a:latin typeface="Times New Roman" panose="02020603050405020304" pitchFamily="18" charset="0"/>
                <a:cs typeface="Times New Roman" panose="02020603050405020304" pitchFamily="18" charset="0"/>
              </a:rPr>
              <a:t>Evonne</a:t>
            </a:r>
            <a:r>
              <a:rPr lang="tr-TR" sz="2200" dirty="0">
                <a:effectLst/>
                <a:latin typeface="Times New Roman" panose="02020603050405020304" pitchFamily="18" charset="0"/>
                <a:cs typeface="Times New Roman" panose="02020603050405020304" pitchFamily="18" charset="0"/>
              </a:rPr>
              <a:t> güler, kocasına sarılırdı. Bazen de işe yaramazdı. Şimdi Joe aynı şeyi yapıyordu. Örneğin, Joe annesine söylememesi gereken bir şey söylediğinde kahkaha atıyor, tebessüm ediyor ya da göz kırpıyordu. Bu davranışı işe yaramasa da </a:t>
            </a:r>
            <a:r>
              <a:rPr lang="tr-TR" sz="2200" dirty="0" err="1">
                <a:effectLst/>
                <a:latin typeface="Times New Roman" panose="02020603050405020304" pitchFamily="18" charset="0"/>
                <a:cs typeface="Times New Roman" panose="02020603050405020304" pitchFamily="18" charset="0"/>
              </a:rPr>
              <a:t>Evonne’u</a:t>
            </a:r>
            <a:r>
              <a:rPr lang="tr-TR" sz="2200" dirty="0">
                <a:effectLst/>
                <a:latin typeface="Times New Roman" panose="02020603050405020304" pitchFamily="18" charset="0"/>
                <a:cs typeface="Times New Roman" panose="02020603050405020304" pitchFamily="18" charset="0"/>
              </a:rPr>
              <a:t> güldürebiliyordu.</a:t>
            </a:r>
          </a:p>
        </p:txBody>
      </p:sp>
    </p:spTree>
    <p:extLst>
      <p:ext uri="{BB962C8B-B14F-4D97-AF65-F5344CB8AC3E}">
        <p14:creationId xmlns:p14="http://schemas.microsoft.com/office/powerpoint/2010/main" val="1789654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8940" y="1374507"/>
            <a:ext cx="10222778" cy="4790903"/>
          </a:xfrm>
        </p:spPr>
        <p:txBody>
          <a:bodyPr>
            <a:normAutofit/>
          </a:bodyPr>
          <a:lstStyle/>
          <a:p>
            <a:pPr marL="36900" indent="0" algn="just">
              <a:buNone/>
            </a:pPr>
            <a:r>
              <a:rPr lang="tr-TR" sz="2200" dirty="0">
                <a:effectLst/>
                <a:latin typeface="Times New Roman" panose="02020603050405020304" pitchFamily="18" charset="0"/>
                <a:cs typeface="Times New Roman" panose="02020603050405020304" pitchFamily="18" charset="0"/>
              </a:rPr>
              <a:t>	Başka zamanlarda da Joe annesini güldürebilmek için espri yapıyordu. Bazen </a:t>
            </a:r>
            <a:r>
              <a:rPr lang="tr-TR" sz="2200" dirty="0" err="1">
                <a:effectLst/>
                <a:latin typeface="Times New Roman" panose="02020603050405020304" pitchFamily="18" charset="0"/>
                <a:cs typeface="Times New Roman" panose="02020603050405020304" pitchFamily="18" charset="0"/>
              </a:rPr>
              <a:t>Evonne’yi</a:t>
            </a:r>
            <a:r>
              <a:rPr lang="tr-TR" sz="2200" dirty="0">
                <a:effectLst/>
                <a:latin typeface="Times New Roman" panose="02020603050405020304" pitchFamily="18" charset="0"/>
                <a:cs typeface="Times New Roman" panose="02020603050405020304" pitchFamily="18" charset="0"/>
              </a:rPr>
              <a:t> kıkır kıkır </a:t>
            </a:r>
            <a:r>
              <a:rPr lang="tr-TR" sz="2200" dirty="0" err="1">
                <a:effectLst/>
                <a:latin typeface="Times New Roman" panose="02020603050405020304" pitchFamily="18" charset="0"/>
                <a:cs typeface="Times New Roman" panose="02020603050405020304" pitchFamily="18" charset="0"/>
              </a:rPr>
              <a:t>gülüdürüyordu</a:t>
            </a:r>
            <a:r>
              <a:rPr lang="tr-TR" sz="2200" dirty="0">
                <a:effectLst/>
                <a:latin typeface="Times New Roman" panose="02020603050405020304" pitchFamily="18" charset="0"/>
                <a:cs typeface="Times New Roman" panose="02020603050405020304" pitchFamily="18" charset="0"/>
              </a:rPr>
              <a:t>. Joe son zamanlarda esprilerinin iyi olup olmadığını soruyordu. Annesi, esprisinin en iyi esprilerinden biri olmadığını söylediğinde hayal kırıklığı yaşıyor, lakin iyi bir espri olduğunu söylediğinde heyecanlanıyordu.</a:t>
            </a:r>
          </a:p>
          <a:p>
            <a:pPr marL="36900" indent="0" algn="just">
              <a:buNone/>
            </a:pPr>
            <a:r>
              <a:rPr lang="tr-TR" sz="2200" dirty="0">
                <a:effectLst/>
                <a:latin typeface="Times New Roman" panose="02020603050405020304" pitchFamily="18" charset="0"/>
                <a:cs typeface="Times New Roman" panose="02020603050405020304" pitchFamily="18" charset="0"/>
              </a:rPr>
              <a:t>	Joe, babasının yaptığı başka şeyleri de yapıyordu. Mesela o gece sadece eğlenmek ve patlamış mısır yiyerek film izlemek istediğinde “özel bir gece!” diye bağırıyordu. </a:t>
            </a:r>
            <a:r>
              <a:rPr lang="tr-TR" sz="2200" dirty="0" err="1">
                <a:effectLst/>
                <a:latin typeface="Times New Roman" panose="02020603050405020304" pitchFamily="18" charset="0"/>
                <a:cs typeface="Times New Roman" panose="02020603050405020304" pitchFamily="18" charset="0"/>
              </a:rPr>
              <a:t>Blake</a:t>
            </a:r>
            <a:r>
              <a:rPr lang="tr-TR" sz="2200" dirty="0">
                <a:effectLst/>
                <a:latin typeface="Times New Roman" panose="02020603050405020304" pitchFamily="18" charset="0"/>
                <a:cs typeface="Times New Roman" panose="02020603050405020304" pitchFamily="18" charset="0"/>
              </a:rPr>
              <a:t> de ailesiyle beraber eğlenmek istediğinde ya da o gün işi olmadığında aynı ifadeyi ya da benzerini kullanırdı. Joe böyle zamanlarda kola gibi eğlence içeceği ister ve </a:t>
            </a:r>
            <a:r>
              <a:rPr lang="tr-TR" sz="2200" dirty="0" err="1">
                <a:effectLst/>
                <a:latin typeface="Times New Roman" panose="02020603050405020304" pitchFamily="18" charset="0"/>
                <a:cs typeface="Times New Roman" panose="02020603050405020304" pitchFamily="18" charset="0"/>
              </a:rPr>
              <a:t>Evonne</a:t>
            </a:r>
            <a:r>
              <a:rPr lang="tr-TR" sz="2200" dirty="0">
                <a:effectLst/>
                <a:latin typeface="Times New Roman" panose="02020603050405020304" pitchFamily="18" charset="0"/>
                <a:cs typeface="Times New Roman" panose="02020603050405020304" pitchFamily="18" charset="0"/>
              </a:rPr>
              <a:t>, Joe’nun bu alışkanlığı da yıllanmış şaraplardan hoşlanan </a:t>
            </a:r>
            <a:r>
              <a:rPr lang="tr-TR" sz="2200" dirty="0" err="1">
                <a:effectLst/>
                <a:latin typeface="Times New Roman" panose="02020603050405020304" pitchFamily="18" charset="0"/>
                <a:cs typeface="Times New Roman" panose="02020603050405020304" pitchFamily="18" charset="0"/>
              </a:rPr>
              <a:t>Blake’ten</a:t>
            </a:r>
            <a:r>
              <a:rPr lang="tr-TR" sz="2200" dirty="0">
                <a:effectLst/>
                <a:latin typeface="Times New Roman" panose="02020603050405020304" pitchFamily="18" charset="0"/>
                <a:cs typeface="Times New Roman" panose="02020603050405020304" pitchFamily="18" charset="0"/>
              </a:rPr>
              <a:t> kaptığını bilirdi. Babası bira içtiğinde Joe da alkolsüz bira içerdi.</a:t>
            </a:r>
          </a:p>
          <a:p>
            <a:pPr marL="36900" indent="0">
              <a:buNone/>
            </a:pPr>
            <a:endParaRPr lang="tr-TR" dirty="0"/>
          </a:p>
        </p:txBody>
      </p:sp>
    </p:spTree>
    <p:extLst>
      <p:ext uri="{BB962C8B-B14F-4D97-AF65-F5344CB8AC3E}">
        <p14:creationId xmlns:p14="http://schemas.microsoft.com/office/powerpoint/2010/main" val="1435089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9410" y="1353695"/>
            <a:ext cx="10425332" cy="3689085"/>
          </a:xfrm>
        </p:spPr>
        <p:txBody>
          <a:bodyPr/>
          <a:lstStyle/>
          <a:p>
            <a:pPr marL="36900" indent="0" algn="just">
              <a:buNone/>
            </a:pPr>
            <a:r>
              <a:rPr lang="tr-TR" sz="2200" dirty="0">
                <a:effectLst/>
                <a:latin typeface="Times New Roman" panose="02020603050405020304" pitchFamily="18" charset="0"/>
                <a:cs typeface="Times New Roman" panose="02020603050405020304" pitchFamily="18" charset="0"/>
              </a:rPr>
              <a:t>	Joe, kendine güvenini de babasından almış gibi görünüyordu. Örneğin, henüz sekiz yaşında olmasına rağmen, neredeyse bir bilgisayar uzmanı gibiydi. Küçük yaştan beri evde babasını ve kreşte akranlarını bilgisayar başında görüyordu. Hiç çekinmeden monitörün başına oturup oyunlar oynamaya başlamıştı. Zaman zaman başarısız olduğunda </a:t>
            </a:r>
            <a:r>
              <a:rPr lang="tr-TR" sz="2200" dirty="0" err="1">
                <a:effectLst/>
                <a:latin typeface="Times New Roman" panose="02020603050405020304" pitchFamily="18" charset="0"/>
                <a:cs typeface="Times New Roman" panose="02020603050405020304" pitchFamily="18" charset="0"/>
              </a:rPr>
              <a:t>Blake</a:t>
            </a:r>
            <a:r>
              <a:rPr lang="tr-TR" sz="2200" dirty="0">
                <a:effectLst/>
                <a:latin typeface="Times New Roman" panose="02020603050405020304" pitchFamily="18" charset="0"/>
                <a:cs typeface="Times New Roman" panose="02020603050405020304" pitchFamily="18" charset="0"/>
              </a:rPr>
              <a:t> onu cesaretlendiriyordu. Joe sonunda fareyi kullanmayı öğrendi ve bilgisayar becerilerinde ustalaştı. Bu durum bilgisayar kullanmasını bilmesine rağmen başlangıçta bilgisayarlara son derece ürkek yaklaşan ve hiçbir zaman bu işlerden anlamayacağını düşünen </a:t>
            </a:r>
            <a:r>
              <a:rPr lang="tr-TR" sz="2200" dirty="0" err="1">
                <a:effectLst/>
                <a:latin typeface="Times New Roman" panose="02020603050405020304" pitchFamily="18" charset="0"/>
                <a:cs typeface="Times New Roman" panose="02020603050405020304" pitchFamily="18" charset="0"/>
              </a:rPr>
              <a:t>Evonne’u</a:t>
            </a:r>
            <a:r>
              <a:rPr lang="tr-TR" sz="2200" dirty="0">
                <a:effectLst/>
                <a:latin typeface="Times New Roman" panose="02020603050405020304" pitchFamily="18" charset="0"/>
                <a:cs typeface="Times New Roman" panose="02020603050405020304" pitchFamily="18" charset="0"/>
              </a:rPr>
              <a:t> hayrete düşürmüştü. Joe ise hiç çekingenlik göstermemişti. Gerçekten de Joe ve </a:t>
            </a:r>
            <a:r>
              <a:rPr lang="tr-TR" sz="2200" dirty="0" err="1">
                <a:effectLst/>
                <a:latin typeface="Times New Roman" panose="02020603050405020304" pitchFamily="18" charset="0"/>
                <a:cs typeface="Times New Roman" panose="02020603050405020304" pitchFamily="18" charset="0"/>
              </a:rPr>
              <a:t>Blake</a:t>
            </a:r>
            <a:r>
              <a:rPr lang="tr-TR" sz="2200" dirty="0">
                <a:effectLst/>
                <a:latin typeface="Times New Roman" panose="02020603050405020304" pitchFamily="18" charset="0"/>
                <a:cs typeface="Times New Roman" panose="02020603050405020304" pitchFamily="18" charset="0"/>
              </a:rPr>
              <a:t> arasında birçok benzerlik vardı. </a:t>
            </a:r>
            <a:r>
              <a:rPr lang="tr-TR" sz="2200" dirty="0" err="1">
                <a:effectLst/>
                <a:latin typeface="Times New Roman" panose="02020603050405020304" pitchFamily="18" charset="0"/>
                <a:cs typeface="Times New Roman" panose="02020603050405020304" pitchFamily="18" charset="0"/>
              </a:rPr>
              <a:t>Evonne</a:t>
            </a:r>
            <a:r>
              <a:rPr lang="tr-TR" sz="2200" dirty="0">
                <a:effectLst/>
                <a:latin typeface="Times New Roman" panose="02020603050405020304" pitchFamily="18" charset="0"/>
                <a:cs typeface="Times New Roman" panose="02020603050405020304" pitchFamily="18" charset="0"/>
              </a:rPr>
              <a:t>, içinden “babasının oğlu” diye geçirdi.</a:t>
            </a:r>
          </a:p>
          <a:p>
            <a:pPr marL="36900" indent="0">
              <a:buNone/>
            </a:pPr>
            <a:endParaRPr lang="tr-TR" dirty="0"/>
          </a:p>
        </p:txBody>
      </p:sp>
    </p:spTree>
    <p:extLst>
      <p:ext uri="{BB962C8B-B14F-4D97-AF65-F5344CB8AC3E}">
        <p14:creationId xmlns:p14="http://schemas.microsoft.com/office/powerpoint/2010/main" val="996387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13795" y="309349"/>
            <a:ext cx="10353762" cy="970450"/>
          </a:xfrm>
        </p:spPr>
        <p:txBody>
          <a:bodyPr/>
          <a:lstStyle/>
          <a:p>
            <a:r>
              <a:rPr lang="tr-TR" dirty="0"/>
              <a:t>Uygulama Soruları ve Cevapları</a:t>
            </a:r>
          </a:p>
        </p:txBody>
      </p:sp>
      <p:sp>
        <p:nvSpPr>
          <p:cNvPr id="3" name="İçerik Yer Tutucusu 2"/>
          <p:cNvSpPr>
            <a:spLocks noGrp="1"/>
          </p:cNvSpPr>
          <p:nvPr>
            <p:ph idx="1"/>
          </p:nvPr>
        </p:nvSpPr>
        <p:spPr>
          <a:xfrm>
            <a:off x="614149" y="1466230"/>
            <a:ext cx="10549720" cy="5284774"/>
          </a:xfrm>
        </p:spPr>
        <p:txBody>
          <a:bodyPr>
            <a:normAutofit/>
          </a:bodyPr>
          <a:lstStyle/>
          <a:p>
            <a:pPr marL="36900" lvl="0" indent="0" algn="just">
              <a:buNone/>
            </a:pPr>
            <a:r>
              <a:rPr lang="tr-TR" sz="2200" b="1" dirty="0">
                <a:effectLst/>
                <a:latin typeface="Times New Roman" panose="02020603050405020304" pitchFamily="18" charset="0"/>
                <a:cs typeface="Times New Roman" panose="02020603050405020304" pitchFamily="18" charset="0"/>
              </a:rPr>
              <a:t>1.Bandura’nın sosyal bilişsel kuramı, Joe ve </a:t>
            </a:r>
            <a:r>
              <a:rPr lang="tr-TR" sz="2200" b="1" dirty="0" err="1">
                <a:effectLst/>
                <a:latin typeface="Times New Roman" panose="02020603050405020304" pitchFamily="18" charset="0"/>
                <a:cs typeface="Times New Roman" panose="02020603050405020304" pitchFamily="18" charset="0"/>
              </a:rPr>
              <a:t>Blake’in</a:t>
            </a:r>
            <a:r>
              <a:rPr lang="tr-TR" sz="2200" b="1" dirty="0">
                <a:effectLst/>
                <a:latin typeface="Times New Roman" panose="02020603050405020304" pitchFamily="18" charset="0"/>
                <a:cs typeface="Times New Roman" panose="02020603050405020304" pitchFamily="18" charset="0"/>
              </a:rPr>
              <a:t> davranışları arasındaki benzerlikleri nasıl açıklardı?</a:t>
            </a:r>
          </a:p>
          <a:p>
            <a:pPr marL="36900" indent="0" algn="just">
              <a:buNone/>
            </a:pPr>
            <a:r>
              <a:rPr lang="tr-TR" sz="2200" dirty="0">
                <a:effectLst/>
                <a:latin typeface="Times New Roman" panose="02020603050405020304" pitchFamily="18" charset="0"/>
                <a:cs typeface="Times New Roman" panose="02020603050405020304" pitchFamily="18" charset="0"/>
              </a:rPr>
              <a:t>	Dolaylı öğrenme ile açıklayabiliriz. Burada Joe, </a:t>
            </a:r>
            <a:r>
              <a:rPr lang="tr-TR" sz="2200" dirty="0" err="1">
                <a:effectLst/>
                <a:latin typeface="Times New Roman" panose="02020603050405020304" pitchFamily="18" charset="0"/>
                <a:cs typeface="Times New Roman" panose="02020603050405020304" pitchFamily="18" charset="0"/>
              </a:rPr>
              <a:t>Blake’in</a:t>
            </a:r>
            <a:r>
              <a:rPr lang="tr-TR" sz="2200" dirty="0">
                <a:effectLst/>
                <a:latin typeface="Times New Roman" panose="02020603050405020304" pitchFamily="18" charset="0"/>
                <a:cs typeface="Times New Roman" panose="02020603050405020304" pitchFamily="18" charset="0"/>
              </a:rPr>
              <a:t> yaptığı davranışların sonucunu gözlemleyerek bir öğrenme gerçekleştirir. Örneğin annesinin hoşuna gitmeyen bir şey yaptığında aynı babası gibi şirinlik yapıp cezasını hafifletmeye çalışması. Ya da eğlenmek için patlamış mısır ve film izleme zamanında özel bir gece diye bağırması da babasının yaptığı davranışa benzerdir. Bir diğer örnekte babasının içki içmesi bunun sonucunda babasının zevk aldığını görüp kendisinin de alkolsüz bira içmesi.</a:t>
            </a:r>
          </a:p>
          <a:p>
            <a:pPr marL="36900" lvl="0" indent="0" algn="just">
              <a:buNone/>
            </a:pPr>
            <a:r>
              <a:rPr lang="tr-TR" sz="2200" b="1" dirty="0">
                <a:effectLst/>
                <a:latin typeface="Times New Roman" panose="02020603050405020304" pitchFamily="18" charset="0"/>
                <a:cs typeface="Times New Roman" panose="02020603050405020304" pitchFamily="18" charset="0"/>
              </a:rPr>
              <a:t>2.Vaka incelemesinden, “gözlemleyerek öğrenme” örnekleri gösteriniz.</a:t>
            </a:r>
          </a:p>
          <a:p>
            <a:pPr marL="36900" indent="0" algn="just">
              <a:buNone/>
            </a:pPr>
            <a:r>
              <a:rPr lang="tr-TR" sz="2200" dirty="0">
                <a:effectLst/>
                <a:latin typeface="Times New Roman" panose="02020603050405020304" pitchFamily="18" charset="0"/>
                <a:cs typeface="Times New Roman" panose="02020603050405020304" pitchFamily="18" charset="0"/>
              </a:rPr>
              <a:t>	Joe’nun bir hata yaptığında şirinlik yapıp kendini affettirmeye çalışması. </a:t>
            </a:r>
            <a:r>
              <a:rPr lang="tr-TR" sz="2200" dirty="0" err="1">
                <a:effectLst/>
                <a:latin typeface="Times New Roman" panose="02020603050405020304" pitchFamily="18" charset="0"/>
                <a:cs typeface="Times New Roman" panose="02020603050405020304" pitchFamily="18" charset="0"/>
              </a:rPr>
              <a:t>Blake</a:t>
            </a:r>
            <a:r>
              <a:rPr lang="tr-TR" sz="2200" dirty="0">
                <a:effectLst/>
                <a:latin typeface="Times New Roman" panose="02020603050405020304" pitchFamily="18" charset="0"/>
                <a:cs typeface="Times New Roman" panose="02020603050405020304" pitchFamily="18" charset="0"/>
              </a:rPr>
              <a:t> yani babası bira içtiğinde Joe’nun da alkolsüz bira içmesi örnektir. Akranlarının ve babasının bilgisayar oynadığını görüp bilgisayar öğrenmeye başlaması.</a:t>
            </a:r>
          </a:p>
          <a:p>
            <a:pPr marL="36900" indent="0">
              <a:buNone/>
            </a:pPr>
            <a:endParaRPr lang="tr-TR" dirty="0"/>
          </a:p>
        </p:txBody>
      </p:sp>
    </p:spTree>
    <p:extLst>
      <p:ext uri="{BB962C8B-B14F-4D97-AF65-F5344CB8AC3E}">
        <p14:creationId xmlns:p14="http://schemas.microsoft.com/office/powerpoint/2010/main" val="2483170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76842" y="1218029"/>
            <a:ext cx="10444534" cy="4730098"/>
          </a:xfrm>
        </p:spPr>
        <p:txBody>
          <a:bodyPr>
            <a:normAutofit/>
          </a:bodyPr>
          <a:lstStyle/>
          <a:p>
            <a:pPr marL="36900" lvl="0" indent="0" algn="just">
              <a:buNone/>
            </a:pPr>
            <a:r>
              <a:rPr lang="tr-TR" sz="2200" b="1" dirty="0">
                <a:effectLst/>
                <a:latin typeface="Times New Roman" panose="02020603050405020304" pitchFamily="18" charset="0"/>
                <a:cs typeface="Times New Roman" panose="02020603050405020304" pitchFamily="18" charset="0"/>
              </a:rPr>
              <a:t>3.Bandura’nın kuramına göre, bir model üzerinden öğrenip öğrenemeyeceğimizi belirleyen faktörler nelerdir? Vakadan model alma yoluyla öğrenilmiş bir davranış örneği seçiniz ve bu faktörlerin etkisini açıklayınız.</a:t>
            </a:r>
          </a:p>
          <a:p>
            <a:pPr marL="36900" indent="0" algn="just">
              <a:buNone/>
            </a:pPr>
            <a:r>
              <a:rPr lang="tr-TR" sz="2200" dirty="0">
                <a:effectLst/>
                <a:latin typeface="Times New Roman" panose="02020603050405020304" pitchFamily="18" charset="0"/>
                <a:cs typeface="Times New Roman" panose="02020603050405020304" pitchFamily="18" charset="0"/>
              </a:rPr>
              <a:t>	Genel olarak insanların kendi özelliklerine yakın özelliklere sahip olduğunu düşündükleri insanları daha fazla model alması. Diğer yandan da </a:t>
            </a:r>
            <a:r>
              <a:rPr lang="tr-TR" sz="2200" dirty="0" err="1">
                <a:effectLst/>
                <a:latin typeface="Times New Roman" panose="02020603050405020304" pitchFamily="18" charset="0"/>
                <a:cs typeface="Times New Roman" panose="02020603050405020304" pitchFamily="18" charset="0"/>
              </a:rPr>
              <a:t>güçlü,ünlü</a:t>
            </a:r>
            <a:r>
              <a:rPr lang="tr-TR" sz="2200" dirty="0">
                <a:effectLst/>
                <a:latin typeface="Times New Roman" panose="02020603050405020304" pitchFamily="18" charset="0"/>
                <a:cs typeface="Times New Roman" panose="02020603050405020304" pitchFamily="18" charset="0"/>
              </a:rPr>
              <a:t> ve statü sahibi modellerin güçlü ve ünlü olmayan modellere göre etkisi daha güçlüdür. Joe’nun küçük yaşlardan itibaren babasını ve akranlarını bilgisayar başında görmesi ve onun da bilgisayara ilgisinin olması buna bir örnektir. Akranları kendi özelliklerine benzer özelliktedirler ve onları model almıştır. Babası da onun için güçlü olabilir bu da model almasına etki etmiş olabilir.</a:t>
            </a:r>
          </a:p>
          <a:p>
            <a:endParaRPr lang="tr-TR" dirty="0">
              <a:effectLst/>
            </a:endParaRPr>
          </a:p>
          <a:p>
            <a:endParaRPr lang="tr-TR" dirty="0"/>
          </a:p>
        </p:txBody>
      </p:sp>
    </p:spTree>
    <p:extLst>
      <p:ext uri="{BB962C8B-B14F-4D97-AF65-F5344CB8AC3E}">
        <p14:creationId xmlns:p14="http://schemas.microsoft.com/office/powerpoint/2010/main" val="214762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81257" y="966033"/>
            <a:ext cx="10457873" cy="4990620"/>
          </a:xfrm>
        </p:spPr>
        <p:txBody>
          <a:bodyPr>
            <a:normAutofit/>
          </a:bodyPr>
          <a:lstStyle/>
          <a:p>
            <a:pPr marL="36900" lvl="0" indent="0" algn="just">
              <a:buNone/>
            </a:pPr>
            <a:r>
              <a:rPr lang="tr-TR" sz="2200" b="1" dirty="0">
                <a:effectLst/>
                <a:latin typeface="Times New Roman" panose="02020603050405020304" pitchFamily="18" charset="0"/>
                <a:cs typeface="Times New Roman" panose="02020603050405020304" pitchFamily="18" charset="0"/>
              </a:rPr>
              <a:t>4.Joe örneğinde, kendini düzenlemeye bir örnek bulunuz ve bu örneği açıklayınız.</a:t>
            </a:r>
          </a:p>
          <a:p>
            <a:pPr marL="36900" indent="0" algn="just">
              <a:buNone/>
            </a:pPr>
            <a:r>
              <a:rPr lang="tr-TR" sz="2200" dirty="0">
                <a:effectLst/>
                <a:latin typeface="Times New Roman" panose="02020603050405020304" pitchFamily="18" charset="0"/>
                <a:cs typeface="Times New Roman" panose="02020603050405020304" pitchFamily="18" charset="0"/>
              </a:rPr>
              <a:t>	Joe’nun çok dağınık olması annesinin her uyarışında toplu olmaya çalışması ama daha sonrasında bunu unutup devam etmesini örnek verebiliriz. Burada kendini düzenlemenin aşamalarına bakarsak Joe kendini gözleyip değerlendirmiştir ama kendine tepkide bulunma aşamasında kendi standartlarına uymadığı için olumsuz tepkide bulunmuştur yani dağınık olmaya devam etmiştir.</a:t>
            </a:r>
          </a:p>
          <a:p>
            <a:pPr marL="36900" lvl="0" indent="0" algn="just">
              <a:buNone/>
            </a:pPr>
            <a:r>
              <a:rPr lang="tr-TR" sz="2200" b="1" dirty="0">
                <a:effectLst/>
                <a:latin typeface="Times New Roman" panose="02020603050405020304" pitchFamily="18" charset="0"/>
                <a:cs typeface="Times New Roman" panose="02020603050405020304" pitchFamily="18" charset="0"/>
              </a:rPr>
              <a:t>5.Bandura’nın teorisi, Joe’nun bilgisayar kullanmadaki güveni ve kabiliyetini nasıl açıklardı?</a:t>
            </a:r>
          </a:p>
          <a:p>
            <a:pPr marL="36900" indent="0" algn="just">
              <a:buNone/>
            </a:pPr>
            <a:r>
              <a:rPr lang="tr-TR" sz="2200" dirty="0">
                <a:effectLst/>
                <a:latin typeface="Times New Roman" panose="02020603050405020304" pitchFamily="18" charset="0"/>
                <a:cs typeface="Times New Roman" panose="02020603050405020304" pitchFamily="18" charset="0"/>
              </a:rPr>
              <a:t>	Öz yeterliliğin kaynaklarından olan dolaylı yaşantılar ve sözel ikna ile açıklanabilir. Dolaylı yaşantılarda Joe kendisiyle benzer özellikte olan çocukların başarısını görünce aynı şeyi yapabileceğine olan inancı bunu geliştirmiş olabilir. Ayrıca sözel ikna yani Babasının cesaretlendirici tavrı, ifadesi bilgisayar kabiliyetini açıklayabilir.</a:t>
            </a:r>
          </a:p>
          <a:p>
            <a:endParaRPr lang="tr-TR" dirty="0"/>
          </a:p>
        </p:txBody>
      </p:sp>
    </p:spTree>
    <p:extLst>
      <p:ext uri="{BB962C8B-B14F-4D97-AF65-F5344CB8AC3E}">
        <p14:creationId xmlns:p14="http://schemas.microsoft.com/office/powerpoint/2010/main" val="58954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latin typeface="Times New Roman" panose="02020603050405020304" pitchFamily="18" charset="0"/>
                <a:cs typeface="Times New Roman" panose="02020603050405020304" pitchFamily="18" charset="0"/>
              </a:rPr>
              <a:t>HAZIRLAYANLAR</a:t>
            </a:r>
          </a:p>
        </p:txBody>
      </p:sp>
      <p:sp>
        <p:nvSpPr>
          <p:cNvPr id="3" name="İçerik Yer Tutucusu 2"/>
          <p:cNvSpPr>
            <a:spLocks noGrp="1"/>
          </p:cNvSpPr>
          <p:nvPr>
            <p:ph idx="1"/>
          </p:nvPr>
        </p:nvSpPr>
        <p:spPr>
          <a:xfrm>
            <a:off x="3680086" y="1882066"/>
            <a:ext cx="4821179" cy="3888419"/>
          </a:xfrm>
          <a:solidFill>
            <a:schemeClr val="bg1"/>
          </a:solidFill>
          <a:ln w="28575">
            <a:solidFill>
              <a:schemeClr val="tx2"/>
            </a:solidFill>
          </a:ln>
        </p:spPr>
        <p:txBody>
          <a:bodyPr>
            <a:normAutofit/>
          </a:bodyPr>
          <a:lstStyle/>
          <a:p>
            <a:pPr marL="36900" indent="0">
              <a:buNone/>
            </a:pPr>
            <a:r>
              <a:rPr lang="tr-TR" sz="2200" dirty="0">
                <a:latin typeface="Times New Roman" panose="02020603050405020304" pitchFamily="18" charset="0"/>
                <a:cs typeface="Times New Roman" panose="02020603050405020304" pitchFamily="18" charset="0"/>
              </a:rPr>
              <a:t>Emine Bersu AYKUTLU	18020862</a:t>
            </a:r>
          </a:p>
          <a:p>
            <a:pPr marL="36900" indent="0">
              <a:buNone/>
            </a:pPr>
            <a:r>
              <a:rPr lang="tr-TR" sz="2200" dirty="0">
                <a:latin typeface="Times New Roman" panose="02020603050405020304" pitchFamily="18" charset="0"/>
                <a:cs typeface="Times New Roman" panose="02020603050405020304" pitchFamily="18" charset="0"/>
              </a:rPr>
              <a:t>Çiğdem KORKMAZ    		18020872</a:t>
            </a:r>
          </a:p>
          <a:p>
            <a:pPr marL="36900" indent="0">
              <a:buNone/>
            </a:pPr>
            <a:r>
              <a:rPr lang="tr-TR" sz="2200" dirty="0">
                <a:latin typeface="Times New Roman" panose="02020603050405020304" pitchFamily="18" charset="0"/>
                <a:cs typeface="Times New Roman" panose="02020603050405020304" pitchFamily="18" charset="0"/>
              </a:rPr>
              <a:t>Zeynep BEKTAŞ    		17020228</a:t>
            </a:r>
          </a:p>
          <a:p>
            <a:pPr marL="36900" indent="0">
              <a:buNone/>
            </a:pPr>
            <a:r>
              <a:rPr lang="tr-TR" sz="2200" dirty="0">
                <a:latin typeface="Times New Roman" panose="02020603050405020304" pitchFamily="18" charset="0"/>
                <a:cs typeface="Times New Roman" panose="02020603050405020304" pitchFamily="18" charset="0"/>
              </a:rPr>
              <a:t>Selin FİLİS      				17020194</a:t>
            </a:r>
          </a:p>
          <a:p>
            <a:pPr marL="36900" indent="0">
              <a:buNone/>
            </a:pPr>
            <a:r>
              <a:rPr lang="tr-TR" sz="2200" dirty="0">
                <a:latin typeface="Times New Roman" panose="02020603050405020304" pitchFamily="18" charset="0"/>
                <a:cs typeface="Times New Roman" panose="02020603050405020304" pitchFamily="18" charset="0"/>
              </a:rPr>
              <a:t>Melike YILDIZ    			17020177</a:t>
            </a:r>
          </a:p>
          <a:p>
            <a:pPr marL="36900" indent="0">
              <a:buNone/>
            </a:pPr>
            <a:r>
              <a:rPr lang="tr-TR" sz="2200" dirty="0">
                <a:latin typeface="Times New Roman" panose="02020603050405020304" pitchFamily="18" charset="0"/>
                <a:cs typeface="Times New Roman" panose="02020603050405020304" pitchFamily="18" charset="0"/>
              </a:rPr>
              <a:t>Esra GÜNEŞ   				17020251</a:t>
            </a:r>
          </a:p>
          <a:p>
            <a:pPr marL="36900" indent="0">
              <a:buNone/>
            </a:pPr>
            <a:r>
              <a:rPr lang="tr-TR" sz="2200" dirty="0">
                <a:latin typeface="Times New Roman" panose="02020603050405020304" pitchFamily="18" charset="0"/>
                <a:cs typeface="Times New Roman" panose="02020603050405020304" pitchFamily="18" charset="0"/>
              </a:rPr>
              <a:t>Mahmut AKBABA    		17020237</a:t>
            </a:r>
          </a:p>
          <a:p>
            <a:pPr marL="36900" indent="0">
              <a:buNone/>
            </a:pPr>
            <a:r>
              <a:rPr lang="tr-TR" sz="2200" dirty="0">
                <a:latin typeface="Times New Roman" panose="02020603050405020304" pitchFamily="18" charset="0"/>
                <a:cs typeface="Times New Roman" panose="02020603050405020304" pitchFamily="18" charset="0"/>
              </a:rPr>
              <a:t>Tuğba BALCI   			17020239</a:t>
            </a:r>
          </a:p>
        </p:txBody>
      </p:sp>
    </p:spTree>
    <p:extLst>
      <p:ext uri="{BB962C8B-B14F-4D97-AF65-F5344CB8AC3E}">
        <p14:creationId xmlns:p14="http://schemas.microsoft.com/office/powerpoint/2010/main" val="3468386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urşun Rengi">
  <a:themeElements>
    <a:clrScheme name="Kırmızı Turuncu">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Kurşun Rengi">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urşun Rengi">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TM04033929[[fn=Tablet]]</Template>
  <TotalTime>0</TotalTime>
  <Words>4136</Words>
  <Application>Microsoft Office PowerPoint</Application>
  <PresentationFormat>Geniş ekran</PresentationFormat>
  <Paragraphs>215</Paragraphs>
  <Slides>51</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51</vt:i4>
      </vt:variant>
    </vt:vector>
  </HeadingPairs>
  <TitlesOfParts>
    <vt:vector size="59" baseType="lpstr">
      <vt:lpstr>Arial</vt:lpstr>
      <vt:lpstr>Calibri</vt:lpstr>
      <vt:lpstr>Calisto MT</vt:lpstr>
      <vt:lpstr>Courier New</vt:lpstr>
      <vt:lpstr>Times New Roman</vt:lpstr>
      <vt:lpstr>Wingdings</vt:lpstr>
      <vt:lpstr>Wingdings 2</vt:lpstr>
      <vt:lpstr>Kurşun Rengi</vt:lpstr>
      <vt:lpstr>PowerPoint Sunusu</vt:lpstr>
      <vt:lpstr>YAŞAM ÖYKÜSÜ</vt:lpstr>
      <vt:lpstr>YAŞAM ÖYKÜSÜ</vt:lpstr>
      <vt:lpstr>ÇALIŞMALARI</vt:lpstr>
      <vt:lpstr>SOSYAL-BİLİŞSEL KURAM</vt:lpstr>
      <vt:lpstr>SOSYAL-BİLİŞSEL KURAM</vt:lpstr>
      <vt:lpstr>SOSYAL BİLİŞSEL KURAMIN DAYANDIĞI TEMEL İLKELER</vt:lpstr>
      <vt:lpstr>İNSANIN DOĞASI</vt:lpstr>
      <vt:lpstr>Karşılıklı Belirleyicilik İlkesi</vt:lpstr>
      <vt:lpstr>Karşılıklı Belirleyicilik İlkesi</vt:lpstr>
      <vt:lpstr>Karşılıklı Belirleyicilik İlkesi</vt:lpstr>
      <vt:lpstr>DAVRANIŞIN BİLİŞSEL NEDENLERİ</vt:lpstr>
      <vt:lpstr>KİŞİLİĞİN YAPISI</vt:lpstr>
      <vt:lpstr>ÖZ DÜZENLEME</vt:lpstr>
      <vt:lpstr>ÖZ DÜZENLEME</vt:lpstr>
      <vt:lpstr>ÖZ DÜZENLEME</vt:lpstr>
      <vt:lpstr>ÖZ DÜZENLEME</vt:lpstr>
      <vt:lpstr>Seçici Aktivasyon</vt:lpstr>
      <vt:lpstr>İçsel Kontrolün Çözülmesi</vt:lpstr>
      <vt:lpstr>ÖZ YETERLİLİK  (YETKİNLİK BEKLENTİSİ)</vt:lpstr>
      <vt:lpstr>ÖZ YETERLİLİK  (YETKİNLİK BEKLENTİSİ)</vt:lpstr>
      <vt:lpstr>1)Tamamlanmış Başarılı Performans </vt:lpstr>
      <vt:lpstr>2)Dolaylı Yaşantılar </vt:lpstr>
      <vt:lpstr>3)Sözel İkna </vt:lpstr>
      <vt:lpstr>4)Fizyolojik Durum </vt:lpstr>
      <vt:lpstr>KİŞİLİĞİN GELİŞİMİ</vt:lpstr>
      <vt:lpstr>Gözlem Yoluyla Öğrenme</vt:lpstr>
      <vt:lpstr>Gözlem Yoluyla Öğrenme</vt:lpstr>
      <vt:lpstr>Gözlem Yoluyla Öğrenmeyi Sağlayan Dolaylı Yaşantılar</vt:lpstr>
      <vt:lpstr>PowerPoint Sunusu</vt:lpstr>
      <vt:lpstr>PowerPoint Sunusu</vt:lpstr>
      <vt:lpstr>GÖZLEM YOLUYLA ÖĞRENME SÜREÇLERİ</vt:lpstr>
      <vt:lpstr>GÖZLEM YOLUYLA ÖĞRENME SÜREÇLERİ</vt:lpstr>
      <vt:lpstr>RASTLANTISAL OLAYLAR VE  KARŞILAŞMALAR</vt:lpstr>
      <vt:lpstr>PowerPoint Sunusu</vt:lpstr>
      <vt:lpstr>PowerPoint Sunusu</vt:lpstr>
      <vt:lpstr>PowerPoint Sunusu</vt:lpstr>
      <vt:lpstr>KURAMIN GÜÇLÜ YÖNLERİ VE DEĞERLENDİRME</vt:lpstr>
      <vt:lpstr>KURAMIN GÜÇLÜ YÖNLERİ VE DEĞERLENDİRME</vt:lpstr>
      <vt:lpstr>KURAMIN GÜÇLÜ YÖNLERİ VE DEĞERLENDİRME</vt:lpstr>
      <vt:lpstr>ELEŞTİRİ</vt:lpstr>
      <vt:lpstr>PowerPoint Sunusu</vt:lpstr>
      <vt:lpstr>BOBO DOLL DENEYİ</vt:lpstr>
      <vt:lpstr>VAKA</vt:lpstr>
      <vt:lpstr>PowerPoint Sunusu</vt:lpstr>
      <vt:lpstr>PowerPoint Sunusu</vt:lpstr>
      <vt:lpstr>PowerPoint Sunusu</vt:lpstr>
      <vt:lpstr>Uygulama Soruları ve Cevapları</vt:lpstr>
      <vt:lpstr>PowerPoint Sunusu</vt:lpstr>
      <vt:lpstr>PowerPoint Sunusu</vt:lpstr>
      <vt:lpstr>HAZIRLAYANLAR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bersuaykutlu@gmail.com</dc:creator>
  <cp:lastModifiedBy>Selin Filis</cp:lastModifiedBy>
  <cp:revision>94</cp:revision>
  <dcterms:created xsi:type="dcterms:W3CDTF">2020-03-07T08:49:57Z</dcterms:created>
  <dcterms:modified xsi:type="dcterms:W3CDTF">2020-03-17T11:18:15Z</dcterms:modified>
</cp:coreProperties>
</file>