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0"/>
  </p:notesMasterIdLst>
  <p:sldIdLst>
    <p:sldId id="256" r:id="rId2"/>
    <p:sldId id="257" r:id="rId3"/>
    <p:sldId id="258" r:id="rId4"/>
    <p:sldId id="259" r:id="rId5"/>
    <p:sldId id="260"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8" r:id="rId21"/>
    <p:sldId id="297" r:id="rId22"/>
    <p:sldId id="299"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300" r:id="rId46"/>
    <p:sldId id="301" r:id="rId47"/>
    <p:sldId id="302" r:id="rId48"/>
    <p:sldId id="303" r:id="rId49"/>
    <p:sldId id="304" r:id="rId50"/>
    <p:sldId id="305" r:id="rId51"/>
    <p:sldId id="306" r:id="rId52"/>
    <p:sldId id="307" r:id="rId53"/>
    <p:sldId id="308" r:id="rId54"/>
    <p:sldId id="310" r:id="rId55"/>
    <p:sldId id="311" r:id="rId56"/>
    <p:sldId id="313" r:id="rId57"/>
    <p:sldId id="312" r:id="rId58"/>
    <p:sldId id="314" r:id="rId59"/>
    <p:sldId id="315" r:id="rId60"/>
    <p:sldId id="316" r:id="rId61"/>
    <p:sldId id="317" r:id="rId62"/>
    <p:sldId id="318" r:id="rId63"/>
    <p:sldId id="319" r:id="rId64"/>
    <p:sldId id="320" r:id="rId65"/>
    <p:sldId id="321" r:id="rId66"/>
    <p:sldId id="322" r:id="rId67"/>
    <p:sldId id="323" r:id="rId68"/>
    <p:sldId id="324"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9FE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21414C-706D-4CD3-8585-63B968F63F35}" type="datetimeFigureOut">
              <a:rPr lang="tr-TR" smtClean="0"/>
              <a:pPr/>
              <a:t>20.04.2020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7A566D-EED8-4F6E-BB76-AA31A798CC4F}"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8A7A566D-EED8-4F6E-BB76-AA31A798CC4F}"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D9F75050-0E15-4C5B-92B0-66D068882F1F}" type="datetimeFigureOut">
              <a:rPr lang="tr-TR" smtClean="0"/>
              <a:pPr/>
              <a:t>20.04.2020</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D9F75050-0E15-4C5B-92B0-66D068882F1F}" type="datetimeFigureOut">
              <a:rPr lang="tr-TR" smtClean="0"/>
              <a:pPr/>
              <a:t>20.04.2020</a:t>
            </a:fld>
            <a:endParaRPr lang="tr-TR"/>
          </a:p>
        </p:txBody>
      </p:sp>
      <p:sp>
        <p:nvSpPr>
          <p:cNvPr id="5" name="4 Altbilgi Yer Tutucusu"/>
          <p:cNvSpPr>
            <a:spLocks noGrp="1"/>
          </p:cNvSpPr>
          <p:nvPr>
            <p:ph type="ftr" sz="quarter" idx="11"/>
          </p:nvPr>
        </p:nvSpPr>
        <p:spPr>
          <a:xfrm>
            <a:off x="457200" y="6480969"/>
            <a:ext cx="4260056" cy="300831"/>
          </a:xfrm>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D9F75050-0E15-4C5B-92B0-66D068882F1F}" type="datetimeFigureOut">
              <a:rPr lang="tr-TR" smtClean="0"/>
              <a:pPr/>
              <a:t>20.04.2020</a:t>
            </a:fld>
            <a:endParaRPr lang="tr-TR"/>
          </a:p>
        </p:txBody>
      </p:sp>
      <p:sp>
        <p:nvSpPr>
          <p:cNvPr id="5" name="4 Altbilgi Yer Tutucusu"/>
          <p:cNvSpPr>
            <a:spLocks noGrp="1"/>
          </p:cNvSpPr>
          <p:nvPr>
            <p:ph type="ftr" sz="quarter" idx="11"/>
          </p:nvPr>
        </p:nvSpPr>
        <p:spPr>
          <a:xfrm>
            <a:off x="2619376" y="6480969"/>
            <a:ext cx="4260056" cy="300831"/>
          </a:xfrm>
        </p:spPr>
        <p:txBody>
          <a:bodyPr/>
          <a:lstStyle/>
          <a:p>
            <a:endParaRPr lang="tr-TR"/>
          </a:p>
        </p:txBody>
      </p:sp>
      <p:sp>
        <p:nvSpPr>
          <p:cNvPr id="6" name="5 Slayt Numarası Yer Tutucusu"/>
          <p:cNvSpPr>
            <a:spLocks noGrp="1"/>
          </p:cNvSpPr>
          <p:nvPr>
            <p:ph type="sldNum" sz="quarter" idx="12"/>
          </p:nvPr>
        </p:nvSpPr>
        <p:spPr>
          <a:xfrm>
            <a:off x="8451056" y="809624"/>
            <a:ext cx="502920" cy="300831"/>
          </a:xfrm>
        </p:spPr>
        <p:txBody>
          <a:bodyPr/>
          <a:lstStyle/>
          <a:p>
            <a:fld id="{B1DEFA8C-F947-479F-BE07-76B6B3F80BF1}"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20.04.2020</a:t>
            </a:fld>
            <a:endParaRPr lang="tr-TR"/>
          </a:p>
        </p:txBody>
      </p:sp>
      <p:sp>
        <p:nvSpPr>
          <p:cNvPr id="6" name="5 Altbilgi Yer Tutucusu"/>
          <p:cNvSpPr>
            <a:spLocks noGrp="1"/>
          </p:cNvSpPr>
          <p:nvPr>
            <p:ph type="ftr" sz="quarter" idx="11"/>
          </p:nvPr>
        </p:nvSpPr>
        <p:spPr>
          <a:xfrm>
            <a:off x="457200" y="6480969"/>
            <a:ext cx="4260056" cy="301752"/>
          </a:xfrm>
        </p:spPr>
        <p:txBody>
          <a:bodyPr/>
          <a:lstStyle/>
          <a:p>
            <a:endParaRPr lang="tr-TR"/>
          </a:p>
        </p:txBody>
      </p:sp>
      <p:sp>
        <p:nvSpPr>
          <p:cNvPr id="7" name="6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D9F75050-0E15-4C5B-92B0-66D068882F1F}" type="datetimeFigureOut">
              <a:rPr lang="tr-TR" smtClean="0"/>
              <a:pPr/>
              <a:t>20.04.2020</a:t>
            </a:fld>
            <a:endParaRPr lang="tr-TR"/>
          </a:p>
        </p:txBody>
      </p:sp>
      <p:sp>
        <p:nvSpPr>
          <p:cNvPr id="8" name="7 Altbilgi Yer Tutucusu"/>
          <p:cNvSpPr>
            <a:spLocks noGrp="1"/>
          </p:cNvSpPr>
          <p:nvPr>
            <p:ph type="ftr" sz="quarter" idx="11"/>
          </p:nvPr>
        </p:nvSpPr>
        <p:spPr>
          <a:xfrm>
            <a:off x="457200" y="6480969"/>
            <a:ext cx="4261104" cy="301752"/>
          </a:xfrm>
        </p:spPr>
        <p:txBody>
          <a:bodyPr/>
          <a:lstStyle/>
          <a:p>
            <a:endParaRPr lang="tr-T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20.04.2020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20.04.2020</a:t>
            </a:fld>
            <a:endParaRPr lang="tr-TR"/>
          </a:p>
        </p:txBody>
      </p:sp>
      <p:sp>
        <p:nvSpPr>
          <p:cNvPr id="3" name="2 Altbilgi Yer Tutucusu"/>
          <p:cNvSpPr>
            <a:spLocks noGrp="1"/>
          </p:cNvSpPr>
          <p:nvPr>
            <p:ph type="ftr" sz="quarter" idx="11"/>
          </p:nvPr>
        </p:nvSpPr>
        <p:spPr>
          <a:xfrm>
            <a:off x="457200" y="6481890"/>
            <a:ext cx="4260056" cy="300831"/>
          </a:xfrm>
        </p:spPr>
        <p:txBody>
          <a:bodyPr/>
          <a:lstStyle/>
          <a:p>
            <a:endParaRPr lang="tr-TR"/>
          </a:p>
        </p:txBody>
      </p:sp>
      <p:sp>
        <p:nvSpPr>
          <p:cNvPr id="4" name="3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D9F75050-0E15-4C5B-92B0-66D068882F1F}" type="datetimeFigureOut">
              <a:rPr lang="tr-TR" smtClean="0"/>
              <a:pPr/>
              <a:t>20.04.2020</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D9F75050-0E15-4C5B-92B0-66D068882F1F}" type="datetimeFigureOut">
              <a:rPr lang="tr-TR" smtClean="0"/>
              <a:pPr/>
              <a:t>20.04.2020</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D9F75050-0E15-4C5B-92B0-66D068882F1F}" type="datetimeFigureOut">
              <a:rPr lang="tr-TR" smtClean="0"/>
              <a:pPr/>
              <a:t>20.04.2020</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1DEFA8C-F947-479F-BE07-76B6B3F80BF1}"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fade thruBlk="1"/>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rtak Kullanıcı\Desktop\eysenck 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8" name="7 Metin kutusu"/>
          <p:cNvSpPr txBox="1"/>
          <p:nvPr/>
        </p:nvSpPr>
        <p:spPr>
          <a:xfrm>
            <a:off x="3491880" y="2060848"/>
            <a:ext cx="6192688" cy="769441"/>
          </a:xfrm>
          <a:prstGeom prst="rect">
            <a:avLst/>
          </a:prstGeom>
          <a:noFill/>
        </p:spPr>
        <p:txBody>
          <a:bodyPr wrap="square" rtlCol="0">
            <a:spAutoFit/>
          </a:bodyPr>
          <a:lstStyle/>
          <a:p>
            <a:r>
              <a:rPr lang="tr-TR" sz="4400" b="1" dirty="0">
                <a:solidFill>
                  <a:srgbClr val="C00000"/>
                </a:solidFill>
                <a:latin typeface="Mistral" pitchFamily="66" charset="0"/>
              </a:rPr>
              <a:t>HANS  JUREGEN EYSENCK</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idx="1"/>
          </p:nvPr>
        </p:nvSpPr>
        <p:spPr>
          <a:xfrm>
            <a:off x="457200" y="548680"/>
            <a:ext cx="8229600" cy="6048672"/>
          </a:xfrm>
        </p:spPr>
        <p:txBody>
          <a:bodyPr>
            <a:normAutofit fontScale="77500" lnSpcReduction="20000"/>
          </a:bodyPr>
          <a:lstStyle/>
          <a:p>
            <a:pPr algn="just">
              <a:buFont typeface="Wingdings" panose="05000000000000000000" pitchFamily="2" charset="2"/>
              <a:buChar char="v"/>
            </a:pPr>
            <a:r>
              <a:rPr lang="tr-TR" dirty="0">
                <a:solidFill>
                  <a:schemeClr val="accent3">
                    <a:lumMod val="60000"/>
                    <a:lumOff val="40000"/>
                  </a:schemeClr>
                </a:solidFill>
              </a:rPr>
              <a:t>4 Mart 1916’da Berlin Almanya’da dünyaya geldi.Sanatçı olan  annesi ve babası </a:t>
            </a:r>
            <a:r>
              <a:rPr lang="tr-TR" dirty="0" err="1">
                <a:solidFill>
                  <a:schemeClr val="accent3">
                    <a:lumMod val="60000"/>
                    <a:lumOff val="40000"/>
                  </a:schemeClr>
                </a:solidFill>
              </a:rPr>
              <a:t>Hans</a:t>
            </a:r>
            <a:r>
              <a:rPr lang="tr-TR" dirty="0">
                <a:solidFill>
                  <a:schemeClr val="accent3">
                    <a:lumMod val="60000"/>
                    <a:lumOff val="40000"/>
                  </a:schemeClr>
                </a:solidFill>
              </a:rPr>
              <a:t>’ </a:t>
            </a:r>
            <a:r>
              <a:rPr lang="tr-TR" dirty="0" err="1">
                <a:solidFill>
                  <a:schemeClr val="accent3">
                    <a:lumMod val="60000"/>
                    <a:lumOff val="40000"/>
                  </a:schemeClr>
                </a:solidFill>
              </a:rPr>
              <a:t>ın</a:t>
            </a:r>
            <a:r>
              <a:rPr lang="tr-TR" dirty="0">
                <a:solidFill>
                  <a:schemeClr val="accent3">
                    <a:lumMod val="60000"/>
                    <a:lumOff val="40000"/>
                  </a:schemeClr>
                </a:solidFill>
              </a:rPr>
              <a:t> da kendileri gibi gösteri dünyasında kariyer yapmasını istiyordu.Ancak dört yaşındayken anne ve babası ayrıldığı için anneannesi tarafından yetiştirildi.</a:t>
            </a:r>
          </a:p>
          <a:p>
            <a:pPr marL="0" indent="0" algn="just">
              <a:buNone/>
            </a:pPr>
            <a:endParaRPr lang="tr-TR" dirty="0">
              <a:solidFill>
                <a:srgbClr val="FFFF00"/>
              </a:solidFill>
            </a:endParaRP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rgbClr val="FFFF00"/>
                </a:solidFill>
              </a:rPr>
              <a:t>Otobiyografisinde anne ve babasının nasıl çocuk yetiştireceklerini bilmediklerini ancak ellerinden geleni yaptıklarını belirtmiştir.Anne ve babasının genetik özelliklerini aldığını ve çocuk yetiştirme biçimlerinin bunları değiştirmediğini öne sürmüştür.</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endParaRPr lang="tr-TR" dirty="0">
              <a:solidFill>
                <a:schemeClr val="accent3">
                  <a:lumMod val="60000"/>
                  <a:lumOff val="40000"/>
                </a:schemeClr>
              </a:solidFill>
            </a:endParaRPr>
          </a:p>
          <a:p>
            <a:pPr algn="just">
              <a:buFont typeface="Wingdings" panose="05000000000000000000" pitchFamily="2" charset="2"/>
              <a:buChar char="v"/>
            </a:pPr>
            <a:r>
              <a:rPr lang="tr-TR" dirty="0">
                <a:solidFill>
                  <a:schemeClr val="accent3">
                    <a:lumMod val="60000"/>
                    <a:lumOff val="40000"/>
                  </a:schemeClr>
                </a:solidFill>
              </a:rPr>
              <a:t>I. Dünya Savaşı’nın tüm olumsuz sonuçlarıyla karşılaşmış ve kendi tabiriyle ‘‘Hitler’in Savaşı’’</a:t>
            </a:r>
            <a:r>
              <a:rPr lang="tr-TR" dirty="0" err="1">
                <a:solidFill>
                  <a:schemeClr val="accent3">
                    <a:lumMod val="60000"/>
                    <a:lumOff val="40000"/>
                  </a:schemeClr>
                </a:solidFill>
              </a:rPr>
              <a:t>nda</a:t>
            </a:r>
            <a:r>
              <a:rPr lang="tr-TR" dirty="0">
                <a:solidFill>
                  <a:schemeClr val="accent3">
                    <a:lumMod val="60000"/>
                    <a:lumOff val="40000"/>
                  </a:schemeClr>
                </a:solidFill>
              </a:rPr>
              <a:t> çoğu sınıf arkadaşının ölümünü ya da yaralanmasını izleyerek yaşamıştır.</a:t>
            </a:r>
          </a:p>
          <a:p>
            <a:pPr algn="just">
              <a:buFont typeface="Wingdings" panose="05000000000000000000" pitchFamily="2" charset="2"/>
              <a:buChar char="v"/>
            </a:pPr>
            <a:endParaRPr lang="tr-TR" dirty="0">
              <a:solidFill>
                <a:srgbClr val="FFFF00"/>
              </a:solidFill>
            </a:endParaRPr>
          </a:p>
          <a:p>
            <a:endParaRPr lang="tr-TR" dirty="0"/>
          </a:p>
        </p:txBody>
      </p:sp>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260648"/>
            <a:ext cx="8064896" cy="6264696"/>
          </a:xfrm>
        </p:spPr>
        <p:txBody>
          <a:bodyPr>
            <a:normAutofit fontScale="62500" lnSpcReduction="20000"/>
          </a:bodyPr>
          <a:lstStyle/>
          <a:p>
            <a:pPr algn="just">
              <a:buFont typeface="Wingdings" panose="05000000000000000000" pitchFamily="2" charset="2"/>
              <a:buChar char="v"/>
            </a:pPr>
            <a:endParaRPr lang="tr-TR" dirty="0">
              <a:solidFill>
                <a:schemeClr val="accent3">
                  <a:lumMod val="60000"/>
                  <a:lumOff val="40000"/>
                </a:schemeClr>
              </a:solidFill>
            </a:endParaRPr>
          </a:p>
          <a:p>
            <a:pPr algn="just">
              <a:buFont typeface="Wingdings" panose="05000000000000000000" pitchFamily="2" charset="2"/>
              <a:buChar char="v"/>
            </a:pPr>
            <a:r>
              <a:rPr lang="tr-TR" dirty="0">
                <a:solidFill>
                  <a:schemeClr val="accent3">
                    <a:lumMod val="60000"/>
                    <a:lumOff val="40000"/>
                  </a:schemeClr>
                </a:solidFill>
              </a:rPr>
              <a:t>Zeki bir çocuk olan </a:t>
            </a:r>
            <a:r>
              <a:rPr lang="tr-TR" dirty="0" err="1">
                <a:solidFill>
                  <a:schemeClr val="accent3">
                    <a:lumMod val="60000"/>
                    <a:lumOff val="40000"/>
                  </a:schemeClr>
                </a:solidFill>
              </a:rPr>
              <a:t>Eysenck</a:t>
            </a:r>
            <a:r>
              <a:rPr lang="tr-TR" dirty="0">
                <a:solidFill>
                  <a:schemeClr val="accent3">
                    <a:lumMod val="60000"/>
                    <a:lumOff val="40000"/>
                  </a:schemeClr>
                </a:solidFill>
              </a:rPr>
              <a:t>, okulda anlatılanları sıkıcı bulmuş ve daha ortaokul yıllarındayken ünlü bilim insanlarının teoremlerini okumaya başlamıştır. Bu yıllarda bilime aşık olan </a:t>
            </a:r>
            <a:r>
              <a:rPr lang="tr-TR" dirty="0" err="1">
                <a:solidFill>
                  <a:schemeClr val="accent3">
                    <a:lumMod val="60000"/>
                    <a:lumOff val="40000"/>
                  </a:schemeClr>
                </a:solidFill>
              </a:rPr>
              <a:t>Eysenck</a:t>
            </a:r>
            <a:r>
              <a:rPr lang="tr-TR" dirty="0">
                <a:solidFill>
                  <a:schemeClr val="accent3">
                    <a:lumMod val="60000"/>
                    <a:lumOff val="40000"/>
                  </a:schemeClr>
                </a:solidFill>
              </a:rPr>
              <a:t> özellikle fizik alanına ilgi  duyarak ileride bilim adamı olma hayalleri kurmaya başlamıştır.</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rgbClr val="FFFF00"/>
                </a:solidFill>
              </a:rPr>
              <a:t>Berlin Üniversitesi’nde fizik okumaya başlayan </a:t>
            </a:r>
            <a:r>
              <a:rPr lang="tr-TR" dirty="0" err="1">
                <a:solidFill>
                  <a:srgbClr val="FFFF00"/>
                </a:solidFill>
              </a:rPr>
              <a:t>Eysenck</a:t>
            </a:r>
            <a:r>
              <a:rPr lang="tr-TR" dirty="0">
                <a:solidFill>
                  <a:srgbClr val="FFFF00"/>
                </a:solidFill>
              </a:rPr>
              <a:t>, Nazilerden gelen gizli polis olma teklifini reddetmiş ve Nazi zulmünden uzaklaşmak için yurtdışında okumaya karar vermiştir.Bir yıl Fransa’da kaldıktan sonra İngiltere’ye yerleşti ve burada Londra Üniversitesi’ne başvuruda bulundu.</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endParaRPr lang="tr-TR" dirty="0">
              <a:solidFill>
                <a:schemeClr val="accent3">
                  <a:lumMod val="60000"/>
                  <a:lumOff val="40000"/>
                </a:schemeClr>
              </a:solidFill>
            </a:endParaRPr>
          </a:p>
          <a:p>
            <a:pPr algn="just">
              <a:buFont typeface="Wingdings" panose="05000000000000000000" pitchFamily="2" charset="2"/>
              <a:buChar char="v"/>
            </a:pPr>
            <a:r>
              <a:rPr lang="tr-TR" dirty="0">
                <a:solidFill>
                  <a:schemeClr val="accent3">
                    <a:lumMod val="60000"/>
                    <a:lumOff val="40000"/>
                  </a:schemeClr>
                </a:solidFill>
              </a:rPr>
              <a:t>Giriş sınavında yanlış konuları seçmesi nedeniyle fizik okuyamayacağı söylenmiş. Bir sene bekleyip zaman kaybetmek istemeyen </a:t>
            </a:r>
            <a:r>
              <a:rPr lang="tr-TR" dirty="0" err="1">
                <a:solidFill>
                  <a:schemeClr val="accent3">
                    <a:lumMod val="60000"/>
                    <a:lumOff val="40000"/>
                  </a:schemeClr>
                </a:solidFill>
              </a:rPr>
              <a:t>Eysenck</a:t>
            </a:r>
            <a:r>
              <a:rPr lang="tr-TR" dirty="0">
                <a:solidFill>
                  <a:schemeClr val="accent3">
                    <a:lumMod val="60000"/>
                    <a:lumOff val="40000"/>
                  </a:schemeClr>
                </a:solidFill>
              </a:rPr>
              <a:t>, daha önce hiçbir bilgisinin olmadığı  hatta bilim olup olamayacağı konusunda  şüphe duyduğu psikoloji  bölümünde okumaya karar verdi.</a:t>
            </a:r>
          </a:p>
          <a:p>
            <a:pPr>
              <a:buNone/>
            </a:pPr>
            <a:r>
              <a:rPr lang="tr-TR" dirty="0"/>
              <a:t> </a:t>
            </a: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453336"/>
          </a:xfrm>
        </p:spPr>
        <p:txBody>
          <a:bodyPr>
            <a:normAutofit fontScale="77500" lnSpcReduction="20000"/>
          </a:bodyPr>
          <a:lstStyle/>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rgbClr val="FFFF00"/>
                </a:solidFill>
              </a:rPr>
              <a:t>1938 yılında lisans, 1940 yılında doktora derecesini Londra Üniversitesi’nde tamamlamıştır.</a:t>
            </a:r>
          </a:p>
          <a:p>
            <a:pPr algn="just">
              <a:buNone/>
            </a:pPr>
            <a:endParaRPr lang="tr-TR" dirty="0">
              <a:solidFill>
                <a:schemeClr val="accent3">
                  <a:lumMod val="60000"/>
                  <a:lumOff val="40000"/>
                </a:schemeClr>
              </a:solidFill>
            </a:endParaRPr>
          </a:p>
          <a:p>
            <a:pPr algn="just">
              <a:buFont typeface="Wingdings" panose="05000000000000000000" pitchFamily="2" charset="2"/>
              <a:buChar char="v"/>
            </a:pPr>
            <a:r>
              <a:rPr lang="tr-TR" dirty="0">
                <a:solidFill>
                  <a:schemeClr val="accent3">
                    <a:lumMod val="60000"/>
                    <a:lumOff val="40000"/>
                  </a:schemeClr>
                </a:solidFill>
              </a:rPr>
              <a:t>II. Dünya Savaşı yıllarında psikiyatri ya da klinik psikoloji alanında hiçbir eğitim almamasına rağmen bir hastanede kaygı, depresyon ve histeri gibi çok farklı sorunlardan muzdarip hastaların tedavisinde görev aldı. Buradaki  deneyimleri sırasında faktör analizi tekniğini kullanarak iki temel kişilik faktörünün (dışadönüklük-içedönüklük ve </a:t>
            </a:r>
            <a:r>
              <a:rPr lang="tr-TR" dirty="0" err="1">
                <a:solidFill>
                  <a:schemeClr val="accent3">
                    <a:lumMod val="60000"/>
                    <a:lumOff val="40000"/>
                  </a:schemeClr>
                </a:solidFill>
              </a:rPr>
              <a:t>nevrotizm</a:t>
            </a:r>
            <a:r>
              <a:rPr lang="tr-TR" dirty="0">
                <a:solidFill>
                  <a:schemeClr val="accent3">
                    <a:lumMod val="60000"/>
                    <a:lumOff val="40000"/>
                  </a:schemeClr>
                </a:solidFill>
              </a:rPr>
              <a:t>-duygusal kararlılık) tüm geleneksel tanı sınıflamalarında yer alan psikolojik rahatsızlıkların açıklanmasında yeterli olduğunu savunmuştur.</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rgbClr val="FFFF00"/>
                </a:solidFill>
              </a:rPr>
              <a:t>İlk evliliğini 1938’de  </a:t>
            </a:r>
            <a:r>
              <a:rPr lang="tr-TR" dirty="0" err="1">
                <a:solidFill>
                  <a:srgbClr val="FFFF00"/>
                </a:solidFill>
              </a:rPr>
              <a:t>Margaret</a:t>
            </a:r>
            <a:r>
              <a:rPr lang="tr-TR" dirty="0">
                <a:solidFill>
                  <a:srgbClr val="FFFF00"/>
                </a:solidFill>
              </a:rPr>
              <a:t> </a:t>
            </a:r>
            <a:r>
              <a:rPr lang="tr-TR" dirty="0" err="1">
                <a:solidFill>
                  <a:srgbClr val="FFFF00"/>
                </a:solidFill>
              </a:rPr>
              <a:t>Davis</a:t>
            </a:r>
            <a:r>
              <a:rPr lang="tr-TR" dirty="0">
                <a:solidFill>
                  <a:srgbClr val="FFFF00"/>
                </a:solidFill>
              </a:rPr>
              <a:t> ile yapmıştır. Bu evliliğinden olan oğlu Michael </a:t>
            </a:r>
            <a:r>
              <a:rPr lang="tr-TR" dirty="0" err="1">
                <a:solidFill>
                  <a:srgbClr val="FFFF00"/>
                </a:solidFill>
              </a:rPr>
              <a:t>Eysenck’te</a:t>
            </a:r>
            <a:r>
              <a:rPr lang="tr-TR" dirty="0">
                <a:solidFill>
                  <a:srgbClr val="FFFF00"/>
                </a:solidFill>
              </a:rPr>
              <a:t> birçok yayını olan oldukça tanınmış bir psikologdur. İkinci evliliğini yine bir psikolog olan </a:t>
            </a:r>
            <a:r>
              <a:rPr lang="tr-TR" dirty="0" err="1">
                <a:solidFill>
                  <a:srgbClr val="FFFF00"/>
                </a:solidFill>
              </a:rPr>
              <a:t>Sybil</a:t>
            </a:r>
            <a:r>
              <a:rPr lang="tr-TR" dirty="0">
                <a:solidFill>
                  <a:srgbClr val="FFFF00"/>
                </a:solidFill>
              </a:rPr>
              <a:t> </a:t>
            </a:r>
            <a:r>
              <a:rPr lang="tr-TR" dirty="0" err="1">
                <a:solidFill>
                  <a:srgbClr val="FFFF00"/>
                </a:solidFill>
              </a:rPr>
              <a:t>Rostal’la</a:t>
            </a:r>
            <a:r>
              <a:rPr lang="tr-TR" dirty="0">
                <a:solidFill>
                  <a:srgbClr val="FFFF00"/>
                </a:solidFill>
              </a:rPr>
              <a:t> gerçekleştirdi ve yeni eşi ile birlikte birçok bilimsel çalışmaya imza attı. </a:t>
            </a:r>
          </a:p>
          <a:p>
            <a:endParaRPr lang="tr-TR" dirty="0"/>
          </a:p>
        </p:txBody>
      </p:sp>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6408712"/>
          </a:xfrm>
        </p:spPr>
        <p:txBody>
          <a:bodyPr>
            <a:normAutofit fontScale="77500" lnSpcReduction="20000"/>
          </a:bodyPr>
          <a:lstStyle/>
          <a:p>
            <a:pPr algn="just">
              <a:buFont typeface="Wingdings" panose="05000000000000000000" pitchFamily="2" charset="2"/>
              <a:buChar char="v"/>
            </a:pPr>
            <a:r>
              <a:rPr lang="tr-TR" dirty="0">
                <a:solidFill>
                  <a:schemeClr val="accent3">
                    <a:lumMod val="60000"/>
                    <a:lumOff val="40000"/>
                  </a:schemeClr>
                </a:solidFill>
              </a:rPr>
              <a:t>Londra Üniversitesi’nde Klinik Psikoloji Anabilim Dalı’nı kuran </a:t>
            </a:r>
            <a:r>
              <a:rPr lang="tr-TR" dirty="0" err="1">
                <a:solidFill>
                  <a:schemeClr val="accent3">
                    <a:lumMod val="60000"/>
                    <a:lumOff val="40000"/>
                  </a:schemeClr>
                </a:solidFill>
              </a:rPr>
              <a:t>Eysenck</a:t>
            </a:r>
            <a:r>
              <a:rPr lang="tr-TR" dirty="0">
                <a:solidFill>
                  <a:schemeClr val="accent3">
                    <a:lumMod val="60000"/>
                    <a:lumOff val="40000"/>
                  </a:schemeClr>
                </a:solidFill>
              </a:rPr>
              <a:t> 1955 yılında profesör oldu. Yaşamı boyunca asi ve başına buyruk bir bilim adamı portresi çizen </a:t>
            </a:r>
            <a:r>
              <a:rPr lang="tr-TR" dirty="0" err="1">
                <a:solidFill>
                  <a:schemeClr val="accent3">
                    <a:lumMod val="60000"/>
                    <a:lumOff val="40000"/>
                  </a:schemeClr>
                </a:solidFill>
              </a:rPr>
              <a:t>Eysenck</a:t>
            </a:r>
            <a:r>
              <a:rPr lang="tr-TR" dirty="0">
                <a:solidFill>
                  <a:schemeClr val="accent3">
                    <a:lumMod val="60000"/>
                    <a:lumOff val="40000"/>
                  </a:schemeClr>
                </a:solidFill>
              </a:rPr>
              <a:t>, 1950’lerde; uzmanlık eğitimi almış terapistler tarafından uygulanan, pahalı ve uzun zaman alan psikoterapilerin işe yaramadığını, terapi alanlarla almayanlar arasında bir fark olmadığını iddia etmiştir. </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rgbClr val="FFFF00"/>
                </a:solidFill>
              </a:rPr>
              <a:t>Arthur </a:t>
            </a:r>
            <a:r>
              <a:rPr lang="tr-TR" dirty="0" err="1">
                <a:solidFill>
                  <a:srgbClr val="FFFF00"/>
                </a:solidFill>
              </a:rPr>
              <a:t>Jensen</a:t>
            </a:r>
            <a:r>
              <a:rPr lang="tr-TR" dirty="0">
                <a:solidFill>
                  <a:srgbClr val="FFFF00"/>
                </a:solidFill>
              </a:rPr>
              <a:t>’ in IQ’ </a:t>
            </a:r>
            <a:r>
              <a:rPr lang="tr-TR" dirty="0" err="1">
                <a:solidFill>
                  <a:srgbClr val="FFFF00"/>
                </a:solidFill>
              </a:rPr>
              <a:t>nun</a:t>
            </a:r>
            <a:r>
              <a:rPr lang="tr-TR" dirty="0">
                <a:solidFill>
                  <a:srgbClr val="FFFF00"/>
                </a:solidFill>
              </a:rPr>
              <a:t> büyük oranda genetik olarak belirlendiği ve iyi niyetli sosyal programlarla geliştirilemeyeceği yönündeki iddialarına katılması ve tütün kullanımının kanser açısından önemli bir risk faktörü olmadığı  yönündeki  yazdığı kitap ile tepkilerin odağı olmuştur.</a:t>
            </a:r>
          </a:p>
          <a:p>
            <a:pPr algn="just">
              <a:buFont typeface="Wingdings" panose="05000000000000000000" pitchFamily="2" charset="2"/>
              <a:buChar char="v"/>
            </a:pPr>
            <a:endParaRPr lang="tr-TR" dirty="0">
              <a:solidFill>
                <a:srgbClr val="FFFF00"/>
              </a:solidFill>
            </a:endParaRPr>
          </a:p>
          <a:p>
            <a:pPr algn="just">
              <a:buFont typeface="Wingdings" panose="05000000000000000000" pitchFamily="2" charset="2"/>
              <a:buChar char="v"/>
            </a:pPr>
            <a:r>
              <a:rPr lang="tr-TR" dirty="0">
                <a:solidFill>
                  <a:schemeClr val="accent3">
                    <a:lumMod val="60000"/>
                    <a:lumOff val="40000"/>
                  </a:schemeClr>
                </a:solidFill>
              </a:rPr>
              <a:t>Tesadüfen psikoloji bilimine yönelen </a:t>
            </a:r>
            <a:r>
              <a:rPr lang="tr-TR" dirty="0" err="1">
                <a:solidFill>
                  <a:schemeClr val="accent3">
                    <a:lumMod val="60000"/>
                    <a:lumOff val="40000"/>
                  </a:schemeClr>
                </a:solidFill>
              </a:rPr>
              <a:t>Eysenck</a:t>
            </a:r>
            <a:r>
              <a:rPr lang="tr-TR" dirty="0">
                <a:solidFill>
                  <a:schemeClr val="accent3">
                    <a:lumMod val="60000"/>
                    <a:lumOff val="40000"/>
                  </a:schemeClr>
                </a:solidFill>
              </a:rPr>
              <a:t>, 1997’de hayatını kaybedene dek 75’in üzerinde kitap, 800’ün üzerinde makale ve kitap bölümü yayınlayarak psikoloji literatürünün en üretken yazarlarından biri olmuştur. </a:t>
            </a:r>
          </a:p>
          <a:p>
            <a:endParaRPr lang="tr-TR" dirty="0"/>
          </a:p>
        </p:txBody>
      </p:sp>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rtak Kullanıcı\Desktop\KİŞİLİ KURAMLARI\kişilik.jfif"/>
          <p:cNvPicPr>
            <a:picLocks noChangeAspect="1" noChangeArrowheads="1"/>
          </p:cNvPicPr>
          <p:nvPr/>
        </p:nvPicPr>
        <p:blipFill>
          <a:blip r:embed="rId2" cstate="print"/>
          <a:srcRect/>
          <a:stretch>
            <a:fillRect/>
          </a:stretch>
        </p:blipFill>
        <p:spPr bwMode="auto">
          <a:xfrm>
            <a:off x="0" y="0"/>
            <a:ext cx="9143999" cy="6857999"/>
          </a:xfrm>
          <a:prstGeom prst="rect">
            <a:avLst/>
          </a:prstGeom>
          <a:noFill/>
        </p:spPr>
      </p:pic>
      <p:sp>
        <p:nvSpPr>
          <p:cNvPr id="5" name="4 Dikdörtgen"/>
          <p:cNvSpPr/>
          <p:nvPr/>
        </p:nvSpPr>
        <p:spPr>
          <a:xfrm>
            <a:off x="2784566" y="5733256"/>
            <a:ext cx="6359434"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dirty="0">
                <a:ln w="50800"/>
                <a:solidFill>
                  <a:schemeClr val="bg1">
                    <a:shade val="50000"/>
                  </a:schemeClr>
                </a:solidFill>
              </a:rPr>
              <a:t>KİŞİLİĞİN YAPISI</a:t>
            </a:r>
            <a:endParaRPr lang="tr-TR" sz="5400" b="1" cap="none" spc="0" dirty="0">
              <a:ln w="50800"/>
              <a:solidFill>
                <a:schemeClr val="bg1">
                  <a:shade val="50000"/>
                </a:schemeClr>
              </a:solidFill>
              <a:effectLst/>
            </a:endParaRPr>
          </a:p>
        </p:txBody>
      </p:sp>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8229600" cy="5978136"/>
          </a:xfrm>
        </p:spPr>
        <p:txBody>
          <a:bodyPr>
            <a:normAutofit fontScale="77500" lnSpcReduction="20000"/>
          </a:bodyPr>
          <a:lstStyle/>
          <a:p>
            <a:pPr>
              <a:buFont typeface="Wingdings" pitchFamily="2" charset="2"/>
              <a:buChar char="v"/>
            </a:pPr>
            <a:r>
              <a:rPr lang="tr-TR" dirty="0" err="1">
                <a:solidFill>
                  <a:srgbClr val="FFFF00"/>
                </a:solidFill>
              </a:rPr>
              <a:t>Eysenck'in</a:t>
            </a:r>
            <a:r>
              <a:rPr lang="tr-TR" dirty="0">
                <a:solidFill>
                  <a:srgbClr val="FFFF00"/>
                </a:solidFill>
              </a:rPr>
              <a:t> kuramında kişiliğin öğeleri hiyerarşik bir görüntü çizer. Bu hiyerarşinin en tepesinde yani 3. basamakta ´´üstün ayırıcı özellikler (tipler)´´ bulunurken, üstten ikinci basamakta ise ´´alışkanlık tepkileri (AT)´´ bulunur ve son olarak ilk basamak olan en altta ise ´´´belirli tepkiler veya düşünceler (BT)´´ bulunur. </a:t>
            </a:r>
          </a:p>
          <a:p>
            <a:pPr>
              <a:buFont typeface="Wingdings" pitchFamily="2" charset="2"/>
              <a:buChar char="v"/>
            </a:pPr>
            <a:r>
              <a:rPr lang="tr-TR" dirty="0" err="1"/>
              <a:t>Eysenck</a:t>
            </a:r>
            <a:r>
              <a:rPr lang="tr-TR" dirty="0"/>
              <a:t> bu basamaklarda sözü edilen kavramları şu şekilde açıklar;</a:t>
            </a:r>
          </a:p>
          <a:p>
            <a:pPr>
              <a:buFont typeface="Wingdings" pitchFamily="2" charset="2"/>
              <a:buChar char="v"/>
            </a:pPr>
            <a:r>
              <a:rPr lang="tr-TR" dirty="0">
                <a:solidFill>
                  <a:srgbClr val="FFFF00"/>
                </a:solidFill>
              </a:rPr>
              <a:t>- Belirli Tepkiler (BT):  Kişiye özgü olan tüm davranış ve düşünceler var olduktan sonra yapan kişi için belirli tepki olarak nitelendirilir.</a:t>
            </a:r>
          </a:p>
          <a:p>
            <a:pPr>
              <a:buFont typeface="Wingdings" pitchFamily="2" charset="2"/>
              <a:buChar char="v"/>
            </a:pPr>
            <a:r>
              <a:rPr lang="tr-TR" dirty="0"/>
              <a:t>- Alışkanlık Tepkisi (AT): Bu tepkiler ise kişinin benzer veya aynı koşullar altında tekrar tekrar gözlemlenebilen davranışları için kullanılır.</a:t>
            </a:r>
          </a:p>
          <a:p>
            <a:pPr>
              <a:buFont typeface="Wingdings" pitchFamily="2" charset="2"/>
              <a:buChar char="v"/>
            </a:pPr>
            <a:r>
              <a:rPr lang="tr-TR" dirty="0">
                <a:solidFill>
                  <a:srgbClr val="FFFF00"/>
                </a:solidFill>
              </a:rPr>
              <a:t>-  Üstün Ayırıcı Özellikler: Burada vurgulanan durum ise kişinin alışkanlık tepkisi haline getirdiği davranışların veya davranış örüntülerinin bir üst durumda benzer faaliyetlerle birlikte ortak özellikleri yönünden gruplandırılması.</a:t>
            </a:r>
          </a:p>
          <a:p>
            <a:endParaRPr lang="tr-TR" dirty="0"/>
          </a:p>
        </p:txBody>
      </p:sp>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834120"/>
          </a:xfrm>
        </p:spPr>
        <p:txBody>
          <a:bodyPr>
            <a:normAutofit fontScale="85000" lnSpcReduction="10000"/>
          </a:bodyPr>
          <a:lstStyle/>
          <a:p>
            <a:pPr>
              <a:buFont typeface="Wingdings" pitchFamily="2" charset="2"/>
              <a:buChar char="v"/>
            </a:pPr>
            <a:r>
              <a:rPr lang="tr-TR" dirty="0"/>
              <a:t>Örneğin bir öğrencinin öğle tatilinde okul kantininde oturup </a:t>
            </a:r>
            <a:r>
              <a:rPr lang="tr-TR" dirty="0">
                <a:solidFill>
                  <a:srgbClr val="00B0F0"/>
                </a:solidFill>
              </a:rPr>
              <a:t>(BT1) </a:t>
            </a:r>
            <a:r>
              <a:rPr lang="tr-TR" dirty="0"/>
              <a:t>, arkadaşlarıyla sohbet </a:t>
            </a:r>
            <a:r>
              <a:rPr lang="tr-TR" dirty="0">
                <a:solidFill>
                  <a:srgbClr val="00B0F0"/>
                </a:solidFill>
              </a:rPr>
              <a:t>(BT2) </a:t>
            </a:r>
            <a:r>
              <a:rPr lang="tr-TR" dirty="0"/>
              <a:t>, ediyor ve bir şeyler yiyip içiyorsa </a:t>
            </a:r>
            <a:r>
              <a:rPr lang="tr-TR" dirty="0">
                <a:solidFill>
                  <a:srgbClr val="00B0F0"/>
                </a:solidFill>
              </a:rPr>
              <a:t>(BT3) </a:t>
            </a:r>
            <a:r>
              <a:rPr lang="tr-TR" dirty="0"/>
              <a:t>bu durum belirli tepkileri </a:t>
            </a:r>
            <a:r>
              <a:rPr lang="tr-TR" dirty="0">
                <a:solidFill>
                  <a:srgbClr val="00B0F0"/>
                </a:solidFill>
              </a:rPr>
              <a:t>(BT) </a:t>
            </a:r>
            <a:r>
              <a:rPr lang="tr-TR" dirty="0"/>
              <a:t>içerir.  Bahsedilen öğrenci bu davranışları okul çıkışı </a:t>
            </a:r>
            <a:r>
              <a:rPr lang="tr-TR" dirty="0">
                <a:solidFill>
                  <a:srgbClr val="00B0F0"/>
                </a:solidFill>
              </a:rPr>
              <a:t>(AT1) </a:t>
            </a:r>
            <a:r>
              <a:rPr lang="tr-TR" dirty="0"/>
              <a:t>, ders araları</a:t>
            </a:r>
            <a:r>
              <a:rPr lang="tr-TR" dirty="0">
                <a:solidFill>
                  <a:srgbClr val="00B0F0"/>
                </a:solidFill>
              </a:rPr>
              <a:t>(AT2) </a:t>
            </a:r>
            <a:r>
              <a:rPr lang="tr-TR" dirty="0"/>
              <a:t>ve öğle tatillerinde </a:t>
            </a:r>
            <a:r>
              <a:rPr lang="tr-TR" dirty="0">
                <a:solidFill>
                  <a:srgbClr val="00B0F0"/>
                </a:solidFill>
              </a:rPr>
              <a:t>(AT3) </a:t>
            </a:r>
            <a:r>
              <a:rPr lang="tr-TR" dirty="0"/>
              <a:t>tekrar tekrar sergiliyorsa bu durumda belirli tepkileri içeren bu durum artık alışkanlık tepkileri </a:t>
            </a:r>
            <a:r>
              <a:rPr lang="tr-TR" dirty="0">
                <a:solidFill>
                  <a:srgbClr val="00B0F0"/>
                </a:solidFill>
              </a:rPr>
              <a:t>(AT) </a:t>
            </a:r>
            <a:r>
              <a:rPr lang="tr-TR" dirty="0"/>
              <a:t>olarak adlandırılır. Yine bahsedilen öğrencinin arkadaşlarıyla kurduğu sosyalleşme ilişkisinin okul dışında, tatilde devam etmesi ve hatta bu sosyalleşme ilişkilerini başkalarıyla da kurmaya başlamasıyla  beraber bu tepkiler için sosyallik üstün ayırıcı özellik olarak anlam kazanıyor. Bir insan yaşamında bunun gibi birçok üstün ayırıcı özellik bulunur. </a:t>
            </a:r>
          </a:p>
          <a:p>
            <a:endParaRPr lang="tr-TR" dirty="0"/>
          </a:p>
        </p:txBody>
      </p:sp>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906128"/>
          </a:xfrm>
        </p:spPr>
        <p:txBody>
          <a:bodyPr>
            <a:normAutofit/>
          </a:bodyPr>
          <a:lstStyle/>
          <a:p>
            <a:pPr>
              <a:buFont typeface="Wingdings" pitchFamily="2" charset="2"/>
              <a:buChar char="v"/>
            </a:pPr>
            <a:r>
              <a:rPr lang="tr-TR" dirty="0">
                <a:solidFill>
                  <a:srgbClr val="FFFF00"/>
                </a:solidFill>
              </a:rPr>
              <a:t>Üstün ayırıcı özelliklere bağlı olarak </a:t>
            </a:r>
            <a:r>
              <a:rPr lang="tr-TR" dirty="0" err="1">
                <a:solidFill>
                  <a:srgbClr val="FFFF00"/>
                </a:solidFill>
              </a:rPr>
              <a:t>Eysenck'in</a:t>
            </a:r>
            <a:r>
              <a:rPr lang="tr-TR" dirty="0">
                <a:solidFill>
                  <a:srgbClr val="FFFF00"/>
                </a:solidFill>
              </a:rPr>
              <a:t> kuramı insanları kesin kalıplarla sınıflamaya, kategorize etmeye çalışmaz. Temeldeki mantığında iki uç tip arasında hangisine yakın olduğuna bakarak bir yorum getirmek yatar. Çoğunluk bu süreklilikte orta noktalarda bulunur ve uç noktalarda veya yakın noktalarda bulunan insan sayısı diğer duruma göre oldukça azdır.</a:t>
            </a:r>
          </a:p>
          <a:p>
            <a:endParaRPr lang="tr-TR" dirty="0"/>
          </a:p>
        </p:txBody>
      </p:sp>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KİŞİLİĞİN GELİŞİMİ</a:t>
            </a:r>
          </a:p>
        </p:txBody>
      </p:sp>
      <p:sp>
        <p:nvSpPr>
          <p:cNvPr id="3" name="2 İçerik Yer Tutucusu"/>
          <p:cNvSpPr>
            <a:spLocks noGrp="1"/>
          </p:cNvSpPr>
          <p:nvPr>
            <p:ph idx="1"/>
          </p:nvPr>
        </p:nvSpPr>
        <p:spPr/>
        <p:txBody>
          <a:bodyPr>
            <a:normAutofit fontScale="92500" lnSpcReduction="10000"/>
          </a:bodyPr>
          <a:lstStyle/>
          <a:p>
            <a:pPr>
              <a:buFont typeface="Wingdings" pitchFamily="2" charset="2"/>
              <a:buChar char="v"/>
            </a:pPr>
            <a:r>
              <a:rPr lang="tr-TR" dirty="0" err="1"/>
              <a:t>Eysenck</a:t>
            </a:r>
            <a:r>
              <a:rPr lang="tr-TR" dirty="0"/>
              <a:t> kuramında temel kişilik boyutlarının kalıtım ve biyolojik olarak ağırlıklı olarak belirlendiğini belirtmiş. Çevresel faktörlerin ise çok önemli olmadığını vurgulayıp yüzdelik dilimde biçtiği pay ise %25’ </a:t>
            </a:r>
            <a:r>
              <a:rPr lang="tr-TR" dirty="0" err="1"/>
              <a:t>dir</a:t>
            </a:r>
            <a:r>
              <a:rPr lang="tr-TR" dirty="0"/>
              <a:t>. Geriye kalan %75'i ise kalıtıma mal etmiştir. Kişiliğin gelişimi konusunda uzun uzadıya açıklamalar yapmaktan ziyade temel kişilik boyutlarını belirginleştirmeye çalışmıştır. Bu kişilik boyutları şunlardır; dışadönüklük, </a:t>
            </a:r>
            <a:r>
              <a:rPr lang="tr-TR" dirty="0" err="1"/>
              <a:t>nevrotizm</a:t>
            </a:r>
            <a:r>
              <a:rPr lang="tr-TR" dirty="0"/>
              <a:t> ve </a:t>
            </a:r>
            <a:r>
              <a:rPr lang="tr-TR" dirty="0" err="1"/>
              <a:t>psikotizmdir</a:t>
            </a:r>
            <a:r>
              <a:rPr lang="tr-TR" dirty="0"/>
              <a:t>. </a:t>
            </a:r>
          </a:p>
        </p:txBody>
      </p:sp>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rtak Kullanıcı\Desktop\KİŞİLİ KURAMLARI\İNSANLAR.jfif"/>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Dikdörtgen"/>
          <p:cNvSpPr/>
          <p:nvPr/>
        </p:nvSpPr>
        <p:spPr>
          <a:xfrm>
            <a:off x="179512" y="188640"/>
            <a:ext cx="8751114" cy="646331"/>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3600" b="1" dirty="0"/>
              <a:t>Kişilik Tipolojisi (Temel Kişilik Tipleri)</a:t>
            </a:r>
            <a:endParaRPr lang="tr-TR" sz="3600" b="1" cap="none" spc="0" dirty="0">
              <a:ln w="50800"/>
              <a:solidFill>
                <a:schemeClr val="bg1">
                  <a:shade val="50000"/>
                </a:schemeClr>
              </a:solidFill>
              <a:effectLst/>
            </a:endParaRPr>
          </a:p>
        </p:txBody>
      </p:sp>
    </p:spTree>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404664"/>
            <a:ext cx="8229600" cy="6194160"/>
          </a:xfrm>
        </p:spPr>
        <p:txBody>
          <a:bodyPr>
            <a:normAutofit fontScale="70000" lnSpcReduction="20000"/>
          </a:bodyPr>
          <a:lstStyle/>
          <a:p>
            <a:pPr lvl="0" algn="just">
              <a:buClr>
                <a:srgbClr val="83992A"/>
              </a:buClr>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 Günümüzde araştırmacılar kişilik özelliklerini 5 faktörlü olacak şekilde inceleseler de </a:t>
            </a:r>
            <a:r>
              <a:rPr lang="tr-TR" sz="3200" dirty="0" err="1">
                <a:solidFill>
                  <a:srgbClr val="FFFF00"/>
                </a:solidFill>
                <a:latin typeface="Times New Roman" panose="02020603050405020304" pitchFamily="18" charset="0"/>
                <a:cs typeface="Times New Roman" panose="02020603050405020304" pitchFamily="18" charset="0"/>
              </a:rPr>
              <a:t>Eysenck</a:t>
            </a:r>
            <a:r>
              <a:rPr lang="tr-TR" sz="3200" dirty="0">
                <a:solidFill>
                  <a:srgbClr val="FFFF00"/>
                </a:solidFill>
                <a:latin typeface="Times New Roman" panose="02020603050405020304" pitchFamily="18" charset="0"/>
                <a:cs typeface="Times New Roman" panose="02020603050405020304" pitchFamily="18" charset="0"/>
              </a:rPr>
              <a:t> çalışmalarında yalnızca 3 faktör elde edebilmiştir. </a:t>
            </a:r>
            <a:r>
              <a:rPr lang="tr-TR" sz="3200" dirty="0" err="1">
                <a:solidFill>
                  <a:srgbClr val="FFFF00"/>
                </a:solidFill>
                <a:latin typeface="Times New Roman" panose="02020603050405020304" pitchFamily="18" charset="0"/>
                <a:cs typeface="Times New Roman" panose="02020603050405020304" pitchFamily="18" charset="0"/>
              </a:rPr>
              <a:t>Eysenck’in</a:t>
            </a:r>
            <a:r>
              <a:rPr lang="tr-TR" sz="3200" dirty="0">
                <a:solidFill>
                  <a:srgbClr val="FFFF00"/>
                </a:solidFill>
                <a:latin typeface="Times New Roman" panose="02020603050405020304" pitchFamily="18" charset="0"/>
                <a:cs typeface="Times New Roman" panose="02020603050405020304" pitchFamily="18" charset="0"/>
              </a:rPr>
              <a:t> temel kişilik boyutları; dışadönüklük, </a:t>
            </a:r>
            <a:r>
              <a:rPr lang="tr-TR" sz="3200" dirty="0" err="1">
                <a:solidFill>
                  <a:srgbClr val="FFFF00"/>
                </a:solidFill>
                <a:latin typeface="Times New Roman" panose="02020603050405020304" pitchFamily="18" charset="0"/>
                <a:cs typeface="Times New Roman" panose="02020603050405020304" pitchFamily="18" charset="0"/>
              </a:rPr>
              <a:t>nevrotizm</a:t>
            </a:r>
            <a:r>
              <a:rPr lang="tr-TR" sz="3200" dirty="0">
                <a:solidFill>
                  <a:srgbClr val="FFFF00"/>
                </a:solidFill>
                <a:latin typeface="Times New Roman" panose="02020603050405020304" pitchFamily="18" charset="0"/>
                <a:cs typeface="Times New Roman" panose="02020603050405020304" pitchFamily="18" charset="0"/>
              </a:rPr>
              <a:t>, ve </a:t>
            </a:r>
            <a:r>
              <a:rPr lang="tr-TR" sz="3200" dirty="0" err="1">
                <a:solidFill>
                  <a:srgbClr val="FFFF00"/>
                </a:solidFill>
                <a:latin typeface="Times New Roman" panose="02020603050405020304" pitchFamily="18" charset="0"/>
                <a:cs typeface="Times New Roman" panose="02020603050405020304" pitchFamily="18" charset="0"/>
              </a:rPr>
              <a:t>psikotizmdir</a:t>
            </a:r>
            <a:r>
              <a:rPr lang="tr-TR" sz="3200" dirty="0">
                <a:solidFill>
                  <a:srgbClr val="FFFF00"/>
                </a:solidFill>
                <a:latin typeface="Times New Roman" panose="02020603050405020304" pitchFamily="18" charset="0"/>
                <a:cs typeface="Times New Roman" panose="02020603050405020304" pitchFamily="18" charset="0"/>
              </a:rPr>
              <a:t>.</a:t>
            </a:r>
          </a:p>
          <a:p>
            <a:pPr algn="just">
              <a:buFont typeface="Wingdings" pitchFamily="2" charset="2"/>
              <a:buChar char="v"/>
            </a:pPr>
            <a:r>
              <a:rPr lang="tr-TR" sz="3200" dirty="0">
                <a:solidFill>
                  <a:schemeClr val="tx2"/>
                </a:solidFill>
                <a:latin typeface="Times New Roman" panose="02020603050405020304" pitchFamily="18" charset="0"/>
                <a:cs typeface="Times New Roman" panose="02020603050405020304" pitchFamily="18" charset="0"/>
              </a:rPr>
              <a:t> </a:t>
            </a:r>
            <a:r>
              <a:rPr lang="tr-TR" sz="3200" dirty="0" err="1">
                <a:solidFill>
                  <a:schemeClr val="tx2"/>
                </a:solidFill>
                <a:latin typeface="Times New Roman" panose="02020603050405020304" pitchFamily="18" charset="0"/>
                <a:cs typeface="Times New Roman" panose="02020603050405020304" pitchFamily="18" charset="0"/>
              </a:rPr>
              <a:t>Eysenck</a:t>
            </a:r>
            <a:r>
              <a:rPr lang="tr-TR" sz="3200" dirty="0">
                <a:solidFill>
                  <a:schemeClr val="tx2"/>
                </a:solidFill>
                <a:latin typeface="Times New Roman" panose="02020603050405020304" pitchFamily="18" charset="0"/>
                <a:cs typeface="Times New Roman" panose="02020603050405020304" pitchFamily="18" charset="0"/>
              </a:rPr>
              <a:t> kişiliğin bu temel boyutlarını belirlerken ölçek, otobiyografik hikaye, test gibi çeşitli kaynaklardan gelen verileri incelemiştir. Elde edilen verilere faktör analizi uygulayarak kişiliğin yapısını incelemeye çalışmıştır.</a:t>
            </a:r>
            <a:r>
              <a:rPr lang="tr-TR" sz="3200" dirty="0">
                <a:latin typeface="Times New Roman" panose="02020603050405020304" pitchFamily="18" charset="0"/>
                <a:cs typeface="Times New Roman" panose="02020603050405020304" pitchFamily="18" charset="0"/>
              </a:rPr>
              <a:t> </a:t>
            </a:r>
          </a:p>
          <a:p>
            <a:pPr algn="just">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İlk araştırmalarında içedönüklük-dışadönüklük ve </a:t>
            </a:r>
            <a:r>
              <a:rPr lang="tr-TR" sz="3200" dirty="0" err="1">
                <a:solidFill>
                  <a:srgbClr val="FFFF00"/>
                </a:solidFill>
                <a:latin typeface="Times New Roman" panose="02020603050405020304" pitchFamily="18" charset="0"/>
                <a:cs typeface="Times New Roman" panose="02020603050405020304" pitchFamily="18" charset="0"/>
              </a:rPr>
              <a:t>nevrotizm</a:t>
            </a:r>
            <a:r>
              <a:rPr lang="tr-TR" sz="3200" dirty="0">
                <a:solidFill>
                  <a:srgbClr val="FFFF00"/>
                </a:solidFill>
                <a:latin typeface="Times New Roman" panose="02020603050405020304" pitchFamily="18" charset="0"/>
                <a:cs typeface="Times New Roman" panose="02020603050405020304" pitchFamily="18" charset="0"/>
              </a:rPr>
              <a:t>-duygusal kararlılık olmak üzere iki temel boyut elde etmiştir. Zamanla yeni araştırmaların ışığında </a:t>
            </a:r>
            <a:r>
              <a:rPr lang="tr-TR" sz="3200" dirty="0" err="1">
                <a:solidFill>
                  <a:srgbClr val="FFFF00"/>
                </a:solidFill>
                <a:latin typeface="Times New Roman" panose="02020603050405020304" pitchFamily="18" charset="0"/>
                <a:cs typeface="Times New Roman" panose="02020603050405020304" pitchFamily="18" charset="0"/>
              </a:rPr>
              <a:t>psikotizmin</a:t>
            </a:r>
            <a:r>
              <a:rPr lang="tr-TR" sz="3200" dirty="0">
                <a:solidFill>
                  <a:srgbClr val="FFFF00"/>
                </a:solidFill>
                <a:latin typeface="Times New Roman" panose="02020603050405020304" pitchFamily="18" charset="0"/>
                <a:cs typeface="Times New Roman" panose="02020603050405020304" pitchFamily="18" charset="0"/>
              </a:rPr>
              <a:t> de </a:t>
            </a:r>
            <a:r>
              <a:rPr lang="tr-TR" sz="3200" dirty="0" err="1">
                <a:solidFill>
                  <a:srgbClr val="FFFF00"/>
                </a:solidFill>
                <a:latin typeface="Times New Roman" panose="02020603050405020304" pitchFamily="18" charset="0"/>
                <a:cs typeface="Times New Roman" panose="02020603050405020304" pitchFamily="18" charset="0"/>
              </a:rPr>
              <a:t>nevrotizm</a:t>
            </a:r>
            <a:r>
              <a:rPr lang="tr-TR" sz="3200" dirty="0">
                <a:solidFill>
                  <a:srgbClr val="FFFF00"/>
                </a:solidFill>
                <a:latin typeface="Times New Roman" panose="02020603050405020304" pitchFamily="18" charset="0"/>
                <a:cs typeface="Times New Roman" panose="02020603050405020304" pitchFamily="18" charset="0"/>
              </a:rPr>
              <a:t> ve dışadönüklük gibi bir kişilik boyutu olduğunu ileri sürmüştür.</a:t>
            </a:r>
          </a:p>
          <a:p>
            <a:pPr algn="just">
              <a:buNone/>
            </a:pPr>
            <a:endParaRPr lang="tr-TR" sz="3200" dirty="0">
              <a:latin typeface="Times New Roman" panose="02020603050405020304" pitchFamily="18" charset="0"/>
              <a:cs typeface="Times New Roman" panose="02020603050405020304" pitchFamily="18" charset="0"/>
            </a:endParaRPr>
          </a:p>
          <a:p>
            <a:pPr algn="just">
              <a:buFont typeface="Wingdings" pitchFamily="2" charset="2"/>
              <a:buChar char="v"/>
            </a:pPr>
            <a:r>
              <a:rPr lang="tr-TR" sz="3200" dirty="0" err="1">
                <a:latin typeface="Times New Roman" panose="02020603050405020304" pitchFamily="18" charset="0"/>
                <a:cs typeface="Times New Roman" panose="02020603050405020304" pitchFamily="18" charset="0"/>
              </a:rPr>
              <a:t>Psikotizm</a:t>
            </a:r>
            <a:r>
              <a:rPr lang="tr-TR" sz="3200" dirty="0">
                <a:latin typeface="Times New Roman" panose="02020603050405020304" pitchFamily="18" charset="0"/>
                <a:cs typeface="Times New Roman" panose="02020603050405020304" pitchFamily="18" charset="0"/>
              </a:rPr>
              <a:t> ve </a:t>
            </a:r>
            <a:r>
              <a:rPr lang="tr-TR" sz="3200" dirty="0" err="1">
                <a:latin typeface="Times New Roman" panose="02020603050405020304" pitchFamily="18" charset="0"/>
                <a:cs typeface="Times New Roman" panose="02020603050405020304" pitchFamily="18" charset="0"/>
              </a:rPr>
              <a:t>nevrotizm</a:t>
            </a:r>
            <a:r>
              <a:rPr lang="tr-TR" sz="3200" dirty="0">
                <a:latin typeface="Times New Roman" panose="02020603050405020304" pitchFamily="18" charset="0"/>
                <a:cs typeface="Times New Roman" panose="02020603050405020304" pitchFamily="18" charset="0"/>
              </a:rPr>
              <a:t> her ne kadar ruhsal sağlığı yerinde olmayan bireylerde daha yüksek olsa da </a:t>
            </a:r>
            <a:r>
              <a:rPr lang="tr-TR" sz="3200" dirty="0" err="1">
                <a:latin typeface="Times New Roman" panose="02020603050405020304" pitchFamily="18" charset="0"/>
                <a:cs typeface="Times New Roman" panose="02020603050405020304" pitchFamily="18" charset="0"/>
              </a:rPr>
              <a:t>Eysecnk</a:t>
            </a:r>
            <a:r>
              <a:rPr lang="tr-TR" sz="3200" dirty="0">
                <a:latin typeface="Times New Roman" panose="02020603050405020304" pitchFamily="18" charset="0"/>
                <a:cs typeface="Times New Roman" panose="02020603050405020304" pitchFamily="18" charset="0"/>
              </a:rPr>
              <a:t> bu 2 kavramın da kişiliğin temel faktörlerinden olduğunu söylemektedir.</a:t>
            </a:r>
          </a:p>
          <a:p>
            <a:pPr lvl="0" algn="just">
              <a:buClr>
                <a:srgbClr val="83992A"/>
              </a:buClr>
              <a:buNone/>
            </a:pPr>
            <a:r>
              <a:rPr lang="tr-TR" sz="3200" dirty="0">
                <a:solidFill>
                  <a:schemeClr val="tx2"/>
                </a:solidFill>
                <a:latin typeface="Times New Roman" panose="02020603050405020304" pitchFamily="18" charset="0"/>
                <a:cs typeface="Times New Roman" panose="02020603050405020304" pitchFamily="18" charset="0"/>
              </a:rPr>
              <a:t>	 </a:t>
            </a:r>
          </a:p>
          <a:p>
            <a:endParaRPr lang="tr-TR" dirty="0"/>
          </a:p>
        </p:txBody>
      </p:sp>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buFont typeface="Wingdings" pitchFamily="2" charset="2"/>
              <a:buChar char="v"/>
            </a:pPr>
            <a:r>
              <a:rPr lang="tr-TR" dirty="0">
                <a:solidFill>
                  <a:srgbClr val="FFFF00"/>
                </a:solidFill>
              </a:rPr>
              <a:t> </a:t>
            </a:r>
            <a:r>
              <a:rPr lang="tr-TR" sz="3200" dirty="0" err="1">
                <a:solidFill>
                  <a:srgbClr val="FFFF00"/>
                </a:solidFill>
                <a:latin typeface="Times New Roman" panose="02020603050405020304" pitchFamily="18" charset="0"/>
                <a:cs typeface="Times New Roman" panose="02020603050405020304" pitchFamily="18" charset="0"/>
              </a:rPr>
              <a:t>Eysenck’in</a:t>
            </a:r>
            <a:r>
              <a:rPr lang="tr-TR" sz="3200" dirty="0">
                <a:solidFill>
                  <a:srgbClr val="FFFF00"/>
                </a:solidFill>
                <a:latin typeface="Times New Roman" panose="02020603050405020304" pitchFamily="18" charset="0"/>
                <a:cs typeface="Times New Roman" panose="02020603050405020304" pitchFamily="18" charset="0"/>
              </a:rPr>
              <a:t> tanımladığı ilk boyut kişiliğin dışadönük boyutudur. Boyutları düz bir çizgi olarak hayal edersek; çizginin başladığı yere içedönüklük, bittiği yere dışadönüklük diyebiliriz. </a:t>
            </a:r>
          </a:p>
          <a:p>
            <a:pPr algn="just">
              <a:buFont typeface="Wingdings" pitchFamily="2" charset="2"/>
              <a:buChar char="v"/>
            </a:pPr>
            <a:r>
              <a:rPr lang="tr-TR" sz="3200" dirty="0">
                <a:latin typeface="Times New Roman" panose="02020603050405020304" pitchFamily="18" charset="0"/>
                <a:cs typeface="Times New Roman" panose="02020603050405020304" pitchFamily="18" charset="0"/>
              </a:rPr>
              <a:t>Bireyler genellikle uçlarda olmasa da çizginin bir tarafına yakın olma eğilimi gösterirler.</a:t>
            </a:r>
          </a:p>
          <a:p>
            <a:pPr algn="just">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Dışadönüklük temel olarak sosyallik, girişkenlik, cana yakınlık, konuşkanlık, uyumluluk, canlılık, liderlik ve aktiflik gibi özelliklerle karakterizedir. Tipik bir dışadönük kendi başına olmaktansa diğer insanlarla birlikte olmaktan hoşlanır, çok sayıda arkadaşa sahiptir ve heyecan verici aktivitelere eğilimlidir.</a:t>
            </a:r>
          </a:p>
          <a:p>
            <a:pPr algn="just">
              <a:buFont typeface="Wingdings" pitchFamily="2" charset="2"/>
              <a:buChar char="v"/>
            </a:pPr>
            <a:r>
              <a:rPr lang="tr-TR" sz="3200" dirty="0">
                <a:latin typeface="Times New Roman" panose="02020603050405020304" pitchFamily="18" charset="0"/>
                <a:cs typeface="Times New Roman" panose="02020603050405020304" pitchFamily="18" charset="0"/>
              </a:rPr>
              <a:t>Dışadönükler dış dünyaya odaklıdırlar, diğer insanların arkadaşlığını tercih ederler ve sosyal, maceracı, </a:t>
            </a:r>
            <a:r>
              <a:rPr lang="tr-TR" sz="3200" dirty="0" err="1">
                <a:latin typeface="Times New Roman" panose="02020603050405020304" pitchFamily="18" charset="0"/>
                <a:cs typeface="Times New Roman" panose="02020603050405020304" pitchFamily="18" charset="0"/>
              </a:rPr>
              <a:t>güvengenlerdir</a:t>
            </a:r>
            <a:r>
              <a:rPr lang="tr-TR" sz="3200" dirty="0">
                <a:latin typeface="Times New Roman" panose="02020603050405020304" pitchFamily="18" charset="0"/>
                <a:cs typeface="Times New Roman" panose="02020603050405020304" pitchFamily="18" charset="0"/>
              </a:rPr>
              <a:t>. Dominant olma eğilimi gösterirler. </a:t>
            </a:r>
          </a:p>
          <a:p>
            <a:pPr algn="just"/>
            <a:endParaRPr lang="tr-TR" sz="3200" dirty="0">
              <a:latin typeface="Times New Roman" panose="02020603050405020304" pitchFamily="18" charset="0"/>
              <a:cs typeface="Times New Roman" panose="02020603050405020304" pitchFamily="18" charset="0"/>
            </a:endParaRPr>
          </a:p>
          <a:p>
            <a:endParaRPr lang="tr-TR" dirty="0"/>
          </a:p>
        </p:txBody>
      </p:sp>
      <p:pic>
        <p:nvPicPr>
          <p:cNvPr id="4" name="Resim 5"/>
          <p:cNvPicPr>
            <a:picLocks noChangeAspect="1"/>
          </p:cNvPicPr>
          <p:nvPr/>
        </p:nvPicPr>
        <p:blipFill>
          <a:blip r:embed="rId2" cstate="print"/>
          <a:stretch>
            <a:fillRect/>
          </a:stretch>
        </p:blipFill>
        <p:spPr>
          <a:xfrm>
            <a:off x="467544" y="260648"/>
            <a:ext cx="8136905" cy="6401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6 Sağ Ok"/>
          <p:cNvSpPr/>
          <p:nvPr/>
        </p:nvSpPr>
        <p:spPr>
          <a:xfrm>
            <a:off x="3995936" y="260648"/>
            <a:ext cx="2232248"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pPr algn="just">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 İçedönüklük:Dışadönüklük özelliklerinin tersine sahiptir.</a:t>
            </a:r>
          </a:p>
          <a:p>
            <a:pPr algn="just">
              <a:buFont typeface="Wingdings" pitchFamily="2" charset="2"/>
              <a:buChar char="v"/>
            </a:pPr>
            <a:r>
              <a:rPr lang="tr-TR" sz="3200" dirty="0">
                <a:latin typeface="Times New Roman" panose="02020603050405020304" pitchFamily="18" charset="0"/>
                <a:cs typeface="Times New Roman" panose="02020603050405020304" pitchFamily="18" charset="0"/>
              </a:rPr>
              <a:t>Tipik bir içedönük; düzenli bir yaşamı tercih eden sessiz bireyler olabilmektedir. Pasiflik, edilgenlik ve çekingenlik ile karakterizedir. Dışadönükler diğer insanlarla beraber olmaktan çok hoşlanırlarken içedönükler yakın çevresi hariç diğer insanlarla birlikte vakit geçirmekten pek hoşlanmaz aksine yalnız kalmayı daha çok tercih ederler.</a:t>
            </a:r>
          </a:p>
          <a:p>
            <a:endParaRPr lang="tr-TR" dirty="0"/>
          </a:p>
        </p:txBody>
      </p:sp>
      <p:pic>
        <p:nvPicPr>
          <p:cNvPr id="4" name="Resim 5"/>
          <p:cNvPicPr>
            <a:picLocks noChangeAspect="1"/>
          </p:cNvPicPr>
          <p:nvPr/>
        </p:nvPicPr>
        <p:blipFill>
          <a:blip r:embed="rId2" cstate="print"/>
          <a:stretch>
            <a:fillRect/>
          </a:stretch>
        </p:blipFill>
        <p:spPr>
          <a:xfrm>
            <a:off x="611560" y="476672"/>
            <a:ext cx="8136905" cy="6401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4 Sağ Ok"/>
          <p:cNvSpPr/>
          <p:nvPr/>
        </p:nvSpPr>
        <p:spPr>
          <a:xfrm rot="10800000">
            <a:off x="2699792" y="404664"/>
            <a:ext cx="2160240" cy="72008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dirty="0"/>
              <a:t>İçedönüklerle Dışadönükler Arasındaki Farklılıklar</a:t>
            </a:r>
            <a:endParaRPr lang="tr-TR" dirty="0"/>
          </a:p>
        </p:txBody>
      </p:sp>
      <p:sp>
        <p:nvSpPr>
          <p:cNvPr id="3" name="2 İçerik Yer Tutucusu"/>
          <p:cNvSpPr>
            <a:spLocks noGrp="1"/>
          </p:cNvSpPr>
          <p:nvPr>
            <p:ph idx="1"/>
          </p:nvPr>
        </p:nvSpPr>
        <p:spPr/>
        <p:txBody>
          <a:bodyPr>
            <a:normAutofit fontScale="62500" lnSpcReduction="20000"/>
          </a:bodyPr>
          <a:lstStyle/>
          <a:p>
            <a:pPr algn="just"/>
            <a:r>
              <a:rPr lang="tr-TR" sz="3200" dirty="0" err="1">
                <a:solidFill>
                  <a:srgbClr val="FFFF00"/>
                </a:solidFill>
                <a:latin typeface="Times New Roman" panose="02020603050405020304" pitchFamily="18" charset="0"/>
                <a:cs typeface="Times New Roman" panose="02020603050405020304" pitchFamily="18" charset="0"/>
              </a:rPr>
              <a:t>Eysenck</a:t>
            </a:r>
            <a:r>
              <a:rPr lang="tr-TR" sz="3200" dirty="0">
                <a:solidFill>
                  <a:srgbClr val="FFFF00"/>
                </a:solidFill>
                <a:latin typeface="Times New Roman" panose="02020603050405020304" pitchFamily="18" charset="0"/>
                <a:cs typeface="Times New Roman" panose="02020603050405020304" pitchFamily="18" charset="0"/>
              </a:rPr>
              <a:t>, içedönükler ile dışadönükler arasında davranışsal anlamda da farklılıklar olup olmadığını çalışmıştır. Bu yöndeki araştırmalarından elde ettiği veriler şöyledir:</a:t>
            </a:r>
          </a:p>
          <a:p>
            <a:pPr marL="514350" indent="-514350" algn="just">
              <a:buAutoNum type="arabicPeriod"/>
            </a:pPr>
            <a:r>
              <a:rPr lang="tr-TR" sz="3200" dirty="0">
                <a:latin typeface="Times New Roman" panose="02020603050405020304" pitchFamily="18" charset="0"/>
                <a:cs typeface="Times New Roman" panose="02020603050405020304" pitchFamily="18" charset="0"/>
              </a:rPr>
              <a:t>Dışadönükler acıya daha dayanıklıdır.</a:t>
            </a:r>
          </a:p>
          <a:p>
            <a:pPr marL="514350" indent="-514350" algn="just">
              <a:buAutoNum type="arabicPeriod"/>
            </a:pPr>
            <a:r>
              <a:rPr lang="tr-TR" sz="3200" dirty="0">
                <a:solidFill>
                  <a:srgbClr val="FFFF00"/>
                </a:solidFill>
                <a:latin typeface="Times New Roman" panose="02020603050405020304" pitchFamily="18" charset="0"/>
                <a:cs typeface="Times New Roman" panose="02020603050405020304" pitchFamily="18" charset="0"/>
              </a:rPr>
              <a:t>Heyecan dışadönükler için performans artırıcı, içedönükler için performans düşürücüdür.</a:t>
            </a:r>
          </a:p>
          <a:p>
            <a:pPr marL="514350" indent="-514350" algn="just">
              <a:buAutoNum type="arabicPeriod"/>
            </a:pPr>
            <a:r>
              <a:rPr lang="tr-TR" sz="3200" dirty="0">
                <a:latin typeface="Times New Roman" panose="02020603050405020304" pitchFamily="18" charset="0"/>
                <a:cs typeface="Times New Roman" panose="02020603050405020304" pitchFamily="18" charset="0"/>
              </a:rPr>
              <a:t>Dışadönüklerin ilk cinsel ilişki yaşı daha düşüktür.</a:t>
            </a:r>
          </a:p>
          <a:p>
            <a:pPr marL="514350" indent="-514350" algn="just">
              <a:buAutoNum type="arabicPeriod"/>
            </a:pPr>
            <a:r>
              <a:rPr lang="tr-TR" sz="3200" dirty="0">
                <a:solidFill>
                  <a:srgbClr val="FFFF00"/>
                </a:solidFill>
                <a:latin typeface="Times New Roman" panose="02020603050405020304" pitchFamily="18" charset="0"/>
                <a:cs typeface="Times New Roman" panose="02020603050405020304" pitchFamily="18" charset="0"/>
              </a:rPr>
              <a:t>Akademik anlamda içedönüklerin notları daha yüksektir.</a:t>
            </a:r>
          </a:p>
          <a:p>
            <a:pPr marL="514350" indent="-514350" algn="just">
              <a:buAutoNum type="arabicPeriod"/>
            </a:pPr>
            <a:r>
              <a:rPr lang="tr-TR" sz="3200" dirty="0">
                <a:latin typeface="Times New Roman" panose="02020603050405020304" pitchFamily="18" charset="0"/>
                <a:cs typeface="Times New Roman" panose="02020603050405020304" pitchFamily="18" charset="0"/>
              </a:rPr>
              <a:t>İçedönükler daha çok kuramsal ve bilimsel meslekleri tercih ederken dışadönükler insan odaklı meslekleri tercih eder.</a:t>
            </a:r>
          </a:p>
          <a:p>
            <a:pPr marL="514350" indent="-514350" algn="just">
              <a:buAutoNum type="arabicPeriod"/>
            </a:pPr>
            <a:r>
              <a:rPr lang="tr-TR" sz="3200" dirty="0">
                <a:solidFill>
                  <a:srgbClr val="92D050"/>
                </a:solidFill>
                <a:latin typeface="Times New Roman" panose="02020603050405020304" pitchFamily="18" charset="0"/>
                <a:cs typeface="Times New Roman" panose="02020603050405020304" pitchFamily="18" charset="0"/>
              </a:rPr>
              <a:t> </a:t>
            </a:r>
            <a:r>
              <a:rPr lang="tr-TR" sz="3200" dirty="0" err="1">
                <a:solidFill>
                  <a:srgbClr val="FFFF00"/>
                </a:solidFill>
                <a:latin typeface="Times New Roman" panose="02020603050405020304" pitchFamily="18" charset="0"/>
                <a:cs typeface="Times New Roman" panose="02020603050405020304" pitchFamily="18" charset="0"/>
              </a:rPr>
              <a:t>Costello</a:t>
            </a:r>
            <a:r>
              <a:rPr lang="tr-TR" sz="3200" dirty="0">
                <a:solidFill>
                  <a:srgbClr val="FFFF00"/>
                </a:solidFill>
                <a:latin typeface="Times New Roman" panose="02020603050405020304" pitchFamily="18" charset="0"/>
                <a:cs typeface="Times New Roman" panose="02020603050405020304" pitchFamily="18" charset="0"/>
              </a:rPr>
              <a:t> ve </a:t>
            </a:r>
            <a:r>
              <a:rPr lang="tr-TR" sz="3200" dirty="0" err="1">
                <a:solidFill>
                  <a:srgbClr val="FFFF00"/>
                </a:solidFill>
                <a:latin typeface="Times New Roman" panose="02020603050405020304" pitchFamily="18" charset="0"/>
                <a:cs typeface="Times New Roman" panose="02020603050405020304" pitchFamily="18" charset="0"/>
              </a:rPr>
              <a:t>Eysenck</a:t>
            </a:r>
            <a:r>
              <a:rPr lang="tr-TR" sz="3200" dirty="0">
                <a:solidFill>
                  <a:srgbClr val="FFFF00"/>
                </a:solidFill>
                <a:latin typeface="Times New Roman" panose="02020603050405020304" pitchFamily="18" charset="0"/>
                <a:cs typeface="Times New Roman" panose="02020603050405020304" pitchFamily="18" charset="0"/>
              </a:rPr>
              <a:t>(1961) yapmış oldukları çalışmalarında dışadönüklerin içedönüklere oranla daha fazla ısrarcı  olduklarını göstermişlerdir.</a:t>
            </a:r>
          </a:p>
          <a:p>
            <a:pPr marL="514350" indent="-514350" algn="just">
              <a:buNone/>
            </a:pPr>
            <a:r>
              <a:rPr lang="tr-TR" sz="3200" dirty="0">
                <a:solidFill>
                  <a:schemeClr val="tx2"/>
                </a:solidFill>
                <a:latin typeface="Times New Roman" panose="02020603050405020304" pitchFamily="18" charset="0"/>
                <a:cs typeface="Times New Roman" panose="02020603050405020304" pitchFamily="18" charset="0"/>
              </a:rPr>
              <a:t>7. </a:t>
            </a:r>
            <a:r>
              <a:rPr lang="tr-TR" sz="3200" dirty="0" err="1">
                <a:latin typeface="Times New Roman" panose="02020603050405020304" pitchFamily="18" charset="0"/>
                <a:cs typeface="Times New Roman" panose="02020603050405020304" pitchFamily="18" charset="0"/>
              </a:rPr>
              <a:t>Eysenck</a:t>
            </a:r>
            <a:r>
              <a:rPr lang="tr-TR" sz="3200" dirty="0">
                <a:latin typeface="Times New Roman" panose="02020603050405020304" pitchFamily="18" charset="0"/>
                <a:cs typeface="Times New Roman" panose="02020603050405020304" pitchFamily="18" charset="0"/>
              </a:rPr>
              <a:t>(1964) yapmış olduğu deneysel çalışma sonucunda dışadönüklerin hatırlama oranlarının içedönüklerden daha fazla olduğunu </a:t>
            </a:r>
            <a:r>
              <a:rPr lang="tr-TR" sz="3200" dirty="0" err="1">
                <a:latin typeface="Times New Roman" panose="02020603050405020304" pitchFamily="18" charset="0"/>
                <a:cs typeface="Times New Roman" panose="02020603050405020304" pitchFamily="18" charset="0"/>
              </a:rPr>
              <a:t>belitmektedir</a:t>
            </a:r>
            <a:r>
              <a:rPr lang="tr-TR" sz="3200" dirty="0">
                <a:latin typeface="Times New Roman" panose="02020603050405020304" pitchFamily="18" charset="0"/>
                <a:cs typeface="Times New Roman" panose="02020603050405020304" pitchFamily="18" charset="0"/>
              </a:rPr>
              <a:t>.</a:t>
            </a:r>
          </a:p>
          <a:p>
            <a:endParaRPr lang="tr-TR" dirty="0"/>
          </a:p>
        </p:txBody>
      </p:sp>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363272" cy="1217290"/>
          </a:xfrm>
        </p:spPr>
        <p:txBody>
          <a:bodyPr>
            <a:normAutofit fontScale="90000"/>
          </a:bodyPr>
          <a:lstStyle/>
          <a:p>
            <a:r>
              <a:rPr lang="tr-TR" sz="2400" b="1" dirty="0">
                <a:ln>
                  <a:noFill/>
                </a:ln>
                <a:solidFill>
                  <a:schemeClr val="tx1"/>
                </a:solidFill>
              </a:rPr>
              <a:t>İçedönük ve Dışadönüklerin Davranış Özellikleri ve Tercihlerinin Nasıl Farklılaştığının Yanı sıra Çeşitli Durumlara Nasıl Tepki Verdikleri de Araştırılmaktadır:</a:t>
            </a:r>
            <a:endParaRPr lang="tr-TR" sz="2400" dirty="0"/>
          </a:p>
        </p:txBody>
      </p:sp>
      <p:sp>
        <p:nvSpPr>
          <p:cNvPr id="3" name="2 İçerik Yer Tutucusu"/>
          <p:cNvSpPr>
            <a:spLocks noGrp="1"/>
          </p:cNvSpPr>
          <p:nvPr>
            <p:ph idx="1"/>
          </p:nvPr>
        </p:nvSpPr>
        <p:spPr>
          <a:xfrm>
            <a:off x="457200" y="1628800"/>
            <a:ext cx="8229600" cy="5229200"/>
          </a:xfrm>
        </p:spPr>
        <p:txBody>
          <a:bodyPr>
            <a:normAutofit fontScale="55000" lnSpcReduction="20000"/>
          </a:bodyPr>
          <a:lstStyle/>
          <a:p>
            <a:pPr marL="0" indent="0" algn="just">
              <a:buNone/>
            </a:pPr>
            <a:r>
              <a:rPr lang="tr-TR" sz="2900" dirty="0">
                <a:solidFill>
                  <a:srgbClr val="FFFF00"/>
                </a:solidFill>
              </a:rPr>
              <a:t>Dışadönük birinin Limon suyu içince ağzının daha fazla sulanması sizce önemli bir detay mıdır?</a:t>
            </a:r>
          </a:p>
          <a:p>
            <a:pPr algn="just">
              <a:buFont typeface="Wingdings" pitchFamily="2" charset="2"/>
              <a:buChar char="v"/>
            </a:pPr>
            <a:r>
              <a:rPr lang="tr-TR" sz="2900" dirty="0" err="1">
                <a:solidFill>
                  <a:srgbClr val="FFFF00"/>
                </a:solidFill>
              </a:rPr>
              <a:t>Eysenck’in</a:t>
            </a:r>
            <a:r>
              <a:rPr lang="tr-TR" sz="2900" dirty="0">
                <a:solidFill>
                  <a:srgbClr val="FFFF00"/>
                </a:solidFill>
              </a:rPr>
              <a:t> kuramının temelinde biyolojik yaklaşımın yattığını hatırlarsanız belki bu bulgu size daha anlamlı gelecektir.</a:t>
            </a:r>
          </a:p>
          <a:p>
            <a:pPr algn="just">
              <a:buFont typeface="Wingdings" pitchFamily="2" charset="2"/>
              <a:buChar char="v"/>
            </a:pPr>
            <a:r>
              <a:rPr lang="tr-TR" sz="2900" dirty="0"/>
              <a:t>Sonuç olarak kimi insanların limon suyuna daha fazla salya ile tepki vermesi biyolojik bir olay olup, belki de bu biyolojik olaydan sorumlu yapı, dışadönüklük özelliklerinden de sorumlu olabilir.</a:t>
            </a:r>
          </a:p>
          <a:p>
            <a:pPr algn="just">
              <a:buFont typeface="Wingdings" pitchFamily="2" charset="2"/>
              <a:buChar char="v"/>
            </a:pPr>
            <a:r>
              <a:rPr lang="tr-TR" sz="2900" dirty="0" err="1">
                <a:solidFill>
                  <a:srgbClr val="FFFF00"/>
                </a:solidFill>
                <a:latin typeface="Times New Roman" panose="02020603050405020304" pitchFamily="18" charset="0"/>
                <a:cs typeface="Times New Roman" panose="02020603050405020304" pitchFamily="18" charset="0"/>
              </a:rPr>
              <a:t>Eysenck</a:t>
            </a:r>
            <a:r>
              <a:rPr lang="tr-TR" sz="2900" dirty="0">
                <a:solidFill>
                  <a:srgbClr val="FFFF00"/>
                </a:solidFill>
                <a:latin typeface="Times New Roman" panose="02020603050405020304" pitchFamily="18" charset="0"/>
                <a:cs typeface="Times New Roman" panose="02020603050405020304" pitchFamily="18" charset="0"/>
              </a:rPr>
              <a:t>, dışadönükler ve içedönükler arasındaki bu farklılığın nedeninin </a:t>
            </a:r>
            <a:r>
              <a:rPr lang="tr-TR" sz="2900" dirty="0" err="1">
                <a:solidFill>
                  <a:srgbClr val="FFFF00"/>
                </a:solidFill>
                <a:latin typeface="Times New Roman" panose="02020603050405020304" pitchFamily="18" charset="0"/>
                <a:cs typeface="Times New Roman" panose="02020603050405020304" pitchFamily="18" charset="0"/>
              </a:rPr>
              <a:t>kortikal</a:t>
            </a:r>
            <a:r>
              <a:rPr lang="tr-TR" sz="2900" dirty="0">
                <a:solidFill>
                  <a:srgbClr val="FFFF00"/>
                </a:solidFill>
                <a:latin typeface="Times New Roman" panose="02020603050405020304" pitchFamily="18" charset="0"/>
                <a:cs typeface="Times New Roman" panose="02020603050405020304" pitchFamily="18" charset="0"/>
              </a:rPr>
              <a:t> uyarılma düzeylerinden geldiğini ifade eder. </a:t>
            </a:r>
            <a:r>
              <a:rPr lang="tr-TR" sz="2900" dirty="0" err="1">
                <a:solidFill>
                  <a:srgbClr val="FFFF00"/>
                </a:solidFill>
                <a:latin typeface="Times New Roman" panose="02020603050405020304" pitchFamily="18" charset="0"/>
                <a:cs typeface="Times New Roman" panose="02020603050405020304" pitchFamily="18" charset="0"/>
              </a:rPr>
              <a:t>Eysenck</a:t>
            </a:r>
            <a:r>
              <a:rPr lang="tr-TR" sz="2900" dirty="0">
                <a:solidFill>
                  <a:srgbClr val="FFFF00"/>
                </a:solidFill>
                <a:latin typeface="Times New Roman" panose="02020603050405020304" pitchFamily="18" charset="0"/>
                <a:cs typeface="Times New Roman" panose="02020603050405020304" pitchFamily="18" charset="0"/>
              </a:rPr>
              <a:t> bu çalışmalarda uyarılma düzeyini uyku-panik atak gibi en düşük ve en yüksek uçlar arasındaki süreklilik olarak tanımlar. </a:t>
            </a:r>
          </a:p>
          <a:p>
            <a:pPr algn="just">
              <a:buFont typeface="Wingdings" pitchFamily="2" charset="2"/>
              <a:buChar char="v"/>
            </a:pPr>
            <a:r>
              <a:rPr lang="tr-TR" sz="2900" dirty="0">
                <a:latin typeface="Times New Roman" panose="02020603050405020304" pitchFamily="18" charset="0"/>
                <a:cs typeface="Times New Roman" panose="02020603050405020304" pitchFamily="18" charset="0"/>
              </a:rPr>
              <a:t>Yapılan çalışmalara göre içedönüklerin </a:t>
            </a:r>
            <a:r>
              <a:rPr lang="tr-TR" sz="2900" dirty="0" err="1">
                <a:latin typeface="Times New Roman" panose="02020603050405020304" pitchFamily="18" charset="0"/>
                <a:cs typeface="Times New Roman" panose="02020603050405020304" pitchFamily="18" charset="0"/>
              </a:rPr>
              <a:t>kortikal</a:t>
            </a:r>
            <a:r>
              <a:rPr lang="tr-TR" sz="2900" dirty="0">
                <a:latin typeface="Times New Roman" panose="02020603050405020304" pitchFamily="18" charset="0"/>
                <a:cs typeface="Times New Roman" panose="02020603050405020304" pitchFamily="18" charset="0"/>
              </a:rPr>
              <a:t> uyarılma düzeyi yüksekken, dışadönüklerin </a:t>
            </a:r>
            <a:r>
              <a:rPr lang="tr-TR" sz="2900" dirty="0" err="1">
                <a:latin typeface="Times New Roman" panose="02020603050405020304" pitchFamily="18" charset="0"/>
                <a:cs typeface="Times New Roman" panose="02020603050405020304" pitchFamily="18" charset="0"/>
              </a:rPr>
              <a:t>kortikal</a:t>
            </a:r>
            <a:r>
              <a:rPr lang="tr-TR" sz="2900" dirty="0">
                <a:latin typeface="Times New Roman" panose="02020603050405020304" pitchFamily="18" charset="0"/>
                <a:cs typeface="Times New Roman" panose="02020603050405020304" pitchFamily="18" charset="0"/>
              </a:rPr>
              <a:t> uyarılma düzeyi daha düşüktür. </a:t>
            </a:r>
          </a:p>
          <a:p>
            <a:pPr algn="just">
              <a:buFont typeface="Wingdings" pitchFamily="2" charset="2"/>
              <a:buChar char="v"/>
            </a:pPr>
            <a:r>
              <a:rPr lang="tr-TR" sz="2900" dirty="0">
                <a:solidFill>
                  <a:srgbClr val="FFFF00"/>
                </a:solidFill>
                <a:latin typeface="Times New Roman" panose="02020603050405020304" pitchFamily="18" charset="0"/>
                <a:cs typeface="Times New Roman" panose="02020603050405020304" pitchFamily="18" charset="0"/>
              </a:rPr>
              <a:t>Ayrıca </a:t>
            </a:r>
            <a:r>
              <a:rPr lang="tr-TR" sz="2900" dirty="0" err="1">
                <a:solidFill>
                  <a:srgbClr val="FFFF00"/>
                </a:solidFill>
                <a:latin typeface="Times New Roman" panose="02020603050405020304" pitchFamily="18" charset="0"/>
                <a:cs typeface="Times New Roman" panose="02020603050405020304" pitchFamily="18" charset="0"/>
              </a:rPr>
              <a:t>kortikal</a:t>
            </a:r>
            <a:r>
              <a:rPr lang="tr-TR" sz="2900" dirty="0">
                <a:solidFill>
                  <a:srgbClr val="FFFF00"/>
                </a:solidFill>
                <a:latin typeface="Times New Roman" panose="02020603050405020304" pitchFamily="18" charset="0"/>
                <a:cs typeface="Times New Roman" panose="02020603050405020304" pitchFamily="18" charset="0"/>
              </a:rPr>
              <a:t> uyarılmışlığın yanı sıra içedönüklerin, kafein ve nikotin gibi maddelere de daha duyarlı oldukları görülmüştür. </a:t>
            </a:r>
          </a:p>
          <a:p>
            <a:pPr algn="just">
              <a:buFont typeface="Wingdings" pitchFamily="2" charset="2"/>
              <a:buChar char="v"/>
            </a:pPr>
            <a:r>
              <a:rPr lang="tr-TR" sz="2900" dirty="0">
                <a:latin typeface="Times New Roman" panose="02020603050405020304" pitchFamily="18" charset="0"/>
                <a:cs typeface="Times New Roman" panose="02020603050405020304" pitchFamily="18" charset="0"/>
              </a:rPr>
              <a:t>Uyarılma düzeylerindeki bu farklılığın bir sonucu olarak da </a:t>
            </a:r>
            <a:r>
              <a:rPr lang="tr-TR" sz="2900" dirty="0" err="1">
                <a:latin typeface="Times New Roman" panose="02020603050405020304" pitchFamily="18" charset="0"/>
                <a:cs typeface="Times New Roman" panose="02020603050405020304" pitchFamily="18" charset="0"/>
              </a:rPr>
              <a:t>Eysenck</a:t>
            </a:r>
            <a:r>
              <a:rPr lang="tr-TR" sz="2900" dirty="0">
                <a:latin typeface="Times New Roman" panose="02020603050405020304" pitchFamily="18" charset="0"/>
                <a:cs typeface="Times New Roman" panose="02020603050405020304" pitchFamily="18" charset="0"/>
              </a:rPr>
              <a:t>, içedönüklerin dışarıdan gelen bir uyarıcıya karşı daha hassas olduklarını ve hali hazırdaki yüksek uyarılmışlığın verdiği rahatsızlıkla baş etmek için de kendilerini sakındıklarını ifade eder. Öte yandan </a:t>
            </a:r>
            <a:r>
              <a:rPr lang="tr-TR" sz="2900" dirty="0" err="1">
                <a:latin typeface="Times New Roman" panose="02020603050405020304" pitchFamily="18" charset="0"/>
                <a:cs typeface="Times New Roman" panose="02020603050405020304" pitchFamily="18" charset="0"/>
              </a:rPr>
              <a:t>kortikal</a:t>
            </a:r>
            <a:r>
              <a:rPr lang="tr-TR" sz="2900" dirty="0">
                <a:latin typeface="Times New Roman" panose="02020603050405020304" pitchFamily="18" charset="0"/>
                <a:cs typeface="Times New Roman" panose="02020603050405020304" pitchFamily="18" charset="0"/>
              </a:rPr>
              <a:t> uyarılma düzeyleri daha düşük olduğu ve heyecan gereksinimlerini gidermeleri gerektiği için de dışadönüklerin dışsal uyarıcılara daha çok bağlandığını belirtir. </a:t>
            </a:r>
            <a:r>
              <a:rPr lang="tr-TR" sz="2900" dirty="0" err="1">
                <a:latin typeface="Times New Roman" panose="02020603050405020304" pitchFamily="18" charset="0"/>
                <a:cs typeface="Times New Roman" panose="02020603050405020304" pitchFamily="18" charset="0"/>
              </a:rPr>
              <a:t>Eysenck</a:t>
            </a:r>
            <a:r>
              <a:rPr lang="tr-TR" sz="2900" dirty="0">
                <a:latin typeface="Times New Roman" panose="02020603050405020304" pitchFamily="18" charset="0"/>
                <a:cs typeface="Times New Roman" panose="02020603050405020304" pitchFamily="18" charset="0"/>
              </a:rPr>
              <a:t>, dışadönüklerin daha sosyal ve aktif olmalarını buna bağlar.</a:t>
            </a:r>
          </a:p>
          <a:p>
            <a:endParaRPr lang="tr-TR" dirty="0"/>
          </a:p>
        </p:txBody>
      </p:sp>
    </p:spTree>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200" b="1" dirty="0"/>
              <a:t>İçedönük ve Dışadönüklerin Biyolojik ve Genetik Olarak Farklılıkları</a:t>
            </a:r>
            <a:endParaRPr lang="tr-TR" sz="3200" dirty="0"/>
          </a:p>
        </p:txBody>
      </p:sp>
      <p:sp>
        <p:nvSpPr>
          <p:cNvPr id="3" name="2 İçerik Yer Tutucusu"/>
          <p:cNvSpPr>
            <a:spLocks noGrp="1"/>
          </p:cNvSpPr>
          <p:nvPr>
            <p:ph idx="1"/>
          </p:nvPr>
        </p:nvSpPr>
        <p:spPr/>
        <p:txBody>
          <a:bodyPr>
            <a:normAutofit fontScale="55000" lnSpcReduction="20000"/>
          </a:bodyPr>
          <a:lstStyle/>
          <a:p>
            <a:pPr algn="just">
              <a:buFont typeface="Wingdings" pitchFamily="2" charset="2"/>
              <a:buChar char="v"/>
            </a:pPr>
            <a:r>
              <a:rPr lang="tr-TR" sz="3500" dirty="0">
                <a:solidFill>
                  <a:srgbClr val="FFFF00"/>
                </a:solidFill>
                <a:latin typeface="Times New Roman" panose="02020603050405020304" pitchFamily="18" charset="0"/>
                <a:cs typeface="Times New Roman" panose="02020603050405020304" pitchFamily="18" charset="0"/>
              </a:rPr>
              <a:t>Engellenme kuramı :</a:t>
            </a:r>
            <a:r>
              <a:rPr lang="tr-TR" sz="3500" dirty="0" err="1">
                <a:solidFill>
                  <a:srgbClr val="FFFF00"/>
                </a:solidFill>
                <a:latin typeface="Times New Roman" panose="02020603050405020304" pitchFamily="18" charset="0"/>
                <a:cs typeface="Times New Roman" panose="02020603050405020304" pitchFamily="18" charset="0"/>
              </a:rPr>
              <a:t>Eysenck</a:t>
            </a:r>
            <a:r>
              <a:rPr lang="tr-TR" sz="3500" dirty="0">
                <a:solidFill>
                  <a:srgbClr val="FFFF00"/>
                </a:solidFill>
                <a:latin typeface="Times New Roman" panose="02020603050405020304" pitchFamily="18" charset="0"/>
                <a:cs typeface="Times New Roman" panose="02020603050405020304" pitchFamily="18" charset="0"/>
              </a:rPr>
              <a:t> başlarda içedönüklük/dışadönüklük boyutundaki söz konusu bireysel farklılıkların kalıtım yoluyla belirlendiğini ve temellerini </a:t>
            </a:r>
            <a:r>
              <a:rPr lang="tr-TR" sz="3500" dirty="0" err="1">
                <a:solidFill>
                  <a:srgbClr val="FFFF00"/>
                </a:solidFill>
                <a:latin typeface="Times New Roman" panose="02020603050405020304" pitchFamily="18" charset="0"/>
                <a:cs typeface="Times New Roman" panose="02020603050405020304" pitchFamily="18" charset="0"/>
              </a:rPr>
              <a:t>MSS’deki</a:t>
            </a:r>
            <a:r>
              <a:rPr lang="tr-TR" sz="3500" dirty="0">
                <a:solidFill>
                  <a:srgbClr val="FFFF00"/>
                </a:solidFill>
                <a:latin typeface="Times New Roman" panose="02020603050405020304" pitchFamily="18" charset="0"/>
                <a:cs typeface="Times New Roman" panose="02020603050405020304" pitchFamily="18" charset="0"/>
              </a:rPr>
              <a:t> </a:t>
            </a:r>
            <a:r>
              <a:rPr lang="tr-TR" sz="3500" dirty="0" err="1">
                <a:solidFill>
                  <a:srgbClr val="FFFF00"/>
                </a:solidFill>
                <a:latin typeface="Times New Roman" panose="02020603050405020304" pitchFamily="18" charset="0"/>
                <a:cs typeface="Times New Roman" panose="02020603050405020304" pitchFamily="18" charset="0"/>
              </a:rPr>
              <a:t>cerebral</a:t>
            </a:r>
            <a:r>
              <a:rPr lang="tr-TR" sz="3500" dirty="0">
                <a:solidFill>
                  <a:srgbClr val="FFFF00"/>
                </a:solidFill>
                <a:latin typeface="Times New Roman" panose="02020603050405020304" pitchFamily="18" charset="0"/>
                <a:cs typeface="Times New Roman" panose="02020603050405020304" pitchFamily="18" charset="0"/>
              </a:rPr>
              <a:t> korteksten aldığını öne sürmüştür.</a:t>
            </a:r>
          </a:p>
          <a:p>
            <a:pPr algn="just">
              <a:buFont typeface="Wingdings" pitchFamily="2" charset="2"/>
              <a:buChar char="v"/>
            </a:pPr>
            <a:r>
              <a:rPr lang="tr-TR" sz="3500" dirty="0">
                <a:latin typeface="Times New Roman" panose="02020603050405020304" pitchFamily="18" charset="0"/>
                <a:cs typeface="Times New Roman" panose="02020603050405020304" pitchFamily="18" charset="0"/>
              </a:rPr>
              <a:t>Zamanla engellenme kuramından uzaklaşan </a:t>
            </a:r>
            <a:r>
              <a:rPr lang="tr-TR" sz="3500" dirty="0" err="1">
                <a:latin typeface="Times New Roman" panose="02020603050405020304" pitchFamily="18" charset="0"/>
                <a:cs typeface="Times New Roman" panose="02020603050405020304" pitchFamily="18" charset="0"/>
              </a:rPr>
              <a:t>Eysenck</a:t>
            </a:r>
            <a:r>
              <a:rPr lang="tr-TR" sz="3500" dirty="0">
                <a:latin typeface="Times New Roman" panose="02020603050405020304" pitchFamily="18" charset="0"/>
                <a:cs typeface="Times New Roman" panose="02020603050405020304" pitchFamily="18" charset="0"/>
              </a:rPr>
              <a:t> uyarılma kuramını benimsemiştir. </a:t>
            </a:r>
          </a:p>
          <a:p>
            <a:pPr algn="just">
              <a:buFont typeface="Wingdings" pitchFamily="2" charset="2"/>
              <a:buChar char="v"/>
            </a:pPr>
            <a:r>
              <a:rPr lang="tr-TR" sz="3500" dirty="0">
                <a:solidFill>
                  <a:srgbClr val="FFFF00"/>
                </a:solidFill>
                <a:latin typeface="Times New Roman" panose="02020603050405020304" pitchFamily="18" charset="0"/>
                <a:cs typeface="Times New Roman" panose="02020603050405020304" pitchFamily="18" charset="0"/>
              </a:rPr>
              <a:t>Bunun en büyük nedeni ise engellenme kuramında öne sürüldüğü gibi bireylerin sinir sistemindeki değişiklikleri ölçmenin zorluğudur.</a:t>
            </a:r>
          </a:p>
          <a:p>
            <a:pPr lvl="0" algn="just">
              <a:buClr>
                <a:srgbClr val="83992A"/>
              </a:buClr>
              <a:buFont typeface="Wingdings" pitchFamily="2" charset="2"/>
              <a:buChar char="v"/>
            </a:pPr>
            <a:r>
              <a:rPr lang="tr-TR" sz="3500" b="1" i="1" dirty="0">
                <a:solidFill>
                  <a:schemeClr val="tx2"/>
                </a:solidFill>
                <a:latin typeface="Times New Roman" panose="02020603050405020304" pitchFamily="18" charset="0"/>
                <a:cs typeface="Times New Roman" panose="02020603050405020304" pitchFamily="18" charset="0"/>
              </a:rPr>
              <a:t>       Uyarılma kuramı: </a:t>
            </a:r>
            <a:r>
              <a:rPr lang="tr-TR" sz="3500" dirty="0">
                <a:solidFill>
                  <a:schemeClr val="tx2"/>
                </a:solidFill>
                <a:latin typeface="Times New Roman" panose="02020603050405020304" pitchFamily="18" charset="0"/>
                <a:cs typeface="Times New Roman" panose="02020603050405020304" pitchFamily="18" charset="0"/>
              </a:rPr>
              <a:t>dışadönüklerin </a:t>
            </a:r>
            <a:r>
              <a:rPr lang="tr-TR" sz="3500" dirty="0" err="1">
                <a:solidFill>
                  <a:schemeClr val="tx2"/>
                </a:solidFill>
                <a:latin typeface="Times New Roman" panose="02020603050405020304" pitchFamily="18" charset="0"/>
                <a:cs typeface="Times New Roman" panose="02020603050405020304" pitchFamily="18" charset="0"/>
              </a:rPr>
              <a:t>kortikal</a:t>
            </a:r>
            <a:r>
              <a:rPr lang="tr-TR" sz="3500" dirty="0">
                <a:solidFill>
                  <a:schemeClr val="tx2"/>
                </a:solidFill>
                <a:latin typeface="Times New Roman" panose="02020603050405020304" pitchFamily="18" charset="0"/>
                <a:cs typeface="Times New Roman" panose="02020603050405020304" pitchFamily="18" charset="0"/>
              </a:rPr>
              <a:t> uyarılma düzeylerinin içedönüklerden daha az düzeyde olduğu ve bunun sonucu olarak da dışadönüklerin heyecan ve uyarılma ihtiyacı içinde olduklarını ve bunu aradıklarını ortaya koymuştur. Tam tersi olarak </a:t>
            </a:r>
            <a:r>
              <a:rPr lang="tr-TR" sz="3500" dirty="0" err="1">
                <a:solidFill>
                  <a:schemeClr val="tx2"/>
                </a:solidFill>
                <a:latin typeface="Times New Roman" panose="02020603050405020304" pitchFamily="18" charset="0"/>
                <a:cs typeface="Times New Roman" panose="02020603050405020304" pitchFamily="18" charset="0"/>
              </a:rPr>
              <a:t>kortikal</a:t>
            </a:r>
            <a:r>
              <a:rPr lang="tr-TR" sz="3500" dirty="0">
                <a:solidFill>
                  <a:schemeClr val="tx2"/>
                </a:solidFill>
                <a:latin typeface="Times New Roman" panose="02020603050405020304" pitchFamily="18" charset="0"/>
                <a:cs typeface="Times New Roman" panose="02020603050405020304" pitchFamily="18" charset="0"/>
              </a:rPr>
              <a:t> uyarılma düzeyleri yüksek olduğu </a:t>
            </a:r>
            <a:r>
              <a:rPr lang="tr-TR" sz="3500" dirty="0" err="1">
                <a:solidFill>
                  <a:schemeClr val="tx2"/>
                </a:solidFill>
                <a:latin typeface="Times New Roman" panose="02020603050405020304" pitchFamily="18" charset="0"/>
                <a:cs typeface="Times New Roman" panose="02020603050405020304" pitchFamily="18" charset="0"/>
              </a:rPr>
              <a:t>içiniçe</a:t>
            </a:r>
            <a:r>
              <a:rPr lang="tr-TR" sz="3500" dirty="0">
                <a:solidFill>
                  <a:schemeClr val="tx2"/>
                </a:solidFill>
                <a:latin typeface="Times New Roman" panose="02020603050405020304" pitchFamily="18" charset="0"/>
                <a:cs typeface="Times New Roman" panose="02020603050405020304" pitchFamily="18" charset="0"/>
              </a:rPr>
              <a:t> dönükler heyecan ve uyarılmadan kaçınmaktadır. Sinirsel bir sistem, </a:t>
            </a:r>
            <a:r>
              <a:rPr lang="tr-TR" sz="3500" dirty="0" err="1">
                <a:solidFill>
                  <a:schemeClr val="tx2"/>
                </a:solidFill>
                <a:latin typeface="Times New Roman" panose="02020603050405020304" pitchFamily="18" charset="0"/>
                <a:cs typeface="Times New Roman" panose="02020603050405020304" pitchFamily="18" charset="0"/>
              </a:rPr>
              <a:t>retiküler</a:t>
            </a:r>
            <a:r>
              <a:rPr lang="tr-TR" sz="3500" dirty="0">
                <a:solidFill>
                  <a:schemeClr val="tx2"/>
                </a:solidFill>
                <a:latin typeface="Times New Roman" panose="02020603050405020304" pitchFamily="18" charset="0"/>
                <a:cs typeface="Times New Roman" panose="02020603050405020304" pitchFamily="18" charset="0"/>
              </a:rPr>
              <a:t> aktivasyon sisteminde artışa yol açarak bireylerin farklı beyin uyarılma derecelerine sahip  olmalarını sağlamaktadır.</a:t>
            </a:r>
          </a:p>
          <a:p>
            <a:pPr algn="just">
              <a:buFont typeface="Wingdings" pitchFamily="2" charset="2"/>
              <a:buChar char="v"/>
            </a:pPr>
            <a:r>
              <a:rPr lang="tr-TR" sz="3500" dirty="0" err="1">
                <a:solidFill>
                  <a:srgbClr val="FFFF00"/>
                </a:solidFill>
                <a:latin typeface="Times New Roman" panose="02020603050405020304" pitchFamily="18" charset="0"/>
                <a:cs typeface="Times New Roman" panose="02020603050405020304" pitchFamily="18" charset="0"/>
              </a:rPr>
              <a:t>Eysenck’e</a:t>
            </a:r>
            <a:r>
              <a:rPr lang="tr-TR" sz="3500" dirty="0">
                <a:solidFill>
                  <a:srgbClr val="FFFF00"/>
                </a:solidFill>
                <a:latin typeface="Times New Roman" panose="02020603050405020304" pitchFamily="18" charset="0"/>
                <a:cs typeface="Times New Roman" panose="02020603050405020304" pitchFamily="18" charset="0"/>
              </a:rPr>
              <a:t> göre içedönükler genel olarak daha içsel uyarılmaya sahiptirler ve </a:t>
            </a:r>
            <a:r>
              <a:rPr lang="tr-TR" sz="3500" dirty="0" err="1">
                <a:solidFill>
                  <a:srgbClr val="FFFF00"/>
                </a:solidFill>
                <a:latin typeface="Times New Roman" panose="02020603050405020304" pitchFamily="18" charset="0"/>
                <a:cs typeface="Times New Roman" panose="02020603050405020304" pitchFamily="18" charset="0"/>
              </a:rPr>
              <a:t>bunuun</a:t>
            </a:r>
            <a:r>
              <a:rPr lang="tr-TR" sz="3500" dirty="0">
                <a:solidFill>
                  <a:srgbClr val="FFFF00"/>
                </a:solidFill>
                <a:latin typeface="Times New Roman" panose="02020603050405020304" pitchFamily="18" charset="0"/>
                <a:cs typeface="Times New Roman" panose="02020603050405020304" pitchFamily="18" charset="0"/>
              </a:rPr>
              <a:t> sonucunda da dışsal olaylara karşı daha duyarlı olabilmektedirler.</a:t>
            </a:r>
          </a:p>
          <a:p>
            <a:endParaRPr lang="tr-TR" dirty="0"/>
          </a:p>
        </p:txBody>
      </p:sp>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5122912" cy="641226"/>
          </a:xfrm>
        </p:spPr>
        <p:txBody>
          <a:bodyPr>
            <a:normAutofit fontScale="90000"/>
          </a:bodyPr>
          <a:lstStyle/>
          <a:p>
            <a:r>
              <a:rPr lang="tr-TR" b="1" dirty="0" err="1"/>
              <a:t>Nevrotizm</a:t>
            </a:r>
            <a:endParaRPr lang="tr-TR" dirty="0"/>
          </a:p>
        </p:txBody>
      </p:sp>
      <p:sp>
        <p:nvSpPr>
          <p:cNvPr id="3" name="2 İçerik Yer Tutucusu"/>
          <p:cNvSpPr>
            <a:spLocks noGrp="1"/>
          </p:cNvSpPr>
          <p:nvPr>
            <p:ph idx="1"/>
          </p:nvPr>
        </p:nvSpPr>
        <p:spPr>
          <a:xfrm>
            <a:off x="467544" y="1052736"/>
            <a:ext cx="8229600" cy="5805264"/>
          </a:xfrm>
        </p:spPr>
        <p:txBody>
          <a:bodyPr>
            <a:normAutofit fontScale="40000" lnSpcReduction="20000"/>
          </a:bodyPr>
          <a:lstStyle/>
          <a:p>
            <a:pPr algn="just">
              <a:buFont typeface="Wingdings" pitchFamily="2" charset="2"/>
              <a:buChar char="v"/>
            </a:pPr>
            <a:r>
              <a:rPr lang="tr-TR" sz="4000" dirty="0" err="1">
                <a:latin typeface="Times New Roman" panose="02020603050405020304" pitchFamily="18" charset="0"/>
                <a:cs typeface="Times New Roman" panose="02020603050405020304" pitchFamily="18" charset="0"/>
              </a:rPr>
              <a:t>Nevrotizm</a:t>
            </a:r>
            <a:r>
              <a:rPr lang="tr-TR" sz="4000" dirty="0">
                <a:latin typeface="Times New Roman" panose="02020603050405020304" pitchFamily="18" charset="0"/>
                <a:cs typeface="Times New Roman" panose="02020603050405020304" pitchFamily="18" charset="0"/>
              </a:rPr>
              <a:t>, kuramdaki ikinci temel kişilik boyutudur. Burada </a:t>
            </a:r>
            <a:r>
              <a:rPr lang="tr-TR" sz="4000" dirty="0" err="1">
                <a:latin typeface="Times New Roman" panose="02020603050405020304" pitchFamily="18" charset="0"/>
                <a:cs typeface="Times New Roman" panose="02020603050405020304" pitchFamily="18" charset="0"/>
              </a:rPr>
              <a:t>nevrotizm</a:t>
            </a:r>
            <a:r>
              <a:rPr lang="tr-TR" sz="4000" dirty="0">
                <a:latin typeface="Times New Roman" panose="02020603050405020304" pitchFamily="18" charset="0"/>
                <a:cs typeface="Times New Roman" panose="02020603050405020304" pitchFamily="18" charset="0"/>
              </a:rPr>
              <a:t> sözcüğü geleneksel anlamda </a:t>
            </a:r>
            <a:r>
              <a:rPr lang="tr-TR" sz="4000" dirty="0" err="1">
                <a:latin typeface="Times New Roman" panose="02020603050405020304" pitchFamily="18" charset="0"/>
                <a:cs typeface="Times New Roman" panose="02020603050405020304" pitchFamily="18" charset="0"/>
              </a:rPr>
              <a:t>nevrotik</a:t>
            </a:r>
            <a:r>
              <a:rPr lang="tr-TR" sz="4000" dirty="0">
                <a:latin typeface="Times New Roman" panose="02020603050405020304" pitchFamily="18" charset="0"/>
                <a:cs typeface="Times New Roman" panose="02020603050405020304" pitchFamily="18" charset="0"/>
              </a:rPr>
              <a:t> rahatsızlıklara işaret etmez. </a:t>
            </a:r>
            <a:r>
              <a:rPr lang="tr-TR" sz="4000" dirty="0" err="1">
                <a:latin typeface="Times New Roman" panose="02020603050405020304" pitchFamily="18" charset="0"/>
                <a:cs typeface="Times New Roman" panose="02020603050405020304" pitchFamily="18" charset="0"/>
              </a:rPr>
              <a:t>Nevrotizm</a:t>
            </a:r>
            <a:r>
              <a:rPr lang="tr-TR" sz="4000" dirty="0">
                <a:latin typeface="Times New Roman" panose="02020603050405020304" pitchFamily="18" charset="0"/>
                <a:cs typeface="Times New Roman" panose="02020603050405020304" pitchFamily="18" charset="0"/>
              </a:rPr>
              <a:t> derecesi yüksek olan kişilerin </a:t>
            </a:r>
            <a:r>
              <a:rPr lang="tr-TR" sz="4000" dirty="0" err="1">
                <a:latin typeface="Times New Roman" panose="02020603050405020304" pitchFamily="18" charset="0"/>
                <a:cs typeface="Times New Roman" panose="02020603050405020304" pitchFamily="18" charset="0"/>
              </a:rPr>
              <a:t>nevrotik</a:t>
            </a:r>
            <a:r>
              <a:rPr lang="tr-TR" sz="4000" dirty="0">
                <a:latin typeface="Times New Roman" panose="02020603050405020304" pitchFamily="18" charset="0"/>
                <a:cs typeface="Times New Roman" panose="02020603050405020304" pitchFamily="18" charset="0"/>
              </a:rPr>
              <a:t> rahatsızlıkları vardır denemez. Fakat yine de derecesi yüksek olan bireylerin, düşük dereceli bireylere kıyasla stres anında </a:t>
            </a:r>
            <a:r>
              <a:rPr lang="tr-TR" sz="4000" dirty="0" err="1">
                <a:latin typeface="Times New Roman" panose="02020603050405020304" pitchFamily="18" charset="0"/>
                <a:cs typeface="Times New Roman" panose="02020603050405020304" pitchFamily="18" charset="0"/>
              </a:rPr>
              <a:t>nevrotik</a:t>
            </a:r>
            <a:r>
              <a:rPr lang="tr-TR" sz="4000" dirty="0">
                <a:latin typeface="Times New Roman" panose="02020603050405020304" pitchFamily="18" charset="0"/>
                <a:cs typeface="Times New Roman" panose="02020603050405020304" pitchFamily="18" charset="0"/>
              </a:rPr>
              <a:t> rahatsızlıklara yakalanma şansları daha yüksektir.</a:t>
            </a:r>
          </a:p>
          <a:p>
            <a:pPr algn="just">
              <a:buFont typeface="Wingdings" pitchFamily="2" charset="2"/>
              <a:buChar char="v"/>
            </a:pPr>
            <a:r>
              <a:rPr lang="tr-TR" sz="4000" dirty="0" err="1">
                <a:solidFill>
                  <a:srgbClr val="FFFF00"/>
                </a:solidFill>
                <a:latin typeface="Times New Roman" panose="02020603050405020304" pitchFamily="18" charset="0"/>
                <a:cs typeface="Times New Roman" panose="02020603050405020304" pitchFamily="18" charset="0"/>
              </a:rPr>
              <a:t>Nevrotizm</a:t>
            </a:r>
            <a:r>
              <a:rPr lang="tr-TR" sz="4000" dirty="0">
                <a:solidFill>
                  <a:srgbClr val="FFFF00"/>
                </a:solidFill>
                <a:latin typeface="Times New Roman" panose="02020603050405020304" pitchFamily="18" charset="0"/>
                <a:cs typeface="Times New Roman" panose="02020603050405020304" pitchFamily="18" charset="0"/>
              </a:rPr>
              <a:t> derecesi yüksek olan bireyler; karasız, huzursuz, aşırı duygusal insanlar iken </a:t>
            </a:r>
            <a:r>
              <a:rPr lang="tr-TR" sz="4000" dirty="0" err="1">
                <a:solidFill>
                  <a:srgbClr val="FFFF00"/>
                </a:solidFill>
                <a:latin typeface="Times New Roman" panose="02020603050405020304" pitchFamily="18" charset="0"/>
                <a:cs typeface="Times New Roman" panose="02020603050405020304" pitchFamily="18" charset="0"/>
              </a:rPr>
              <a:t>nevrotizm</a:t>
            </a:r>
            <a:r>
              <a:rPr lang="tr-TR" sz="4000" dirty="0">
                <a:solidFill>
                  <a:srgbClr val="FFFF00"/>
                </a:solidFill>
                <a:latin typeface="Times New Roman" panose="02020603050405020304" pitchFamily="18" charset="0"/>
                <a:cs typeface="Times New Roman" panose="02020603050405020304" pitchFamily="18" charset="0"/>
              </a:rPr>
              <a:t> derecesi düşük olan insanlarsa sakin ve duygusal anlamda kararlı kişilerdir.</a:t>
            </a:r>
          </a:p>
          <a:p>
            <a:pPr algn="just">
              <a:buFont typeface="Wingdings" pitchFamily="2" charset="2"/>
              <a:buChar char="v"/>
            </a:pPr>
            <a:r>
              <a:rPr lang="tr-TR" sz="4000" dirty="0">
                <a:latin typeface="Times New Roman" panose="02020603050405020304" pitchFamily="18" charset="0"/>
                <a:cs typeface="Times New Roman" panose="02020603050405020304" pitchFamily="18" charset="0"/>
              </a:rPr>
              <a:t>Ayrıca </a:t>
            </a:r>
            <a:r>
              <a:rPr lang="tr-TR" sz="4000" dirty="0" err="1">
                <a:latin typeface="Times New Roman" panose="02020603050405020304" pitchFamily="18" charset="0"/>
                <a:cs typeface="Times New Roman" panose="02020603050405020304" pitchFamily="18" charset="0"/>
              </a:rPr>
              <a:t>nevrotizm</a:t>
            </a:r>
            <a:r>
              <a:rPr lang="tr-TR" sz="4000" dirty="0">
                <a:latin typeface="Times New Roman" panose="02020603050405020304" pitchFamily="18" charset="0"/>
                <a:cs typeface="Times New Roman" panose="02020603050405020304" pitchFamily="18" charset="0"/>
              </a:rPr>
              <a:t> derecesi yüksek olan kişilerde sıklıkla somatik rahatsızlıklar görülür.(Baş, sırt ve boyun ağrısı gibi)</a:t>
            </a:r>
          </a:p>
          <a:p>
            <a:pPr algn="just">
              <a:buFont typeface="Wingdings" pitchFamily="2" charset="2"/>
              <a:buChar char="v"/>
            </a:pPr>
            <a:r>
              <a:rPr lang="tr-TR" sz="4000" dirty="0" err="1">
                <a:solidFill>
                  <a:srgbClr val="FFFF00"/>
                </a:solidFill>
                <a:latin typeface="Times New Roman" panose="02020603050405020304" pitchFamily="18" charset="0"/>
                <a:cs typeface="Times New Roman" panose="02020603050405020304" pitchFamily="18" charset="0"/>
              </a:rPr>
              <a:t>Nevrotizm</a:t>
            </a:r>
            <a:r>
              <a:rPr lang="tr-TR" sz="4000" dirty="0">
                <a:solidFill>
                  <a:srgbClr val="FFFF00"/>
                </a:solidFill>
                <a:latin typeface="Times New Roman" panose="02020603050405020304" pitchFamily="18" charset="0"/>
                <a:cs typeface="Times New Roman" panose="02020603050405020304" pitchFamily="18" charset="0"/>
              </a:rPr>
              <a:t>, çeşitli stres kaynakları karşısında sık ve yoğun olumsuz duygular yaşama eğilimidir.</a:t>
            </a:r>
          </a:p>
          <a:p>
            <a:pPr algn="just">
              <a:buFont typeface="Wingdings" pitchFamily="2" charset="2"/>
              <a:buChar char="v"/>
            </a:pPr>
            <a:endParaRPr lang="tr-TR" sz="4000" dirty="0">
              <a:latin typeface="Times New Roman" panose="02020603050405020304" pitchFamily="18" charset="0"/>
              <a:cs typeface="Times New Roman" panose="02020603050405020304" pitchFamily="18" charset="0"/>
            </a:endParaRPr>
          </a:p>
          <a:p>
            <a:pPr algn="just">
              <a:buFont typeface="Wingdings" pitchFamily="2" charset="2"/>
              <a:buChar char="v"/>
            </a:pPr>
            <a:r>
              <a:rPr lang="tr-TR" sz="4000" dirty="0" err="1">
                <a:latin typeface="Times New Roman" panose="02020603050405020304" pitchFamily="18" charset="0"/>
                <a:cs typeface="Times New Roman" panose="02020603050405020304" pitchFamily="18" charset="0"/>
              </a:rPr>
              <a:t>Nevrotikler</a:t>
            </a:r>
            <a:r>
              <a:rPr lang="tr-TR" sz="4000" dirty="0">
                <a:latin typeface="Times New Roman" panose="02020603050405020304" pitchFamily="18" charset="0"/>
                <a:cs typeface="Times New Roman" panose="02020603050405020304" pitchFamily="18" charset="0"/>
              </a:rPr>
              <a:t> düşük benlik saygısına,  yoğun suçluluk hislerine sahip olabilir.</a:t>
            </a:r>
          </a:p>
          <a:p>
            <a:pPr algn="just">
              <a:buFont typeface="Wingdings" pitchFamily="2" charset="2"/>
              <a:buChar char="v"/>
            </a:pPr>
            <a:endParaRPr lang="tr-TR" sz="4000" dirty="0">
              <a:latin typeface="Times New Roman" panose="02020603050405020304" pitchFamily="18" charset="0"/>
              <a:cs typeface="Times New Roman" panose="02020603050405020304" pitchFamily="18" charset="0"/>
            </a:endParaRPr>
          </a:p>
          <a:p>
            <a:pPr algn="just">
              <a:buFont typeface="Wingdings" pitchFamily="2" charset="2"/>
              <a:buChar char="v"/>
            </a:pPr>
            <a:r>
              <a:rPr lang="tr-TR" sz="4000" dirty="0">
                <a:solidFill>
                  <a:srgbClr val="FFFF00"/>
                </a:solidFill>
                <a:latin typeface="Times New Roman" panose="02020603050405020304" pitchFamily="18" charset="0"/>
                <a:cs typeface="Times New Roman" panose="02020603050405020304" pitchFamily="18" charset="0"/>
              </a:rPr>
              <a:t>Çift ve tek yumurta ikizleriyle yapılan bir çalışmada </a:t>
            </a:r>
            <a:r>
              <a:rPr lang="tr-TR" sz="4000" dirty="0" err="1">
                <a:solidFill>
                  <a:srgbClr val="FFFF00"/>
                </a:solidFill>
                <a:latin typeface="Times New Roman" panose="02020603050405020304" pitchFamily="18" charset="0"/>
                <a:cs typeface="Times New Roman" panose="02020603050405020304" pitchFamily="18" charset="0"/>
              </a:rPr>
              <a:t>nevrotik</a:t>
            </a:r>
            <a:r>
              <a:rPr lang="tr-TR" sz="4000" dirty="0">
                <a:solidFill>
                  <a:srgbClr val="FFFF00"/>
                </a:solidFill>
                <a:latin typeface="Times New Roman" panose="02020603050405020304" pitchFamily="18" charset="0"/>
                <a:cs typeface="Times New Roman" panose="02020603050405020304" pitchFamily="18" charset="0"/>
              </a:rPr>
              <a:t> özeliklerin kalıtımsal olup olmadığı incelenmiştir. Çalışma sonuçlarına göre </a:t>
            </a:r>
            <a:r>
              <a:rPr lang="tr-TR" sz="4000" dirty="0" err="1">
                <a:solidFill>
                  <a:srgbClr val="FFFF00"/>
                </a:solidFill>
                <a:latin typeface="Times New Roman" panose="02020603050405020304" pitchFamily="18" charset="0"/>
                <a:cs typeface="Times New Roman" panose="02020603050405020304" pitchFamily="18" charset="0"/>
              </a:rPr>
              <a:t>nevrotizm</a:t>
            </a:r>
            <a:r>
              <a:rPr lang="tr-TR" sz="4000" dirty="0">
                <a:solidFill>
                  <a:srgbClr val="FFFF00"/>
                </a:solidFill>
                <a:latin typeface="Times New Roman" panose="02020603050405020304" pitchFamily="18" charset="0"/>
                <a:cs typeface="Times New Roman" panose="02020603050405020304" pitchFamily="18" charset="0"/>
              </a:rPr>
              <a:t> boyutundaki bireysel farklılıkların %80’inin </a:t>
            </a:r>
            <a:r>
              <a:rPr lang="tr-TR" sz="4000" dirty="0" err="1">
                <a:solidFill>
                  <a:srgbClr val="FFFF00"/>
                </a:solidFill>
                <a:latin typeface="Times New Roman" panose="02020603050405020304" pitchFamily="18" charset="0"/>
                <a:cs typeface="Times New Roman" panose="02020603050405020304" pitchFamily="18" charset="0"/>
              </a:rPr>
              <a:t>kalıtm</a:t>
            </a:r>
            <a:r>
              <a:rPr lang="tr-TR" sz="4000" dirty="0">
                <a:solidFill>
                  <a:srgbClr val="FFFF00"/>
                </a:solidFill>
                <a:latin typeface="Times New Roman" panose="02020603050405020304" pitchFamily="18" charset="0"/>
                <a:cs typeface="Times New Roman" panose="02020603050405020304" pitchFamily="18" charset="0"/>
              </a:rPr>
              <a:t> yoluyla oluştuğu gözlenirken yalnıza %20’sinin çevreye bağlı olduğu ortaya konmuştur.</a:t>
            </a:r>
          </a:p>
          <a:p>
            <a:pPr marL="514350" indent="-514350" algn="just">
              <a:buFont typeface="Wingdings" pitchFamily="2" charset="2"/>
              <a:buChar char="v"/>
            </a:pPr>
            <a:r>
              <a:rPr lang="tr-TR" sz="4000" dirty="0" err="1">
                <a:latin typeface="Times New Roman" panose="02020603050405020304" pitchFamily="18" charset="0"/>
                <a:cs typeface="Times New Roman" panose="02020603050405020304" pitchFamily="18" charset="0"/>
              </a:rPr>
              <a:t>Eysenck</a:t>
            </a:r>
            <a:r>
              <a:rPr lang="tr-TR" sz="4000" dirty="0">
                <a:latin typeface="Times New Roman" panose="02020603050405020304" pitchFamily="18" charset="0"/>
                <a:cs typeface="Times New Roman" panose="02020603050405020304" pitchFamily="18" charset="0"/>
              </a:rPr>
              <a:t>, </a:t>
            </a:r>
            <a:r>
              <a:rPr lang="tr-TR" sz="4000" dirty="0" err="1">
                <a:latin typeface="Times New Roman" panose="02020603050405020304" pitchFamily="18" charset="0"/>
                <a:cs typeface="Times New Roman" panose="02020603050405020304" pitchFamily="18" charset="0"/>
              </a:rPr>
              <a:t>nevrotizm</a:t>
            </a:r>
            <a:r>
              <a:rPr lang="tr-TR" sz="4000" dirty="0">
                <a:latin typeface="Times New Roman" panose="02020603050405020304" pitchFamily="18" charset="0"/>
                <a:cs typeface="Times New Roman" panose="02020603050405020304" pitchFamily="18" charset="0"/>
              </a:rPr>
              <a:t> ve duygusal kararlılık boyutundaki farklılıkların otonom sinir sisteminden özellikle de </a:t>
            </a:r>
            <a:r>
              <a:rPr lang="tr-TR" sz="4000" dirty="0" err="1">
                <a:latin typeface="Times New Roman" panose="02020603050405020304" pitchFamily="18" charset="0"/>
                <a:cs typeface="Times New Roman" panose="02020603050405020304" pitchFamily="18" charset="0"/>
              </a:rPr>
              <a:t>limbik</a:t>
            </a:r>
            <a:r>
              <a:rPr lang="tr-TR" sz="4000" dirty="0">
                <a:latin typeface="Times New Roman" panose="02020603050405020304" pitchFamily="18" charset="0"/>
                <a:cs typeface="Times New Roman" panose="02020603050405020304" pitchFamily="18" charset="0"/>
              </a:rPr>
              <a:t> sistemden kaynakladığını ifade eder. </a:t>
            </a:r>
            <a:r>
              <a:rPr lang="tr-TR" sz="4000" dirty="0" err="1">
                <a:latin typeface="Times New Roman" panose="02020603050405020304" pitchFamily="18" charset="0"/>
                <a:cs typeface="Times New Roman" panose="02020603050405020304" pitchFamily="18" charset="0"/>
              </a:rPr>
              <a:t>Limbik</a:t>
            </a:r>
            <a:r>
              <a:rPr lang="tr-TR" sz="4000" dirty="0">
                <a:latin typeface="Times New Roman" panose="02020603050405020304" pitchFamily="18" charset="0"/>
                <a:cs typeface="Times New Roman" panose="02020603050405020304" pitchFamily="18" charset="0"/>
              </a:rPr>
              <a:t> sistem güdülenme ve duygusallık ile ilişkilidir.</a:t>
            </a:r>
          </a:p>
          <a:p>
            <a:pPr marL="514350" indent="-514350" algn="just">
              <a:buFont typeface="Wingdings" pitchFamily="2" charset="2"/>
              <a:buChar char="v"/>
            </a:pPr>
            <a:endParaRPr lang="tr-TR" sz="4000" dirty="0">
              <a:latin typeface="Times New Roman" panose="02020603050405020304" pitchFamily="18" charset="0"/>
              <a:cs typeface="Times New Roman" panose="02020603050405020304" pitchFamily="18" charset="0"/>
            </a:endParaRPr>
          </a:p>
          <a:p>
            <a:pPr marL="514350" indent="-514350" algn="just">
              <a:buFont typeface="Wingdings" pitchFamily="2" charset="2"/>
              <a:buChar char="v"/>
            </a:pPr>
            <a:r>
              <a:rPr lang="tr-TR" sz="4000" dirty="0">
                <a:solidFill>
                  <a:srgbClr val="FFFF00"/>
                </a:solidFill>
                <a:latin typeface="Times New Roman" panose="02020603050405020304" pitchFamily="18" charset="0"/>
                <a:cs typeface="Times New Roman" panose="02020603050405020304" pitchFamily="18" charset="0"/>
              </a:rPr>
              <a:t>Ayrıca </a:t>
            </a:r>
            <a:r>
              <a:rPr lang="tr-TR" sz="4000" dirty="0" err="1">
                <a:solidFill>
                  <a:srgbClr val="FFFF00"/>
                </a:solidFill>
                <a:latin typeface="Times New Roman" panose="02020603050405020304" pitchFamily="18" charset="0"/>
                <a:cs typeface="Times New Roman" panose="02020603050405020304" pitchFamily="18" charset="0"/>
              </a:rPr>
              <a:t>Eysenck</a:t>
            </a:r>
            <a:r>
              <a:rPr lang="tr-TR" sz="4000" dirty="0">
                <a:solidFill>
                  <a:srgbClr val="FFFF00"/>
                </a:solidFill>
                <a:latin typeface="Times New Roman" panose="02020603050405020304" pitchFamily="18" charset="0"/>
                <a:cs typeface="Times New Roman" panose="02020603050405020304" pitchFamily="18" charset="0"/>
              </a:rPr>
              <a:t> ilk dönemlerde oluşturduğu iki faktörlü kişilik tipolojisinde, kişilik tiplerini istendik özellikler açısından da incelemiş, her tipin kendi içinde iyi ve kötü özellikleri olduğu için herhangi birinin daha istendik olmadığını ifade etmiştir.</a:t>
            </a:r>
          </a:p>
          <a:p>
            <a:pPr algn="just"/>
            <a:endParaRPr lang="tr-TR" sz="3200" dirty="0">
              <a:latin typeface="Times New Roman" panose="02020603050405020304" pitchFamily="18" charset="0"/>
              <a:cs typeface="Times New Roman" panose="02020603050405020304" pitchFamily="18" charset="0"/>
            </a:endParaRPr>
          </a:p>
          <a:p>
            <a:endParaRPr lang="tr-TR" dirty="0"/>
          </a:p>
        </p:txBody>
      </p:sp>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b="1" dirty="0" err="1"/>
              <a:t>Eysenck’in</a:t>
            </a:r>
            <a:r>
              <a:rPr lang="tr-TR" sz="4400" b="1" dirty="0"/>
              <a:t> İki Kutuplu İki Boyutlu Kişilik Tipolojisi </a:t>
            </a:r>
            <a:endParaRPr lang="tr-TR" dirty="0"/>
          </a:p>
        </p:txBody>
      </p:sp>
      <p:sp>
        <p:nvSpPr>
          <p:cNvPr id="3" name="2 İçerik Yer Tutucusu"/>
          <p:cNvSpPr>
            <a:spLocks noGrp="1"/>
          </p:cNvSpPr>
          <p:nvPr>
            <p:ph idx="1"/>
          </p:nvPr>
        </p:nvSpPr>
        <p:spPr>
          <a:xfrm>
            <a:off x="467544" y="1700808"/>
            <a:ext cx="8229600" cy="4572000"/>
          </a:xfrm>
        </p:spPr>
        <p:txBody>
          <a:bodyPr/>
          <a:lstStyle/>
          <a:p>
            <a:r>
              <a:rPr lang="tr-TR" sz="3200" dirty="0" err="1">
                <a:latin typeface="Times New Roman" panose="02020603050405020304" pitchFamily="18" charset="0"/>
                <a:cs typeface="Times New Roman" panose="02020603050405020304" pitchFamily="18" charset="0"/>
              </a:rPr>
              <a:t>Eysenck’in</a:t>
            </a:r>
            <a:r>
              <a:rPr lang="tr-TR" sz="3200" dirty="0">
                <a:latin typeface="Times New Roman" panose="02020603050405020304" pitchFamily="18" charset="0"/>
                <a:cs typeface="Times New Roman" panose="02020603050405020304" pitchFamily="18" charset="0"/>
              </a:rPr>
              <a:t> ilk dönemlerdeki iki kutuplu ve iki boyutlu kişilik tipolojisi şu şekildedir:</a:t>
            </a:r>
          </a:p>
          <a:p>
            <a:endParaRPr lang="tr-TR" dirty="0"/>
          </a:p>
        </p:txBody>
      </p:sp>
      <p:graphicFrame>
        <p:nvGraphicFramePr>
          <p:cNvPr id="4" name="3 Tablo"/>
          <p:cNvGraphicFramePr>
            <a:graphicFrameLocks noGrp="1"/>
          </p:cNvGraphicFramePr>
          <p:nvPr/>
        </p:nvGraphicFramePr>
        <p:xfrm>
          <a:off x="143001" y="2780928"/>
          <a:ext cx="9000999" cy="3877187"/>
        </p:xfrm>
        <a:graphic>
          <a:graphicData uri="http://schemas.openxmlformats.org/drawingml/2006/table">
            <a:tbl>
              <a:tblPr firstRow="1" bandRow="1">
                <a:tableStyleId>{BC89EF96-8CEA-46FF-86C4-4CE0E7609802}</a:tableStyleId>
              </a:tblPr>
              <a:tblGrid>
                <a:gridCol w="3000333">
                  <a:extLst>
                    <a:ext uri="{9D8B030D-6E8A-4147-A177-3AD203B41FA5}">
                      <a16:colId xmlns:a16="http://schemas.microsoft.com/office/drawing/2014/main" val="20000"/>
                    </a:ext>
                  </a:extLst>
                </a:gridCol>
                <a:gridCol w="3000333">
                  <a:extLst>
                    <a:ext uri="{9D8B030D-6E8A-4147-A177-3AD203B41FA5}">
                      <a16:colId xmlns:a16="http://schemas.microsoft.com/office/drawing/2014/main" val="20001"/>
                    </a:ext>
                  </a:extLst>
                </a:gridCol>
                <a:gridCol w="3000333">
                  <a:extLst>
                    <a:ext uri="{9D8B030D-6E8A-4147-A177-3AD203B41FA5}">
                      <a16:colId xmlns:a16="http://schemas.microsoft.com/office/drawing/2014/main" val="20002"/>
                    </a:ext>
                  </a:extLst>
                </a:gridCol>
              </a:tblGrid>
              <a:tr h="951107">
                <a:tc>
                  <a:txBody>
                    <a:bodyPr/>
                    <a:lstStyle/>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Duygusal açıdan</a:t>
                      </a:r>
                      <a:r>
                        <a:rPr lang="tr-TR" baseline="0" dirty="0"/>
                        <a:t> kararlı</a:t>
                      </a:r>
                      <a:endParaRPr lang="tr-TR" dirty="0"/>
                    </a:p>
                    <a:p>
                      <a:endParaRPr lang="tr-TR" dirty="0"/>
                    </a:p>
                  </a:txBody>
                  <a:tcPr/>
                </a:tc>
                <a:tc>
                  <a:txBody>
                    <a:bodyPr/>
                    <a:lstStyle/>
                    <a:p>
                      <a:r>
                        <a:rPr lang="tr-TR" baseline="0" dirty="0"/>
                        <a:t> </a:t>
                      </a:r>
                      <a:r>
                        <a:rPr lang="tr-TR" baseline="0" dirty="0" err="1"/>
                        <a:t>Nevrotik</a:t>
                      </a:r>
                      <a:endParaRPr lang="tr-TR" dirty="0"/>
                    </a:p>
                  </a:txBody>
                  <a:tcPr/>
                </a:tc>
                <a:extLst>
                  <a:ext uri="{0D108BD9-81ED-4DB2-BD59-A6C34878D82A}">
                    <a16:rowId xmlns:a16="http://schemas.microsoft.com/office/drawing/2014/main" val="10000"/>
                  </a:ext>
                </a:extLst>
              </a:tr>
              <a:tr h="14251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İçedönüklük</a:t>
                      </a:r>
                    </a:p>
                    <a:p>
                      <a:endParaRPr lang="tr-TR" dirty="0"/>
                    </a:p>
                  </a:txBody>
                  <a:tcPr/>
                </a:tc>
                <a:tc>
                  <a:txBody>
                    <a:bodyPr/>
                    <a:lstStyle/>
                    <a:p>
                      <a:r>
                        <a:rPr lang="tr-TR" dirty="0"/>
                        <a:t>Sakin          Dikkatli </a:t>
                      </a:r>
                      <a:endParaRPr lang="tr-TR" baseline="0" dirty="0"/>
                    </a:p>
                    <a:p>
                      <a:r>
                        <a:rPr lang="tr-TR" baseline="0" dirty="0"/>
                        <a:t>Güvenilir        Pasif</a:t>
                      </a:r>
                    </a:p>
                    <a:p>
                      <a:r>
                        <a:rPr lang="tr-TR" baseline="0" dirty="0"/>
                        <a:t>Kontrollü       Ölçülü</a:t>
                      </a:r>
                    </a:p>
                    <a:p>
                      <a:r>
                        <a:rPr lang="tr-TR" baseline="0" dirty="0"/>
                        <a:t>Huzurlu         Düşünceli   </a:t>
                      </a:r>
                    </a:p>
                    <a:p>
                      <a:endParaRPr lang="tr-TR" dirty="0"/>
                    </a:p>
                  </a:txBody>
                  <a:tcPr/>
                </a:tc>
                <a:tc>
                  <a:txBody>
                    <a:bodyPr/>
                    <a:lstStyle/>
                    <a:p>
                      <a:r>
                        <a:rPr lang="tr-TR" dirty="0"/>
                        <a:t>Değişken      Asosyal</a:t>
                      </a:r>
                    </a:p>
                    <a:p>
                      <a:r>
                        <a:rPr lang="tr-TR" dirty="0"/>
                        <a:t>Kaygılı          Sakin</a:t>
                      </a:r>
                    </a:p>
                    <a:p>
                      <a:r>
                        <a:rPr lang="tr-TR" dirty="0"/>
                        <a:t>Katı               Ketum</a:t>
                      </a:r>
                    </a:p>
                    <a:p>
                      <a:r>
                        <a:rPr lang="tr-TR" dirty="0"/>
                        <a:t>Kötümser    Ağırbaşlı</a:t>
                      </a:r>
                    </a:p>
                    <a:p>
                      <a:endParaRPr lang="tr-TR" dirty="0"/>
                    </a:p>
                  </a:txBody>
                  <a:tcPr/>
                </a:tc>
                <a:extLst>
                  <a:ext uri="{0D108BD9-81ED-4DB2-BD59-A6C34878D82A}">
                    <a16:rowId xmlns:a16="http://schemas.microsoft.com/office/drawing/2014/main" val="10001"/>
                  </a:ext>
                </a:extLst>
              </a:tr>
              <a:tr h="1186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Dışadönüklük</a:t>
                      </a:r>
                    </a:p>
                    <a:p>
                      <a:endParaRPr lang="tr-TR" dirty="0"/>
                    </a:p>
                  </a:txBody>
                  <a:tcPr/>
                </a:tc>
                <a:tc>
                  <a:txBody>
                    <a:bodyPr/>
                    <a:lstStyle/>
                    <a:p>
                      <a:r>
                        <a:rPr lang="tr-TR" dirty="0"/>
                        <a:t>Lider                Tepkisel</a:t>
                      </a:r>
                    </a:p>
                    <a:p>
                      <a:r>
                        <a:rPr lang="tr-TR" dirty="0"/>
                        <a:t>Umursamaz   Konuşkan</a:t>
                      </a:r>
                    </a:p>
                    <a:p>
                      <a:r>
                        <a:rPr lang="tr-TR" dirty="0"/>
                        <a:t>Canlı                Cana yakın</a:t>
                      </a:r>
                    </a:p>
                    <a:p>
                      <a:r>
                        <a:rPr lang="tr-TR" dirty="0"/>
                        <a:t>Uysal              </a:t>
                      </a:r>
                      <a:r>
                        <a:rPr lang="tr-TR" baseline="0" dirty="0"/>
                        <a:t> </a:t>
                      </a:r>
                      <a:r>
                        <a:rPr lang="tr-TR" dirty="0"/>
                        <a:t> Sosyal</a:t>
                      </a:r>
                    </a:p>
                    <a:p>
                      <a:endParaRPr lang="tr-TR" dirty="0"/>
                    </a:p>
                  </a:txBody>
                  <a:tcPr/>
                </a:tc>
                <a:tc>
                  <a:txBody>
                    <a:bodyPr/>
                    <a:lstStyle/>
                    <a:p>
                      <a:r>
                        <a:rPr lang="tr-TR" dirty="0"/>
                        <a:t>Alıngan       Dürtüsel</a:t>
                      </a:r>
                    </a:p>
                    <a:p>
                      <a:r>
                        <a:rPr lang="tr-TR" dirty="0"/>
                        <a:t>Huzursuz    Aktif</a:t>
                      </a:r>
                    </a:p>
                    <a:p>
                      <a:r>
                        <a:rPr lang="tr-TR" dirty="0"/>
                        <a:t>Saldırgan    İyimser</a:t>
                      </a:r>
                    </a:p>
                    <a:p>
                      <a:r>
                        <a:rPr lang="tr-TR" dirty="0"/>
                        <a:t>Değişken</a:t>
                      </a:r>
                      <a:r>
                        <a:rPr lang="tr-TR" baseline="0" dirty="0"/>
                        <a:t>    Heyecanlı</a:t>
                      </a:r>
                      <a:endParaRPr lang="tr-TR" dirty="0"/>
                    </a:p>
                    <a:p>
                      <a:endParaRPr lang="tr-TR" dirty="0"/>
                    </a:p>
                  </a:txBody>
                  <a:tcPr/>
                </a:tc>
                <a:extLst>
                  <a:ext uri="{0D108BD9-81ED-4DB2-BD59-A6C34878D82A}">
                    <a16:rowId xmlns:a16="http://schemas.microsoft.com/office/drawing/2014/main" val="10002"/>
                  </a:ext>
                </a:extLst>
              </a:tr>
            </a:tbl>
          </a:graphicData>
        </a:graphic>
      </p:graphicFrame>
    </p:spTree>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857250"/>
          </a:xfrm>
        </p:spPr>
        <p:txBody>
          <a:bodyPr/>
          <a:lstStyle/>
          <a:p>
            <a:r>
              <a:rPr lang="tr-TR" b="1" dirty="0" err="1"/>
              <a:t>Psikotizm</a:t>
            </a:r>
            <a:endParaRPr lang="tr-TR" dirty="0"/>
          </a:p>
        </p:txBody>
      </p:sp>
      <p:sp>
        <p:nvSpPr>
          <p:cNvPr id="3" name="2 İçerik Yer Tutucusu"/>
          <p:cNvSpPr>
            <a:spLocks noGrp="1"/>
          </p:cNvSpPr>
          <p:nvPr>
            <p:ph idx="1"/>
          </p:nvPr>
        </p:nvSpPr>
        <p:spPr>
          <a:xfrm>
            <a:off x="457200" y="1124744"/>
            <a:ext cx="8229600" cy="5330064"/>
          </a:xfrm>
        </p:spPr>
        <p:txBody>
          <a:bodyPr>
            <a:normAutofit fontScale="25000" lnSpcReduction="20000"/>
          </a:bodyPr>
          <a:lstStyle/>
          <a:p>
            <a:pPr algn="just">
              <a:buFont typeface="Wingdings" pitchFamily="2" charset="2"/>
              <a:buChar char="v"/>
            </a:pPr>
            <a:r>
              <a:rPr lang="tr-TR" sz="7200" dirty="0" err="1">
                <a:solidFill>
                  <a:srgbClr val="FFFF00"/>
                </a:solidFill>
                <a:latin typeface="Times New Roman" panose="02020603050405020304" pitchFamily="18" charset="0"/>
                <a:cs typeface="Times New Roman" panose="02020603050405020304" pitchFamily="18" charset="0"/>
              </a:rPr>
              <a:t>Eysenck</a:t>
            </a:r>
            <a:r>
              <a:rPr lang="tr-TR" sz="7200" dirty="0">
                <a:solidFill>
                  <a:srgbClr val="FFFF00"/>
                </a:solidFill>
                <a:latin typeface="Times New Roman" panose="02020603050405020304" pitchFamily="18" charset="0"/>
                <a:cs typeface="Times New Roman" panose="02020603050405020304" pitchFamily="18" charset="0"/>
              </a:rPr>
              <a:t>, yıllar geçtikçe kuramına </a:t>
            </a:r>
            <a:r>
              <a:rPr lang="tr-TR" sz="7200" dirty="0" err="1">
                <a:solidFill>
                  <a:srgbClr val="FFFF00"/>
                </a:solidFill>
                <a:latin typeface="Times New Roman" panose="02020603050405020304" pitchFamily="18" charset="0"/>
                <a:cs typeface="Times New Roman" panose="02020603050405020304" pitchFamily="18" charset="0"/>
              </a:rPr>
              <a:t>psikotizmi</a:t>
            </a:r>
            <a:r>
              <a:rPr lang="tr-TR" sz="7200" dirty="0">
                <a:solidFill>
                  <a:srgbClr val="FFFF00"/>
                </a:solidFill>
                <a:latin typeface="Times New Roman" panose="02020603050405020304" pitchFamily="18" charset="0"/>
                <a:cs typeface="Times New Roman" panose="02020603050405020304" pitchFamily="18" charset="0"/>
              </a:rPr>
              <a:t> de kişilik boyutu olarak eklemiştir. </a:t>
            </a:r>
            <a:r>
              <a:rPr lang="tr-TR" sz="7200" dirty="0" err="1">
                <a:solidFill>
                  <a:srgbClr val="FFFF00"/>
                </a:solidFill>
                <a:latin typeface="Times New Roman" panose="02020603050405020304" pitchFamily="18" charset="0"/>
                <a:cs typeface="Times New Roman" panose="02020603050405020304" pitchFamily="18" charset="0"/>
              </a:rPr>
              <a:t>Psikotizm</a:t>
            </a:r>
            <a:r>
              <a:rPr lang="tr-TR" sz="7200" dirty="0">
                <a:solidFill>
                  <a:srgbClr val="FFFF00"/>
                </a:solidFill>
                <a:latin typeface="Times New Roman" panose="02020603050405020304" pitchFamily="18" charset="0"/>
                <a:cs typeface="Times New Roman" panose="02020603050405020304" pitchFamily="18" charset="0"/>
              </a:rPr>
              <a:t> puanı yüksek olan bireylerde benmerkezcilik, anti-sosyallik, dar kafalılık saldırganlık, duyarsızlık görülür. Ayrıca bu bireyler çok yaratıcı da olabilmektedir.</a:t>
            </a:r>
          </a:p>
          <a:p>
            <a:pPr algn="just">
              <a:buFont typeface="Wingdings" pitchFamily="2" charset="2"/>
              <a:buChar char="v"/>
            </a:pPr>
            <a:r>
              <a:rPr lang="tr-TR" sz="7200" dirty="0" err="1">
                <a:latin typeface="Times New Roman" panose="02020603050405020304" pitchFamily="18" charset="0"/>
                <a:cs typeface="Times New Roman" panose="02020603050405020304" pitchFamily="18" charset="0"/>
              </a:rPr>
              <a:t>Psikotizm</a:t>
            </a:r>
            <a:r>
              <a:rPr lang="tr-TR" sz="7200" dirty="0">
                <a:latin typeface="Times New Roman" panose="02020603050405020304" pitchFamily="18" charset="0"/>
                <a:cs typeface="Times New Roman" panose="02020603050405020304" pitchFamily="18" charset="0"/>
              </a:rPr>
              <a:t> puanı düşük olan kişilerde yardımseverlik, işbirlikçilik gibi özellikler görülür. </a:t>
            </a:r>
          </a:p>
          <a:p>
            <a:pPr algn="just">
              <a:buFont typeface="Wingdings" pitchFamily="2" charset="2"/>
              <a:buChar char="v"/>
            </a:pPr>
            <a:r>
              <a:rPr lang="tr-TR" sz="7200" dirty="0" err="1">
                <a:solidFill>
                  <a:srgbClr val="FFFF00"/>
                </a:solidFill>
                <a:latin typeface="Times New Roman" panose="02020603050405020304" pitchFamily="18" charset="0"/>
                <a:cs typeface="Times New Roman" panose="02020603050405020304" pitchFamily="18" charset="0"/>
              </a:rPr>
              <a:t>Eysenck’e</a:t>
            </a:r>
            <a:r>
              <a:rPr lang="tr-TR" sz="7200" dirty="0">
                <a:solidFill>
                  <a:srgbClr val="FFFF00"/>
                </a:solidFill>
                <a:latin typeface="Times New Roman" panose="02020603050405020304" pitchFamily="18" charset="0"/>
                <a:cs typeface="Times New Roman" panose="02020603050405020304" pitchFamily="18" charset="0"/>
              </a:rPr>
              <a:t> göre </a:t>
            </a:r>
            <a:r>
              <a:rPr lang="tr-TR" sz="7200" dirty="0" err="1">
                <a:solidFill>
                  <a:srgbClr val="FFFF00"/>
                </a:solidFill>
                <a:latin typeface="Times New Roman" panose="02020603050405020304" pitchFamily="18" charset="0"/>
                <a:cs typeface="Times New Roman" panose="02020603050405020304" pitchFamily="18" charset="0"/>
              </a:rPr>
              <a:t>psikotizm</a:t>
            </a:r>
            <a:r>
              <a:rPr lang="tr-TR" sz="7200" dirty="0">
                <a:solidFill>
                  <a:srgbClr val="FFFF00"/>
                </a:solidFill>
                <a:latin typeface="Times New Roman" panose="02020603050405020304" pitchFamily="18" charset="0"/>
                <a:cs typeface="Times New Roman" panose="02020603050405020304" pitchFamily="18" charset="0"/>
              </a:rPr>
              <a:t> boyutu yüksek kişiler toplumda sorun yaratan kişilerdir. </a:t>
            </a:r>
            <a:r>
              <a:rPr lang="tr-TR" sz="7200" dirty="0" err="1">
                <a:solidFill>
                  <a:srgbClr val="FFFF00"/>
                </a:solidFill>
                <a:latin typeface="Times New Roman" panose="02020603050405020304" pitchFamily="18" charset="0"/>
                <a:cs typeface="Times New Roman" panose="02020603050405020304" pitchFamily="18" charset="0"/>
              </a:rPr>
              <a:t>Eysenck</a:t>
            </a:r>
            <a:r>
              <a:rPr lang="tr-TR" sz="7200" dirty="0">
                <a:solidFill>
                  <a:srgbClr val="FFFF00"/>
                </a:solidFill>
                <a:latin typeface="Times New Roman" panose="02020603050405020304" pitchFamily="18" charset="0"/>
                <a:cs typeface="Times New Roman" panose="02020603050405020304" pitchFamily="18" charset="0"/>
              </a:rPr>
              <a:t> </a:t>
            </a:r>
            <a:r>
              <a:rPr lang="tr-TR" sz="7200" dirty="0" err="1">
                <a:solidFill>
                  <a:srgbClr val="FFFF00"/>
                </a:solidFill>
                <a:latin typeface="Times New Roman" panose="02020603050405020304" pitchFamily="18" charset="0"/>
                <a:cs typeface="Times New Roman" panose="02020603050405020304" pitchFamily="18" charset="0"/>
              </a:rPr>
              <a:t>psikotizmi</a:t>
            </a:r>
            <a:r>
              <a:rPr lang="tr-TR" sz="7200" dirty="0">
                <a:solidFill>
                  <a:srgbClr val="FFFF00"/>
                </a:solidFill>
                <a:latin typeface="Times New Roman" panose="02020603050405020304" pitchFamily="18" charset="0"/>
                <a:cs typeface="Times New Roman" panose="02020603050405020304" pitchFamily="18" charset="0"/>
              </a:rPr>
              <a:t> yüksek olan bireylerin patolojik rahatsızlıklara karşı genetik bir eğilimi olduğunu söyler.</a:t>
            </a:r>
          </a:p>
          <a:p>
            <a:pPr algn="just">
              <a:buFont typeface="Wingdings" pitchFamily="2" charset="2"/>
              <a:buChar char="v"/>
            </a:pPr>
            <a:r>
              <a:rPr lang="tr-TR" sz="7200" dirty="0" err="1">
                <a:latin typeface="Times New Roman" panose="02020603050405020304" pitchFamily="18" charset="0"/>
                <a:cs typeface="Times New Roman" panose="02020603050405020304" pitchFamily="18" charset="0"/>
              </a:rPr>
              <a:t>Eysenck</a:t>
            </a:r>
            <a:r>
              <a:rPr lang="tr-TR" sz="7200" dirty="0">
                <a:latin typeface="Times New Roman" panose="02020603050405020304" pitchFamily="18" charset="0"/>
                <a:cs typeface="Times New Roman" panose="02020603050405020304" pitchFamily="18" charset="0"/>
              </a:rPr>
              <a:t>, belirttiği bu </a:t>
            </a:r>
            <a:r>
              <a:rPr lang="tr-TR" sz="7200" dirty="0" err="1">
                <a:latin typeface="Times New Roman" panose="02020603050405020304" pitchFamily="18" charset="0"/>
                <a:cs typeface="Times New Roman" panose="02020603050405020304" pitchFamily="18" charset="0"/>
              </a:rPr>
              <a:t>psikotik</a:t>
            </a:r>
            <a:r>
              <a:rPr lang="tr-TR" sz="7200" dirty="0">
                <a:latin typeface="Times New Roman" panose="02020603050405020304" pitchFamily="18" charset="0"/>
                <a:cs typeface="Times New Roman" panose="02020603050405020304" pitchFamily="18" charset="0"/>
              </a:rPr>
              <a:t> özelliklerin erkeklerde kadınlara kıyasla daha çok olmasından ötürü bu kişilik özelliklerinin erkeklik hormonunun derecesiyle ilişkili olduğunu düşünmüştür.</a:t>
            </a:r>
          </a:p>
          <a:p>
            <a:pPr algn="just">
              <a:buFont typeface="Wingdings" pitchFamily="2" charset="2"/>
              <a:buChar char="v"/>
            </a:pPr>
            <a:r>
              <a:rPr lang="tr-TR" sz="7200" dirty="0">
                <a:solidFill>
                  <a:srgbClr val="FFFF00"/>
                </a:solidFill>
                <a:latin typeface="Times New Roman" panose="02020603050405020304" pitchFamily="18" charset="0"/>
                <a:cs typeface="Times New Roman" panose="02020603050405020304" pitchFamily="18" charset="0"/>
              </a:rPr>
              <a:t>Her ne kadar erkeklerin kadınlara kıyasla daha çok suç işlemesi gerçeği ve cinsiyet hormonuyla </a:t>
            </a:r>
            <a:r>
              <a:rPr lang="tr-TR" sz="7200" dirty="0" err="1">
                <a:solidFill>
                  <a:srgbClr val="FFFF00"/>
                </a:solidFill>
                <a:latin typeface="Times New Roman" panose="02020603050405020304" pitchFamily="18" charset="0"/>
                <a:cs typeface="Times New Roman" panose="02020603050405020304" pitchFamily="18" charset="0"/>
              </a:rPr>
              <a:t>psikotizm</a:t>
            </a:r>
            <a:r>
              <a:rPr lang="tr-TR" sz="7200" dirty="0">
                <a:solidFill>
                  <a:srgbClr val="FFFF00"/>
                </a:solidFill>
                <a:latin typeface="Times New Roman" panose="02020603050405020304" pitchFamily="18" charset="0"/>
                <a:cs typeface="Times New Roman" panose="02020603050405020304" pitchFamily="18" charset="0"/>
              </a:rPr>
              <a:t> arasında ilişki olduğunu açıklayan az sayıda araştırma olsa da </a:t>
            </a:r>
            <a:r>
              <a:rPr lang="tr-TR" sz="7200" dirty="0" err="1">
                <a:solidFill>
                  <a:srgbClr val="FFFF00"/>
                </a:solidFill>
                <a:latin typeface="Times New Roman" panose="02020603050405020304" pitchFamily="18" charset="0"/>
                <a:cs typeface="Times New Roman" panose="02020603050405020304" pitchFamily="18" charset="0"/>
              </a:rPr>
              <a:t>psikotizmin</a:t>
            </a:r>
            <a:r>
              <a:rPr lang="tr-TR" sz="7200" dirty="0">
                <a:solidFill>
                  <a:srgbClr val="FFFF00"/>
                </a:solidFill>
                <a:latin typeface="Times New Roman" panose="02020603050405020304" pitchFamily="18" charset="0"/>
                <a:cs typeface="Times New Roman" panose="02020603050405020304" pitchFamily="18" charset="0"/>
              </a:rPr>
              <a:t> erkeklik hormonundan kaynaklı olduğu fikri hala tartışmaya açık bir konudur.</a:t>
            </a:r>
          </a:p>
          <a:p>
            <a:pPr algn="just">
              <a:buFont typeface="Wingdings" pitchFamily="2" charset="2"/>
              <a:buChar char="v"/>
            </a:pPr>
            <a:r>
              <a:rPr lang="tr-TR" sz="7200" dirty="0">
                <a:latin typeface="Times New Roman" panose="02020603050405020304" pitchFamily="18" charset="0"/>
                <a:cs typeface="Times New Roman" panose="02020603050405020304" pitchFamily="18" charset="0"/>
              </a:rPr>
              <a:t>Özellikle seri katil temalı filmler ve/veya dizilerde </a:t>
            </a:r>
            <a:r>
              <a:rPr lang="tr-TR" sz="7200" dirty="0" err="1">
                <a:latin typeface="Times New Roman" panose="02020603050405020304" pitchFamily="18" charset="0"/>
                <a:cs typeface="Times New Roman" panose="02020603050405020304" pitchFamily="18" charset="0"/>
              </a:rPr>
              <a:t>psikotik</a:t>
            </a:r>
            <a:r>
              <a:rPr lang="tr-TR" sz="7200" dirty="0">
                <a:latin typeface="Times New Roman" panose="02020603050405020304" pitchFamily="18" charset="0"/>
                <a:cs typeface="Times New Roman" panose="02020603050405020304" pitchFamily="18" charset="0"/>
              </a:rPr>
              <a:t> özellikleri olan bireylerin örneklerine sıklıkla rastlanmaktadır.  Bu tür hikayelerde katil rolündeki kişi öncelikle topluma uyumlu, dikkat çekmeyen bir birey gibi gösterilirken hikayenin ilerleyen kısımlarda anti-kahramanın duyarsız, intikamcı özellikleri ön plana çıkmaya başlar. Nihayetinde toplum ve diğer bireylere karşı takınılan bu duyarsız tutumun, kişiyi herhangi bir pişmanlık hissetmeden katil olmaya kadar götürdüğünü görürüz</a:t>
            </a:r>
          </a:p>
          <a:p>
            <a:pPr algn="just"/>
            <a:endParaRPr lang="tr-TR" sz="3200" dirty="0">
              <a:latin typeface="Times New Roman" panose="02020603050405020304" pitchFamily="18" charset="0"/>
              <a:cs typeface="Times New Roman" panose="02020603050405020304" pitchFamily="18" charset="0"/>
            </a:endParaRPr>
          </a:p>
          <a:p>
            <a:pPr algn="just"/>
            <a:endParaRPr lang="tr-TR" sz="3200" dirty="0">
              <a:latin typeface="Times New Roman" panose="02020603050405020304" pitchFamily="18" charset="0"/>
              <a:cs typeface="Times New Roman" panose="02020603050405020304" pitchFamily="18" charset="0"/>
            </a:endParaRPr>
          </a:p>
          <a:p>
            <a:endParaRPr lang="tr-TR" dirty="0"/>
          </a:p>
        </p:txBody>
      </p:sp>
    </p:spTree>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99392" y="0"/>
            <a:ext cx="9443392" cy="980728"/>
          </a:xfrm>
        </p:spPr>
        <p:txBody>
          <a:bodyPr>
            <a:normAutofit/>
          </a:bodyPr>
          <a:lstStyle/>
          <a:p>
            <a:r>
              <a:rPr lang="tr-TR" sz="4400" b="1" dirty="0" err="1">
                <a:latin typeface="Times New Roman" panose="02020603050405020304" pitchFamily="18" charset="0"/>
                <a:cs typeface="Times New Roman" panose="02020603050405020304" pitchFamily="18" charset="0"/>
              </a:rPr>
              <a:t>Eysenck’in</a:t>
            </a:r>
            <a:r>
              <a:rPr lang="tr-TR" sz="4400" b="1" dirty="0">
                <a:latin typeface="Times New Roman" panose="02020603050405020304" pitchFamily="18" charset="0"/>
                <a:cs typeface="Times New Roman" panose="02020603050405020304" pitchFamily="18" charset="0"/>
              </a:rPr>
              <a:t> 3 Boyutlu Kişilik Modeli</a:t>
            </a:r>
            <a:endParaRPr lang="tr-TR" dirty="0"/>
          </a:p>
        </p:txBody>
      </p:sp>
      <p:sp>
        <p:nvSpPr>
          <p:cNvPr id="3" name="2 İçerik Yer Tutucusu"/>
          <p:cNvSpPr>
            <a:spLocks noGrp="1"/>
          </p:cNvSpPr>
          <p:nvPr>
            <p:ph idx="1"/>
          </p:nvPr>
        </p:nvSpPr>
        <p:spPr>
          <a:xfrm>
            <a:off x="457200" y="1196752"/>
            <a:ext cx="8229600" cy="5258056"/>
          </a:xfrm>
        </p:spPr>
        <p:txBody>
          <a:bodyPr>
            <a:normAutofit fontScale="77500" lnSpcReduction="20000"/>
          </a:bodyPr>
          <a:lstStyle/>
          <a:p>
            <a:pPr>
              <a:buFont typeface="Wingdings" pitchFamily="2" charset="2"/>
              <a:buChar char="v"/>
            </a:pPr>
            <a:r>
              <a:rPr lang="tr-TR" sz="3200" dirty="0" err="1">
                <a:solidFill>
                  <a:srgbClr val="FFFF00"/>
                </a:solidFill>
                <a:latin typeface="Times New Roman" panose="02020603050405020304" pitchFamily="18" charset="0"/>
                <a:cs typeface="Times New Roman" panose="02020603050405020304" pitchFamily="18" charset="0"/>
              </a:rPr>
              <a:t>Eysenck</a:t>
            </a:r>
            <a:r>
              <a:rPr lang="tr-TR" sz="3200" dirty="0">
                <a:solidFill>
                  <a:srgbClr val="FFFF00"/>
                </a:solidFill>
                <a:latin typeface="Times New Roman" panose="02020603050405020304" pitchFamily="18" charset="0"/>
                <a:cs typeface="Times New Roman" panose="02020603050405020304" pitchFamily="18" charset="0"/>
              </a:rPr>
              <a:t>, </a:t>
            </a:r>
            <a:r>
              <a:rPr lang="tr-TR" sz="3200" dirty="0" err="1">
                <a:solidFill>
                  <a:srgbClr val="FFFF00"/>
                </a:solidFill>
                <a:latin typeface="Times New Roman" panose="02020603050405020304" pitchFamily="18" charset="0"/>
                <a:cs typeface="Times New Roman" panose="02020603050405020304" pitchFamily="18" charset="0"/>
              </a:rPr>
              <a:t>psikotizm</a:t>
            </a:r>
            <a:r>
              <a:rPr lang="tr-TR" sz="3200" dirty="0">
                <a:solidFill>
                  <a:srgbClr val="FFFF00"/>
                </a:solidFill>
                <a:latin typeface="Times New Roman" panose="02020603050405020304" pitchFamily="18" charset="0"/>
                <a:cs typeface="Times New Roman" panose="02020603050405020304" pitchFamily="18" charset="0"/>
              </a:rPr>
              <a:t> ile birlikte kuramındaki kişilik tipolojisine de son şeklini vermiştir:</a:t>
            </a:r>
          </a:p>
          <a:p>
            <a:pPr algn="just">
              <a:buClr>
                <a:schemeClr val="accent1"/>
              </a:buClr>
              <a:buFont typeface="Arial" pitchFamily="34" charset="0"/>
              <a:buChar char="•"/>
            </a:pPr>
            <a:endParaRPr lang="tr-TR" sz="3200" dirty="0">
              <a:latin typeface="Times New Roman" panose="02020603050405020304" pitchFamily="18" charset="0"/>
              <a:cs typeface="Times New Roman" panose="02020603050405020304" pitchFamily="18" charset="0"/>
            </a:endParaRPr>
          </a:p>
          <a:p>
            <a:pPr algn="just">
              <a:buClr>
                <a:schemeClr val="accent1"/>
              </a:buClr>
              <a:buFont typeface="Arial" pitchFamily="34" charset="0"/>
              <a:buChar char="•"/>
            </a:pPr>
            <a:r>
              <a:rPr lang="tr-TR" sz="3200" dirty="0">
                <a:latin typeface="Times New Roman" panose="02020603050405020304" pitchFamily="18" charset="0"/>
                <a:cs typeface="Times New Roman" panose="02020603050405020304" pitchFamily="18" charset="0"/>
              </a:rPr>
              <a:t>Kuramdaki 3 kişilik boyutu da birbiriyle ilişkisiz olduğu için bireysel farklılıklar da çok çeşitli olabilmektedir.</a:t>
            </a:r>
          </a:p>
          <a:p>
            <a:pPr algn="just">
              <a:buClr>
                <a:schemeClr val="accent1"/>
              </a:buClr>
              <a:buFont typeface="Arial" pitchFamily="34" charset="0"/>
              <a:buChar char="•"/>
            </a:pPr>
            <a:endParaRPr lang="tr-TR" sz="3200" dirty="0">
              <a:latin typeface="Times New Roman" panose="02020603050405020304" pitchFamily="18" charset="0"/>
              <a:cs typeface="Times New Roman" panose="02020603050405020304" pitchFamily="18" charset="0"/>
            </a:endParaRPr>
          </a:p>
          <a:p>
            <a:pPr algn="just">
              <a:buClr>
                <a:schemeClr val="accent1"/>
              </a:buClr>
              <a:buFont typeface="Arial" pitchFamily="34" charset="0"/>
              <a:buChar char="•"/>
            </a:pPr>
            <a:r>
              <a:rPr lang="tr-TR" sz="3200" dirty="0">
                <a:latin typeface="Times New Roman" panose="02020603050405020304" pitchFamily="18" charset="0"/>
                <a:cs typeface="Times New Roman" panose="02020603050405020304" pitchFamily="18" charset="0"/>
              </a:rPr>
              <a:t> </a:t>
            </a:r>
            <a:r>
              <a:rPr lang="tr-TR" sz="3200" dirty="0">
                <a:solidFill>
                  <a:srgbClr val="FFFF00"/>
                </a:solidFill>
                <a:latin typeface="Times New Roman" panose="02020603050405020304" pitchFamily="18" charset="0"/>
                <a:cs typeface="Times New Roman" panose="02020603050405020304" pitchFamily="18" charset="0"/>
              </a:rPr>
              <a:t>Örneğin A kişisi dışadönük, </a:t>
            </a:r>
            <a:r>
              <a:rPr lang="tr-TR" sz="3200" dirty="0" err="1">
                <a:solidFill>
                  <a:srgbClr val="FFFF00"/>
                </a:solidFill>
                <a:latin typeface="Times New Roman" panose="02020603050405020304" pitchFamily="18" charset="0"/>
                <a:cs typeface="Times New Roman" panose="02020603050405020304" pitchFamily="18" charset="0"/>
              </a:rPr>
              <a:t>psikotik</a:t>
            </a:r>
            <a:r>
              <a:rPr lang="tr-TR" sz="3200" dirty="0">
                <a:solidFill>
                  <a:srgbClr val="FFFF00"/>
                </a:solidFill>
                <a:latin typeface="Times New Roman" panose="02020603050405020304" pitchFamily="18" charset="0"/>
                <a:cs typeface="Times New Roman" panose="02020603050405020304" pitchFamily="18" charset="0"/>
              </a:rPr>
              <a:t> ve </a:t>
            </a:r>
            <a:r>
              <a:rPr lang="tr-TR" sz="3200" dirty="0" err="1">
                <a:solidFill>
                  <a:srgbClr val="FFFF00"/>
                </a:solidFill>
                <a:latin typeface="Times New Roman" panose="02020603050405020304" pitchFamily="18" charset="0"/>
                <a:cs typeface="Times New Roman" panose="02020603050405020304" pitchFamily="18" charset="0"/>
              </a:rPr>
              <a:t>nevrotik</a:t>
            </a:r>
            <a:r>
              <a:rPr lang="tr-TR" sz="3200" dirty="0">
                <a:solidFill>
                  <a:srgbClr val="FFFF00"/>
                </a:solidFill>
                <a:latin typeface="Times New Roman" panose="02020603050405020304" pitchFamily="18" charset="0"/>
                <a:cs typeface="Times New Roman" panose="02020603050405020304" pitchFamily="18" charset="0"/>
              </a:rPr>
              <a:t> bir bireyken, B kişisi içedönük, duygusal açıdan kararlı ve </a:t>
            </a:r>
            <a:r>
              <a:rPr lang="tr-TR" sz="3200" dirty="0" err="1">
                <a:solidFill>
                  <a:srgbClr val="FFFF00"/>
                </a:solidFill>
                <a:latin typeface="Times New Roman" panose="02020603050405020304" pitchFamily="18" charset="0"/>
                <a:cs typeface="Times New Roman" panose="02020603050405020304" pitchFamily="18" charset="0"/>
              </a:rPr>
              <a:t>psikotik</a:t>
            </a:r>
            <a:r>
              <a:rPr lang="tr-TR" sz="3200" dirty="0">
                <a:solidFill>
                  <a:srgbClr val="FFFF00"/>
                </a:solidFill>
                <a:latin typeface="Times New Roman" panose="02020603050405020304" pitchFamily="18" charset="0"/>
                <a:cs typeface="Times New Roman" panose="02020603050405020304" pitchFamily="18" charset="0"/>
              </a:rPr>
              <a:t> bir kişiyi gösterir.</a:t>
            </a:r>
          </a:p>
          <a:p>
            <a:pPr algn="just">
              <a:buClr>
                <a:schemeClr val="accent1"/>
              </a:buClr>
              <a:buFont typeface="Arial" pitchFamily="34" charset="0"/>
              <a:buChar char="•"/>
            </a:pPr>
            <a:r>
              <a:rPr lang="tr-TR" sz="3200" dirty="0">
                <a:latin typeface="Times New Roman" panose="02020603050405020304" pitchFamily="18" charset="0"/>
                <a:cs typeface="Times New Roman" panose="02020603050405020304" pitchFamily="18" charset="0"/>
              </a:rPr>
              <a:t> Son olarak </a:t>
            </a:r>
            <a:r>
              <a:rPr lang="tr-TR" sz="3200" dirty="0" err="1">
                <a:latin typeface="Times New Roman" panose="02020603050405020304" pitchFamily="18" charset="0"/>
                <a:cs typeface="Times New Roman" panose="02020603050405020304" pitchFamily="18" charset="0"/>
              </a:rPr>
              <a:t>Eysenck</a:t>
            </a:r>
            <a:r>
              <a:rPr lang="tr-TR" sz="3200" dirty="0">
                <a:latin typeface="Times New Roman" panose="02020603050405020304" pitchFamily="18" charset="0"/>
                <a:cs typeface="Times New Roman" panose="02020603050405020304" pitchFamily="18" charset="0"/>
              </a:rPr>
              <a:t> her ne kadar bu kişilik boyutlarının uçlarda olmasının patolojik rahatsızlıklara yatkınlığı belirttiğini ifade etse de bunun sadece genetik etkenlerle açıklanamayacağını da belirtir. </a:t>
            </a:r>
            <a:r>
              <a:rPr lang="tr-TR" sz="3200" dirty="0" err="1">
                <a:latin typeface="Times New Roman" panose="02020603050405020304" pitchFamily="18" charset="0"/>
                <a:cs typeface="Times New Roman" panose="02020603050405020304" pitchFamily="18" charset="0"/>
              </a:rPr>
              <a:t>Eysenck’e</a:t>
            </a:r>
            <a:r>
              <a:rPr lang="tr-TR" sz="3200" dirty="0">
                <a:latin typeface="Times New Roman" panose="02020603050405020304" pitchFamily="18" charset="0"/>
                <a:cs typeface="Times New Roman" panose="02020603050405020304" pitchFamily="18" charset="0"/>
              </a:rPr>
              <a:t> göre uygun çevresel koşulların oluşması da gereklidir.</a:t>
            </a:r>
          </a:p>
          <a:p>
            <a:endParaRPr lang="tr-TR" dirty="0"/>
          </a:p>
        </p:txBody>
      </p:sp>
    </p:spTree>
  </p:cSld>
  <p:clrMapOvr>
    <a:masterClrMapping/>
  </p:clrMapOvr>
  <p:transition spd="med">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rtak Kullanıcı\Desktop\eysenk 2.jpg"/>
          <p:cNvPicPr>
            <a:picLocks noChangeAspect="1" noChangeArrowheads="1"/>
          </p:cNvPicPr>
          <p:nvPr/>
        </p:nvPicPr>
        <p:blipFill>
          <a:blip r:embed="rId2" cstate="print"/>
          <a:srcRect/>
          <a:stretch>
            <a:fillRect/>
          </a:stretch>
        </p:blipFill>
        <p:spPr bwMode="auto">
          <a:xfrm>
            <a:off x="0" y="0"/>
            <a:ext cx="4572000" cy="6858000"/>
          </a:xfrm>
          <a:prstGeom prst="rect">
            <a:avLst/>
          </a:prstGeom>
          <a:noFill/>
        </p:spPr>
      </p:pic>
      <p:pic>
        <p:nvPicPr>
          <p:cNvPr id="5" name="Picture 2" descr="C:\Users\Ortak Kullanıcı\Desktop\eysenk 2.jpg"/>
          <p:cNvPicPr>
            <a:picLocks noChangeAspect="1" noChangeArrowheads="1"/>
          </p:cNvPicPr>
          <p:nvPr/>
        </p:nvPicPr>
        <p:blipFill>
          <a:blip r:embed="rId2" cstate="print"/>
          <a:srcRect/>
          <a:stretch>
            <a:fillRect/>
          </a:stretch>
        </p:blipFill>
        <p:spPr bwMode="auto">
          <a:xfrm flipH="1">
            <a:off x="4572000" y="0"/>
            <a:ext cx="4572000" cy="6858000"/>
          </a:xfrm>
          <a:prstGeom prst="rect">
            <a:avLst/>
          </a:prstGeom>
          <a:noFill/>
        </p:spPr>
      </p:pic>
      <p:sp>
        <p:nvSpPr>
          <p:cNvPr id="8" name="7 Metin kutusu"/>
          <p:cNvSpPr txBox="1"/>
          <p:nvPr/>
        </p:nvSpPr>
        <p:spPr>
          <a:xfrm>
            <a:off x="1187624" y="4797152"/>
            <a:ext cx="6768752"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tr-TR" sz="3200" b="1" dirty="0">
                <a:ln>
                  <a:solidFill>
                    <a:schemeClr val="bg1"/>
                  </a:solidFill>
                </a:ln>
                <a:solidFill>
                  <a:srgbClr val="FF0000"/>
                </a:solidFill>
                <a:latin typeface="Arial Black" pitchFamily="34" charset="0"/>
                <a:cs typeface="Times New Roman" panose="02020603050405020304" pitchFamily="18" charset="0"/>
              </a:rPr>
              <a:t>  </a:t>
            </a:r>
            <a:r>
              <a:rPr lang="tr-TR" sz="3200" b="1" dirty="0">
                <a:ln>
                  <a:solidFill>
                    <a:schemeClr val="bg1"/>
                  </a:solidFill>
                </a:ln>
                <a:solidFill>
                  <a:srgbClr val="FFFF00"/>
                </a:solidFill>
                <a:latin typeface="Arial Black" pitchFamily="34" charset="0"/>
                <a:cs typeface="Times New Roman" panose="02020603050405020304" pitchFamily="18" charset="0"/>
              </a:rPr>
              <a:t>BİYOLOJİ TEMELLİ FAKTÖR </a:t>
            </a:r>
          </a:p>
          <a:p>
            <a:r>
              <a:rPr lang="tr-TR" sz="3200" b="1" dirty="0">
                <a:ln>
                  <a:solidFill>
                    <a:schemeClr val="bg1"/>
                  </a:solidFill>
                </a:ln>
                <a:solidFill>
                  <a:srgbClr val="FFFF00"/>
                </a:solidFill>
                <a:latin typeface="Arial Black" pitchFamily="34" charset="0"/>
                <a:cs typeface="Times New Roman" panose="02020603050405020304" pitchFamily="18" charset="0"/>
              </a:rPr>
              <a:t>  ANALİTİK AYIRICI ÖZELLİK          </a:t>
            </a:r>
          </a:p>
          <a:p>
            <a:r>
              <a:rPr lang="tr-TR" sz="3200" b="1" dirty="0">
                <a:ln>
                  <a:solidFill>
                    <a:schemeClr val="bg1"/>
                  </a:solidFill>
                </a:ln>
                <a:solidFill>
                  <a:srgbClr val="FFFF00"/>
                </a:solidFill>
                <a:latin typeface="Arial Black" pitchFamily="34" charset="0"/>
                <a:cs typeface="Times New Roman" panose="02020603050405020304" pitchFamily="18" charset="0"/>
              </a:rPr>
              <a:t>                 KURAMI</a:t>
            </a:r>
            <a:endParaRPr lang="tr-TR" sz="3200" b="1" dirty="0">
              <a:ln>
                <a:solidFill>
                  <a:schemeClr val="bg1"/>
                </a:solidFill>
              </a:ln>
              <a:solidFill>
                <a:srgbClr val="FFFF00"/>
              </a:solidFill>
              <a:latin typeface="Arial Black" pitchFamily="34" charset="0"/>
            </a:endParaRPr>
          </a:p>
        </p:txBody>
      </p:sp>
    </p:spTree>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713234"/>
          </a:xfrm>
        </p:spPr>
        <p:txBody>
          <a:bodyPr>
            <a:normAutofit fontScale="90000"/>
          </a:bodyPr>
          <a:lstStyle/>
          <a:p>
            <a:r>
              <a:rPr lang="tr-TR" dirty="0">
                <a:cs typeface="Times New Roman" panose="02020603050405020304" pitchFamily="18" charset="0"/>
              </a:rPr>
              <a:t>KURAMIN GENEL ÇERÇEVESİ</a:t>
            </a:r>
            <a:endParaRPr lang="tr-TR" dirty="0"/>
          </a:p>
        </p:txBody>
      </p:sp>
      <p:sp>
        <p:nvSpPr>
          <p:cNvPr id="3" name="2 İçerik Yer Tutucusu"/>
          <p:cNvSpPr>
            <a:spLocks noGrp="1"/>
          </p:cNvSpPr>
          <p:nvPr>
            <p:ph idx="1"/>
          </p:nvPr>
        </p:nvSpPr>
        <p:spPr>
          <a:xfrm>
            <a:off x="457200" y="1124744"/>
            <a:ext cx="8229600" cy="5733256"/>
          </a:xfrm>
        </p:spPr>
        <p:txBody>
          <a:bodyPr>
            <a:normAutofit fontScale="77500" lnSpcReduction="20000"/>
          </a:bodyPr>
          <a:lstStyle/>
          <a:p>
            <a:pPr>
              <a:buFont typeface="Wingdings" pitchFamily="2" charset="2"/>
              <a:buChar char="v"/>
            </a:pPr>
            <a:r>
              <a:rPr lang="tr-TR" sz="3200" dirty="0" err="1">
                <a:solidFill>
                  <a:srgbClr val="FFFF00"/>
                </a:solidFill>
              </a:rPr>
              <a:t>Eysenck</a:t>
            </a:r>
            <a:r>
              <a:rPr lang="tr-TR" sz="3200" dirty="0">
                <a:solidFill>
                  <a:srgbClr val="FFFF00"/>
                </a:solidFill>
              </a:rPr>
              <a:t>, genlerin ve beyindeki aktivitelerin kişilik üzerinde etkili olabileceğini yani biyolojik yapımızın kişilik özelliklerimizi şekillendirdiğini söyleyen ilk psikologlardan biridir.</a:t>
            </a:r>
          </a:p>
          <a:p>
            <a:pPr>
              <a:buFont typeface="Wingdings" pitchFamily="2" charset="2"/>
              <a:buChar char="v"/>
            </a:pPr>
            <a:endParaRPr lang="tr-TR" sz="3200" dirty="0"/>
          </a:p>
          <a:p>
            <a:pPr>
              <a:buFont typeface="Wingdings" pitchFamily="2" charset="2"/>
              <a:buChar char="v"/>
            </a:pPr>
            <a:r>
              <a:rPr lang="tr-TR" sz="3200" dirty="0"/>
              <a:t>Deneysel ve ilişkisel psikolojinin birbirinden kopuk olarak çalışmasını eleştirmekte ve her iki disiplinin de birbirini destekleyecek şekilde çalışarak psikolojinin diğer bilim alanları gibi kanıta dayalı olması gerektiği görüşünü savunmaktadır. </a:t>
            </a:r>
            <a:endParaRPr lang="tr-TR" dirty="0"/>
          </a:p>
          <a:p>
            <a:pPr marL="0" indent="0">
              <a:buNone/>
            </a:pPr>
            <a:endParaRPr lang="tr-TR" dirty="0"/>
          </a:p>
          <a:p>
            <a:pPr>
              <a:buFont typeface="Wingdings" pitchFamily="2" charset="2"/>
              <a:buChar char="v"/>
            </a:pPr>
            <a:r>
              <a:rPr lang="tr-TR" sz="3200" dirty="0" err="1">
                <a:solidFill>
                  <a:srgbClr val="FFFF00"/>
                </a:solidFill>
              </a:rPr>
              <a:t>Eysenck’in</a:t>
            </a:r>
            <a:r>
              <a:rPr lang="tr-TR" sz="3200" dirty="0">
                <a:solidFill>
                  <a:srgbClr val="FFFF00"/>
                </a:solidFill>
              </a:rPr>
              <a:t> kişilik çalışmalarında  biyolojik yaklaşımı tercih etmesinin ve bunu kanıtlamaya çalışmasının belki de en büyük sebebi bilime olan bakış açısıdır. </a:t>
            </a:r>
            <a:r>
              <a:rPr lang="tr-TR" sz="3200" dirty="0" err="1">
                <a:solidFill>
                  <a:srgbClr val="FFFF00"/>
                </a:solidFill>
              </a:rPr>
              <a:t>Eysenck</a:t>
            </a:r>
            <a:r>
              <a:rPr lang="tr-TR" sz="3200" dirty="0">
                <a:solidFill>
                  <a:srgbClr val="FFFF00"/>
                </a:solidFill>
              </a:rPr>
              <a:t>, hayat hikayesinde de görüldüğü gibi yaşamı boyunca fizik bölümüne hayran olmuş ve bu konuda kendisini geliştirmek istemiştir.  </a:t>
            </a:r>
          </a:p>
          <a:p>
            <a:endParaRPr lang="tr-TR" dirty="0"/>
          </a:p>
        </p:txBody>
      </p:sp>
    </p:spTree>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2852936"/>
          </a:xfrm>
        </p:spPr>
        <p:txBody>
          <a:bodyPr>
            <a:normAutofit lnSpcReduction="10000"/>
          </a:bodyPr>
          <a:lstStyle/>
          <a:p>
            <a:pPr algn="just">
              <a:buFont typeface="Wingdings" pitchFamily="2" charset="2"/>
              <a:buChar char="v"/>
            </a:pPr>
            <a:r>
              <a:rPr lang="tr-TR" sz="3200" dirty="0"/>
              <a:t>Psikoloji bilimine olan bakış açısı da bu yönde gelişmiş ve aynı temel prensiplerle hareket etmiştir. Öne sürdüğü her görüşün gözlenebilir, ölçülebilir, iletilebilir, tekrarlanabilir ve kanıtlanabilir olmasına önem vermiştir.</a:t>
            </a:r>
          </a:p>
        </p:txBody>
      </p:sp>
      <p:pic>
        <p:nvPicPr>
          <p:cNvPr id="4" name="Resim 4">
            <a:extLst>
              <a:ext uri="{FF2B5EF4-FFF2-40B4-BE49-F238E27FC236}">
                <a16:creationId xmlns:a16="http://schemas.microsoft.com/office/drawing/2014/main" id="{DF2E6F38-2682-497E-8AFB-6876C98400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7" y="2420889"/>
            <a:ext cx="3347864" cy="4437112"/>
          </a:xfrm>
          <a:prstGeom prst="rect">
            <a:avLst/>
          </a:prstGeom>
        </p:spPr>
      </p:pic>
      <p:sp>
        <p:nvSpPr>
          <p:cNvPr id="5" name="4 Metin kutusu"/>
          <p:cNvSpPr txBox="1"/>
          <p:nvPr/>
        </p:nvSpPr>
        <p:spPr>
          <a:xfrm>
            <a:off x="-468560" y="2852936"/>
            <a:ext cx="6192688" cy="1785104"/>
          </a:xfrm>
          <a:prstGeom prst="rect">
            <a:avLst/>
          </a:prstGeom>
          <a:noFill/>
        </p:spPr>
        <p:txBody>
          <a:bodyPr wrap="square" rtlCol="0">
            <a:spAutoFit/>
          </a:bodyPr>
          <a:lstStyle/>
          <a:p>
            <a:pPr lvl="1" algn="just">
              <a:buFont typeface="Wingdings" pitchFamily="2" charset="2"/>
              <a:buChar char="v"/>
            </a:pPr>
            <a:endParaRPr lang="tr-TR" sz="2200" dirty="0"/>
          </a:p>
          <a:p>
            <a:pPr lvl="1" algn="just">
              <a:buFont typeface="Wingdings" pitchFamily="2" charset="2"/>
              <a:buChar char="v"/>
            </a:pPr>
            <a:r>
              <a:rPr lang="tr-TR" sz="2200" dirty="0"/>
              <a:t> </a:t>
            </a:r>
            <a:r>
              <a:rPr lang="tr-TR" sz="2200" dirty="0" err="1">
                <a:solidFill>
                  <a:srgbClr val="FFFF00"/>
                </a:solidFill>
              </a:rPr>
              <a:t>Eysenck’in</a:t>
            </a:r>
            <a:r>
              <a:rPr lang="tr-TR" sz="2200" dirty="0">
                <a:solidFill>
                  <a:srgbClr val="FFFF00"/>
                </a:solidFill>
              </a:rPr>
              <a:t> öne sürdüğü fikirler ve ölçme araçları hala birçok ülkede birçok araştırmacı tarafından test edilmeye devam etmektedir.</a:t>
            </a:r>
          </a:p>
        </p:txBody>
      </p:sp>
      <p:sp>
        <p:nvSpPr>
          <p:cNvPr id="6" name="5 Metin kutusu"/>
          <p:cNvSpPr txBox="1"/>
          <p:nvPr/>
        </p:nvSpPr>
        <p:spPr>
          <a:xfrm>
            <a:off x="0" y="4293096"/>
            <a:ext cx="5796136" cy="1754326"/>
          </a:xfrm>
          <a:prstGeom prst="rect">
            <a:avLst/>
          </a:prstGeom>
          <a:noFill/>
        </p:spPr>
        <p:txBody>
          <a:bodyPr wrap="square" rtlCol="0">
            <a:spAutoFit/>
          </a:bodyPr>
          <a:lstStyle/>
          <a:p>
            <a:pPr algn="just">
              <a:buFont typeface="Wingdings" pitchFamily="2" charset="2"/>
              <a:buChar char="v"/>
            </a:pPr>
            <a:endParaRPr lang="tr-TR" dirty="0"/>
          </a:p>
          <a:p>
            <a:pPr algn="just">
              <a:buFont typeface="Wingdings" pitchFamily="2" charset="2"/>
              <a:buChar char="v"/>
            </a:pPr>
            <a:endParaRPr lang="tr-TR" dirty="0"/>
          </a:p>
          <a:p>
            <a:pPr algn="just">
              <a:buFont typeface="Wingdings" pitchFamily="2" charset="2"/>
              <a:buChar char="v"/>
            </a:pPr>
            <a:r>
              <a:rPr lang="tr-TR" dirty="0"/>
              <a:t> </a:t>
            </a:r>
            <a:r>
              <a:rPr lang="tr-TR" dirty="0" err="1"/>
              <a:t>Eysenck’in</a:t>
            </a:r>
            <a:r>
              <a:rPr lang="tr-TR" dirty="0"/>
              <a:t> kuramının yıllar sonra bile farklı kültürlerde ve farklı örneklemlerde hala geçerliliğinin test edilebilir olması, öne sürdüğü fikirlerin tutarlı olduğunu göstermektedir. </a:t>
            </a:r>
          </a:p>
        </p:txBody>
      </p:sp>
    </p:spTree>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22152"/>
          </a:xfrm>
        </p:spPr>
        <p:txBody>
          <a:bodyPr>
            <a:normAutofit fontScale="85000" lnSpcReduction="10000"/>
          </a:bodyPr>
          <a:lstStyle/>
          <a:p>
            <a:pPr algn="just">
              <a:buFont typeface="Wingdings" pitchFamily="2" charset="2"/>
              <a:buChar char="v"/>
            </a:pPr>
            <a:r>
              <a:rPr lang="tr-TR" sz="3200" dirty="0" err="1">
                <a:solidFill>
                  <a:srgbClr val="FFFF00"/>
                </a:solidFill>
              </a:rPr>
              <a:t>Eysenck</a:t>
            </a:r>
            <a:r>
              <a:rPr lang="tr-TR" sz="3200" dirty="0">
                <a:solidFill>
                  <a:srgbClr val="FFFF00"/>
                </a:solidFill>
              </a:rPr>
              <a:t>, psikolojinin amacının davranışı </a:t>
            </a:r>
            <a:r>
              <a:rPr lang="tr-TR" sz="3200" dirty="0" err="1">
                <a:solidFill>
                  <a:srgbClr val="FFFF00"/>
                </a:solidFill>
              </a:rPr>
              <a:t>yordamak</a:t>
            </a:r>
            <a:r>
              <a:rPr lang="tr-TR" sz="3200" dirty="0">
                <a:solidFill>
                  <a:srgbClr val="FFFF00"/>
                </a:solidFill>
              </a:rPr>
              <a:t> olduğunu belirtmiş  ve kişilik üzerine  olan kuramını bu yönde geliştirmiştir.  </a:t>
            </a:r>
          </a:p>
          <a:p>
            <a:pPr algn="just"/>
            <a:endParaRPr lang="tr-TR" sz="3200" dirty="0"/>
          </a:p>
          <a:p>
            <a:pPr algn="just">
              <a:buFont typeface="Wingdings" pitchFamily="2" charset="2"/>
              <a:buChar char="v"/>
            </a:pPr>
            <a:r>
              <a:rPr lang="tr-TR" sz="3200" dirty="0"/>
              <a:t>Kurama göre tüm kişilik özellikleri içe dönüklük- dışadönüklük, </a:t>
            </a:r>
            <a:r>
              <a:rPr lang="tr-TR" sz="3200" dirty="0" err="1"/>
              <a:t>nevrotizm</a:t>
            </a:r>
            <a:r>
              <a:rPr lang="tr-TR" sz="3200" dirty="0"/>
              <a:t>- duygusal kararlılık ve </a:t>
            </a:r>
            <a:r>
              <a:rPr lang="tr-TR" sz="3200" dirty="0" err="1"/>
              <a:t>psikotizm</a:t>
            </a:r>
            <a:r>
              <a:rPr lang="tr-TR" sz="3200" dirty="0"/>
              <a:t>- </a:t>
            </a:r>
            <a:r>
              <a:rPr lang="tr-TR" sz="3200" dirty="0" err="1"/>
              <a:t>süperego</a:t>
            </a:r>
            <a:r>
              <a:rPr lang="tr-TR" sz="3200" dirty="0"/>
              <a:t> </a:t>
            </a:r>
            <a:r>
              <a:rPr lang="tr-TR" sz="3200" dirty="0" err="1"/>
              <a:t>güçü</a:t>
            </a:r>
            <a:r>
              <a:rPr lang="tr-TR" sz="3200" dirty="0"/>
              <a:t> uçları arasındadır. </a:t>
            </a:r>
          </a:p>
          <a:p>
            <a:pPr algn="just"/>
            <a:endParaRPr lang="tr-TR" sz="3200" dirty="0"/>
          </a:p>
          <a:p>
            <a:pPr algn="just">
              <a:buFont typeface="Wingdings" pitchFamily="2" charset="2"/>
              <a:buChar char="v"/>
            </a:pPr>
            <a:r>
              <a:rPr lang="tr-TR" sz="3200" dirty="0">
                <a:solidFill>
                  <a:srgbClr val="FFFF00"/>
                </a:solidFill>
              </a:rPr>
              <a:t>Bu boyutlar birbirinden bağımsızdır, örneğin </a:t>
            </a:r>
            <a:r>
              <a:rPr lang="tr-TR" sz="3200" dirty="0" err="1">
                <a:solidFill>
                  <a:srgbClr val="FFFF00"/>
                </a:solidFill>
              </a:rPr>
              <a:t>psikotizm</a:t>
            </a:r>
            <a:r>
              <a:rPr lang="tr-TR" sz="3200" dirty="0">
                <a:solidFill>
                  <a:srgbClr val="FFFF00"/>
                </a:solidFill>
              </a:rPr>
              <a:t>- </a:t>
            </a:r>
            <a:r>
              <a:rPr lang="tr-TR" sz="3200" dirty="0" err="1">
                <a:solidFill>
                  <a:srgbClr val="FFFF00"/>
                </a:solidFill>
              </a:rPr>
              <a:t>süperego</a:t>
            </a:r>
            <a:r>
              <a:rPr lang="tr-TR" sz="3200" dirty="0">
                <a:solidFill>
                  <a:srgbClr val="FFFF00"/>
                </a:solidFill>
              </a:rPr>
              <a:t> uçları arasında </a:t>
            </a:r>
            <a:r>
              <a:rPr lang="tr-TR" sz="3200" dirty="0" err="1">
                <a:solidFill>
                  <a:srgbClr val="FFFF00"/>
                </a:solidFill>
              </a:rPr>
              <a:t>süperego</a:t>
            </a:r>
            <a:r>
              <a:rPr lang="tr-TR" sz="3200" dirty="0">
                <a:solidFill>
                  <a:srgbClr val="FFFF00"/>
                </a:solidFill>
              </a:rPr>
              <a:t> gücü boyutuna daha yakın olan biri </a:t>
            </a:r>
            <a:r>
              <a:rPr lang="tr-TR" sz="3200" dirty="0" err="1">
                <a:solidFill>
                  <a:srgbClr val="FFFF00"/>
                </a:solidFill>
              </a:rPr>
              <a:t>nevrotizm</a:t>
            </a:r>
            <a:r>
              <a:rPr lang="tr-TR" sz="3200" dirty="0">
                <a:solidFill>
                  <a:srgbClr val="FFFF00"/>
                </a:solidFill>
              </a:rPr>
              <a:t>- duygusal kararlılık uçları arasında </a:t>
            </a:r>
            <a:r>
              <a:rPr lang="tr-TR" sz="3200" dirty="0" err="1">
                <a:solidFill>
                  <a:srgbClr val="FFFF00"/>
                </a:solidFill>
              </a:rPr>
              <a:t>nevrotizm</a:t>
            </a:r>
            <a:r>
              <a:rPr lang="tr-TR" sz="3200" dirty="0">
                <a:solidFill>
                  <a:srgbClr val="FFFF00"/>
                </a:solidFill>
              </a:rPr>
              <a:t> boyutuna daha yakın olabilir. İlerleyen bölümlerde bu konuya ayrıntılı bir şekilde değineceğiz.</a:t>
            </a:r>
          </a:p>
          <a:p>
            <a:endParaRPr lang="tr-TR" dirty="0"/>
          </a:p>
          <a:p>
            <a:endParaRPr lang="tr-TR" dirty="0"/>
          </a:p>
        </p:txBody>
      </p:sp>
    </p:spTree>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22152"/>
          </a:xfrm>
        </p:spPr>
        <p:txBody>
          <a:bodyPr>
            <a:normAutofit fontScale="92500" lnSpcReduction="20000"/>
          </a:bodyPr>
          <a:lstStyle/>
          <a:p>
            <a:pPr algn="just">
              <a:buFont typeface="Wingdings" pitchFamily="2" charset="2"/>
              <a:buChar char="v"/>
            </a:pPr>
            <a:r>
              <a:rPr lang="tr-TR" sz="3200" dirty="0" err="1"/>
              <a:t>Eysenck</a:t>
            </a:r>
            <a:r>
              <a:rPr lang="tr-TR" sz="3200" dirty="0"/>
              <a:t>, kişilikteki bireysel farklılıkların fizyolojik farklılıklardan kaynaklandığını görüşünü savunmuştur. Bununla birlikte kişilik psikologları için önemli olan değerlendirme ölçütlerinin kişilerin beyin dalgası etkinliği, hormon düzeyleri, kalp atış hızları gibi biyolojik farklılıklar ve davranışlardaki farklılıklar olabileceğini düşünmüştür.</a:t>
            </a:r>
          </a:p>
          <a:p>
            <a:pPr algn="just"/>
            <a:endParaRPr lang="tr-TR" sz="3200" dirty="0"/>
          </a:p>
          <a:p>
            <a:pPr algn="just">
              <a:buFont typeface="Wingdings" pitchFamily="2" charset="2"/>
              <a:buChar char="v"/>
            </a:pPr>
            <a:r>
              <a:rPr lang="tr-TR" sz="3200" dirty="0">
                <a:solidFill>
                  <a:srgbClr val="FFFF00"/>
                </a:solidFill>
              </a:rPr>
              <a:t>Geleneksel görüş insan kişiliğini deneyimlere bağlarken, </a:t>
            </a:r>
            <a:r>
              <a:rPr lang="tr-TR" sz="3200" dirty="0" err="1">
                <a:solidFill>
                  <a:srgbClr val="FFFF00"/>
                </a:solidFill>
              </a:rPr>
              <a:t>Eysenck</a:t>
            </a:r>
            <a:r>
              <a:rPr lang="tr-TR" sz="3200" dirty="0">
                <a:solidFill>
                  <a:srgbClr val="FFFF00"/>
                </a:solidFill>
              </a:rPr>
              <a:t> kişiliğin anne baba eylemleri ya da hatalarıyla değil, biyolojik yapılarıyla biçimlendiğini belirtmiştir. </a:t>
            </a:r>
          </a:p>
          <a:p>
            <a:endParaRPr lang="tr-TR" dirty="0"/>
          </a:p>
        </p:txBody>
      </p:sp>
    </p:spTree>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Ortak Kullanıcı\Desktop\İD2.jfif"/>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5 Metin kutusu"/>
          <p:cNvSpPr txBox="1"/>
          <p:nvPr/>
        </p:nvSpPr>
        <p:spPr>
          <a:xfrm>
            <a:off x="1691680" y="4293096"/>
            <a:ext cx="8064896" cy="830997"/>
          </a:xfrm>
          <a:prstGeom prst="rect">
            <a:avLst/>
          </a:prstGeom>
          <a:noFill/>
        </p:spPr>
        <p:txBody>
          <a:bodyPr wrap="square" rtlCol="0">
            <a:spAutoFit/>
          </a:bodyPr>
          <a:lstStyle/>
          <a:p>
            <a:r>
              <a:rPr lang="tr-TR" sz="4800" dirty="0">
                <a:solidFill>
                  <a:schemeClr val="bg1"/>
                </a:solidFill>
                <a:latin typeface="Arial Black" pitchFamily="34" charset="0"/>
              </a:rPr>
              <a:t>İNSANIN DOĞASI</a:t>
            </a:r>
          </a:p>
        </p:txBody>
      </p:sp>
    </p:spTree>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229600" cy="7029400"/>
          </a:xfrm>
        </p:spPr>
        <p:txBody>
          <a:bodyPr>
            <a:normAutofit fontScale="62500" lnSpcReduction="20000"/>
          </a:bodyPr>
          <a:lstStyle/>
          <a:p>
            <a:pPr algn="just"/>
            <a:endParaRPr lang="tr-TR" sz="3200" dirty="0"/>
          </a:p>
          <a:p>
            <a:pPr algn="just">
              <a:buFont typeface="Wingdings" pitchFamily="2" charset="2"/>
              <a:buChar char="v"/>
            </a:pPr>
            <a:r>
              <a:rPr lang="tr-TR" sz="3200" dirty="0" err="1"/>
              <a:t>Eysenck</a:t>
            </a:r>
            <a:r>
              <a:rPr lang="tr-TR" sz="3200" dirty="0"/>
              <a:t> de </a:t>
            </a:r>
            <a:r>
              <a:rPr lang="tr-TR" sz="3200" dirty="0" err="1"/>
              <a:t>Cattel</a:t>
            </a:r>
            <a:r>
              <a:rPr lang="tr-TR" sz="3200" dirty="0"/>
              <a:t> gibi psikolojinin amacının davranışı </a:t>
            </a:r>
            <a:r>
              <a:rPr lang="tr-TR" sz="3200" dirty="0" err="1"/>
              <a:t>yordamak</a:t>
            </a:r>
            <a:r>
              <a:rPr lang="tr-TR" sz="3200" dirty="0"/>
              <a:t> olduğunu ve kişiliğin incelenmesinde faktör analizinden yararlanılması gerektiğini belirtmiştir. </a:t>
            </a:r>
          </a:p>
          <a:p>
            <a:pPr algn="just"/>
            <a:endParaRPr lang="tr-TR" sz="3200" dirty="0"/>
          </a:p>
          <a:p>
            <a:pPr algn="just">
              <a:buFont typeface="Wingdings" pitchFamily="2" charset="2"/>
              <a:buChar char="v"/>
            </a:pPr>
            <a:r>
              <a:rPr lang="tr-TR" sz="3200" dirty="0" err="1">
                <a:solidFill>
                  <a:srgbClr val="FFFF00"/>
                </a:solidFill>
              </a:rPr>
              <a:t>Eysenck’in</a:t>
            </a:r>
            <a:r>
              <a:rPr lang="tr-TR" sz="3200" dirty="0">
                <a:solidFill>
                  <a:srgbClr val="FFFF00"/>
                </a:solidFill>
              </a:rPr>
              <a:t> kişilik kuramı güçlü </a:t>
            </a:r>
            <a:r>
              <a:rPr lang="tr-TR" sz="3200" dirty="0" err="1">
                <a:solidFill>
                  <a:srgbClr val="FFFF00"/>
                </a:solidFill>
              </a:rPr>
              <a:t>psikometrik</a:t>
            </a:r>
            <a:r>
              <a:rPr lang="tr-TR" sz="3200" dirty="0">
                <a:solidFill>
                  <a:srgbClr val="FFFF00"/>
                </a:solidFill>
              </a:rPr>
              <a:t> ve biyolojik temellere sahiptir. İnsan kişiliğinin yapısını incelemek ve ölçmek için karmaşık </a:t>
            </a:r>
            <a:r>
              <a:rPr lang="tr-TR" sz="3200" dirty="0" err="1">
                <a:solidFill>
                  <a:srgbClr val="FFFF00"/>
                </a:solidFill>
              </a:rPr>
              <a:t>psikometrik</a:t>
            </a:r>
            <a:r>
              <a:rPr lang="tr-TR" sz="3200" dirty="0">
                <a:solidFill>
                  <a:srgbClr val="FFFF00"/>
                </a:solidFill>
              </a:rPr>
              <a:t> tekniklerin gerekli olduğuna ancak bunların tek başlarına yeterli olmadığına inanan </a:t>
            </a:r>
            <a:r>
              <a:rPr lang="tr-TR" sz="3200" dirty="0" err="1">
                <a:solidFill>
                  <a:srgbClr val="FFFF00"/>
                </a:solidFill>
              </a:rPr>
              <a:t>Eysenck</a:t>
            </a:r>
            <a:r>
              <a:rPr lang="tr-TR" sz="3200" dirty="0">
                <a:solidFill>
                  <a:srgbClr val="FFFF00"/>
                </a:solidFill>
              </a:rPr>
              <a:t>, biyolojik temelleri ortaya konmadıkça faktör analizi tekniği ile elde edilen kişilik bileşenlerinin kısır ve anlamsız kalacağını belirtmiştir. </a:t>
            </a:r>
          </a:p>
          <a:p>
            <a:pPr algn="just">
              <a:buFont typeface="Wingdings" pitchFamily="2" charset="2"/>
              <a:buChar char="v"/>
            </a:pPr>
            <a:endParaRPr lang="tr-TR" sz="3200" dirty="0"/>
          </a:p>
          <a:p>
            <a:pPr algn="just">
              <a:buFont typeface="Wingdings" pitchFamily="2" charset="2"/>
              <a:buChar char="v"/>
            </a:pPr>
            <a:r>
              <a:rPr lang="tr-TR" sz="3200" dirty="0" err="1"/>
              <a:t>Eysenck</a:t>
            </a:r>
            <a:r>
              <a:rPr lang="tr-TR" sz="3200" dirty="0"/>
              <a:t> kişiliği; bireyin çevresine benzersiz uyumunu belirleyen, kişinin karakterinin, mizacının, zekasının, fiziksel özelliklerinin az çok istikrarlı ve kalıcı bir organizasyonu olarak tanımlamaktadır. </a:t>
            </a:r>
          </a:p>
          <a:p>
            <a:pPr algn="just"/>
            <a:endParaRPr lang="tr-TR" sz="3200" dirty="0"/>
          </a:p>
          <a:p>
            <a:pPr algn="just"/>
            <a:endParaRPr lang="tr-TR" sz="3200" dirty="0"/>
          </a:p>
          <a:p>
            <a:pPr algn="just">
              <a:buFont typeface="Wingdings" pitchFamily="2" charset="2"/>
              <a:buChar char="v"/>
            </a:pPr>
            <a:r>
              <a:rPr lang="tr-TR" sz="3200" dirty="0" err="1">
                <a:solidFill>
                  <a:srgbClr val="FFFF00"/>
                </a:solidFill>
              </a:rPr>
              <a:t>Eysenck’e</a:t>
            </a:r>
            <a:r>
              <a:rPr lang="tr-TR" sz="3200" dirty="0">
                <a:solidFill>
                  <a:srgbClr val="FFFF00"/>
                </a:solidFill>
              </a:rPr>
              <a:t> göre tüm bireylerde az ya da çok dışadönüklük ve </a:t>
            </a:r>
            <a:r>
              <a:rPr lang="tr-TR" sz="3200" dirty="0" err="1">
                <a:solidFill>
                  <a:srgbClr val="FFFF00"/>
                </a:solidFill>
              </a:rPr>
              <a:t>nevrotizm</a:t>
            </a:r>
            <a:r>
              <a:rPr lang="tr-TR" sz="3200" dirty="0">
                <a:solidFill>
                  <a:srgbClr val="FFFF00"/>
                </a:solidFill>
              </a:rPr>
              <a:t> bulunmaktadır. İnsanlar aslında tüm kişilik özelliklerini belirli bir miktarda barındırırlar ancak hangi özelliklerin daha baskın olacağı biyolojik yapımız sayesinde belirlenir.</a:t>
            </a:r>
          </a:p>
          <a:p>
            <a:endParaRPr lang="tr-TR" dirty="0"/>
          </a:p>
        </p:txBody>
      </p:sp>
    </p:spTree>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idx="1"/>
          </p:nvPr>
        </p:nvSpPr>
        <p:spPr>
          <a:xfrm>
            <a:off x="467544" y="476672"/>
            <a:ext cx="8229600" cy="6381328"/>
          </a:xfrm>
        </p:spPr>
        <p:txBody>
          <a:bodyPr>
            <a:normAutofit fontScale="70000" lnSpcReduction="20000"/>
          </a:bodyPr>
          <a:lstStyle/>
          <a:p>
            <a:pPr algn="just">
              <a:buFont typeface="Wingdings" pitchFamily="2" charset="2"/>
              <a:buChar char="v"/>
            </a:pPr>
            <a:r>
              <a:rPr lang="tr-TR" sz="3200" dirty="0" err="1"/>
              <a:t>Eysenck’in</a:t>
            </a:r>
            <a:r>
              <a:rPr lang="tr-TR" sz="3200" dirty="0"/>
              <a:t> faktör analizini kullanma şekli </a:t>
            </a:r>
            <a:r>
              <a:rPr lang="tr-TR" sz="3200" dirty="0" err="1"/>
              <a:t>Cattel’den</a:t>
            </a:r>
            <a:r>
              <a:rPr lang="tr-TR" sz="3200" dirty="0"/>
              <a:t> biraz farklıdır. Tümevarımcı bir yaklaşımı benimseyen </a:t>
            </a:r>
            <a:r>
              <a:rPr lang="tr-TR" sz="3200" dirty="0" err="1"/>
              <a:t>Cattel’in</a:t>
            </a:r>
            <a:r>
              <a:rPr lang="tr-TR" sz="3200" dirty="0"/>
              <a:t> aksine </a:t>
            </a:r>
            <a:r>
              <a:rPr lang="tr-TR" sz="3200" dirty="0" err="1"/>
              <a:t>Eysenck</a:t>
            </a:r>
            <a:r>
              <a:rPr lang="tr-TR" sz="3200" dirty="0"/>
              <a:t> ölçülmek istenen temel özellikle ilgili iyi geliştirilmiş bir hipotezle işe başlanması ve bu özellikle ilgili kesin ölçümler gerçekleştirilerek yola devam edilmesi gerekliliğini savunur.</a:t>
            </a:r>
          </a:p>
          <a:p>
            <a:pPr algn="just"/>
            <a:endParaRPr lang="tr-TR" sz="3200" dirty="0"/>
          </a:p>
          <a:p>
            <a:pPr algn="just">
              <a:buFont typeface="Wingdings" pitchFamily="2" charset="2"/>
              <a:buChar char="v"/>
            </a:pPr>
            <a:r>
              <a:rPr lang="tr-TR" sz="3200" dirty="0" err="1">
                <a:solidFill>
                  <a:srgbClr val="FFFF00"/>
                </a:solidFill>
              </a:rPr>
              <a:t>Eysenck</a:t>
            </a:r>
            <a:r>
              <a:rPr lang="tr-TR" sz="3200" dirty="0">
                <a:solidFill>
                  <a:srgbClr val="FFFF00"/>
                </a:solidFill>
              </a:rPr>
              <a:t> bu yaklaşımla faktörleri belirlemede dört temel ölçüt ortaya koymuştur. Bunlardan biri, faktörün varlığına ilişkin </a:t>
            </a:r>
            <a:r>
              <a:rPr lang="tr-TR" sz="3200" dirty="0" err="1">
                <a:solidFill>
                  <a:srgbClr val="FFFF00"/>
                </a:solidFill>
              </a:rPr>
              <a:t>psikometrik</a:t>
            </a:r>
            <a:r>
              <a:rPr lang="tr-TR" sz="3200" dirty="0">
                <a:solidFill>
                  <a:srgbClr val="FFFF00"/>
                </a:solidFill>
              </a:rPr>
              <a:t> kanıtlar elde edilmiş olmasıdır. Diğer bir deyişle elde edilen faktör güvenilir ve yinelenebilir olmalıdır. Bir diğer ölçüt elde edilen faktörün kalıtımsal bir temeli olması ve genetik bir modele yerleşmesidir.  Üçüncü ölçüt, elde edilen faktörün kuramsal bir bakış açısıyla anlamlı olmasıdır. Daha önce de belirtildiği gibi </a:t>
            </a:r>
            <a:r>
              <a:rPr lang="tr-TR" sz="3200" dirty="0" err="1">
                <a:solidFill>
                  <a:srgbClr val="FFFF00"/>
                </a:solidFill>
              </a:rPr>
              <a:t>Eysenck</a:t>
            </a:r>
            <a:r>
              <a:rPr lang="tr-TR" sz="3200" dirty="0">
                <a:solidFill>
                  <a:srgbClr val="FFFF00"/>
                </a:solidFill>
              </a:rPr>
              <a:t> araştırmada tümdengelimci bir yaklaşımı benimsemiş ve araştırmaya kuramsal bir temelle başlamış daha sonra verilerini toplamıştır. Son ölçüt ise elde edilen faktörün sosyal açıdan anlamlılık taşımasıdır. Diğer bir deyişle, matematiksel olarak elde edilen bu faktörlerin madde bağımlılığı, sıra dışı sportif başarılar, suç, </a:t>
            </a:r>
            <a:r>
              <a:rPr lang="tr-TR" sz="3200" dirty="0" err="1">
                <a:solidFill>
                  <a:srgbClr val="FFFF00"/>
                </a:solidFill>
              </a:rPr>
              <a:t>psikotik</a:t>
            </a:r>
            <a:r>
              <a:rPr lang="tr-TR" sz="3200" dirty="0">
                <a:solidFill>
                  <a:srgbClr val="FFFF00"/>
                </a:solidFill>
              </a:rPr>
              <a:t> davranışlar gibi değişkenlerle ilişkili olması gerekmektedir.</a:t>
            </a:r>
          </a:p>
          <a:p>
            <a:endParaRPr lang="tr-TR" dirty="0"/>
          </a:p>
        </p:txBody>
      </p:sp>
    </p:spTree>
  </p:cSld>
  <p:clrMapOvr>
    <a:masterClrMapping/>
  </p:clrMapOvr>
  <p:transition spd="med">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546088"/>
          </a:xfrm>
        </p:spPr>
        <p:txBody>
          <a:bodyPr>
            <a:normAutofit fontScale="92500" lnSpcReduction="20000"/>
          </a:bodyPr>
          <a:lstStyle/>
          <a:p>
            <a:pPr algn="just">
              <a:buFont typeface="Wingdings" pitchFamily="2" charset="2"/>
              <a:buChar char="v"/>
            </a:pPr>
            <a:r>
              <a:rPr lang="tr-TR" sz="3200" dirty="0"/>
              <a:t>Bu ölçütleri kullanarak gerçekleştirdiği faktör analizleri sonucunda insan davranışının en fazla üç süper özellikle açıklanabileceğini belirten </a:t>
            </a:r>
            <a:r>
              <a:rPr lang="tr-TR" sz="3200" dirty="0" err="1"/>
              <a:t>Eysenck</a:t>
            </a:r>
            <a:r>
              <a:rPr lang="tr-TR" sz="3200" dirty="0"/>
              <a:t> bunlara tip adını vermektedir. </a:t>
            </a:r>
          </a:p>
          <a:p>
            <a:pPr algn="just"/>
            <a:endParaRPr lang="tr-TR" sz="3200" dirty="0"/>
          </a:p>
          <a:p>
            <a:pPr algn="just">
              <a:buFont typeface="Wingdings" pitchFamily="2" charset="2"/>
              <a:buChar char="v"/>
            </a:pPr>
            <a:r>
              <a:rPr lang="tr-TR" sz="3200" dirty="0" err="1">
                <a:solidFill>
                  <a:srgbClr val="FFFF00"/>
                </a:solidFill>
              </a:rPr>
              <a:t>Eysenck’e</a:t>
            </a:r>
            <a:r>
              <a:rPr lang="tr-TR" sz="3200" dirty="0">
                <a:solidFill>
                  <a:srgbClr val="FFFF00"/>
                </a:solidFill>
              </a:rPr>
              <a:t> göre en temel kişilik özellikleri büyük ölçüde genetik olarak belirlenmekle birlikte, davranışın biçimlenmesinde kalıtım ve çevre etkileşimi çok önemlidir. Bu yüzden ayırıcı özellikler ve tipler temel olarak kalıtımla belirlenmekle birlikte çevresel ve durumsal faktörler de kişiliği etkilemektedir.</a:t>
            </a:r>
          </a:p>
          <a:p>
            <a:endParaRPr lang="tr-TR" dirty="0"/>
          </a:p>
        </p:txBody>
      </p:sp>
    </p:spTree>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Ortak Kullanıcı\Desktop\KİŞİLİ KURAMLARI\beyin3.jfif"/>
          <p:cNvPicPr>
            <a:picLocks noChangeAspect="1" noChangeArrowheads="1"/>
          </p:cNvPicPr>
          <p:nvPr/>
        </p:nvPicPr>
        <p:blipFill>
          <a:blip r:embed="rId2" cstate="print"/>
          <a:srcRect/>
          <a:stretch>
            <a:fillRect/>
          </a:stretch>
        </p:blipFill>
        <p:spPr bwMode="auto">
          <a:xfrm>
            <a:off x="3131840" y="0"/>
            <a:ext cx="6012160" cy="4712987"/>
          </a:xfrm>
          <a:prstGeom prst="rect">
            <a:avLst/>
          </a:prstGeom>
          <a:noFill/>
        </p:spPr>
      </p:pic>
      <p:sp>
        <p:nvSpPr>
          <p:cNvPr id="6" name="5 Metin kutusu"/>
          <p:cNvSpPr txBox="1"/>
          <p:nvPr/>
        </p:nvSpPr>
        <p:spPr>
          <a:xfrm>
            <a:off x="467544" y="4509120"/>
            <a:ext cx="6840760" cy="1323439"/>
          </a:xfrm>
          <a:prstGeom prst="rect">
            <a:avLst/>
          </a:prstGeom>
          <a:noFill/>
        </p:spPr>
        <p:txBody>
          <a:bodyPr wrap="square" rtlCol="0">
            <a:spAutoFit/>
          </a:bodyPr>
          <a:lstStyle/>
          <a:p>
            <a:r>
              <a:rPr lang="tr-TR" sz="4000" dirty="0">
                <a:solidFill>
                  <a:srgbClr val="FFFF00"/>
                </a:solidFill>
                <a:latin typeface="Times New Roman" panose="02020603050405020304" pitchFamily="18" charset="0"/>
                <a:cs typeface="Times New Roman" panose="02020603050405020304" pitchFamily="18" charset="0"/>
              </a:rPr>
              <a:t>Genetik ve Beyin Aktivitelerinin Kişilikteki Rolü </a:t>
            </a:r>
            <a:endParaRPr lang="tr-TR" sz="4000" dirty="0">
              <a:solidFill>
                <a:srgbClr val="FFFF00"/>
              </a:solidFill>
            </a:endParaRPr>
          </a:p>
        </p:txBody>
      </p:sp>
    </p:spTree>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22152"/>
          </a:xfrm>
        </p:spPr>
        <p:txBody>
          <a:bodyPr>
            <a:normAutofit/>
          </a:bodyPr>
          <a:lstStyle/>
          <a:p>
            <a:pPr>
              <a:buFont typeface="Wingdings" pitchFamily="2" charset="2"/>
              <a:buChar char="v"/>
            </a:pPr>
            <a:r>
              <a:rPr lang="tr-TR" dirty="0"/>
              <a:t>Kişiliğin oluşumunda </a:t>
            </a:r>
            <a:r>
              <a:rPr lang="tr-TR" dirty="0" err="1"/>
              <a:t>Eysenck’in</a:t>
            </a:r>
            <a:r>
              <a:rPr lang="tr-TR" dirty="0"/>
              <a:t> vurguladığı gibi biyolojik yönümüzün etkisinin olduğunu savunanlar azımsanamayacak düzeydedir.</a:t>
            </a:r>
          </a:p>
          <a:p>
            <a:pPr>
              <a:buFont typeface="Wingdings" pitchFamily="2" charset="2"/>
              <a:buChar char="v"/>
            </a:pPr>
            <a:r>
              <a:rPr lang="tr-TR" dirty="0">
                <a:solidFill>
                  <a:srgbClr val="FFFF00"/>
                </a:solidFill>
              </a:rPr>
              <a:t>Genetik ve kişilik arasındaki ilişkiye odaklanan alan genellikle </a:t>
            </a:r>
            <a:r>
              <a:rPr lang="tr-TR" dirty="0" err="1">
                <a:solidFill>
                  <a:srgbClr val="FFFF00"/>
                </a:solidFill>
              </a:rPr>
              <a:t>davra</a:t>
            </a:r>
            <a:r>
              <a:rPr lang="tr-TR" dirty="0">
                <a:solidFill>
                  <a:srgbClr val="FFFF00"/>
                </a:solidFill>
              </a:rPr>
              <a:t>-</a:t>
            </a:r>
            <a:r>
              <a:rPr lang="tr-TR" dirty="0" err="1">
                <a:solidFill>
                  <a:srgbClr val="FFFF00"/>
                </a:solidFill>
              </a:rPr>
              <a:t>nışsal</a:t>
            </a:r>
            <a:r>
              <a:rPr lang="tr-TR" dirty="0">
                <a:solidFill>
                  <a:srgbClr val="FFFF00"/>
                </a:solidFill>
              </a:rPr>
              <a:t> genetik olarak adlandırılmaktadır (</a:t>
            </a:r>
            <a:r>
              <a:rPr lang="tr-TR" dirty="0" err="1">
                <a:solidFill>
                  <a:srgbClr val="FFFF00"/>
                </a:solidFill>
              </a:rPr>
              <a:t>Schultz</a:t>
            </a:r>
            <a:r>
              <a:rPr lang="tr-TR" dirty="0">
                <a:solidFill>
                  <a:srgbClr val="FFFF00"/>
                </a:solidFill>
              </a:rPr>
              <a:t>&amp; </a:t>
            </a:r>
            <a:r>
              <a:rPr lang="tr-TR" dirty="0" err="1">
                <a:solidFill>
                  <a:srgbClr val="FFFF00"/>
                </a:solidFill>
              </a:rPr>
              <a:t>Schultz</a:t>
            </a:r>
            <a:r>
              <a:rPr lang="tr-TR" dirty="0">
                <a:solidFill>
                  <a:srgbClr val="FFFF00"/>
                </a:solidFill>
              </a:rPr>
              <a:t>,2013).</a:t>
            </a:r>
          </a:p>
          <a:p>
            <a:pPr>
              <a:buFont typeface="Wingdings" pitchFamily="2" charset="2"/>
              <a:buChar char="v"/>
            </a:pPr>
            <a:r>
              <a:rPr lang="tr-TR" dirty="0"/>
              <a:t>Bu bölümde gen ve beyin araştırmalarına örnekler verilerek kişilik ü-zerindeki etkileri açıklanmaya çalışılmıştır.</a:t>
            </a:r>
          </a:p>
          <a:p>
            <a:endParaRPr lang="tr-TR" dirty="0"/>
          </a:p>
        </p:txBody>
      </p:sp>
    </p:spTree>
  </p:cSld>
  <p:clrMapOvr>
    <a:masterClrMapping/>
  </p:clrMapOvr>
  <p:transition spd="med">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rtak Kullanıcı\Desktop\KİŞİLİ KURAMLARI\kübizm.jfif"/>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5 Dikdörtgen"/>
          <p:cNvSpPr/>
          <p:nvPr/>
        </p:nvSpPr>
        <p:spPr>
          <a:xfrm>
            <a:off x="-91220" y="0"/>
            <a:ext cx="9235220"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dirty="0">
                <a:solidFill>
                  <a:srgbClr val="00B0F0"/>
                </a:solidFill>
              </a:rPr>
              <a:t>Kişilik Özelliklerinin Kalıtımı</a:t>
            </a:r>
            <a:endParaRPr lang="tr-TR" sz="5400" b="1" cap="none" spc="0" dirty="0">
              <a:ln w="50800"/>
              <a:solidFill>
                <a:srgbClr val="00B0F0"/>
              </a:solidFill>
              <a:effectLst/>
            </a:endParaRPr>
          </a:p>
        </p:txBody>
      </p:sp>
    </p:spTree>
  </p:cSld>
  <p:clrMapOvr>
    <a:masterClrMapping/>
  </p:clrMapOvr>
  <p:transition spd="med">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a:buFont typeface="Wingdings" pitchFamily="2" charset="2"/>
              <a:buChar char="v"/>
            </a:pPr>
            <a:r>
              <a:rPr lang="tr-TR" dirty="0">
                <a:solidFill>
                  <a:srgbClr val="FFFF00"/>
                </a:solidFill>
                <a:latin typeface="Times New Roman" panose="02020603050405020304" pitchFamily="18" charset="0"/>
                <a:cs typeface="Times New Roman" panose="02020603050405020304" pitchFamily="18" charset="0"/>
              </a:rPr>
              <a:t>Kalıtım mı, çevre mi? Pek çoğumuz aile ortamında «Kız halaya, oğlan dayıya çekermiş.» deyiminin kullanıldığına şahit olmuşuzdur.</a:t>
            </a:r>
          </a:p>
          <a:p>
            <a:pPr>
              <a:buFont typeface="Wingdings" pitchFamily="2" charset="2"/>
              <a:buChar char="v"/>
            </a:pPr>
            <a:r>
              <a:rPr lang="tr-TR" dirty="0">
                <a:latin typeface="Times New Roman" panose="02020603050405020304" pitchFamily="18" charset="0"/>
                <a:cs typeface="Times New Roman" panose="02020603050405020304" pitchFamily="18" charset="0"/>
              </a:rPr>
              <a:t>Bu deyim, kalıtıma işaret etse de yetiştirme tarzı ile daha yakından ilişkilidir.</a:t>
            </a:r>
          </a:p>
          <a:p>
            <a:pPr>
              <a:buFont typeface="Wingdings" pitchFamily="2" charset="2"/>
              <a:buChar char="v"/>
            </a:pPr>
            <a:r>
              <a:rPr lang="tr-TR" dirty="0">
                <a:solidFill>
                  <a:srgbClr val="FFFF00"/>
                </a:solidFill>
                <a:latin typeface="Times New Roman" panose="02020603050405020304" pitchFamily="18" charset="0"/>
                <a:cs typeface="Times New Roman" panose="02020603050405020304" pitchFamily="18" charset="0"/>
              </a:rPr>
              <a:t>Araştırmacılar bu soruyu şu şekilde sorarlar: Yetişkin kişiliğinizin ne kadarı doğduğunuz anda belirlenmiştir?</a:t>
            </a:r>
          </a:p>
          <a:p>
            <a:pPr>
              <a:buFont typeface="Wingdings" pitchFamily="2" charset="2"/>
              <a:buChar char="v"/>
            </a:pPr>
            <a:r>
              <a:rPr lang="tr-TR" dirty="0">
                <a:latin typeface="Times New Roman" panose="02020603050405020304" pitchFamily="18" charset="0"/>
                <a:cs typeface="Times New Roman" panose="02020603050405020304" pitchFamily="18" charset="0"/>
              </a:rPr>
              <a:t>Ancak bu konuda kanıt elde etmek kolay değildir ve eldeki verinin nasıl yorumlanacağı tartışmalıdır.</a:t>
            </a:r>
            <a:endParaRPr lang="tr-TR" dirty="0"/>
          </a:p>
        </p:txBody>
      </p:sp>
    </p:spTree>
  </p:cSld>
  <p:clrMapOvr>
    <a:masterClrMapping/>
  </p:clrMapOvr>
  <p:transition spd="med">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Zekanın Kalıtımına İlişkin Bir</a:t>
            </a:r>
            <a:br>
              <a:rPr lang="tr-TR" dirty="0"/>
            </a:br>
            <a:r>
              <a:rPr lang="tr-TR" dirty="0"/>
              <a:t>             Araştırma</a:t>
            </a:r>
          </a:p>
        </p:txBody>
      </p:sp>
      <p:sp>
        <p:nvSpPr>
          <p:cNvPr id="3" name="2 İçerik Yer Tutucusu"/>
          <p:cNvSpPr>
            <a:spLocks noGrp="1"/>
          </p:cNvSpPr>
          <p:nvPr>
            <p:ph idx="1"/>
          </p:nvPr>
        </p:nvSpPr>
        <p:spPr/>
        <p:txBody>
          <a:bodyPr>
            <a:normAutofit fontScale="92500" lnSpcReduction="20000"/>
          </a:bodyPr>
          <a:lstStyle/>
          <a:p>
            <a:pPr>
              <a:buFont typeface="Wingdings" pitchFamily="2" charset="2"/>
              <a:buChar char="v"/>
            </a:pPr>
            <a:r>
              <a:rPr lang="tr-TR" dirty="0">
                <a:solidFill>
                  <a:srgbClr val="FFFF00"/>
                </a:solidFill>
                <a:latin typeface="Times New Roman" panose="02020603050405020304" pitchFamily="18" charset="0"/>
                <a:cs typeface="Times New Roman" panose="02020603050405020304" pitchFamily="18" charset="0"/>
              </a:rPr>
              <a:t>Arthur </a:t>
            </a:r>
            <a:r>
              <a:rPr lang="tr-TR" dirty="0" err="1">
                <a:solidFill>
                  <a:srgbClr val="FFFF00"/>
                </a:solidFill>
                <a:latin typeface="Times New Roman" panose="02020603050405020304" pitchFamily="18" charset="0"/>
                <a:cs typeface="Times New Roman" panose="02020603050405020304" pitchFamily="18" charset="0"/>
              </a:rPr>
              <a:t>Jensen</a:t>
            </a:r>
            <a:r>
              <a:rPr lang="tr-TR" dirty="0">
                <a:solidFill>
                  <a:srgbClr val="FFFF00"/>
                </a:solidFill>
                <a:latin typeface="Times New Roman" panose="02020603050405020304" pitchFamily="18" charset="0"/>
                <a:cs typeface="Times New Roman" panose="02020603050405020304" pitchFamily="18" charset="0"/>
              </a:rPr>
              <a:t> (1969), zeka üzerine yapılan çalışmaları ve siyah Amerikalıların standart zeka testlerinde beyazlardan daha düşük sonuçlar aldığı bulgusunu inceledi. Bu gözlemlerden siyahların kalıtsal olarak beyazlardan daha az zeki olduğu sonucuna vardı. Richard </a:t>
            </a:r>
            <a:r>
              <a:rPr lang="tr-TR" dirty="0" err="1">
                <a:solidFill>
                  <a:srgbClr val="FFFF00"/>
                </a:solidFill>
                <a:latin typeface="Times New Roman" panose="02020603050405020304" pitchFamily="18" charset="0"/>
                <a:cs typeface="Times New Roman" panose="02020603050405020304" pitchFamily="18" charset="0"/>
              </a:rPr>
              <a:t>Herrstein</a:t>
            </a:r>
            <a:r>
              <a:rPr lang="tr-TR" dirty="0">
                <a:solidFill>
                  <a:srgbClr val="FFFF00"/>
                </a:solidFill>
                <a:latin typeface="Times New Roman" panose="02020603050405020304" pitchFamily="18" charset="0"/>
                <a:cs typeface="Times New Roman" panose="02020603050405020304" pitchFamily="18" charset="0"/>
              </a:rPr>
              <a:t> ve Charles </a:t>
            </a:r>
            <a:r>
              <a:rPr lang="tr-TR" dirty="0" err="1">
                <a:solidFill>
                  <a:srgbClr val="FFFF00"/>
                </a:solidFill>
                <a:latin typeface="Times New Roman" panose="02020603050405020304" pitchFamily="18" charset="0"/>
                <a:cs typeface="Times New Roman" panose="02020603050405020304" pitchFamily="18" charset="0"/>
              </a:rPr>
              <a:t>Murry</a:t>
            </a:r>
            <a:r>
              <a:rPr lang="tr-TR" dirty="0">
                <a:solidFill>
                  <a:srgbClr val="FFFF00"/>
                </a:solidFill>
                <a:latin typeface="Times New Roman" panose="02020603050405020304" pitchFamily="18" charset="0"/>
                <a:cs typeface="Times New Roman" panose="02020603050405020304" pitchFamily="18" charset="0"/>
              </a:rPr>
              <a:t> adlı iki araştırmacı 1994 yılında bir eser yayınladı ve zekanın %40-%80 kadarının kalıtsal olduğunu söylediler. Bu tip bir bulgu, devlet tarafından yürütülen pek çok azınlık destek programının işlevsiz olacağı anlamına geliyordu. Eğer zeka bu denli kalıtsal ise her nesilde siyah Amerikalıların eğitilmesi gerekirdi ve bu da gereksiz bir masraftı.</a:t>
            </a:r>
          </a:p>
          <a:p>
            <a:endParaRPr lang="tr-TR" dirty="0"/>
          </a:p>
        </p:txBody>
      </p:sp>
    </p:spTree>
  </p:cSld>
  <p:clrMapOvr>
    <a:masterClrMapping/>
  </p:clrMapOvr>
  <p:transition spd="med">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6194160"/>
          </a:xfrm>
        </p:spPr>
        <p:txBody>
          <a:bodyPr>
            <a:normAutofit fontScale="85000" lnSpcReduction="10000"/>
          </a:bodyPr>
          <a:lstStyle/>
          <a:p>
            <a:pPr>
              <a:buFont typeface="Wingdings" pitchFamily="2" charset="2"/>
              <a:buChar char="v"/>
            </a:pPr>
            <a:r>
              <a:rPr lang="tr-TR" sz="3200" dirty="0">
                <a:latin typeface="Times New Roman" panose="02020603050405020304" pitchFamily="18" charset="0"/>
                <a:cs typeface="Times New Roman" panose="02020603050405020304" pitchFamily="18" charset="0"/>
              </a:rPr>
              <a:t>Psikologların çoğu, zekadaki kalıtsal farklılık iddiasını aşağılayıcı buldular ve böyle bir sonucun araştırma bulgularıyla tutarsız olduğuna dikkat çektiler (</a:t>
            </a:r>
            <a:r>
              <a:rPr lang="tr-TR" sz="3200" dirty="0" err="1">
                <a:latin typeface="Times New Roman" panose="02020603050405020304" pitchFamily="18" charset="0"/>
                <a:cs typeface="Times New Roman" panose="02020603050405020304" pitchFamily="18" charset="0"/>
              </a:rPr>
              <a:t>Flynn</a:t>
            </a:r>
            <a:r>
              <a:rPr lang="tr-TR" sz="3200" dirty="0">
                <a:latin typeface="Times New Roman" panose="02020603050405020304" pitchFamily="18" charset="0"/>
                <a:cs typeface="Times New Roman" panose="02020603050405020304" pitchFamily="18" charset="0"/>
              </a:rPr>
              <a:t>, 1999).</a:t>
            </a:r>
          </a:p>
          <a:p>
            <a:pPr>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Çevrenin etkisine vurgu yapan araştırmalara yol açmıştır ve bu araştırmaların sonucunda siyah ve beyaz çocukların benzer puanlar aldığı ortaya çıkmıştır (</a:t>
            </a:r>
            <a:r>
              <a:rPr lang="tr-TR" sz="3200" dirty="0" err="1">
                <a:solidFill>
                  <a:srgbClr val="FFFF00"/>
                </a:solidFill>
                <a:latin typeface="Times New Roman" panose="02020603050405020304" pitchFamily="18" charset="0"/>
                <a:cs typeface="Times New Roman" panose="02020603050405020304" pitchFamily="18" charset="0"/>
              </a:rPr>
              <a:t>Zernike</a:t>
            </a:r>
            <a:r>
              <a:rPr lang="tr-TR" sz="3200" dirty="0">
                <a:solidFill>
                  <a:srgbClr val="FFFF00"/>
                </a:solidFill>
                <a:latin typeface="Times New Roman" panose="02020603050405020304" pitchFamily="18" charset="0"/>
                <a:cs typeface="Times New Roman" panose="02020603050405020304" pitchFamily="18" charset="0"/>
              </a:rPr>
              <a:t>, 2000; </a:t>
            </a:r>
            <a:r>
              <a:rPr lang="tr-TR" sz="3200" dirty="0" err="1">
                <a:solidFill>
                  <a:srgbClr val="FFFF00"/>
                </a:solidFill>
                <a:latin typeface="Times New Roman" panose="02020603050405020304" pitchFamily="18" charset="0"/>
                <a:cs typeface="Times New Roman" panose="02020603050405020304" pitchFamily="18" charset="0"/>
              </a:rPr>
              <a:t>Scarr</a:t>
            </a:r>
            <a:r>
              <a:rPr lang="tr-TR" sz="3200" dirty="0">
                <a:solidFill>
                  <a:srgbClr val="FFFF00"/>
                </a:solidFill>
                <a:latin typeface="Times New Roman" panose="02020603050405020304" pitchFamily="18" charset="0"/>
                <a:cs typeface="Times New Roman" panose="02020603050405020304" pitchFamily="18" charset="0"/>
              </a:rPr>
              <a:t>&amp; </a:t>
            </a:r>
            <a:r>
              <a:rPr lang="tr-TR" sz="3200" dirty="0" err="1">
                <a:solidFill>
                  <a:srgbClr val="FFFF00"/>
                </a:solidFill>
                <a:latin typeface="Times New Roman" panose="02020603050405020304" pitchFamily="18" charset="0"/>
                <a:cs typeface="Times New Roman" panose="02020603050405020304" pitchFamily="18" charset="0"/>
              </a:rPr>
              <a:t>Weinberg</a:t>
            </a:r>
            <a:r>
              <a:rPr lang="tr-TR" sz="3200" dirty="0">
                <a:solidFill>
                  <a:srgbClr val="FFFF00"/>
                </a:solidFill>
                <a:latin typeface="Times New Roman" panose="02020603050405020304" pitchFamily="18" charset="0"/>
                <a:cs typeface="Times New Roman" panose="02020603050405020304" pitchFamily="18" charset="0"/>
              </a:rPr>
              <a:t>, 1976).</a:t>
            </a:r>
          </a:p>
          <a:p>
            <a:pPr>
              <a:buFont typeface="Wingdings" pitchFamily="2" charset="2"/>
              <a:buChar char="v"/>
            </a:pPr>
            <a:r>
              <a:rPr lang="tr-TR" sz="3200" dirty="0">
                <a:latin typeface="Times New Roman" panose="02020603050405020304" pitchFamily="18" charset="0"/>
                <a:cs typeface="Times New Roman" panose="02020603050405020304" pitchFamily="18" charset="0"/>
              </a:rPr>
              <a:t>Bu olay kültür odaklı zeka testlerini tartışmaya açmıştır ve kültürden bağımsız zeka testlerinin geliştirilmesini sağlamıştır.</a:t>
            </a:r>
          </a:p>
          <a:p>
            <a:pPr>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APA konu ile ilgili bir çalışma grubu oluşturmuştur. Grup, «Kesinlikle kalıtsal yorumu destekleyecek bir bulgu bulunmamıştır.» sonucuna ulaşmıştır.</a:t>
            </a:r>
          </a:p>
          <a:p>
            <a:endParaRPr lang="tr-TR" dirty="0"/>
          </a:p>
        </p:txBody>
      </p:sp>
    </p:spTree>
  </p:cSld>
  <p:clrMapOvr>
    <a:masterClrMapping/>
  </p:clrMapOvr>
  <p:transition spd="med">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      Çevresel Etkileri Kalıtsal </a:t>
            </a:r>
            <a:br>
              <a:rPr lang="tr-TR"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Etkilerden Ayırmak</a:t>
            </a:r>
            <a:endParaRPr lang="tr-TR" dirty="0"/>
          </a:p>
        </p:txBody>
      </p:sp>
      <p:sp>
        <p:nvSpPr>
          <p:cNvPr id="3" name="2 İçerik Yer Tutucusu"/>
          <p:cNvSpPr>
            <a:spLocks noGrp="1"/>
          </p:cNvSpPr>
          <p:nvPr>
            <p:ph idx="1"/>
          </p:nvPr>
        </p:nvSpPr>
        <p:spPr/>
        <p:txBody>
          <a:bodyPr>
            <a:normAutofit fontScale="85000" lnSpcReduction="10000"/>
          </a:bodyPr>
          <a:lstStyle/>
          <a:p>
            <a:pPr>
              <a:buFont typeface="Wingdings" pitchFamily="2" charset="2"/>
              <a:buChar char="v"/>
            </a:pPr>
            <a:r>
              <a:rPr lang="tr-TR" sz="3200" dirty="0">
                <a:latin typeface="Times New Roman" panose="02020603050405020304" pitchFamily="18" charset="0"/>
                <a:cs typeface="Times New Roman" panose="02020603050405020304" pitchFamily="18" charset="0"/>
              </a:rPr>
              <a:t>İki yöntem kullanılmaktadır: (1) İkizler araştırmaları, (2) Evlat edinilme araştırmaları.</a:t>
            </a:r>
          </a:p>
          <a:p>
            <a:pPr>
              <a:buFont typeface="Wingdings" pitchFamily="2" charset="2"/>
              <a:buChar char="v"/>
            </a:pPr>
            <a:r>
              <a:rPr lang="tr-TR" sz="3200" dirty="0">
                <a:solidFill>
                  <a:srgbClr val="FFFF00"/>
                </a:solidFill>
                <a:latin typeface="Times New Roman" panose="02020603050405020304" pitchFamily="18" charset="0"/>
                <a:cs typeface="Times New Roman" panose="02020603050405020304" pitchFamily="18" charset="0"/>
              </a:rPr>
              <a:t>İkizler araştırmalarında, tek yumurta (TY) ikizleri ve çift yumurta (ÇY) ikizleri arasındaki farktan faydalanılır. </a:t>
            </a:r>
            <a:r>
              <a:rPr lang="tr-TR" sz="3200" dirty="0" err="1">
                <a:solidFill>
                  <a:srgbClr val="FFFF00"/>
                </a:solidFill>
                <a:latin typeface="Times New Roman" panose="02020603050405020304" pitchFamily="18" charset="0"/>
                <a:cs typeface="Times New Roman" panose="02020603050405020304" pitchFamily="18" charset="0"/>
              </a:rPr>
              <a:t>TY’ler</a:t>
            </a:r>
            <a:r>
              <a:rPr lang="tr-TR" sz="3200" dirty="0">
                <a:solidFill>
                  <a:srgbClr val="FFFF00"/>
                </a:solidFill>
                <a:latin typeface="Times New Roman" panose="02020603050405020304" pitchFamily="18" charset="0"/>
                <a:cs typeface="Times New Roman" panose="02020603050405020304" pitchFamily="18" charset="0"/>
              </a:rPr>
              <a:t> aynı genetik koda sahipken </a:t>
            </a:r>
            <a:r>
              <a:rPr lang="tr-TR" sz="3200" dirty="0" err="1">
                <a:solidFill>
                  <a:srgbClr val="FFFF00"/>
                </a:solidFill>
                <a:latin typeface="Times New Roman" panose="02020603050405020304" pitchFamily="18" charset="0"/>
                <a:cs typeface="Times New Roman" panose="02020603050405020304" pitchFamily="18" charset="0"/>
              </a:rPr>
              <a:t>ÇY’ler</a:t>
            </a:r>
            <a:r>
              <a:rPr lang="tr-TR" sz="3200" dirty="0">
                <a:solidFill>
                  <a:srgbClr val="FFFF00"/>
                </a:solidFill>
                <a:latin typeface="Times New Roman" panose="02020603050405020304" pitchFamily="18" charset="0"/>
                <a:cs typeface="Times New Roman" panose="02020603050405020304" pitchFamily="18" charset="0"/>
              </a:rPr>
              <a:t> farklı genetik koda sahiptir.</a:t>
            </a:r>
          </a:p>
          <a:p>
            <a:pPr>
              <a:buFont typeface="Wingdings" pitchFamily="2" charset="2"/>
              <a:buChar char="v"/>
            </a:pPr>
            <a:r>
              <a:rPr lang="tr-TR" sz="3200" dirty="0">
                <a:latin typeface="Times New Roman" panose="02020603050405020304" pitchFamily="18" charset="0"/>
                <a:cs typeface="Times New Roman" panose="02020603050405020304" pitchFamily="18" charset="0"/>
              </a:rPr>
              <a:t>Evlat edinilme araştırmalarında ise evlat edinilmiş çocukların sahiplenici ebeveynlerinden farklı genetik koda sahip olmalarından faydalanılır. Evlat edinilmiş kişilerin kişilik özellikleri ile biyolojik anne-baba kişilik özellikleri karşılaştırılır.</a:t>
            </a:r>
          </a:p>
          <a:p>
            <a:endParaRPr lang="tr-TR" dirty="0"/>
          </a:p>
        </p:txBody>
      </p:sp>
    </p:spTree>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497210"/>
          </a:xfrm>
        </p:spPr>
        <p:txBody>
          <a:bodyPr>
            <a:normAutofit fontScale="90000"/>
          </a:bodyPr>
          <a:lstStyle/>
          <a:p>
            <a:r>
              <a:rPr lang="tr-TR" dirty="0">
                <a:latin typeface="Times New Roman" panose="02020603050405020304" pitchFamily="18" charset="0"/>
                <a:cs typeface="Times New Roman" panose="02020603050405020304" pitchFamily="18" charset="0"/>
              </a:rPr>
              <a:t>İkiz Araştırmaları</a:t>
            </a:r>
            <a:endParaRPr lang="tr-TR" dirty="0"/>
          </a:p>
        </p:txBody>
      </p:sp>
      <p:graphicFrame>
        <p:nvGraphicFramePr>
          <p:cNvPr id="6" name="5 İçerik Yer Tutucusu"/>
          <p:cNvGraphicFramePr>
            <a:graphicFrameLocks noGrp="1"/>
          </p:cNvGraphicFramePr>
          <p:nvPr>
            <p:ph idx="1"/>
          </p:nvPr>
        </p:nvGraphicFramePr>
        <p:xfrm>
          <a:off x="4932040" y="1882773"/>
          <a:ext cx="3754761" cy="2986386"/>
        </p:xfrm>
        <a:graphic>
          <a:graphicData uri="http://schemas.openxmlformats.org/drawingml/2006/table">
            <a:tbl>
              <a:tblPr firstRow="1" bandRow="1">
                <a:tableStyleId>{616DA210-FB5B-4158-B5E0-FEB733F419BA}</a:tableStyleId>
              </a:tblPr>
              <a:tblGrid>
                <a:gridCol w="1251587">
                  <a:extLst>
                    <a:ext uri="{9D8B030D-6E8A-4147-A177-3AD203B41FA5}">
                      <a16:colId xmlns:a16="http://schemas.microsoft.com/office/drawing/2014/main" val="20000"/>
                    </a:ext>
                  </a:extLst>
                </a:gridCol>
                <a:gridCol w="1251587">
                  <a:extLst>
                    <a:ext uri="{9D8B030D-6E8A-4147-A177-3AD203B41FA5}">
                      <a16:colId xmlns:a16="http://schemas.microsoft.com/office/drawing/2014/main" val="20001"/>
                    </a:ext>
                  </a:extLst>
                </a:gridCol>
                <a:gridCol w="1251587">
                  <a:extLst>
                    <a:ext uri="{9D8B030D-6E8A-4147-A177-3AD203B41FA5}">
                      <a16:colId xmlns:a16="http://schemas.microsoft.com/office/drawing/2014/main" val="20002"/>
                    </a:ext>
                  </a:extLst>
                </a:gridCol>
              </a:tblGrid>
              <a:tr h="995462">
                <a:tc>
                  <a:txBody>
                    <a:bodyPr/>
                    <a:lstStyle/>
                    <a:p>
                      <a:endParaRPr lang="tr-TR" dirty="0"/>
                    </a:p>
                  </a:txBody>
                  <a:tcPr/>
                </a:tc>
                <a:tc>
                  <a:txBody>
                    <a:bodyPr/>
                    <a:lstStyle/>
                    <a:p>
                      <a:r>
                        <a:rPr lang="tr-TR" sz="1400" dirty="0"/>
                        <a:t>TEK YUMURTA</a:t>
                      </a:r>
                      <a:r>
                        <a:rPr lang="tr-TR" sz="1400" baseline="0" dirty="0"/>
                        <a:t> (TY) İKİZİ</a:t>
                      </a:r>
                      <a:endParaRPr lang="tr-TR" sz="1400" dirty="0"/>
                    </a:p>
                  </a:txBody>
                  <a:tcPr/>
                </a:tc>
                <a:tc>
                  <a:txBody>
                    <a:bodyPr/>
                    <a:lstStyle/>
                    <a:p>
                      <a:r>
                        <a:rPr lang="tr-TR" sz="1400" dirty="0"/>
                        <a:t>ÇİFT YUMURTA (ÇY) İKİZİ</a:t>
                      </a:r>
                    </a:p>
                  </a:txBody>
                  <a:tcPr/>
                </a:tc>
                <a:extLst>
                  <a:ext uri="{0D108BD9-81ED-4DB2-BD59-A6C34878D82A}">
                    <a16:rowId xmlns:a16="http://schemas.microsoft.com/office/drawing/2014/main" val="10000"/>
                  </a:ext>
                </a:extLst>
              </a:tr>
              <a:tr h="995462">
                <a:tc>
                  <a:txBody>
                    <a:bodyPr/>
                    <a:lstStyle/>
                    <a:p>
                      <a:r>
                        <a:rPr lang="tr-TR" dirty="0"/>
                        <a:t>ÇEVRE</a:t>
                      </a:r>
                    </a:p>
                  </a:txBody>
                  <a:tcPr/>
                </a:tc>
                <a:tc>
                  <a:txBody>
                    <a:bodyPr/>
                    <a:lstStyle/>
                    <a:p>
                      <a:r>
                        <a:rPr lang="tr-TR" dirty="0"/>
                        <a:t>AYNI</a:t>
                      </a:r>
                    </a:p>
                  </a:txBody>
                  <a:tcPr/>
                </a:tc>
                <a:tc>
                  <a:txBody>
                    <a:bodyPr/>
                    <a:lstStyle/>
                    <a:p>
                      <a:r>
                        <a:rPr lang="tr-TR" dirty="0"/>
                        <a:t>AYNI</a:t>
                      </a:r>
                    </a:p>
                  </a:txBody>
                  <a:tcPr/>
                </a:tc>
                <a:extLst>
                  <a:ext uri="{0D108BD9-81ED-4DB2-BD59-A6C34878D82A}">
                    <a16:rowId xmlns:a16="http://schemas.microsoft.com/office/drawing/2014/main" val="10001"/>
                  </a:ext>
                </a:extLst>
              </a:tr>
              <a:tr h="995462">
                <a:tc>
                  <a:txBody>
                    <a:bodyPr/>
                    <a:lstStyle/>
                    <a:p>
                      <a:r>
                        <a:rPr lang="tr-TR" dirty="0"/>
                        <a:t>KALITIM</a:t>
                      </a:r>
                    </a:p>
                  </a:txBody>
                  <a:tcPr/>
                </a:tc>
                <a:tc>
                  <a:txBody>
                    <a:bodyPr/>
                    <a:lstStyle/>
                    <a:p>
                      <a:r>
                        <a:rPr lang="tr-TR" dirty="0"/>
                        <a:t>AYNI</a:t>
                      </a:r>
                    </a:p>
                  </a:txBody>
                  <a:tcPr/>
                </a:tc>
                <a:tc>
                  <a:txBody>
                    <a:bodyPr/>
                    <a:lstStyle/>
                    <a:p>
                      <a:r>
                        <a:rPr lang="tr-TR" dirty="0"/>
                        <a:t>FARKLI</a:t>
                      </a:r>
                    </a:p>
                  </a:txBody>
                  <a:tcPr/>
                </a:tc>
                <a:extLst>
                  <a:ext uri="{0D108BD9-81ED-4DB2-BD59-A6C34878D82A}">
                    <a16:rowId xmlns:a16="http://schemas.microsoft.com/office/drawing/2014/main" val="10002"/>
                  </a:ext>
                </a:extLst>
              </a:tr>
            </a:tbl>
          </a:graphicData>
        </a:graphic>
      </p:graphicFrame>
      <p:sp>
        <p:nvSpPr>
          <p:cNvPr id="7" name="6 Metin kutusu"/>
          <p:cNvSpPr txBox="1"/>
          <p:nvPr/>
        </p:nvSpPr>
        <p:spPr>
          <a:xfrm>
            <a:off x="5148064" y="1268760"/>
            <a:ext cx="4211960" cy="369332"/>
          </a:xfrm>
          <a:prstGeom prst="rect">
            <a:avLst/>
          </a:prstGeom>
          <a:noFill/>
        </p:spPr>
        <p:txBody>
          <a:bodyPr wrap="square" rtlCol="0">
            <a:spAutoFit/>
          </a:bodyPr>
          <a:lstStyle/>
          <a:p>
            <a:r>
              <a:rPr lang="tr-TR" dirty="0"/>
              <a:t>İKİZ ARAŞTIRMALARI ŞEMASI</a:t>
            </a:r>
          </a:p>
        </p:txBody>
      </p:sp>
      <p:sp>
        <p:nvSpPr>
          <p:cNvPr id="8" name="7 Metin kutusu"/>
          <p:cNvSpPr txBox="1"/>
          <p:nvPr/>
        </p:nvSpPr>
        <p:spPr>
          <a:xfrm>
            <a:off x="683568" y="1628800"/>
            <a:ext cx="3816424" cy="4401205"/>
          </a:xfrm>
          <a:prstGeom prst="rect">
            <a:avLst/>
          </a:prstGeom>
          <a:noFill/>
        </p:spPr>
        <p:txBody>
          <a:bodyPr wrap="square" rtlCol="0">
            <a:spAutoFit/>
          </a:bodyPr>
          <a:lstStyle/>
          <a:p>
            <a:pPr>
              <a:buFont typeface="Wingdings" pitchFamily="2" charset="2"/>
              <a:buChar char="v"/>
            </a:pPr>
            <a:r>
              <a:rPr lang="tr-TR" sz="2000" dirty="0">
                <a:solidFill>
                  <a:srgbClr val="FFFF00"/>
                </a:solidFill>
                <a:latin typeface="Times New Roman" panose="02020603050405020304" pitchFamily="18" charset="0"/>
                <a:cs typeface="Times New Roman" panose="02020603050405020304" pitchFamily="18" charset="0"/>
              </a:rPr>
              <a:t> Bu yöntemi kullanan araştırmalar aynı yaşta, aynı cinsiyette olan ve aynı kurallar altında aynı evde yaşayan ikizleri inceler.</a:t>
            </a:r>
          </a:p>
          <a:p>
            <a:pPr>
              <a:buFont typeface="Wingdings" pitchFamily="2" charset="2"/>
              <a:buChar char="v"/>
            </a:pPr>
            <a:r>
              <a:rPr lang="tr-TR" sz="2000" dirty="0">
                <a:latin typeface="Times New Roman" panose="02020603050405020304" pitchFamily="18" charset="0"/>
                <a:cs typeface="Times New Roman" panose="02020603050405020304" pitchFamily="18" charset="0"/>
              </a:rPr>
              <a:t> Kalıtımın kişilik üzerinde etkisi varsa </a:t>
            </a:r>
            <a:r>
              <a:rPr lang="tr-TR" sz="2000" dirty="0" err="1">
                <a:latin typeface="Times New Roman" panose="02020603050405020304" pitchFamily="18" charset="0"/>
                <a:cs typeface="Times New Roman" panose="02020603050405020304" pitchFamily="18" charset="0"/>
              </a:rPr>
              <a:t>TY’lerin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ÇY’lere</a:t>
            </a:r>
            <a:r>
              <a:rPr lang="tr-TR" sz="2000" dirty="0">
                <a:latin typeface="Times New Roman" panose="02020603050405020304" pitchFamily="18" charset="0"/>
                <a:cs typeface="Times New Roman" panose="02020603050405020304" pitchFamily="18" charset="0"/>
              </a:rPr>
              <a:t> göre daha çok ortak özelliğe sahip olması beklenir.</a:t>
            </a:r>
          </a:p>
          <a:p>
            <a:pPr>
              <a:buFont typeface="Wingdings" pitchFamily="2" charset="2"/>
              <a:buChar char="v"/>
            </a:pPr>
            <a:r>
              <a:rPr lang="tr-TR" sz="2000" dirty="0">
                <a:solidFill>
                  <a:srgbClr val="FFFF00"/>
                </a:solidFill>
                <a:latin typeface="Times New Roman" panose="02020603050405020304" pitchFamily="18" charset="0"/>
                <a:cs typeface="Times New Roman" panose="02020603050405020304" pitchFamily="18" charset="0"/>
              </a:rPr>
              <a:t> Çevresel etmenler her iki tür ikiz için de aşağı yukarı aynı olduğu için, TY ikizlerinin birbirine daha çok benzemelerinin nedeninin ortak genler olduğu düşünülür.</a:t>
            </a:r>
          </a:p>
        </p:txBody>
      </p:sp>
    </p:spTree>
  </p:cSld>
  <p:clrMapOvr>
    <a:masterClrMapping/>
  </p:clrMapOvr>
  <p:transition spd="med">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211961" y="836711"/>
          <a:ext cx="4752528" cy="5760642"/>
        </p:xfrm>
        <a:graphic>
          <a:graphicData uri="http://schemas.openxmlformats.org/drawingml/2006/table">
            <a:tbl>
              <a:tblPr firstRow="1" bandRow="1">
                <a:tableStyleId>{5DA37D80-6434-44D0-A028-1B22A696006F}</a:tableStyleId>
              </a:tblPr>
              <a:tblGrid>
                <a:gridCol w="158417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tblGrid>
              <a:tr h="960107">
                <a:tc>
                  <a:txBody>
                    <a:bodyPr/>
                    <a:lstStyle/>
                    <a:p>
                      <a:r>
                        <a:rPr lang="tr-TR" dirty="0"/>
                        <a:t> </a:t>
                      </a:r>
                    </a:p>
                  </a:txBody>
                  <a:tcPr/>
                </a:tc>
                <a:tc>
                  <a:txBody>
                    <a:bodyPr/>
                    <a:lstStyle/>
                    <a:p>
                      <a:endParaRPr lang="tr-TR" dirty="0"/>
                    </a:p>
                    <a:p>
                      <a:r>
                        <a:rPr lang="tr-TR" dirty="0"/>
                        <a:t>TY İKİZLER</a:t>
                      </a:r>
                    </a:p>
                  </a:txBody>
                  <a:tcPr/>
                </a:tc>
                <a:tc>
                  <a:txBody>
                    <a:bodyPr/>
                    <a:lstStyle/>
                    <a:p>
                      <a:endParaRPr lang="tr-TR" sz="1600" dirty="0"/>
                    </a:p>
                    <a:p>
                      <a:r>
                        <a:rPr lang="tr-TR" sz="1600" dirty="0"/>
                        <a:t>ÇY </a:t>
                      </a:r>
                      <a:r>
                        <a:rPr lang="tr-TR" sz="1600" baseline="0" dirty="0"/>
                        <a:t> İKİZLERİ</a:t>
                      </a:r>
                      <a:endParaRPr lang="tr-TR" sz="1600" dirty="0"/>
                    </a:p>
                  </a:txBody>
                  <a:tcPr/>
                </a:tc>
                <a:extLst>
                  <a:ext uri="{0D108BD9-81ED-4DB2-BD59-A6C34878D82A}">
                    <a16:rowId xmlns:a16="http://schemas.microsoft.com/office/drawing/2014/main" val="10000"/>
                  </a:ext>
                </a:extLst>
              </a:tr>
              <a:tr h="960107">
                <a:tc>
                  <a:txBody>
                    <a:bodyPr/>
                    <a:lstStyle/>
                    <a:p>
                      <a:endParaRPr lang="tr-TR" sz="1400" dirty="0"/>
                    </a:p>
                    <a:p>
                      <a:endParaRPr lang="tr-TR" sz="1400" dirty="0"/>
                    </a:p>
                    <a:p>
                      <a:r>
                        <a:rPr lang="tr-TR" sz="1400" dirty="0"/>
                        <a:t>NEVROTİKLİK</a:t>
                      </a:r>
                    </a:p>
                  </a:txBody>
                  <a:tcPr/>
                </a:tc>
                <a:tc>
                  <a:txBody>
                    <a:bodyPr/>
                    <a:lstStyle/>
                    <a:p>
                      <a:endParaRPr lang="tr-TR" dirty="0"/>
                    </a:p>
                    <a:p>
                      <a:r>
                        <a:rPr lang="tr-TR" dirty="0"/>
                        <a:t>-53</a:t>
                      </a:r>
                    </a:p>
                  </a:txBody>
                  <a:tcPr/>
                </a:tc>
                <a:tc>
                  <a:txBody>
                    <a:bodyPr/>
                    <a:lstStyle/>
                    <a:p>
                      <a:endParaRPr lang="tr-TR" dirty="0"/>
                    </a:p>
                    <a:p>
                      <a:r>
                        <a:rPr lang="tr-TR" dirty="0"/>
                        <a:t>.21</a:t>
                      </a:r>
                    </a:p>
                  </a:txBody>
                  <a:tcPr/>
                </a:tc>
                <a:extLst>
                  <a:ext uri="{0D108BD9-81ED-4DB2-BD59-A6C34878D82A}">
                    <a16:rowId xmlns:a16="http://schemas.microsoft.com/office/drawing/2014/main" val="10001"/>
                  </a:ext>
                </a:extLst>
              </a:tr>
              <a:tr h="960107">
                <a:tc>
                  <a:txBody>
                    <a:bodyPr/>
                    <a:lstStyle/>
                    <a:p>
                      <a:endParaRPr lang="tr-TR" dirty="0"/>
                    </a:p>
                    <a:p>
                      <a:r>
                        <a:rPr lang="tr-TR" dirty="0"/>
                        <a:t>DIŞA DÖNÜKLÜK</a:t>
                      </a:r>
                    </a:p>
                  </a:txBody>
                  <a:tcPr/>
                </a:tc>
                <a:tc>
                  <a:txBody>
                    <a:bodyPr/>
                    <a:lstStyle/>
                    <a:p>
                      <a:endParaRPr lang="tr-TR" dirty="0"/>
                    </a:p>
                    <a:p>
                      <a:r>
                        <a:rPr lang="tr-TR" dirty="0"/>
                        <a:t>.56</a:t>
                      </a:r>
                    </a:p>
                  </a:txBody>
                  <a:tcPr/>
                </a:tc>
                <a:tc>
                  <a:txBody>
                    <a:bodyPr/>
                    <a:lstStyle/>
                    <a:p>
                      <a:endParaRPr lang="tr-TR" dirty="0"/>
                    </a:p>
                    <a:p>
                      <a:r>
                        <a:rPr lang="tr-TR" dirty="0"/>
                        <a:t>.33</a:t>
                      </a:r>
                    </a:p>
                  </a:txBody>
                  <a:tcPr/>
                </a:tc>
                <a:extLst>
                  <a:ext uri="{0D108BD9-81ED-4DB2-BD59-A6C34878D82A}">
                    <a16:rowId xmlns:a16="http://schemas.microsoft.com/office/drawing/2014/main" val="10002"/>
                  </a:ext>
                </a:extLst>
              </a:tr>
              <a:tr h="960107">
                <a:tc>
                  <a:txBody>
                    <a:bodyPr/>
                    <a:lstStyle/>
                    <a:p>
                      <a:endParaRPr lang="tr-TR" dirty="0"/>
                    </a:p>
                    <a:p>
                      <a:r>
                        <a:rPr lang="tr-TR" dirty="0"/>
                        <a:t>AÇIKLIK</a:t>
                      </a:r>
                    </a:p>
                  </a:txBody>
                  <a:tcPr/>
                </a:tc>
                <a:tc>
                  <a:txBody>
                    <a:bodyPr/>
                    <a:lstStyle/>
                    <a:p>
                      <a:endParaRPr lang="tr-TR" dirty="0"/>
                    </a:p>
                    <a:p>
                      <a:r>
                        <a:rPr lang="tr-TR" dirty="0"/>
                        <a:t>.54</a:t>
                      </a:r>
                    </a:p>
                  </a:txBody>
                  <a:tcPr/>
                </a:tc>
                <a:tc>
                  <a:txBody>
                    <a:bodyPr/>
                    <a:lstStyle/>
                    <a:p>
                      <a:endParaRPr lang="tr-TR" dirty="0"/>
                    </a:p>
                    <a:p>
                      <a:r>
                        <a:rPr lang="tr-TR" dirty="0"/>
                        <a:t>.35</a:t>
                      </a:r>
                    </a:p>
                  </a:txBody>
                  <a:tcPr/>
                </a:tc>
                <a:extLst>
                  <a:ext uri="{0D108BD9-81ED-4DB2-BD59-A6C34878D82A}">
                    <a16:rowId xmlns:a16="http://schemas.microsoft.com/office/drawing/2014/main" val="10003"/>
                  </a:ext>
                </a:extLst>
              </a:tr>
              <a:tr h="960107">
                <a:tc>
                  <a:txBody>
                    <a:bodyPr/>
                    <a:lstStyle/>
                    <a:p>
                      <a:endParaRPr lang="tr-TR" sz="1600" dirty="0"/>
                    </a:p>
                    <a:p>
                      <a:r>
                        <a:rPr lang="tr-TR" sz="1600" dirty="0"/>
                        <a:t>UYUMLULUK</a:t>
                      </a:r>
                    </a:p>
                  </a:txBody>
                  <a:tcPr/>
                </a:tc>
                <a:tc>
                  <a:txBody>
                    <a:bodyPr/>
                    <a:lstStyle/>
                    <a:p>
                      <a:endParaRPr lang="tr-TR" dirty="0"/>
                    </a:p>
                    <a:p>
                      <a:r>
                        <a:rPr lang="tr-TR" dirty="0"/>
                        <a:t>.42</a:t>
                      </a:r>
                    </a:p>
                  </a:txBody>
                  <a:tcPr/>
                </a:tc>
                <a:tc>
                  <a:txBody>
                    <a:bodyPr/>
                    <a:lstStyle/>
                    <a:p>
                      <a:endParaRPr lang="tr-TR" dirty="0"/>
                    </a:p>
                    <a:p>
                      <a:r>
                        <a:rPr lang="tr-TR" dirty="0"/>
                        <a:t>.24</a:t>
                      </a:r>
                    </a:p>
                  </a:txBody>
                  <a:tcPr/>
                </a:tc>
                <a:extLst>
                  <a:ext uri="{0D108BD9-81ED-4DB2-BD59-A6C34878D82A}">
                    <a16:rowId xmlns:a16="http://schemas.microsoft.com/office/drawing/2014/main" val="10004"/>
                  </a:ext>
                </a:extLst>
              </a:tr>
              <a:tr h="960107">
                <a:tc>
                  <a:txBody>
                    <a:bodyPr/>
                    <a:lstStyle/>
                    <a:p>
                      <a:endParaRPr lang="tr-TR" dirty="0"/>
                    </a:p>
                    <a:p>
                      <a:r>
                        <a:rPr lang="tr-TR" dirty="0"/>
                        <a:t>ÖZDİSİPLİN</a:t>
                      </a:r>
                    </a:p>
                  </a:txBody>
                  <a:tcPr/>
                </a:tc>
                <a:tc>
                  <a:txBody>
                    <a:bodyPr/>
                    <a:lstStyle/>
                    <a:p>
                      <a:endParaRPr lang="tr-TR" dirty="0"/>
                    </a:p>
                    <a:p>
                      <a:r>
                        <a:rPr lang="tr-TR" dirty="0"/>
                        <a:t>.54</a:t>
                      </a:r>
                    </a:p>
                  </a:txBody>
                  <a:tcPr/>
                </a:tc>
                <a:tc>
                  <a:txBody>
                    <a:bodyPr/>
                    <a:lstStyle/>
                    <a:p>
                      <a:endParaRPr lang="tr-TR" dirty="0"/>
                    </a:p>
                    <a:p>
                      <a:r>
                        <a:rPr lang="tr-TR" dirty="0"/>
                        <a:t>.23</a:t>
                      </a:r>
                    </a:p>
                  </a:txBody>
                  <a:tcPr/>
                </a:tc>
                <a:extLst>
                  <a:ext uri="{0D108BD9-81ED-4DB2-BD59-A6C34878D82A}">
                    <a16:rowId xmlns:a16="http://schemas.microsoft.com/office/drawing/2014/main" val="10005"/>
                  </a:ext>
                </a:extLst>
              </a:tr>
            </a:tbl>
          </a:graphicData>
        </a:graphic>
      </p:graphicFrame>
      <p:sp>
        <p:nvSpPr>
          <p:cNvPr id="5" name="4 Metin kutusu"/>
          <p:cNvSpPr txBox="1"/>
          <p:nvPr/>
        </p:nvSpPr>
        <p:spPr>
          <a:xfrm>
            <a:off x="4139952" y="332656"/>
            <a:ext cx="4680520" cy="338554"/>
          </a:xfrm>
          <a:prstGeom prst="rect">
            <a:avLst/>
          </a:prstGeom>
          <a:noFill/>
        </p:spPr>
        <p:txBody>
          <a:bodyPr wrap="square" rtlCol="0">
            <a:spAutoFit/>
          </a:bodyPr>
          <a:lstStyle/>
          <a:p>
            <a:r>
              <a:rPr lang="tr-TR" sz="1600" dirty="0"/>
              <a:t>Kaynak: </a:t>
            </a:r>
            <a:r>
              <a:rPr lang="tr-TR" sz="1600" dirty="0" err="1"/>
              <a:t>Riemann</a:t>
            </a:r>
            <a:r>
              <a:rPr lang="tr-TR" sz="1600" dirty="0"/>
              <a:t>, </a:t>
            </a:r>
            <a:r>
              <a:rPr lang="tr-TR" sz="1600" dirty="0" err="1"/>
              <a:t>Angleitner</a:t>
            </a:r>
            <a:r>
              <a:rPr lang="tr-TR" sz="1600" dirty="0"/>
              <a:t> ve </a:t>
            </a:r>
            <a:r>
              <a:rPr lang="tr-TR" sz="1600" dirty="0" err="1"/>
              <a:t>Strelau</a:t>
            </a:r>
            <a:r>
              <a:rPr lang="tr-TR" sz="1600" dirty="0"/>
              <a:t> (1997).</a:t>
            </a:r>
          </a:p>
        </p:txBody>
      </p:sp>
      <p:sp>
        <p:nvSpPr>
          <p:cNvPr id="6" name="5 Metin kutusu"/>
          <p:cNvSpPr txBox="1"/>
          <p:nvPr/>
        </p:nvSpPr>
        <p:spPr>
          <a:xfrm>
            <a:off x="179512" y="548680"/>
            <a:ext cx="4032448" cy="5016758"/>
          </a:xfrm>
          <a:prstGeom prst="rect">
            <a:avLst/>
          </a:prstGeom>
          <a:noFill/>
        </p:spPr>
        <p:txBody>
          <a:bodyPr wrap="square" rtlCol="0">
            <a:spAutoFit/>
          </a:bodyPr>
          <a:lstStyle/>
          <a:p>
            <a:pPr>
              <a:buFont typeface="Wingdings" pitchFamily="2" charset="2"/>
              <a:buChar char="v"/>
            </a:pPr>
            <a:r>
              <a:rPr lang="tr-TR"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İkiz araştırmaları genellikle sağdaki tabloya benzer bir korelasyon sonucu oluşturur.</a:t>
            </a:r>
          </a:p>
          <a:p>
            <a:pPr>
              <a:buFont typeface="Wingdings" pitchFamily="2" charset="2"/>
              <a:buChar char="v"/>
            </a:pPr>
            <a:r>
              <a:rPr lang="tr-TR" sz="2000" dirty="0">
                <a:solidFill>
                  <a:srgbClr val="FFFF00"/>
                </a:solidFill>
                <a:latin typeface="Times New Roman" panose="02020603050405020304" pitchFamily="18" charset="0"/>
                <a:cs typeface="Times New Roman" panose="02020603050405020304" pitchFamily="18" charset="0"/>
              </a:rPr>
              <a:t> Çeşitli kişilik özelliklerini inceleyen çok sayıda araştırma bir araya getirildiğinde, TY ikizlerinin puanlarının .50, ÇY ikizlerinin ise .25-.30 düzeyinde korelasyon gösterdiği görülmüştür (</a:t>
            </a:r>
            <a:r>
              <a:rPr lang="tr-TR" sz="2000" dirty="0" err="1">
                <a:solidFill>
                  <a:srgbClr val="FFFF00"/>
                </a:solidFill>
                <a:latin typeface="Times New Roman" panose="02020603050405020304" pitchFamily="18" charset="0"/>
                <a:cs typeface="Times New Roman" panose="02020603050405020304" pitchFamily="18" charset="0"/>
              </a:rPr>
              <a:t>Loehlin</a:t>
            </a:r>
            <a:r>
              <a:rPr lang="tr-TR" sz="2000" dirty="0">
                <a:solidFill>
                  <a:srgbClr val="FFFF00"/>
                </a:solidFill>
                <a:latin typeface="Times New Roman" panose="02020603050405020304" pitchFamily="18" charset="0"/>
                <a:cs typeface="Times New Roman" panose="02020603050405020304" pitchFamily="18" charset="0"/>
              </a:rPr>
              <a:t>, 1992).</a:t>
            </a:r>
          </a:p>
          <a:p>
            <a:pPr>
              <a:buFont typeface="Wingdings" pitchFamily="2" charset="2"/>
              <a:buChar char="v"/>
            </a:pPr>
            <a:r>
              <a:rPr lang="tr-TR" sz="2000" dirty="0">
                <a:latin typeface="Times New Roman" panose="02020603050405020304" pitchFamily="18" charset="0"/>
                <a:cs typeface="Times New Roman" panose="02020603050405020304" pitchFamily="18" charset="0"/>
              </a:rPr>
              <a:t> Davranış kalıtım araştırmacıları buradan hareketle, yetişkin kişiliklerinin %40’ının genetik kaynaklı olduğunu öne sürmüştür (</a:t>
            </a:r>
            <a:r>
              <a:rPr lang="tr-TR" sz="2000" dirty="0" err="1">
                <a:latin typeface="Times New Roman" panose="02020603050405020304" pitchFamily="18" charset="0"/>
                <a:cs typeface="Times New Roman" panose="02020603050405020304" pitchFamily="18" charset="0"/>
              </a:rPr>
              <a:t>Loehlin</a:t>
            </a:r>
            <a:r>
              <a:rPr lang="tr-TR" sz="2000" dirty="0">
                <a:latin typeface="Times New Roman" panose="02020603050405020304" pitchFamily="18" charset="0"/>
                <a:cs typeface="Times New Roman" panose="02020603050405020304" pitchFamily="18" charset="0"/>
              </a:rPr>
              <a:t>, 1992; </a:t>
            </a:r>
            <a:r>
              <a:rPr lang="tr-TR" sz="2000" dirty="0" err="1">
                <a:latin typeface="Times New Roman" panose="02020603050405020304" pitchFamily="18" charset="0"/>
                <a:cs typeface="Times New Roman" panose="02020603050405020304" pitchFamily="18" charset="0"/>
              </a:rPr>
              <a:t>Plomin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Chipuer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Loehlin</a:t>
            </a:r>
            <a:r>
              <a:rPr lang="tr-TR" sz="2000" dirty="0">
                <a:latin typeface="Times New Roman" panose="02020603050405020304" pitchFamily="18" charset="0"/>
                <a:cs typeface="Times New Roman" panose="02020603050405020304" pitchFamily="18" charset="0"/>
              </a:rPr>
              <a:t>, 1990).</a:t>
            </a:r>
          </a:p>
        </p:txBody>
      </p:sp>
    </p:spTree>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857250"/>
          </a:xfrm>
        </p:spPr>
        <p:txBody>
          <a:bodyPr/>
          <a:lstStyle/>
          <a:p>
            <a:r>
              <a:rPr lang="tr-TR" dirty="0"/>
              <a:t>Evlatlık Çocuk Durumu</a:t>
            </a:r>
          </a:p>
        </p:txBody>
      </p:sp>
      <p:sp>
        <p:nvSpPr>
          <p:cNvPr id="3" name="2 İçerik Yer Tutucusu"/>
          <p:cNvSpPr>
            <a:spLocks noGrp="1"/>
          </p:cNvSpPr>
          <p:nvPr>
            <p:ph idx="1"/>
          </p:nvPr>
        </p:nvSpPr>
        <p:spPr>
          <a:xfrm>
            <a:off x="457200" y="1268760"/>
            <a:ext cx="8229600" cy="5589240"/>
          </a:xfrm>
        </p:spPr>
        <p:txBody>
          <a:bodyPr>
            <a:normAutofit fontScale="70000" lnSpcReduction="20000"/>
          </a:bodyPr>
          <a:lstStyle/>
          <a:p>
            <a:pPr>
              <a:buFont typeface="Wingdings" pitchFamily="2" charset="2"/>
              <a:buChar char="v"/>
            </a:pPr>
            <a:r>
              <a:rPr lang="tr-TR" dirty="0">
                <a:solidFill>
                  <a:srgbClr val="FFFF00"/>
                </a:solidFill>
              </a:rPr>
              <a:t>Evlatlık çocuk araştırmaları da kalıtsal etkiyi destekler nitelikte sonuçlara ulaşmıştır; ancak ortaya çıkan rakamlar ikiz araştırma yönteminin elde ettiği rakamlar kadar yüksek değildir.</a:t>
            </a:r>
          </a:p>
          <a:p>
            <a:pPr>
              <a:buFont typeface="Wingdings" pitchFamily="2" charset="2"/>
              <a:buChar char="v"/>
            </a:pPr>
            <a:r>
              <a:rPr lang="tr-TR" dirty="0"/>
              <a:t>Bu araştırmaların bir şekli, doğduğu andan itibaren evlatlık yetiştirilen çocuklar ile evlat alan ebeveynlerin biyolojik çocukları arasında karşılaştırma yapılan araştırmalardır.</a:t>
            </a:r>
          </a:p>
          <a:p>
            <a:pPr>
              <a:buFont typeface="Wingdings" pitchFamily="2" charset="2"/>
              <a:buChar char="v"/>
            </a:pPr>
            <a:r>
              <a:rPr lang="tr-TR" dirty="0">
                <a:solidFill>
                  <a:srgbClr val="FFFF00"/>
                </a:solidFill>
              </a:rPr>
              <a:t>Eğer kalıtım söz konusuysa, biyolojik çocuk ebeveynlere daha benzer olacaktır; çünkü yalnızca aynı ortamı değil, aynı genetik özellikleri de taşır. Araştırmacıların bulduğu sonuçlarda bu yöndedir (</a:t>
            </a:r>
            <a:r>
              <a:rPr lang="tr-TR" dirty="0" err="1">
                <a:solidFill>
                  <a:srgbClr val="FFFF00"/>
                </a:solidFill>
              </a:rPr>
              <a:t>Scarr</a:t>
            </a:r>
            <a:r>
              <a:rPr lang="tr-TR" dirty="0">
                <a:solidFill>
                  <a:srgbClr val="FFFF00"/>
                </a:solidFill>
              </a:rPr>
              <a:t>, </a:t>
            </a:r>
            <a:r>
              <a:rPr lang="tr-TR" dirty="0" err="1">
                <a:solidFill>
                  <a:srgbClr val="FFFF00"/>
                </a:solidFill>
              </a:rPr>
              <a:t>Webber</a:t>
            </a:r>
            <a:r>
              <a:rPr lang="tr-TR" dirty="0">
                <a:solidFill>
                  <a:srgbClr val="FFFF00"/>
                </a:solidFill>
              </a:rPr>
              <a:t>, &amp; </a:t>
            </a:r>
            <a:r>
              <a:rPr lang="tr-TR" dirty="0" err="1">
                <a:solidFill>
                  <a:srgbClr val="FFFF00"/>
                </a:solidFill>
              </a:rPr>
              <a:t>Wittig</a:t>
            </a:r>
            <a:r>
              <a:rPr lang="tr-TR" dirty="0">
                <a:solidFill>
                  <a:srgbClr val="FFFF00"/>
                </a:solidFill>
              </a:rPr>
              <a:t>, 1981).</a:t>
            </a:r>
          </a:p>
          <a:p>
            <a:pPr>
              <a:buFont typeface="Wingdings" pitchFamily="2" charset="2"/>
              <a:buChar char="v"/>
            </a:pPr>
            <a:r>
              <a:rPr lang="tr-TR" dirty="0"/>
              <a:t>Bir diğer araştırma şekli ise, evlat edinilmiş ve biyolojik anne-babalarını hiç tanımamış çocuklar ile bu biyolojik anne babaların kişilik özelliklerinin karşılaştırılmasıdır.</a:t>
            </a:r>
          </a:p>
          <a:p>
            <a:pPr>
              <a:buFont typeface="Wingdings" pitchFamily="2" charset="2"/>
              <a:buChar char="v"/>
            </a:pPr>
            <a:r>
              <a:rPr lang="tr-TR" dirty="0">
                <a:solidFill>
                  <a:srgbClr val="FFFF00"/>
                </a:solidFill>
              </a:rPr>
              <a:t>Çocuklar, biyolojik anne babaları ile  aynı ortamı paylaşmamış olsalar da, yetişkin kişilik özelliklerinin onlara daha çok benzediği gösterilmiştir ( </a:t>
            </a:r>
            <a:r>
              <a:rPr lang="tr-TR" dirty="0" err="1">
                <a:solidFill>
                  <a:srgbClr val="FFFF00"/>
                </a:solidFill>
              </a:rPr>
              <a:t>Loehlin</a:t>
            </a:r>
            <a:r>
              <a:rPr lang="tr-TR" dirty="0">
                <a:solidFill>
                  <a:srgbClr val="FFFF00"/>
                </a:solidFill>
              </a:rPr>
              <a:t>, </a:t>
            </a:r>
            <a:r>
              <a:rPr lang="tr-TR" dirty="0" err="1">
                <a:solidFill>
                  <a:srgbClr val="FFFF00"/>
                </a:solidFill>
              </a:rPr>
              <a:t>Willerman</a:t>
            </a:r>
            <a:r>
              <a:rPr lang="tr-TR" dirty="0">
                <a:solidFill>
                  <a:srgbClr val="FFFF00"/>
                </a:solidFill>
              </a:rPr>
              <a:t>, &amp;</a:t>
            </a:r>
            <a:r>
              <a:rPr lang="tr-TR" dirty="0" err="1">
                <a:solidFill>
                  <a:srgbClr val="FFFF00"/>
                </a:solidFill>
              </a:rPr>
              <a:t>Horn</a:t>
            </a:r>
            <a:r>
              <a:rPr lang="tr-TR" dirty="0">
                <a:solidFill>
                  <a:srgbClr val="FFFF00"/>
                </a:solidFill>
              </a:rPr>
              <a:t>, 1982, 1987).</a:t>
            </a:r>
          </a:p>
          <a:p>
            <a:pPr>
              <a:buFont typeface="Wingdings" pitchFamily="2" charset="2"/>
              <a:buChar char="v"/>
            </a:pPr>
            <a:r>
              <a:rPr lang="tr-TR" dirty="0"/>
              <a:t>Bu tip araştırmalar kalıtımın yetişkin kişilik oluşumunda bir rol oynadığını gösteren destek oluşturmuşlardır.</a:t>
            </a:r>
          </a:p>
          <a:p>
            <a:endParaRPr lang="tr-TR" dirty="0"/>
          </a:p>
        </p:txBody>
      </p:sp>
    </p:spTree>
  </p:cSld>
  <p:clrMapOvr>
    <a:masterClrMapping/>
  </p:clrMapOvr>
  <p:transition spd="med">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5004049" y="764704"/>
          <a:ext cx="4104456" cy="4649394"/>
        </p:xfrm>
        <a:graphic>
          <a:graphicData uri="http://schemas.openxmlformats.org/drawingml/2006/table">
            <a:tbl>
              <a:tblPr firstRow="1" bandRow="1">
                <a:tableStyleId>{BC89EF96-8CEA-46FF-86C4-4CE0E7609802}</a:tableStyleId>
              </a:tblPr>
              <a:tblGrid>
                <a:gridCol w="1270446">
                  <a:extLst>
                    <a:ext uri="{9D8B030D-6E8A-4147-A177-3AD203B41FA5}">
                      <a16:colId xmlns:a16="http://schemas.microsoft.com/office/drawing/2014/main" val="20000"/>
                    </a:ext>
                  </a:extLst>
                </a:gridCol>
                <a:gridCol w="1270446">
                  <a:extLst>
                    <a:ext uri="{9D8B030D-6E8A-4147-A177-3AD203B41FA5}">
                      <a16:colId xmlns:a16="http://schemas.microsoft.com/office/drawing/2014/main" val="20001"/>
                    </a:ext>
                  </a:extLst>
                </a:gridCol>
                <a:gridCol w="1563564">
                  <a:extLst>
                    <a:ext uri="{9D8B030D-6E8A-4147-A177-3AD203B41FA5}">
                      <a16:colId xmlns:a16="http://schemas.microsoft.com/office/drawing/2014/main" val="20002"/>
                    </a:ext>
                  </a:extLst>
                </a:gridCol>
              </a:tblGrid>
              <a:tr h="1062118">
                <a:tc>
                  <a:txBody>
                    <a:bodyPr/>
                    <a:lstStyle/>
                    <a:p>
                      <a:endParaRPr lang="tr-TR" dirty="0"/>
                    </a:p>
                  </a:txBody>
                  <a:tcPr/>
                </a:tc>
                <a:tc>
                  <a:txBody>
                    <a:bodyPr/>
                    <a:lstStyle/>
                    <a:p>
                      <a:r>
                        <a:rPr lang="tr-TR" dirty="0"/>
                        <a:t>BİRLİKTE</a:t>
                      </a:r>
                      <a:r>
                        <a:rPr lang="tr-TR" baseline="0" dirty="0"/>
                        <a:t> YETİŞEN TY İKİZLER</a:t>
                      </a:r>
                      <a:endParaRPr lang="tr-TR" dirty="0"/>
                    </a:p>
                  </a:txBody>
                  <a:tcPr/>
                </a:tc>
                <a:tc>
                  <a:txBody>
                    <a:bodyPr/>
                    <a:lstStyle/>
                    <a:p>
                      <a:r>
                        <a:rPr lang="tr-TR" dirty="0"/>
                        <a:t>AYRI YETİŞEN TY İKİZLER</a:t>
                      </a:r>
                    </a:p>
                  </a:txBody>
                  <a:tcPr/>
                </a:tc>
                <a:extLst>
                  <a:ext uri="{0D108BD9-81ED-4DB2-BD59-A6C34878D82A}">
                    <a16:rowId xmlns:a16="http://schemas.microsoft.com/office/drawing/2014/main" val="10000"/>
                  </a:ext>
                </a:extLst>
              </a:tr>
              <a:tr h="1062118">
                <a:tc>
                  <a:txBody>
                    <a:bodyPr/>
                    <a:lstStyle/>
                    <a:p>
                      <a:endParaRPr lang="tr-TR" sz="1600" dirty="0"/>
                    </a:p>
                    <a:p>
                      <a:r>
                        <a:rPr lang="tr-TR" sz="1200" dirty="0"/>
                        <a:t>DIŞA DÖNÜKLÜK</a:t>
                      </a:r>
                    </a:p>
                  </a:txBody>
                  <a:tcPr/>
                </a:tc>
                <a:tc>
                  <a:txBody>
                    <a:bodyPr/>
                    <a:lstStyle/>
                    <a:p>
                      <a:endParaRPr lang="tr-TR" dirty="0"/>
                    </a:p>
                    <a:p>
                      <a:r>
                        <a:rPr lang="tr-TR" dirty="0"/>
                        <a:t>        .61</a:t>
                      </a:r>
                    </a:p>
                  </a:txBody>
                  <a:tcPr/>
                </a:tc>
                <a:tc>
                  <a:txBody>
                    <a:bodyPr/>
                    <a:lstStyle/>
                    <a:p>
                      <a:endParaRPr lang="tr-TR" dirty="0"/>
                    </a:p>
                    <a:p>
                      <a:r>
                        <a:rPr lang="tr-TR" dirty="0"/>
                        <a:t>        .51</a:t>
                      </a:r>
                    </a:p>
                  </a:txBody>
                  <a:tcPr/>
                </a:tc>
                <a:extLst>
                  <a:ext uri="{0D108BD9-81ED-4DB2-BD59-A6C34878D82A}">
                    <a16:rowId xmlns:a16="http://schemas.microsoft.com/office/drawing/2014/main" val="10001"/>
                  </a:ext>
                </a:extLst>
              </a:tr>
              <a:tr h="1062118">
                <a:tc>
                  <a:txBody>
                    <a:bodyPr/>
                    <a:lstStyle/>
                    <a:p>
                      <a:endParaRPr lang="tr-TR" sz="1400" dirty="0"/>
                    </a:p>
                    <a:p>
                      <a:endParaRPr lang="tr-TR" sz="1400" dirty="0"/>
                    </a:p>
                    <a:p>
                      <a:r>
                        <a:rPr lang="tr-TR" sz="1200" dirty="0"/>
                        <a:t>NEVROTİKLİK</a:t>
                      </a:r>
                    </a:p>
                  </a:txBody>
                  <a:tcPr/>
                </a:tc>
                <a:tc>
                  <a:txBody>
                    <a:bodyPr/>
                    <a:lstStyle/>
                    <a:p>
                      <a:endParaRPr lang="tr-TR" dirty="0"/>
                    </a:p>
                    <a:p>
                      <a:r>
                        <a:rPr lang="tr-TR" dirty="0"/>
                        <a:t>        .53</a:t>
                      </a:r>
                    </a:p>
                  </a:txBody>
                  <a:tcPr/>
                </a:tc>
                <a:tc>
                  <a:txBody>
                    <a:bodyPr/>
                    <a:lstStyle/>
                    <a:p>
                      <a:endParaRPr lang="tr-TR" dirty="0"/>
                    </a:p>
                    <a:p>
                      <a:r>
                        <a:rPr lang="tr-TR" dirty="0"/>
                        <a:t>        .50</a:t>
                      </a:r>
                    </a:p>
                  </a:txBody>
                  <a:tcPr/>
                </a:tc>
                <a:extLst>
                  <a:ext uri="{0D108BD9-81ED-4DB2-BD59-A6C34878D82A}">
                    <a16:rowId xmlns:a16="http://schemas.microsoft.com/office/drawing/2014/main" val="10002"/>
                  </a:ext>
                </a:extLst>
              </a:tr>
              <a:tr h="1062118">
                <a:tc>
                  <a:txBody>
                    <a:bodyPr/>
                    <a:lstStyle/>
                    <a:p>
                      <a:endParaRPr lang="tr-TR" sz="1600" dirty="0"/>
                    </a:p>
                    <a:p>
                      <a:r>
                        <a:rPr lang="tr-TR" sz="1600" dirty="0"/>
                        <a:t>ZEKA</a:t>
                      </a:r>
                    </a:p>
                  </a:txBody>
                  <a:tcPr/>
                </a:tc>
                <a:tc>
                  <a:txBody>
                    <a:bodyPr/>
                    <a:lstStyle/>
                    <a:p>
                      <a:endParaRPr lang="tr-TR" dirty="0"/>
                    </a:p>
                    <a:p>
                      <a:r>
                        <a:rPr lang="tr-TR" baseline="0" dirty="0"/>
                        <a:t>         </a:t>
                      </a:r>
                      <a:r>
                        <a:rPr lang="tr-TR" dirty="0"/>
                        <a:t>.72</a:t>
                      </a:r>
                    </a:p>
                  </a:txBody>
                  <a:tcPr/>
                </a:tc>
                <a:tc>
                  <a:txBody>
                    <a:bodyPr/>
                    <a:lstStyle/>
                    <a:p>
                      <a:endParaRPr lang="tr-TR" dirty="0"/>
                    </a:p>
                    <a:p>
                      <a:r>
                        <a:rPr lang="tr-TR" dirty="0"/>
                        <a:t>        .86</a:t>
                      </a:r>
                    </a:p>
                  </a:txBody>
                  <a:tcPr/>
                </a:tc>
                <a:extLst>
                  <a:ext uri="{0D108BD9-81ED-4DB2-BD59-A6C34878D82A}">
                    <a16:rowId xmlns:a16="http://schemas.microsoft.com/office/drawing/2014/main" val="10003"/>
                  </a:ext>
                </a:extLst>
              </a:tr>
            </a:tbl>
          </a:graphicData>
        </a:graphic>
      </p:graphicFrame>
      <p:sp>
        <p:nvSpPr>
          <p:cNvPr id="5" name="4 Metin kutusu"/>
          <p:cNvSpPr txBox="1"/>
          <p:nvPr/>
        </p:nvSpPr>
        <p:spPr>
          <a:xfrm>
            <a:off x="5436096" y="5589240"/>
            <a:ext cx="3384376" cy="369332"/>
          </a:xfrm>
          <a:prstGeom prst="rect">
            <a:avLst/>
          </a:prstGeom>
          <a:noFill/>
        </p:spPr>
        <p:txBody>
          <a:bodyPr wrap="square" rtlCol="0">
            <a:spAutoFit/>
          </a:bodyPr>
          <a:lstStyle/>
          <a:p>
            <a:r>
              <a:rPr lang="tr-TR" dirty="0"/>
              <a:t>Kaynak: </a:t>
            </a:r>
            <a:r>
              <a:rPr lang="tr-TR" dirty="0" err="1"/>
              <a:t>Rowe</a:t>
            </a:r>
            <a:r>
              <a:rPr lang="tr-TR" dirty="0"/>
              <a:t> (1987)</a:t>
            </a:r>
          </a:p>
        </p:txBody>
      </p:sp>
      <p:sp>
        <p:nvSpPr>
          <p:cNvPr id="6" name="5 Metin kutusu"/>
          <p:cNvSpPr txBox="1"/>
          <p:nvPr/>
        </p:nvSpPr>
        <p:spPr>
          <a:xfrm>
            <a:off x="251520" y="620688"/>
            <a:ext cx="3960440" cy="369332"/>
          </a:xfrm>
          <a:prstGeom prst="rect">
            <a:avLst/>
          </a:prstGeom>
          <a:noFill/>
        </p:spPr>
        <p:txBody>
          <a:bodyPr wrap="square" rtlCol="0">
            <a:spAutoFit/>
          </a:bodyPr>
          <a:lstStyle/>
          <a:p>
            <a:r>
              <a:rPr lang="tr-TR" dirty="0"/>
              <a:t> </a:t>
            </a:r>
          </a:p>
        </p:txBody>
      </p:sp>
      <p:sp>
        <p:nvSpPr>
          <p:cNvPr id="7" name="6 Metin kutusu"/>
          <p:cNvSpPr txBox="1"/>
          <p:nvPr/>
        </p:nvSpPr>
        <p:spPr>
          <a:xfrm>
            <a:off x="323528" y="548680"/>
            <a:ext cx="4536504" cy="5632311"/>
          </a:xfrm>
          <a:prstGeom prst="rect">
            <a:avLst/>
          </a:prstGeom>
          <a:noFill/>
        </p:spPr>
        <p:txBody>
          <a:bodyPr wrap="square" rtlCol="0">
            <a:spAutoFit/>
          </a:bodyPr>
          <a:lstStyle/>
          <a:p>
            <a:pPr>
              <a:buFont typeface="Wingdings" pitchFamily="2" charset="2"/>
              <a:buChar char="v"/>
            </a:pPr>
            <a:r>
              <a:rPr lang="tr-TR" sz="2400" dirty="0">
                <a:solidFill>
                  <a:srgbClr val="FFFF00"/>
                </a:solidFill>
                <a:latin typeface="Times New Roman" panose="02020603050405020304" pitchFamily="18" charset="0"/>
                <a:cs typeface="Times New Roman" panose="02020603050405020304" pitchFamily="18" charset="0"/>
              </a:rPr>
              <a:t>Son yöntem ise ikiz araştırmaları ile evlatlık çocuk araştırmalarını birleştiren bir yöntemdir.</a:t>
            </a:r>
          </a:p>
          <a:p>
            <a:pPr>
              <a:buFont typeface="Wingdings" pitchFamily="2" charset="2"/>
              <a:buChar char="v"/>
            </a:pPr>
            <a:r>
              <a:rPr lang="tr-TR" sz="2400" dirty="0">
                <a:latin typeface="Times New Roman" panose="02020603050405020304" pitchFamily="18" charset="0"/>
                <a:cs typeface="Times New Roman" panose="02020603050405020304" pitchFamily="18" charset="0"/>
              </a:rPr>
              <a:t>Doğumdan itibaren ayrılan ve farklı ailelerde yetişen TY ikizlerinin incelenmesine ve aynı evde yetişen TY ikizleriyle karşılaştırılmasına dayanır.</a:t>
            </a:r>
          </a:p>
          <a:p>
            <a:pPr>
              <a:buFont typeface="Wingdings" pitchFamily="2" charset="2"/>
              <a:buChar char="v"/>
            </a:pPr>
            <a:r>
              <a:rPr lang="tr-TR" sz="2400" dirty="0">
                <a:solidFill>
                  <a:srgbClr val="FFFF00"/>
                </a:solidFill>
                <a:latin typeface="Times New Roman" panose="02020603050405020304" pitchFamily="18" charset="0"/>
                <a:cs typeface="Times New Roman" panose="02020603050405020304" pitchFamily="18" charset="0"/>
              </a:rPr>
              <a:t>Sağdaki tabloda görüldüğü gibi, ikizleriyle birlikte ya da ayrı büyüdüğüne bakılmaksızın oldukça büyük benzerlikler göstermektedirler (</a:t>
            </a:r>
            <a:r>
              <a:rPr lang="tr-TR" sz="2400" dirty="0" err="1">
                <a:solidFill>
                  <a:srgbClr val="FFFF00"/>
                </a:solidFill>
                <a:latin typeface="Times New Roman" panose="02020603050405020304" pitchFamily="18" charset="0"/>
                <a:cs typeface="Times New Roman" panose="02020603050405020304" pitchFamily="18" charset="0"/>
              </a:rPr>
              <a:t>Rowe</a:t>
            </a:r>
            <a:r>
              <a:rPr lang="tr-TR" sz="2400" dirty="0">
                <a:solidFill>
                  <a:srgbClr val="FFFF00"/>
                </a:solidFill>
                <a:latin typeface="Times New Roman" panose="02020603050405020304" pitchFamily="18" charset="0"/>
                <a:cs typeface="Times New Roman" panose="02020603050405020304" pitchFamily="18" charset="0"/>
              </a:rPr>
              <a:t>, 1987).   Bu durum genetik faktörün rolünü vurgulamaktadır.</a:t>
            </a:r>
          </a:p>
        </p:txBody>
      </p:sp>
    </p:spTree>
  </p:cSld>
  <p:clrMapOvr>
    <a:masterClrMapping/>
  </p:clrMapOvr>
  <p:transition spd="med">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785242"/>
          </a:xfrm>
        </p:spPr>
        <p:txBody>
          <a:bodyPr>
            <a:normAutofit fontScale="90000"/>
          </a:bodyPr>
          <a:lstStyle/>
          <a:p>
            <a:r>
              <a:rPr lang="tr-TR" dirty="0"/>
              <a:t>Kalıtım Araştırmalarıyla İlgili    </a:t>
            </a:r>
            <a:br>
              <a:rPr lang="tr-TR" dirty="0"/>
            </a:br>
            <a:r>
              <a:rPr lang="tr-TR" dirty="0"/>
              <a:t>                 Sorunlar</a:t>
            </a:r>
          </a:p>
        </p:txBody>
      </p:sp>
      <p:sp>
        <p:nvSpPr>
          <p:cNvPr id="3" name="2 İçerik Yer Tutucusu"/>
          <p:cNvSpPr>
            <a:spLocks noGrp="1"/>
          </p:cNvSpPr>
          <p:nvPr>
            <p:ph idx="1"/>
          </p:nvPr>
        </p:nvSpPr>
        <p:spPr>
          <a:xfrm>
            <a:off x="457200" y="1268760"/>
            <a:ext cx="8229600" cy="5589240"/>
          </a:xfrm>
        </p:spPr>
        <p:txBody>
          <a:bodyPr>
            <a:normAutofit fontScale="25000" lnSpcReduction="20000"/>
          </a:bodyPr>
          <a:lstStyle/>
          <a:p>
            <a:pPr>
              <a:buFont typeface="Wingdings" pitchFamily="2" charset="2"/>
              <a:buChar char="v"/>
            </a:pPr>
            <a:r>
              <a:rPr lang="tr-TR" sz="6400" dirty="0"/>
              <a:t>Kişilik üzerinde kalıtım etkisini destekleyen en güçlü ve tutarlı kanıtları sağlayan ikiz araştırmalarının iki temel varsayımı vardır: (1) İkizler doğru şekilde ayırt edilebilir, (2) TY ikizleri ve ÇY ikizleri eşit derecede benzer ortamlarda yaşarlar.</a:t>
            </a:r>
          </a:p>
          <a:p>
            <a:pPr>
              <a:buFont typeface="Wingdings" pitchFamily="2" charset="2"/>
              <a:buChar char="v"/>
            </a:pPr>
            <a:r>
              <a:rPr lang="tr-TR" sz="6400" dirty="0">
                <a:solidFill>
                  <a:srgbClr val="FFFF00"/>
                </a:solidFill>
              </a:rPr>
              <a:t>Birbirine çok fazla benzeyen ÇY ikizleri olsa da günümüzde zigot hücreler kan testi sayesinde bu durum sorun yaratmamaktadır.</a:t>
            </a:r>
          </a:p>
          <a:p>
            <a:pPr>
              <a:buFont typeface="Wingdings" pitchFamily="2" charset="2"/>
              <a:buChar char="v"/>
            </a:pPr>
            <a:r>
              <a:rPr lang="tr-TR" sz="6400" dirty="0"/>
              <a:t>İkinci varsayım ise daha büyük bir sorun yaratmaktadır. Araştırmalar TY ikizlerinin ÇY ikizlerine göre daha fazla ortak yaşama sahip olduklarını göstermektedir (</a:t>
            </a:r>
            <a:r>
              <a:rPr lang="tr-TR" sz="6400" dirty="0" err="1"/>
              <a:t>Hoffman</a:t>
            </a:r>
            <a:r>
              <a:rPr lang="tr-TR" sz="6400" dirty="0"/>
              <a:t>, 1991; </a:t>
            </a:r>
            <a:r>
              <a:rPr lang="tr-TR" sz="6400" dirty="0" err="1"/>
              <a:t>Lytton</a:t>
            </a:r>
            <a:r>
              <a:rPr lang="tr-TR" sz="6400" dirty="0"/>
              <a:t>, 1977; </a:t>
            </a:r>
            <a:r>
              <a:rPr lang="tr-TR" sz="6400" dirty="0" err="1"/>
              <a:t>Scarr</a:t>
            </a:r>
            <a:r>
              <a:rPr lang="tr-TR" sz="6400" dirty="0"/>
              <a:t> &amp; Carter-</a:t>
            </a:r>
            <a:r>
              <a:rPr lang="tr-TR" sz="6400" dirty="0" err="1"/>
              <a:t>Saltzman</a:t>
            </a:r>
            <a:r>
              <a:rPr lang="tr-TR" sz="6400" dirty="0"/>
              <a:t>, 1979)</a:t>
            </a:r>
          </a:p>
          <a:p>
            <a:pPr>
              <a:buFont typeface="Wingdings" pitchFamily="2" charset="2"/>
              <a:buChar char="v"/>
            </a:pPr>
            <a:r>
              <a:rPr lang="tr-TR" sz="6400" dirty="0">
                <a:solidFill>
                  <a:srgbClr val="FFFF00"/>
                </a:solidFill>
              </a:rPr>
              <a:t>TY ikizleri çoğu zaman tek bir kişiymiş gibi muamele görür; aynı elbiseleri giyer ve aynı hediyeleri alırlar.</a:t>
            </a:r>
          </a:p>
          <a:p>
            <a:pPr>
              <a:buFont typeface="Wingdings" pitchFamily="2" charset="2"/>
              <a:buChar char="v"/>
            </a:pPr>
            <a:r>
              <a:rPr lang="tr-TR" sz="6400" dirty="0"/>
              <a:t>ÇY ikizleri de benzer ortamlarda büyürler; ama genellikle farklı elbiseler giyerler, farklı toplumsal ortamlara ve arkadaş gruplarına katılırlar.</a:t>
            </a:r>
          </a:p>
          <a:p>
            <a:pPr>
              <a:buFont typeface="Wingdings" pitchFamily="2" charset="2"/>
              <a:buChar char="v"/>
            </a:pPr>
            <a:r>
              <a:rPr lang="tr-TR" sz="6400" dirty="0">
                <a:solidFill>
                  <a:srgbClr val="FFFF00"/>
                </a:solidFill>
              </a:rPr>
              <a:t>Bu gibi durumların söz konusu olması ÇY ikizleri üzerindeki çevre etkisinin TY ikizleri üzerindeki kadar güçlü olmadığını gösterir.</a:t>
            </a:r>
          </a:p>
          <a:p>
            <a:pPr>
              <a:buFont typeface="Wingdings" pitchFamily="2" charset="2"/>
              <a:buChar char="v"/>
            </a:pPr>
            <a:r>
              <a:rPr lang="tr-TR" sz="6400" dirty="0"/>
              <a:t>TY ikizleri arasındaki yüksek korelasyonun kalıtımdan mı, yoksa çevreden mi kaynaklandığından emin olamayız.</a:t>
            </a:r>
          </a:p>
          <a:p>
            <a:pPr>
              <a:buFont typeface="Wingdings" pitchFamily="2" charset="2"/>
              <a:buChar char="v"/>
            </a:pPr>
            <a:r>
              <a:rPr lang="tr-TR" sz="6400" dirty="0">
                <a:solidFill>
                  <a:srgbClr val="FFFF00"/>
                </a:solidFill>
              </a:rPr>
              <a:t>Benzer problemler evlat edinme araştırmalarında da mevcuttur. Evlat edinen aileler genellikle benzer demografik özellikler taşırlar. Ayrıca çocuklara biyolojik anne-babalar gibi davranmazlar.</a:t>
            </a:r>
          </a:p>
          <a:p>
            <a:pPr>
              <a:buFont typeface="Wingdings" pitchFamily="2" charset="2"/>
              <a:buChar char="v"/>
            </a:pPr>
            <a:r>
              <a:rPr lang="tr-TR" sz="6400" dirty="0"/>
              <a:t>Ayrıca, kalıtımın, sadece belirli kişilik özelliklerini, onları da yaşamın belirli dönemlerinde etkilediği yönünde bulgular ortaya koyan araştırmalarda vardır.</a:t>
            </a:r>
          </a:p>
          <a:p>
            <a:pPr>
              <a:buFont typeface="Wingdings" pitchFamily="2" charset="2"/>
              <a:buChar char="v"/>
            </a:pPr>
            <a:r>
              <a:rPr lang="tr-TR" sz="6400" dirty="0">
                <a:solidFill>
                  <a:srgbClr val="FFFF00"/>
                </a:solidFill>
              </a:rPr>
              <a:t>Bu tip sorunların pek çoğu yöntembilimsel kaynaklara bağlanır. Günümüzde bu konuda heyecan verici gelişmeler vardır. Görüntüleme teknikleri ve DNA belirleyicileri gibi yöntembilimsel ve teknolojik gelişmeler bu konuda daha fazla veri sağlayabilir.</a:t>
            </a:r>
          </a:p>
          <a:p>
            <a:endParaRPr lang="tr-TR" dirty="0"/>
          </a:p>
        </p:txBody>
      </p:sp>
    </p:spTree>
  </p:cSld>
  <p:clrMapOvr>
    <a:masterClrMapping/>
  </p:clrMapOvr>
  <p:transition spd="med">
    <p:fade thruBlk="1"/>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9011344" cy="504056"/>
          </a:xfrm>
        </p:spPr>
        <p:txBody>
          <a:bodyPr>
            <a:normAutofit fontScale="90000"/>
          </a:bodyPr>
          <a:lstStyle/>
          <a:p>
            <a:r>
              <a:rPr lang="tr-TR" dirty="0">
                <a:latin typeface="Times New Roman" panose="02020603050405020304" pitchFamily="18" charset="0"/>
                <a:cs typeface="Times New Roman" panose="02020603050405020304" pitchFamily="18" charset="0"/>
              </a:rPr>
              <a:t>Genler ve Beyin Aktiviteleri</a:t>
            </a:r>
            <a:endParaRPr lang="tr-TR" dirty="0"/>
          </a:p>
        </p:txBody>
      </p:sp>
      <p:pic>
        <p:nvPicPr>
          <p:cNvPr id="4" name="İçerik Yer Tutucusu 5">
            <a:extLst>
              <a:ext uri="{FF2B5EF4-FFF2-40B4-BE49-F238E27FC236}">
                <a16:creationId xmlns:a16="http://schemas.microsoft.com/office/drawing/2014/main" id="{71FEA6B9-4066-435F-A061-20B3990BBE7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11960" y="692696"/>
            <a:ext cx="4932040" cy="4320480"/>
          </a:xfrm>
        </p:spPr>
      </p:pic>
      <p:sp>
        <p:nvSpPr>
          <p:cNvPr id="5" name="4 Metin kutusu"/>
          <p:cNvSpPr txBox="1"/>
          <p:nvPr/>
        </p:nvSpPr>
        <p:spPr>
          <a:xfrm>
            <a:off x="179512" y="692696"/>
            <a:ext cx="4104456" cy="6340197"/>
          </a:xfrm>
          <a:prstGeom prst="rect">
            <a:avLst/>
          </a:prstGeom>
          <a:noFill/>
        </p:spPr>
        <p:txBody>
          <a:bodyPr wrap="square" rtlCol="0">
            <a:spAutoFit/>
          </a:bodyPr>
          <a:lstStyle/>
          <a:p>
            <a:pPr>
              <a:buFont typeface="Wingdings" pitchFamily="2" charset="2"/>
              <a:buChar char="v"/>
            </a:pPr>
            <a:r>
              <a:rPr lang="tr-TR" sz="1400" dirty="0">
                <a:latin typeface="Times New Roman" panose="02020603050405020304" pitchFamily="18" charset="0"/>
                <a:cs typeface="Times New Roman" panose="02020603050405020304" pitchFamily="18" charset="0"/>
              </a:rPr>
              <a:t>  </a:t>
            </a:r>
            <a:r>
              <a:rPr lang="tr-TR" sz="1500" dirty="0">
                <a:latin typeface="Times New Roman" panose="02020603050405020304" pitchFamily="18" charset="0"/>
                <a:cs typeface="Times New Roman" panose="02020603050405020304" pitchFamily="18" charset="0"/>
              </a:rPr>
              <a:t>Günümüz teknolojisi, DNA yapısına kadar her şeyi incelemek ve insana zarar vermeden beynin içinde neler olup bittiğine bakabilmektedir.</a:t>
            </a:r>
          </a:p>
          <a:p>
            <a:pPr>
              <a:buFont typeface="Wingdings" pitchFamily="2" charset="2"/>
              <a:buChar char="v"/>
            </a:pPr>
            <a:r>
              <a:rPr lang="tr-TR" sz="1500" dirty="0">
                <a:solidFill>
                  <a:srgbClr val="FFFF00"/>
                </a:solidFill>
                <a:latin typeface="Times New Roman" panose="02020603050405020304" pitchFamily="18" charset="0"/>
                <a:cs typeface="Times New Roman" panose="02020603050405020304" pitchFamily="18" charset="0"/>
              </a:rPr>
              <a:t>  Görüntüleme teknikleriyle yapılan araştırmalar, belirli beyin bölgelerindeki kan akışı hızlarıyla kişilik özellikleri arasındaki ilişkiyi incelemektedir.</a:t>
            </a:r>
          </a:p>
          <a:p>
            <a:pPr>
              <a:buFont typeface="Wingdings" pitchFamily="2" charset="2"/>
              <a:buChar char="v"/>
            </a:pPr>
            <a:r>
              <a:rPr lang="tr-TR" sz="1500" dirty="0">
                <a:latin typeface="Times New Roman" panose="02020603050405020304" pitchFamily="18" charset="0"/>
                <a:cs typeface="Times New Roman" panose="02020603050405020304" pitchFamily="18" charset="0"/>
              </a:rPr>
              <a:t>  Gen araştırmaları ise, kişiliği bütün olarak ele almaktan çok kişiliğin göstergesi olan birtakım davranışlar veya kişiliğin boyutları üzerine yoğunlaşmaktadır.</a:t>
            </a:r>
            <a:endParaRPr lang="tr-TR" sz="1500" dirty="0">
              <a:solidFill>
                <a:prstClr val="black"/>
              </a:solidFill>
              <a:latin typeface="Times New Roman" panose="02020603050405020304" pitchFamily="18" charset="0"/>
              <a:cs typeface="Times New Roman" panose="02020603050405020304" pitchFamily="18" charset="0"/>
            </a:endParaRPr>
          </a:p>
          <a:p>
            <a:pPr lvl="0">
              <a:buFont typeface="Wingdings" pitchFamily="2" charset="2"/>
              <a:buChar char="v"/>
            </a:pPr>
            <a:r>
              <a:rPr lang="tr-TR" sz="1500" dirty="0">
                <a:solidFill>
                  <a:srgbClr val="FFFF00"/>
                </a:solidFill>
                <a:latin typeface="Times New Roman" panose="02020603050405020304" pitchFamily="18" charset="0"/>
                <a:cs typeface="Times New Roman" panose="02020603050405020304" pitchFamily="18" charset="0"/>
              </a:rPr>
              <a:t> Bazı Bazı araştırmalarda ise iki yöntem bir arada kullanılarak hem beyin hem de genetik yapıyı beraber araştırarak kişiliğin biyolojik kökenlerini anlamaya çalışır.</a:t>
            </a:r>
          </a:p>
          <a:p>
            <a:pPr lvl="0">
              <a:buFont typeface="Wingdings" pitchFamily="2" charset="2"/>
              <a:buChar char="v"/>
            </a:pPr>
            <a:r>
              <a:rPr lang="tr-TR" sz="1500" dirty="0">
                <a:latin typeface="Times New Roman" panose="02020603050405020304" pitchFamily="18" charset="0"/>
                <a:cs typeface="Times New Roman" panose="02020603050405020304" pitchFamily="18" charset="0"/>
              </a:rPr>
              <a:t> Bu çalışmaların hepsi kalıtımın, çevrenin etkisiyle davranışlarımız üzerinde ne gibi bir etkisi olduğunu göstermesi bakımından oldukça önemlidir.</a:t>
            </a:r>
          </a:p>
          <a:p>
            <a:pPr lvl="0"/>
            <a:r>
              <a:rPr lang="tr-TR" sz="1500" dirty="0">
                <a:latin typeface="Times New Roman" panose="02020603050405020304" pitchFamily="18" charset="0"/>
                <a:cs typeface="Times New Roman" panose="02020603050405020304" pitchFamily="18" charset="0"/>
              </a:rPr>
              <a:t>araştırmalarda ise iki yöntem bir arada kullanılarak hem beyin hem de genetik yapıyı beraber araştırarak kişiliğin biyolojik kökenlerini anlamaya çalışır.</a:t>
            </a:r>
          </a:p>
          <a:p>
            <a:pPr lvl="0">
              <a:buFont typeface="Wingdings" pitchFamily="2" charset="2"/>
              <a:buChar char="v"/>
            </a:pPr>
            <a:r>
              <a:rPr lang="tr-TR" sz="1500" dirty="0">
                <a:solidFill>
                  <a:srgbClr val="FFFF00"/>
                </a:solidFill>
                <a:latin typeface="Times New Roman" panose="02020603050405020304" pitchFamily="18" charset="0"/>
                <a:cs typeface="Times New Roman" panose="02020603050405020304" pitchFamily="18" charset="0"/>
              </a:rPr>
              <a:t> Bu çalışmaların hepsi kalıtımın, çevrenin etkisiyle davranışlarımız üzerinde ne gibi bir etkisi olduğunu göstermesi bakımından oldukça önemlidir.</a:t>
            </a:r>
          </a:p>
          <a:p>
            <a:pPr>
              <a:buFont typeface="Wingdings" pitchFamily="2" charset="2"/>
              <a:buChar char="v"/>
            </a:pPr>
            <a:endParaRPr lang="tr-TR" sz="1600" dirty="0">
              <a:latin typeface="Times New Roman" panose="02020603050405020304" pitchFamily="18" charset="0"/>
              <a:cs typeface="Times New Roman" panose="02020603050405020304" pitchFamily="18" charset="0"/>
            </a:endParaRPr>
          </a:p>
        </p:txBody>
      </p:sp>
      <p:sp>
        <p:nvSpPr>
          <p:cNvPr id="6" name="5 Metin kutusu"/>
          <p:cNvSpPr txBox="1"/>
          <p:nvPr/>
        </p:nvSpPr>
        <p:spPr>
          <a:xfrm>
            <a:off x="4283968" y="5013176"/>
            <a:ext cx="5184576" cy="646331"/>
          </a:xfrm>
          <a:prstGeom prst="rect">
            <a:avLst/>
          </a:prstGeom>
          <a:noFill/>
        </p:spPr>
        <p:txBody>
          <a:bodyPr wrap="square" rtlCol="0">
            <a:spAutoFit/>
          </a:bodyPr>
          <a:lstStyle/>
          <a:p>
            <a:r>
              <a:rPr lang="tr-TR" dirty="0"/>
              <a:t>Bir okuma görevi sırasında beyin aktivasyonu. Kaynak: Duke Üniversitesi </a:t>
            </a:r>
          </a:p>
        </p:txBody>
      </p:sp>
    </p:spTree>
  </p:cSld>
  <p:clrMapOvr>
    <a:masterClrMapping/>
  </p:clrMapOvr>
  <p:transition spd="med">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1"/>
          <p:cNvPicPr>
            <a:picLocks noGrp="1" noChangeAspect="1"/>
          </p:cNvPicPr>
          <p:nvPr>
            <p:ph idx="1"/>
          </p:nvPr>
        </p:nvPicPr>
        <p:blipFill>
          <a:blip r:embed="rId2" cstate="print"/>
          <a:stretch>
            <a:fillRect/>
          </a:stretch>
        </p:blipFill>
        <p:spPr>
          <a:xfrm>
            <a:off x="0" y="0"/>
            <a:ext cx="9144000" cy="6858000"/>
          </a:xfrm>
          <a:prstGeom prst="rect">
            <a:avLst/>
          </a:prstGeom>
        </p:spPr>
      </p:pic>
      <p:sp>
        <p:nvSpPr>
          <p:cNvPr id="5" name="4 Dikdörtgen"/>
          <p:cNvSpPr/>
          <p:nvPr/>
        </p:nvSpPr>
        <p:spPr>
          <a:xfrm>
            <a:off x="1187624" y="4725144"/>
            <a:ext cx="7167348"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dirty="0">
                <a:ln w="50800"/>
                <a:solidFill>
                  <a:schemeClr val="bg1">
                    <a:shade val="50000"/>
                  </a:schemeClr>
                </a:solidFill>
              </a:rPr>
              <a:t>KİŞİLİK ÖLÇEKLERİ</a:t>
            </a:r>
            <a:endParaRPr lang="tr-TR" sz="5400" b="1" cap="none" spc="0" dirty="0">
              <a:ln w="50800"/>
              <a:solidFill>
                <a:schemeClr val="bg1">
                  <a:shade val="50000"/>
                </a:schemeClr>
              </a:solidFill>
              <a:effectLst/>
            </a:endParaRPr>
          </a:p>
        </p:txBody>
      </p:sp>
    </p:spTree>
  </p:cSld>
  <p:clrMapOvr>
    <a:masterClrMapping/>
  </p:clrMapOvr>
  <p:transition spd="med">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906128"/>
          </a:xfrm>
        </p:spPr>
        <p:txBody>
          <a:bodyPr>
            <a:normAutofit fontScale="77500" lnSpcReduction="20000"/>
          </a:bodyPr>
          <a:lstStyle/>
          <a:p>
            <a:pPr>
              <a:buFont typeface="Wingdings" pitchFamily="2" charset="2"/>
              <a:buChar char="v"/>
            </a:pPr>
            <a:r>
              <a:rPr lang="tr-TR" dirty="0"/>
              <a:t>  </a:t>
            </a:r>
            <a:r>
              <a:rPr lang="tr-TR" dirty="0" err="1"/>
              <a:t>Eysenck</a:t>
            </a:r>
            <a:r>
              <a:rPr lang="tr-TR" dirty="0"/>
              <a:t> kişilik envanteri daha önce oluşturulan birçok kişilik envanterinin geliştirilmiş halidir. Önceleri sadece </a:t>
            </a:r>
            <a:r>
              <a:rPr lang="tr-TR" dirty="0" err="1"/>
              <a:t>Nörotizm</a:t>
            </a:r>
            <a:r>
              <a:rPr lang="tr-TR" dirty="0"/>
              <a:t>  ve Dışadönüklük ölçeklerine dayalı olan </a:t>
            </a:r>
            <a:r>
              <a:rPr lang="tr-TR" dirty="0" err="1"/>
              <a:t>Maudsly</a:t>
            </a:r>
            <a:r>
              <a:rPr lang="tr-TR" dirty="0"/>
              <a:t> </a:t>
            </a:r>
            <a:r>
              <a:rPr lang="tr-TR" dirty="0" err="1"/>
              <a:t>Personality</a:t>
            </a:r>
            <a:r>
              <a:rPr lang="tr-TR" dirty="0"/>
              <a:t> </a:t>
            </a:r>
            <a:r>
              <a:rPr lang="tr-TR" dirty="0" err="1"/>
              <a:t>Inventory</a:t>
            </a:r>
            <a:r>
              <a:rPr lang="tr-TR" dirty="0"/>
              <a:t> Daha sonra Prof. </a:t>
            </a:r>
            <a:r>
              <a:rPr lang="tr-TR" dirty="0" err="1"/>
              <a:t>Eysenck</a:t>
            </a:r>
            <a:r>
              <a:rPr lang="tr-TR" dirty="0"/>
              <a:t> tarafından genişletilmiş ve bu bölümlere Yalan eklenerek serinin sonuncusu olan </a:t>
            </a:r>
            <a:r>
              <a:rPr lang="tr-TR" dirty="0" err="1"/>
              <a:t>Eysenck</a:t>
            </a:r>
            <a:r>
              <a:rPr lang="tr-TR" dirty="0"/>
              <a:t> </a:t>
            </a:r>
            <a:r>
              <a:rPr lang="tr-TR" dirty="0" err="1"/>
              <a:t>Personality</a:t>
            </a:r>
            <a:r>
              <a:rPr lang="tr-TR" dirty="0"/>
              <a:t> </a:t>
            </a:r>
            <a:r>
              <a:rPr lang="tr-TR" dirty="0" err="1"/>
              <a:t>Inventory</a:t>
            </a:r>
            <a:r>
              <a:rPr lang="tr-TR" dirty="0"/>
              <a:t> meydana gelmiştir. Kullanmış olduğumuz </a:t>
            </a:r>
            <a:r>
              <a:rPr lang="tr-TR" dirty="0" err="1"/>
              <a:t>Eynseck</a:t>
            </a:r>
            <a:r>
              <a:rPr lang="tr-TR" dirty="0"/>
              <a:t> </a:t>
            </a:r>
            <a:r>
              <a:rPr lang="tr-TR" dirty="0" err="1"/>
              <a:t>personality</a:t>
            </a:r>
            <a:r>
              <a:rPr lang="tr-TR" dirty="0"/>
              <a:t> </a:t>
            </a:r>
            <a:r>
              <a:rPr lang="tr-TR" dirty="0" err="1"/>
              <a:t>questinnaire'i</a:t>
            </a:r>
            <a:r>
              <a:rPr lang="tr-TR" dirty="0"/>
              <a:t> EPİ (</a:t>
            </a:r>
            <a:r>
              <a:rPr lang="tr-TR" dirty="0" err="1"/>
              <a:t>Eysenck</a:t>
            </a:r>
            <a:r>
              <a:rPr lang="tr-TR" dirty="0"/>
              <a:t> </a:t>
            </a:r>
            <a:r>
              <a:rPr lang="tr-TR" dirty="0" err="1"/>
              <a:t>Personality</a:t>
            </a:r>
            <a:r>
              <a:rPr lang="tr-TR" dirty="0"/>
              <a:t> </a:t>
            </a:r>
            <a:r>
              <a:rPr lang="tr-TR" dirty="0" err="1"/>
              <a:t>Inventory</a:t>
            </a:r>
            <a:r>
              <a:rPr lang="tr-TR" dirty="0"/>
              <a:t>) ya </a:t>
            </a:r>
            <a:r>
              <a:rPr lang="tr-TR" dirty="0" err="1"/>
              <a:t>psikotizm</a:t>
            </a:r>
            <a:r>
              <a:rPr lang="tr-TR" dirty="0"/>
              <a:t> ölçeğinin katılmasıyla oluşturulmuş en son halidir. </a:t>
            </a:r>
          </a:p>
          <a:p>
            <a:pPr>
              <a:buFont typeface="Wingdings" pitchFamily="2" charset="2"/>
              <a:buChar char="v"/>
            </a:pPr>
            <a:r>
              <a:rPr lang="tr-TR" dirty="0" err="1">
                <a:solidFill>
                  <a:srgbClr val="FFFF00"/>
                </a:solidFill>
              </a:rPr>
              <a:t>Eysenck</a:t>
            </a:r>
            <a:r>
              <a:rPr lang="tr-TR" dirty="0">
                <a:solidFill>
                  <a:srgbClr val="FFFF00"/>
                </a:solidFill>
              </a:rPr>
              <a:t> Kişilik Envanteri (EKE) 16 yaş ve üstü yaş gruplarına uygulanan bireysel bir testtir. 101 maddelik bir kağıt kalem testi olan EKE </a:t>
            </a:r>
            <a:r>
              <a:rPr lang="tr-TR" dirty="0" err="1">
                <a:solidFill>
                  <a:srgbClr val="FFFF00"/>
                </a:solidFill>
              </a:rPr>
              <a:t>psikotizm</a:t>
            </a:r>
            <a:r>
              <a:rPr lang="tr-TR" dirty="0">
                <a:solidFill>
                  <a:srgbClr val="FFFF00"/>
                </a:solidFill>
              </a:rPr>
              <a:t>, dışadönüklük, </a:t>
            </a:r>
            <a:r>
              <a:rPr lang="tr-TR" dirty="0" err="1">
                <a:solidFill>
                  <a:srgbClr val="FFFF00"/>
                </a:solidFill>
              </a:rPr>
              <a:t>nevrotizm</a:t>
            </a:r>
            <a:r>
              <a:rPr lang="tr-TR" dirty="0">
                <a:solidFill>
                  <a:srgbClr val="FFFF00"/>
                </a:solidFill>
              </a:rPr>
              <a:t>, yalan olmak üzere 4 bölümden oluşur.</a:t>
            </a:r>
          </a:p>
          <a:p>
            <a:pPr>
              <a:buFont typeface="Wingdings" pitchFamily="2" charset="2"/>
              <a:buChar char="v"/>
            </a:pPr>
            <a:r>
              <a:rPr lang="tr-TR" dirty="0"/>
              <a:t>Ülkemizde Haluk YAVUZER suçlu kişilik özelliklerinin belirlenmesinde EKE yararlanmıştır. Ölçeğin basit bir dille formüle edilmiş olması, testin kullanış değerini artırmıştır.  </a:t>
            </a:r>
            <a:r>
              <a:rPr lang="tr-TR" dirty="0" err="1"/>
              <a:t>Eysenck</a:t>
            </a:r>
            <a:r>
              <a:rPr lang="tr-TR" dirty="0"/>
              <a:t> Kişilik Anketi -Gözden Geçirilmiş Kısaltılmış Formu’ un Türkiye'de geçerlik ve güvenirliliği ispatlanmıştır (A.N.KARANCI,G.DİRİK 2007)</a:t>
            </a:r>
          </a:p>
          <a:p>
            <a:endParaRPr lang="tr-TR" dirty="0"/>
          </a:p>
        </p:txBody>
      </p:sp>
    </p:spTree>
  </p:cSld>
  <p:clrMapOvr>
    <a:masterClrMapping/>
  </p:clrMapOvr>
  <p:transition spd="med">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Ortak Kullanıcı\Desktop\KİŞİLİ KURAMLARI\SANRI.jfif"/>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Dikdörtgen"/>
          <p:cNvSpPr/>
          <p:nvPr/>
        </p:nvSpPr>
        <p:spPr>
          <a:xfrm>
            <a:off x="1043608" y="5085184"/>
            <a:ext cx="7244292"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cap="none" spc="0" dirty="0">
                <a:ln w="50800"/>
                <a:solidFill>
                  <a:schemeClr val="bg1">
                    <a:shade val="50000"/>
                  </a:schemeClr>
                </a:solidFill>
                <a:effectLst/>
              </a:rPr>
              <a:t>PSİKOTİZM ÖLÇEĞİ</a:t>
            </a:r>
          </a:p>
        </p:txBody>
      </p:sp>
    </p:spTree>
  </p:cSld>
  <p:clrMapOvr>
    <a:masterClrMapping/>
  </p:clrMapOvr>
  <p:transition spd="med">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834120"/>
          </a:xfrm>
        </p:spPr>
        <p:txBody>
          <a:bodyPr>
            <a:normAutofit fontScale="92500" lnSpcReduction="20000"/>
          </a:bodyPr>
          <a:lstStyle/>
          <a:p>
            <a:pPr>
              <a:buFont typeface="Wingdings" pitchFamily="2" charset="2"/>
              <a:buChar char="v"/>
            </a:pPr>
            <a:r>
              <a:rPr lang="tr-TR" dirty="0">
                <a:solidFill>
                  <a:srgbClr val="FFFF00"/>
                </a:solidFill>
              </a:rPr>
              <a:t>Her insanda bulunan ancak farklı derecelerde görülen bir şahsiyeti vasfı EKE. </a:t>
            </a:r>
            <a:r>
              <a:rPr lang="tr-TR" dirty="0" err="1">
                <a:solidFill>
                  <a:srgbClr val="FFFF00"/>
                </a:solidFill>
              </a:rPr>
              <a:t>Psikotizm</a:t>
            </a:r>
            <a:r>
              <a:rPr lang="tr-TR" dirty="0">
                <a:solidFill>
                  <a:srgbClr val="FFFF00"/>
                </a:solidFill>
              </a:rPr>
              <a:t> ölçeğinden yüksek puan alınması durumunda</a:t>
            </a:r>
          </a:p>
          <a:p>
            <a:pPr>
              <a:buFont typeface="Wingdings" pitchFamily="2" charset="2"/>
              <a:buChar char="v"/>
            </a:pPr>
            <a:r>
              <a:rPr lang="tr-TR" dirty="0"/>
              <a:t>-Yalnız, başkalarını umursamayan, insanlara aldırış etmeyen bir tip</a:t>
            </a:r>
          </a:p>
          <a:p>
            <a:pPr>
              <a:buFont typeface="Wingdings" pitchFamily="2" charset="2"/>
              <a:buChar char="v"/>
            </a:pPr>
            <a:r>
              <a:rPr lang="tr-TR" dirty="0">
                <a:solidFill>
                  <a:srgbClr val="FFFF00"/>
                </a:solidFill>
              </a:rPr>
              <a:t>-Rahatsızlık eder ve huzursuzluk yaratır</a:t>
            </a:r>
          </a:p>
          <a:p>
            <a:pPr>
              <a:buFont typeface="Wingdings" pitchFamily="2" charset="2"/>
              <a:buChar char="v"/>
            </a:pPr>
            <a:r>
              <a:rPr lang="tr-TR" dirty="0"/>
              <a:t>-Bazen acımasız zalim ve insanlıktan uzak davranışlarda bulunabilir</a:t>
            </a:r>
          </a:p>
          <a:p>
            <a:pPr>
              <a:buFont typeface="Wingdings" pitchFamily="2" charset="2"/>
              <a:buChar char="v"/>
            </a:pPr>
            <a:r>
              <a:rPr lang="tr-TR" dirty="0">
                <a:solidFill>
                  <a:srgbClr val="FFFF00"/>
                </a:solidFill>
              </a:rPr>
              <a:t>-Hissizdir. Başkalarını kolay </a:t>
            </a:r>
            <a:r>
              <a:rPr lang="tr-TR" dirty="0" err="1">
                <a:solidFill>
                  <a:srgbClr val="FFFF00"/>
                </a:solidFill>
              </a:rPr>
              <a:t>anlıyamaz</a:t>
            </a:r>
            <a:r>
              <a:rPr lang="tr-TR" dirty="0">
                <a:solidFill>
                  <a:srgbClr val="FFFF00"/>
                </a:solidFill>
              </a:rPr>
              <a:t> ve duyarlı olmaz.</a:t>
            </a:r>
          </a:p>
          <a:p>
            <a:pPr>
              <a:buFont typeface="Wingdings" pitchFamily="2" charset="2"/>
              <a:buChar char="v"/>
            </a:pPr>
            <a:r>
              <a:rPr lang="tr-TR" dirty="0"/>
              <a:t>-Garip ve olağan şeylere karşı bir yakınlık duyar ve tehlikeleri görmezlikten gelir.</a:t>
            </a:r>
          </a:p>
          <a:p>
            <a:pPr>
              <a:buFont typeface="Wingdings" pitchFamily="2" charset="2"/>
              <a:buChar char="v"/>
            </a:pPr>
            <a:r>
              <a:rPr lang="tr-TR" dirty="0">
                <a:solidFill>
                  <a:srgbClr val="FFFF00"/>
                </a:solidFill>
              </a:rPr>
              <a:t>-Başkalarını aptal yerine koymaktan ve sinirlendirmekten hoşlanır.</a:t>
            </a:r>
          </a:p>
          <a:p>
            <a:endParaRPr lang="tr-TR" dirty="0"/>
          </a:p>
        </p:txBody>
      </p:sp>
    </p:spTree>
  </p:cSld>
  <p:clrMapOvr>
    <a:masterClrMapping/>
  </p:clrMapOvr>
  <p:transition spd="med">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Ortak Kullanıcı\Desktop\KİŞİLİ KURAMLARI\indir.jfif"/>
          <p:cNvPicPr>
            <a:picLocks noChangeAspect="1" noChangeArrowheads="1"/>
          </p:cNvPicPr>
          <p:nvPr/>
        </p:nvPicPr>
        <p:blipFill>
          <a:blip r:embed="rId2" cstate="print"/>
          <a:srcRect/>
          <a:stretch>
            <a:fillRect/>
          </a:stretch>
        </p:blipFill>
        <p:spPr bwMode="auto">
          <a:xfrm>
            <a:off x="0" y="0"/>
            <a:ext cx="9143999" cy="6857999"/>
          </a:xfrm>
          <a:prstGeom prst="rect">
            <a:avLst/>
          </a:prstGeom>
          <a:noFill/>
        </p:spPr>
      </p:pic>
      <p:sp>
        <p:nvSpPr>
          <p:cNvPr id="5" name="4 Dikdörtgen"/>
          <p:cNvSpPr/>
          <p:nvPr/>
        </p:nvSpPr>
        <p:spPr>
          <a:xfrm>
            <a:off x="539552" y="4869160"/>
            <a:ext cx="8222825" cy="175432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cap="none" spc="0" dirty="0">
                <a:ln w="50800"/>
                <a:solidFill>
                  <a:schemeClr val="bg1">
                    <a:shade val="50000"/>
                  </a:schemeClr>
                </a:solidFill>
                <a:effectLst/>
              </a:rPr>
              <a:t>DIŞADÖNÜKLÜK ÖLÇEĞİ</a:t>
            </a:r>
          </a:p>
        </p:txBody>
      </p:sp>
    </p:spTree>
  </p:cSld>
  <p:clrMapOvr>
    <a:masterClrMapping/>
  </p:clrMapOvr>
  <p:transition spd="med">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050144"/>
          </a:xfrm>
        </p:spPr>
        <p:txBody>
          <a:bodyPr>
            <a:normAutofit fontScale="77500" lnSpcReduction="20000"/>
          </a:bodyPr>
          <a:lstStyle/>
          <a:p>
            <a:pPr>
              <a:buFont typeface="Wingdings" pitchFamily="2" charset="2"/>
              <a:buChar char="v"/>
            </a:pPr>
            <a:r>
              <a:rPr lang="tr-TR" dirty="0"/>
              <a:t>- Sosyal biridir</a:t>
            </a:r>
          </a:p>
          <a:p>
            <a:pPr>
              <a:buFont typeface="Wingdings" pitchFamily="2" charset="2"/>
              <a:buChar char="v"/>
            </a:pPr>
            <a:r>
              <a:rPr lang="tr-TR" dirty="0">
                <a:solidFill>
                  <a:srgbClr val="FFFF00"/>
                </a:solidFill>
              </a:rPr>
              <a:t>- Pek çok arkadaşı vardır.</a:t>
            </a:r>
          </a:p>
          <a:p>
            <a:pPr>
              <a:buFont typeface="Wingdings" pitchFamily="2" charset="2"/>
              <a:buChar char="v"/>
            </a:pPr>
            <a:r>
              <a:rPr lang="tr-TR" dirty="0"/>
              <a:t>- Etrafta konuşan adam arar.</a:t>
            </a:r>
          </a:p>
          <a:p>
            <a:pPr>
              <a:buFont typeface="Wingdings" pitchFamily="2" charset="2"/>
              <a:buChar char="v"/>
            </a:pPr>
            <a:r>
              <a:rPr lang="tr-TR" dirty="0">
                <a:solidFill>
                  <a:srgbClr val="FFFF00"/>
                </a:solidFill>
              </a:rPr>
              <a:t>- Kendi başına çalışmaktan ve okumaktan pek hoşlanmaz.</a:t>
            </a:r>
          </a:p>
          <a:p>
            <a:pPr>
              <a:buFont typeface="Wingdings" pitchFamily="2" charset="2"/>
              <a:buChar char="v"/>
            </a:pPr>
            <a:r>
              <a:rPr lang="tr-TR" dirty="0"/>
              <a:t>- Heyecan veren şeyler arar</a:t>
            </a:r>
          </a:p>
          <a:p>
            <a:pPr>
              <a:buFont typeface="Wingdings" pitchFamily="2" charset="2"/>
              <a:buChar char="v"/>
            </a:pPr>
            <a:r>
              <a:rPr lang="tr-TR" dirty="0">
                <a:solidFill>
                  <a:srgbClr val="FFFF00"/>
                </a:solidFill>
              </a:rPr>
              <a:t>- Riski Göze alır.</a:t>
            </a:r>
          </a:p>
          <a:p>
            <a:pPr>
              <a:buFont typeface="Wingdings" pitchFamily="2" charset="2"/>
              <a:buChar char="v"/>
            </a:pPr>
            <a:r>
              <a:rPr lang="tr-TR" dirty="0"/>
              <a:t>- Başlarının işine karışır</a:t>
            </a:r>
          </a:p>
          <a:p>
            <a:pPr>
              <a:buFont typeface="Wingdings" pitchFamily="2" charset="2"/>
              <a:buChar char="v"/>
            </a:pPr>
            <a:r>
              <a:rPr lang="tr-TR" dirty="0">
                <a:solidFill>
                  <a:srgbClr val="FFFF00"/>
                </a:solidFill>
              </a:rPr>
              <a:t>- Şakadan hoşlanır</a:t>
            </a:r>
          </a:p>
          <a:p>
            <a:pPr>
              <a:buFont typeface="Wingdings" pitchFamily="2" charset="2"/>
              <a:buChar char="v"/>
            </a:pPr>
            <a:r>
              <a:rPr lang="tr-TR" dirty="0"/>
              <a:t>- Daima hazır cevaptır, </a:t>
            </a:r>
          </a:p>
          <a:p>
            <a:pPr>
              <a:buFont typeface="Wingdings" pitchFamily="2" charset="2"/>
              <a:buChar char="v"/>
            </a:pPr>
            <a:r>
              <a:rPr lang="tr-TR" dirty="0">
                <a:solidFill>
                  <a:srgbClr val="FFFF00"/>
                </a:solidFill>
              </a:rPr>
              <a:t>- Değişikliği sever</a:t>
            </a:r>
          </a:p>
          <a:p>
            <a:pPr>
              <a:buFont typeface="Wingdings" pitchFamily="2" charset="2"/>
              <a:buChar char="v"/>
            </a:pPr>
            <a:r>
              <a:rPr lang="tr-TR" dirty="0"/>
              <a:t>- İnsanlarla rahat kaynaşır</a:t>
            </a:r>
          </a:p>
          <a:p>
            <a:pPr>
              <a:buFont typeface="Wingdings" pitchFamily="2" charset="2"/>
              <a:buChar char="v"/>
            </a:pPr>
            <a:r>
              <a:rPr lang="tr-TR" dirty="0">
                <a:solidFill>
                  <a:srgbClr val="FFFF00"/>
                </a:solidFill>
              </a:rPr>
              <a:t>- Gülmek ve neşeli olmak ister</a:t>
            </a:r>
          </a:p>
          <a:p>
            <a:pPr>
              <a:buFont typeface="Wingdings" pitchFamily="2" charset="2"/>
              <a:buChar char="v"/>
            </a:pPr>
            <a:r>
              <a:rPr lang="tr-TR" dirty="0"/>
              <a:t>- Hareket halinde olmak ister ve bundan hoşlanır</a:t>
            </a:r>
          </a:p>
          <a:p>
            <a:pPr>
              <a:buFont typeface="Wingdings" pitchFamily="2" charset="2"/>
              <a:buChar char="v"/>
            </a:pPr>
            <a:r>
              <a:rPr lang="tr-TR" dirty="0">
                <a:solidFill>
                  <a:srgbClr val="FFFF00"/>
                </a:solidFill>
              </a:rPr>
              <a:t>- Agresif olma eğilimindedir ve çabuk öfkelenebilir.</a:t>
            </a:r>
          </a:p>
          <a:p>
            <a:pPr>
              <a:buFont typeface="Wingdings" pitchFamily="2" charset="2"/>
              <a:buChar char="v"/>
            </a:pPr>
            <a:r>
              <a:rPr lang="tr-TR" dirty="0"/>
              <a:t>- Genellikle hislerini kontrol altında tutamazlar.</a:t>
            </a:r>
          </a:p>
          <a:p>
            <a:endParaRPr lang="tr-TR" dirty="0"/>
          </a:p>
        </p:txBody>
      </p:sp>
    </p:spTree>
  </p:cSld>
  <p:clrMapOvr>
    <a:masterClrMapping/>
  </p:clrMapOvr>
  <p:transition spd="med">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İÇEDÖNÜKLÜK ÖLÇEĞİ</a:t>
            </a:r>
          </a:p>
        </p:txBody>
      </p:sp>
      <p:sp>
        <p:nvSpPr>
          <p:cNvPr id="3" name="2 İçerik Yer Tutucusu"/>
          <p:cNvSpPr>
            <a:spLocks noGrp="1"/>
          </p:cNvSpPr>
          <p:nvPr>
            <p:ph idx="1"/>
          </p:nvPr>
        </p:nvSpPr>
        <p:spPr/>
        <p:txBody>
          <a:bodyPr>
            <a:normAutofit fontScale="92500" lnSpcReduction="20000"/>
          </a:bodyPr>
          <a:lstStyle/>
          <a:p>
            <a:pPr>
              <a:buFont typeface="Wingdings" pitchFamily="2" charset="2"/>
              <a:buChar char="v"/>
            </a:pPr>
            <a:r>
              <a:rPr lang="tr-TR" dirty="0">
                <a:solidFill>
                  <a:srgbClr val="FFFF00"/>
                </a:solidFill>
              </a:rPr>
              <a:t>-Sakin ve ilgisiz gibidir.</a:t>
            </a:r>
          </a:p>
          <a:p>
            <a:pPr>
              <a:buFont typeface="Wingdings" pitchFamily="2" charset="2"/>
              <a:buChar char="v"/>
            </a:pPr>
            <a:r>
              <a:rPr lang="tr-TR" dirty="0"/>
              <a:t>- Başkalarına kıyasla kitaplardan ve okumaktan daha çok hoşlanır</a:t>
            </a:r>
          </a:p>
          <a:p>
            <a:pPr>
              <a:buFont typeface="Wingdings" pitchFamily="2" charset="2"/>
              <a:buChar char="v"/>
            </a:pPr>
            <a:r>
              <a:rPr lang="tr-TR" dirty="0">
                <a:solidFill>
                  <a:srgbClr val="FFFF00"/>
                </a:solidFill>
              </a:rPr>
              <a:t>- Yakın dostları dışında insanlardan uzak durur, içine kapanıktır</a:t>
            </a:r>
          </a:p>
          <a:p>
            <a:pPr>
              <a:buFont typeface="Wingdings" pitchFamily="2" charset="2"/>
              <a:buChar char="v"/>
            </a:pPr>
            <a:r>
              <a:rPr lang="tr-TR" dirty="0"/>
              <a:t>- Ani dürtülerle hareket etmeye fazla güveni yoktur.</a:t>
            </a:r>
          </a:p>
          <a:p>
            <a:pPr>
              <a:buFont typeface="Wingdings" pitchFamily="2" charset="2"/>
              <a:buChar char="v"/>
            </a:pPr>
            <a:r>
              <a:rPr lang="tr-TR" dirty="0">
                <a:solidFill>
                  <a:srgbClr val="FFFF00"/>
                </a:solidFill>
              </a:rPr>
              <a:t>- Ahlaki değerlere önem verir</a:t>
            </a:r>
          </a:p>
          <a:p>
            <a:pPr>
              <a:buFont typeface="Wingdings" pitchFamily="2" charset="2"/>
              <a:buChar char="v"/>
            </a:pPr>
            <a:r>
              <a:rPr lang="tr-TR" dirty="0"/>
              <a:t>- Hislerini kontrol altında tutar ve nadir olarak saldırgan davranışta bulunur, kolaylıkla kendini kaybetmez.</a:t>
            </a:r>
          </a:p>
          <a:p>
            <a:endParaRPr lang="tr-TR" dirty="0"/>
          </a:p>
        </p:txBody>
      </p:sp>
    </p:spTree>
  </p:cSld>
  <p:clrMapOvr>
    <a:masterClrMapping/>
  </p:clrMapOvr>
  <p:transition spd="med">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NEVROTİZM ÖLÇEĞİ</a:t>
            </a:r>
          </a:p>
        </p:txBody>
      </p:sp>
      <p:sp>
        <p:nvSpPr>
          <p:cNvPr id="3" name="2 İçerik Yer Tutucusu"/>
          <p:cNvSpPr>
            <a:spLocks noGrp="1"/>
          </p:cNvSpPr>
          <p:nvPr>
            <p:ph idx="1"/>
          </p:nvPr>
        </p:nvSpPr>
        <p:spPr/>
        <p:txBody>
          <a:bodyPr/>
          <a:lstStyle/>
          <a:p>
            <a:pPr>
              <a:buFont typeface="Wingdings" pitchFamily="2" charset="2"/>
              <a:buChar char="v"/>
            </a:pPr>
            <a:r>
              <a:rPr lang="tr-TR" dirty="0">
                <a:solidFill>
                  <a:srgbClr val="FFFF00"/>
                </a:solidFill>
              </a:rPr>
              <a:t>-Kaygılı, endişeli, aksi ve çoğunlukla küskün olarak gözlemlenir</a:t>
            </a:r>
          </a:p>
          <a:p>
            <a:pPr>
              <a:buFont typeface="Wingdings" pitchFamily="2" charset="2"/>
              <a:buChar char="v"/>
            </a:pPr>
            <a:r>
              <a:rPr lang="tr-TR" dirty="0"/>
              <a:t>- Çeşitli türde </a:t>
            </a:r>
            <a:r>
              <a:rPr lang="tr-TR" dirty="0" err="1"/>
              <a:t>psikomatik</a:t>
            </a:r>
            <a:r>
              <a:rPr lang="tr-TR" dirty="0"/>
              <a:t> rahatsızlılardan şikayetçidir.</a:t>
            </a:r>
          </a:p>
          <a:p>
            <a:pPr>
              <a:buFont typeface="Wingdings" pitchFamily="2" charset="2"/>
              <a:buChar char="v"/>
            </a:pPr>
            <a:r>
              <a:rPr lang="tr-TR" dirty="0">
                <a:solidFill>
                  <a:srgbClr val="FFFF00"/>
                </a:solidFill>
              </a:rPr>
              <a:t>- Her çeşit tembihe karşı aşırı duyarlıdır.</a:t>
            </a:r>
          </a:p>
          <a:p>
            <a:pPr>
              <a:buFont typeface="Wingdings" pitchFamily="2" charset="2"/>
              <a:buChar char="v"/>
            </a:pPr>
            <a:r>
              <a:rPr lang="tr-TR" dirty="0"/>
              <a:t>- Duygusal olarak kendileri için sarsıcı lan her olayda sonra eski hallerine dönmekte güçlük çekerler</a:t>
            </a:r>
          </a:p>
          <a:p>
            <a:pPr>
              <a:buFont typeface="Wingdings" pitchFamily="2" charset="2"/>
              <a:buChar char="v"/>
            </a:pPr>
            <a:r>
              <a:rPr lang="tr-TR" dirty="0">
                <a:solidFill>
                  <a:srgbClr val="FFFF00"/>
                </a:solidFill>
              </a:rPr>
              <a:t>- Duygusal tepkileri irrasyonel olabilir.</a:t>
            </a:r>
          </a:p>
          <a:p>
            <a:endParaRPr lang="tr-TR" dirty="0"/>
          </a:p>
        </p:txBody>
      </p:sp>
    </p:spTree>
  </p:cSld>
  <p:clrMapOvr>
    <a:masterClrMapping/>
  </p:clrMapOvr>
  <p:transition spd="med">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YALAN ÖLÇEĞİ</a:t>
            </a:r>
          </a:p>
        </p:txBody>
      </p:sp>
      <p:sp>
        <p:nvSpPr>
          <p:cNvPr id="3" name="2 İçerik Yer Tutucusu"/>
          <p:cNvSpPr>
            <a:spLocks noGrp="1"/>
          </p:cNvSpPr>
          <p:nvPr>
            <p:ph idx="1"/>
          </p:nvPr>
        </p:nvSpPr>
        <p:spPr/>
        <p:txBody>
          <a:bodyPr>
            <a:normAutofit fontScale="92500" lnSpcReduction="10000"/>
          </a:bodyPr>
          <a:lstStyle/>
          <a:p>
            <a:pPr>
              <a:buFont typeface="Wingdings" pitchFamily="2" charset="2"/>
              <a:buChar char="v"/>
            </a:pPr>
            <a:r>
              <a:rPr lang="tr-TR" dirty="0"/>
              <a:t>Testin son ölçeği olan yalan bölümüne ait maddeler, testin sahte görünüm vermeye çabasında olan denekleri ortaya çıkarmada yardımcı olur. Böyle davranma eğilimi genellikle bazı pozisyonlarda bu tür görünmenin daha olumlu sonuçlar vereceği kanaati ile hareket edilir. Yalan ölçeği deneyin kendini sosyal bakımdan iyi bir düzeye  ulaştırmak veya kabul ettirmek bazı durumlarda da kendini değiştirmek çabası ile ilgilidir.</a:t>
            </a:r>
          </a:p>
          <a:p>
            <a:endParaRPr lang="tr-TR" dirty="0"/>
          </a:p>
        </p:txBody>
      </p:sp>
    </p:spTree>
  </p:cSld>
  <p:clrMapOvr>
    <a:masterClrMapping/>
  </p:clrMapOvr>
  <p:transition spd="med">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Ortak Kullanıcı\Desktop\WhatsApp Image 2020-04-13 at 15.41.05.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med">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Ortak Kullanıcı\Desktop\WhatsApp Image 2020-04-13 at 15.40.17.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Dikdörtgen"/>
          <p:cNvSpPr/>
          <p:nvPr/>
        </p:nvSpPr>
        <p:spPr>
          <a:xfrm>
            <a:off x="1619672" y="3573016"/>
            <a:ext cx="657103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cap="none" spc="0" dirty="0">
                <a:ln w="50800"/>
                <a:solidFill>
                  <a:schemeClr val="bg1">
                    <a:shade val="50000"/>
                  </a:schemeClr>
                </a:solidFill>
                <a:effectLst/>
              </a:rPr>
              <a:t>DEĞERLENDİRME</a:t>
            </a:r>
          </a:p>
        </p:txBody>
      </p:sp>
    </p:spTree>
  </p:cSld>
  <p:clrMapOvr>
    <a:masterClrMapping/>
  </p:clrMapOvr>
  <p:transition spd="med">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569218"/>
          </a:xfrm>
        </p:spPr>
        <p:txBody>
          <a:bodyPr>
            <a:normAutofit fontScale="90000"/>
          </a:bodyPr>
          <a:lstStyle/>
          <a:p>
            <a:r>
              <a:rPr lang="tr-TR" dirty="0"/>
              <a:t>DEĞERLENDİRME</a:t>
            </a:r>
          </a:p>
        </p:txBody>
      </p:sp>
      <p:sp>
        <p:nvSpPr>
          <p:cNvPr id="3" name="2 İçerik Yer Tutucusu"/>
          <p:cNvSpPr>
            <a:spLocks noGrp="1"/>
          </p:cNvSpPr>
          <p:nvPr>
            <p:ph idx="1"/>
          </p:nvPr>
        </p:nvSpPr>
        <p:spPr>
          <a:xfrm>
            <a:off x="457200" y="980728"/>
            <a:ext cx="8229600" cy="5877272"/>
          </a:xfrm>
        </p:spPr>
        <p:txBody>
          <a:bodyPr>
            <a:normAutofit fontScale="62500" lnSpcReduction="20000"/>
          </a:bodyPr>
          <a:lstStyle/>
          <a:p>
            <a:pPr>
              <a:buFont typeface="Wingdings" pitchFamily="2" charset="2"/>
              <a:buChar char="v"/>
            </a:pPr>
            <a:r>
              <a:rPr lang="tr-TR" dirty="0" err="1">
                <a:solidFill>
                  <a:srgbClr val="FFFF00"/>
                </a:solidFill>
              </a:rPr>
              <a:t>Eysenck</a:t>
            </a:r>
            <a:r>
              <a:rPr lang="tr-TR" dirty="0">
                <a:solidFill>
                  <a:srgbClr val="FFFF00"/>
                </a:solidFill>
              </a:rPr>
              <a:t> psikoloji alanında öne sürülen her fikrin test edilmesi gerektiği fikrini öne sürerek kişilik araştırmalara daha betimsel bir yön katmıştır. Bir çok kişiden elde ettiği geniş </a:t>
            </a:r>
            <a:r>
              <a:rPr lang="tr-TR" dirty="0" err="1">
                <a:solidFill>
                  <a:srgbClr val="FFFF00"/>
                </a:solidFill>
              </a:rPr>
              <a:t>ölçude</a:t>
            </a:r>
            <a:r>
              <a:rPr lang="tr-TR" dirty="0">
                <a:solidFill>
                  <a:srgbClr val="FFFF00"/>
                </a:solidFill>
              </a:rPr>
              <a:t> veri toplayarak kişiliği oluşturan boyutları  </a:t>
            </a:r>
            <a:r>
              <a:rPr lang="tr-TR" dirty="0" err="1">
                <a:solidFill>
                  <a:srgbClr val="FFFF00"/>
                </a:solidFill>
              </a:rPr>
              <a:t>psikometrik</a:t>
            </a:r>
            <a:r>
              <a:rPr lang="tr-TR" dirty="0">
                <a:solidFill>
                  <a:srgbClr val="FFFF00"/>
                </a:solidFill>
              </a:rPr>
              <a:t> temellere dayandırmıştır. Davranışta gözlemlenen bireysel farklılıkların kökenindeki </a:t>
            </a:r>
            <a:r>
              <a:rPr lang="tr-TR" dirty="0" err="1">
                <a:solidFill>
                  <a:srgbClr val="FFFF00"/>
                </a:solidFill>
              </a:rPr>
              <a:t>nörofizyolojik</a:t>
            </a:r>
            <a:r>
              <a:rPr lang="tr-TR" dirty="0">
                <a:solidFill>
                  <a:srgbClr val="FFFF00"/>
                </a:solidFill>
              </a:rPr>
              <a:t> ve genetik etkenlere vurgu yapmıştır. Ortaya koyduğu </a:t>
            </a:r>
            <a:r>
              <a:rPr lang="tr-TR" dirty="0" err="1">
                <a:solidFill>
                  <a:srgbClr val="FFFF00"/>
                </a:solidFill>
              </a:rPr>
              <a:t>iddalar</a:t>
            </a:r>
            <a:r>
              <a:rPr lang="tr-TR" dirty="0">
                <a:solidFill>
                  <a:srgbClr val="FFFF00"/>
                </a:solidFill>
              </a:rPr>
              <a:t> bilimsel olarak sınanabilir olması güçlü yönlerindendir. </a:t>
            </a:r>
            <a:r>
              <a:rPr lang="tr-TR" dirty="0" err="1">
                <a:solidFill>
                  <a:srgbClr val="FFFF00"/>
                </a:solidFill>
              </a:rPr>
              <a:t>Yapılabilicek</a:t>
            </a:r>
            <a:r>
              <a:rPr lang="tr-TR" dirty="0">
                <a:solidFill>
                  <a:srgbClr val="FFFF00"/>
                </a:solidFill>
              </a:rPr>
              <a:t> bir eleştiri olarak, kişilik gelişiminde sosyal çevrenin etkisinin az ya da hiç olmadığını öne sürmesidir.</a:t>
            </a:r>
          </a:p>
          <a:p>
            <a:pPr>
              <a:buFont typeface="Wingdings" pitchFamily="2" charset="2"/>
              <a:buChar char="v"/>
            </a:pPr>
            <a:r>
              <a:rPr lang="tr-TR" dirty="0" err="1"/>
              <a:t>Eysecnk'in</a:t>
            </a:r>
            <a:r>
              <a:rPr lang="tr-TR" dirty="0"/>
              <a:t> yaklaşımına </a:t>
            </a:r>
            <a:r>
              <a:rPr lang="tr-TR" dirty="0" err="1"/>
              <a:t>yapılabilicek</a:t>
            </a:r>
            <a:r>
              <a:rPr lang="tr-TR" dirty="0"/>
              <a:t> bir diğer eleştiri ise faktör analizi temelli olmasıdır. Faktör analizi, birbirine benzer yapıları bir araya getirir ancak bu yapıların neden bir araya geldiğini açıklamak faktör </a:t>
            </a:r>
            <a:r>
              <a:rPr lang="tr-TR" dirty="0" err="1"/>
              <a:t>analisini</a:t>
            </a:r>
            <a:r>
              <a:rPr lang="tr-TR" dirty="0"/>
              <a:t> yapan kişinin sübjektif görüşüne kalmıştır. </a:t>
            </a:r>
            <a:r>
              <a:rPr lang="tr-TR" dirty="0" err="1"/>
              <a:t>Eysenck</a:t>
            </a:r>
            <a:r>
              <a:rPr lang="tr-TR" dirty="0"/>
              <a:t> in kuramı aynı zamanda iç tutarlığı yüksek bir kuram olmasına rağmen ortaya koyduğu kapsamlı sınıflandırma araştırmacılar için olduğu kadar kullanışlı değildir. Bu bağlamda </a:t>
            </a:r>
            <a:r>
              <a:rPr lang="tr-TR" dirty="0" err="1"/>
              <a:t>Eysenck'in</a:t>
            </a:r>
            <a:r>
              <a:rPr lang="tr-TR" dirty="0"/>
              <a:t> kuramının eğitim ve terapiye dönük olarak çok önemli katkılar ortaya koyduğu söylemek pek mümkün değildir.  </a:t>
            </a:r>
          </a:p>
          <a:p>
            <a:pPr>
              <a:buFont typeface="Wingdings" pitchFamily="2" charset="2"/>
              <a:buChar char="v"/>
            </a:pPr>
            <a:r>
              <a:rPr lang="tr-TR" dirty="0">
                <a:solidFill>
                  <a:srgbClr val="FFFF00"/>
                </a:solidFill>
              </a:rPr>
              <a:t>Ciddi eleştirilerle </a:t>
            </a:r>
            <a:r>
              <a:rPr lang="tr-TR" dirty="0" err="1">
                <a:solidFill>
                  <a:srgbClr val="FFFF00"/>
                </a:solidFill>
              </a:rPr>
              <a:t>kaşılaşmış</a:t>
            </a:r>
            <a:r>
              <a:rPr lang="tr-TR" dirty="0">
                <a:solidFill>
                  <a:srgbClr val="FFFF00"/>
                </a:solidFill>
              </a:rPr>
              <a:t> </a:t>
            </a:r>
            <a:r>
              <a:rPr lang="tr-TR" dirty="0" err="1">
                <a:solidFill>
                  <a:srgbClr val="FFFF00"/>
                </a:solidFill>
              </a:rPr>
              <a:t>olsada</a:t>
            </a:r>
            <a:r>
              <a:rPr lang="tr-TR" dirty="0">
                <a:solidFill>
                  <a:srgbClr val="FFFF00"/>
                </a:solidFill>
              </a:rPr>
              <a:t> bu gün kişilik çalışmalarında oldukça kabul </a:t>
            </a:r>
            <a:r>
              <a:rPr lang="tr-TR" dirty="0" err="1">
                <a:solidFill>
                  <a:srgbClr val="FFFF00"/>
                </a:solidFill>
              </a:rPr>
              <a:t>gçren</a:t>
            </a:r>
            <a:r>
              <a:rPr lang="tr-TR" dirty="0">
                <a:solidFill>
                  <a:srgbClr val="FFFF00"/>
                </a:solidFill>
              </a:rPr>
              <a:t> faktör yaklaşımlarının öncülerindendir.</a:t>
            </a:r>
          </a:p>
          <a:p>
            <a:pPr>
              <a:buFont typeface="Wingdings" pitchFamily="2" charset="2"/>
              <a:buChar char="v"/>
            </a:pPr>
            <a:r>
              <a:rPr lang="tr-TR" dirty="0" err="1"/>
              <a:t>Eysenck'in</a:t>
            </a:r>
            <a:r>
              <a:rPr lang="tr-TR" dirty="0"/>
              <a:t> yaptığı araştırmalar bir çok araştırmaya temel olmuştur. </a:t>
            </a:r>
          </a:p>
        </p:txBody>
      </p:sp>
    </p:spTree>
  </p:cSld>
  <p:clrMapOvr>
    <a:masterClrMapping/>
  </p:clrMapOvr>
  <p:transition spd="med">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834120"/>
          </a:xfrm>
        </p:spPr>
        <p:txBody>
          <a:bodyPr>
            <a:normAutofit fontScale="62500" lnSpcReduction="20000"/>
          </a:bodyPr>
          <a:lstStyle/>
          <a:p>
            <a:pPr>
              <a:buFont typeface="Wingdings" pitchFamily="2" charset="2"/>
              <a:buChar char="v"/>
            </a:pPr>
            <a:r>
              <a:rPr lang="tr-TR" dirty="0">
                <a:solidFill>
                  <a:srgbClr val="FFFF00"/>
                </a:solidFill>
              </a:rPr>
              <a:t>1- </a:t>
            </a:r>
            <a:r>
              <a:rPr lang="tr-TR" dirty="0" err="1">
                <a:solidFill>
                  <a:srgbClr val="FFFF00"/>
                </a:solidFill>
              </a:rPr>
              <a:t>Psikotik</a:t>
            </a:r>
            <a:r>
              <a:rPr lang="tr-TR" dirty="0">
                <a:solidFill>
                  <a:srgbClr val="FFFF00"/>
                </a:solidFill>
              </a:rPr>
              <a:t> : 25 </a:t>
            </a:r>
            <a:r>
              <a:rPr lang="tr-TR" dirty="0" err="1">
                <a:solidFill>
                  <a:srgbClr val="FFFF00"/>
                </a:solidFill>
              </a:rPr>
              <a:t>itemden</a:t>
            </a:r>
            <a:r>
              <a:rPr lang="tr-TR" dirty="0">
                <a:solidFill>
                  <a:srgbClr val="FFFF00"/>
                </a:solidFill>
              </a:rPr>
              <a:t> oluşan bir test ölçeğidir. Denek puanlamada 6 puan aldığı zaman,</a:t>
            </a:r>
            <a:r>
              <a:rPr lang="tr-TR" dirty="0" err="1">
                <a:solidFill>
                  <a:srgbClr val="FFFF00"/>
                </a:solidFill>
              </a:rPr>
              <a:t>psikotik</a:t>
            </a:r>
            <a:r>
              <a:rPr lang="tr-TR" dirty="0">
                <a:solidFill>
                  <a:srgbClr val="FFFF00"/>
                </a:solidFill>
              </a:rPr>
              <a:t> belirtiler gösterme eğilimindedir.</a:t>
            </a:r>
          </a:p>
          <a:p>
            <a:pPr>
              <a:buFont typeface="Wingdings" pitchFamily="2" charset="2"/>
              <a:buChar char="v"/>
            </a:pPr>
            <a:r>
              <a:rPr lang="tr-TR" dirty="0"/>
              <a:t>2- İçe-dışadönüklük : 21 </a:t>
            </a:r>
            <a:r>
              <a:rPr lang="tr-TR" dirty="0" err="1"/>
              <a:t>itemden</a:t>
            </a:r>
            <a:r>
              <a:rPr lang="tr-TR" dirty="0"/>
              <a:t> oluşan bir test ölçeğidir. Denek puanlamada 13 puan aldığı zaman dışadönük belirtiler gösterme eğilimindedir.</a:t>
            </a:r>
          </a:p>
          <a:p>
            <a:pPr>
              <a:buFont typeface="Wingdings" pitchFamily="2" charset="2"/>
              <a:buChar char="v"/>
            </a:pPr>
            <a:r>
              <a:rPr lang="tr-TR" dirty="0">
                <a:solidFill>
                  <a:srgbClr val="FFFF00"/>
                </a:solidFill>
              </a:rPr>
              <a:t>3- Nörotik : 23 </a:t>
            </a:r>
            <a:r>
              <a:rPr lang="tr-TR" dirty="0" err="1">
                <a:solidFill>
                  <a:srgbClr val="FFFF00"/>
                </a:solidFill>
              </a:rPr>
              <a:t>itemden</a:t>
            </a:r>
            <a:r>
              <a:rPr lang="tr-TR" dirty="0">
                <a:solidFill>
                  <a:srgbClr val="FFFF00"/>
                </a:solidFill>
              </a:rPr>
              <a:t> oluşan bir test ölçeğidir denek puanlamada 10 puan aldığı zaman nörotik belirtiler gösterme eğilimindedir.</a:t>
            </a:r>
          </a:p>
          <a:p>
            <a:pPr>
              <a:buFont typeface="Wingdings" pitchFamily="2" charset="2"/>
              <a:buChar char="v"/>
            </a:pPr>
            <a:r>
              <a:rPr lang="tr-TR" dirty="0"/>
              <a:t>Yalan : 21 </a:t>
            </a:r>
            <a:r>
              <a:rPr lang="tr-TR" dirty="0" err="1"/>
              <a:t>itemden</a:t>
            </a:r>
            <a:r>
              <a:rPr lang="tr-TR" dirty="0"/>
              <a:t> oluşan bir test ölçeğidir. Denek puanlamada 8 puan aldığı zaman test </a:t>
            </a:r>
            <a:r>
              <a:rPr lang="tr-TR" dirty="0" err="1"/>
              <a:t>geçersizdirenvanter</a:t>
            </a:r>
            <a:r>
              <a:rPr lang="tr-TR" dirty="0"/>
              <a:t> resmi(ekte var)</a:t>
            </a:r>
          </a:p>
          <a:p>
            <a:pPr>
              <a:buFont typeface="Wingdings" pitchFamily="2" charset="2"/>
              <a:buChar char="v"/>
            </a:pPr>
            <a:r>
              <a:rPr lang="tr-TR" dirty="0">
                <a:solidFill>
                  <a:srgbClr val="FFFF00"/>
                </a:solidFill>
              </a:rPr>
              <a:t>EKA-GGK İÇİN KODLAMA ANAHTARI</a:t>
            </a:r>
          </a:p>
          <a:p>
            <a:pPr>
              <a:buNone/>
            </a:pPr>
            <a:r>
              <a:rPr lang="tr-TR" dirty="0">
                <a:solidFill>
                  <a:srgbClr val="FFFF00"/>
                </a:solidFill>
              </a:rPr>
              <a:t> Kişilik boyutları maddeleri:</a:t>
            </a:r>
          </a:p>
          <a:p>
            <a:pPr>
              <a:buNone/>
            </a:pPr>
            <a:r>
              <a:rPr lang="tr-TR" dirty="0">
                <a:solidFill>
                  <a:srgbClr val="FFFF00"/>
                </a:solidFill>
              </a:rPr>
              <a:t> </a:t>
            </a:r>
            <a:r>
              <a:rPr lang="tr-TR" dirty="0" err="1">
                <a:solidFill>
                  <a:srgbClr val="FFFF00"/>
                </a:solidFill>
              </a:rPr>
              <a:t>Nörotisizm</a:t>
            </a:r>
            <a:r>
              <a:rPr lang="tr-TR" dirty="0">
                <a:solidFill>
                  <a:srgbClr val="FFFF00"/>
                </a:solidFill>
              </a:rPr>
              <a:t> : 1. 9.11.14.18.21</a:t>
            </a:r>
          </a:p>
          <a:p>
            <a:pPr>
              <a:buNone/>
            </a:pPr>
            <a:r>
              <a:rPr lang="tr-TR" dirty="0">
                <a:solidFill>
                  <a:srgbClr val="FFFF00"/>
                </a:solidFill>
              </a:rPr>
              <a:t> Dışa dönüklük: 2.4.13, 15.20.23</a:t>
            </a:r>
          </a:p>
          <a:p>
            <a:pPr>
              <a:buNone/>
            </a:pPr>
            <a:r>
              <a:rPr lang="tr-TR" dirty="0">
                <a:solidFill>
                  <a:srgbClr val="FFFF00"/>
                </a:solidFill>
              </a:rPr>
              <a:t> </a:t>
            </a:r>
            <a:r>
              <a:rPr lang="tr-TR" dirty="0" err="1">
                <a:solidFill>
                  <a:srgbClr val="FFFF00"/>
                </a:solidFill>
              </a:rPr>
              <a:t>Psikotisizm</a:t>
            </a:r>
            <a:r>
              <a:rPr lang="tr-TR" dirty="0">
                <a:solidFill>
                  <a:srgbClr val="FFFF00"/>
                </a:solidFill>
              </a:rPr>
              <a:t> : 3, 6, 8, 12, 16, 22</a:t>
            </a:r>
          </a:p>
          <a:p>
            <a:pPr>
              <a:buNone/>
            </a:pPr>
            <a:r>
              <a:rPr lang="tr-TR" dirty="0">
                <a:solidFill>
                  <a:srgbClr val="FFFF00"/>
                </a:solidFill>
              </a:rPr>
              <a:t> Yalan : 5, 7, 10, 17, 19, 24</a:t>
            </a:r>
          </a:p>
          <a:p>
            <a:pPr>
              <a:buFont typeface="Wingdings" pitchFamily="2" charset="2"/>
              <a:buChar char="v"/>
            </a:pPr>
            <a:r>
              <a:rPr lang="tr-TR" dirty="0"/>
              <a:t> PUANLAMA:</a:t>
            </a:r>
          </a:p>
          <a:p>
            <a:pPr>
              <a:buNone/>
            </a:pPr>
            <a:r>
              <a:rPr lang="tr-TR" dirty="0"/>
              <a:t> 3,5,7,10,15,16,17,19,20,22 maddeler için EVET : 0 , HAYIR : 1 puan</a:t>
            </a:r>
          </a:p>
          <a:p>
            <a:pPr>
              <a:buNone/>
            </a:pPr>
            <a:r>
              <a:rPr lang="tr-TR" dirty="0"/>
              <a:t> 1,2,4,6,8,9,11,12,13,14,18,21,23,24 maddeler için ise EVET : 1, HAYIR : 0 PUAN</a:t>
            </a:r>
          </a:p>
          <a:p>
            <a:pPr>
              <a:buNone/>
            </a:pPr>
            <a:endParaRPr lang="tr-TR" dirty="0"/>
          </a:p>
        </p:txBody>
      </p:sp>
    </p:spTree>
  </p:cSld>
  <p:clrMapOvr>
    <a:masterClrMapping/>
  </p:clrMapOvr>
  <p:transition spd="med">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rtak Kullanıcı\Desktop\downloa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Dikdörtgen"/>
          <p:cNvSpPr/>
          <p:nvPr/>
        </p:nvSpPr>
        <p:spPr>
          <a:xfrm>
            <a:off x="1331640" y="4221088"/>
            <a:ext cx="6552728" cy="923330"/>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tr-TR" sz="5400" b="1" dirty="0">
                <a:ln w="50800"/>
                <a:solidFill>
                  <a:schemeClr val="bg1">
                    <a:shade val="50000"/>
                  </a:schemeClr>
                </a:solidFill>
              </a:rPr>
              <a:t>VAKA ANALİZİ</a:t>
            </a:r>
            <a:endParaRPr lang="tr-TR" sz="5400" b="1" cap="none" spc="0" dirty="0">
              <a:ln w="50800"/>
              <a:solidFill>
                <a:schemeClr val="bg1">
                  <a:shade val="50000"/>
                </a:schemeClr>
              </a:solidFill>
              <a:effectLst/>
            </a:endParaRPr>
          </a:p>
        </p:txBody>
      </p:sp>
    </p:spTree>
  </p:cSld>
  <p:clrMapOvr>
    <a:masterClrMapping/>
  </p:clrMapOvr>
  <p:transition spd="med">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KİŞİLİK VAKA İNCELEMELERİ</a:t>
            </a:r>
            <a:br>
              <a:rPr lang="tr-TR" dirty="0"/>
            </a:br>
            <a:r>
              <a:rPr lang="tr-TR" dirty="0"/>
              <a:t>ÖZELLİK KURAMI</a:t>
            </a:r>
            <a:br>
              <a:rPr lang="tr-TR" dirty="0"/>
            </a:br>
            <a:r>
              <a:rPr lang="tr-TR" dirty="0"/>
              <a:t>30.VAKA İNCELEMESİ SORULAR</a:t>
            </a:r>
          </a:p>
        </p:txBody>
      </p:sp>
      <p:sp>
        <p:nvSpPr>
          <p:cNvPr id="3" name="2 İçerik Yer Tutucusu"/>
          <p:cNvSpPr>
            <a:spLocks noGrp="1"/>
          </p:cNvSpPr>
          <p:nvPr>
            <p:ph idx="1"/>
          </p:nvPr>
        </p:nvSpPr>
        <p:spPr/>
        <p:txBody>
          <a:bodyPr>
            <a:normAutofit fontScale="77500" lnSpcReduction="20000"/>
          </a:bodyPr>
          <a:lstStyle/>
          <a:p>
            <a:pPr>
              <a:buNone/>
            </a:pPr>
            <a:r>
              <a:rPr lang="tr-TR" dirty="0"/>
              <a:t>	</a:t>
            </a:r>
            <a:r>
              <a:rPr lang="tr-TR" dirty="0" err="1"/>
              <a:t>Eric</a:t>
            </a:r>
            <a:r>
              <a:rPr lang="tr-TR" dirty="0"/>
              <a:t> Orta Batı Amerika’da orta büyüklükte bir üniversitenin meteoroloji bölümünde doçent olarak işe başlamıştı. Bazen bu aşamaya kadar nasıl gelebildiğini merak ediyordu. Lisansüstü öğrenimi boyunca, şayet başarılı olacaksa bunun ancak yüksek lisans tezi ya da yazdığı makaleler yoluyla olabileceğini düşünürdü. Fiziksel olarak hiç çekici değildi ve acı veren bu gerçeğin hep farkındaydı. Aynı şekilde sosyal becerilerinin de çok iyi olmadığının farkındaydı. Bu nedenle insanlarla bire bir etkileşim gerektiren bir işte başarılı olabileceğine inanmıyordu. İş görüşmesi aşamasında reddedileceğini varsayıyor, araştırma ve yazma becerilerini kullanabileceğini ve çok fazla kişiyle etkileşim kurmasını gerektirmeyen bir iş yapması gerektiğine inanıyordu.</a:t>
            </a:r>
          </a:p>
        </p:txBody>
      </p:sp>
    </p:spTree>
  </p:cSld>
  <p:clrMapOvr>
    <a:masterClrMapping/>
  </p:clrMapOvr>
  <p:transition spd="med">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3E1CAA-469C-473D-9043-09951C50FB1B}"/>
              </a:ext>
            </a:extLst>
          </p:cNvPr>
          <p:cNvSpPr>
            <a:spLocks noGrp="1"/>
          </p:cNvSpPr>
          <p:nvPr>
            <p:ph idx="1"/>
          </p:nvPr>
        </p:nvSpPr>
        <p:spPr>
          <a:xfrm>
            <a:off x="457200" y="692696"/>
            <a:ext cx="8229600" cy="5762112"/>
          </a:xfrm>
        </p:spPr>
        <p:txBody>
          <a:bodyPr>
            <a:normAutofit fontScale="77500" lnSpcReduction="20000"/>
          </a:bodyPr>
          <a:lstStyle/>
          <a:p>
            <a:pPr marL="64008" indent="0">
              <a:buNone/>
            </a:pPr>
            <a:r>
              <a:rPr lang="tr-TR" dirty="0" err="1"/>
              <a:t>Eric</a:t>
            </a:r>
            <a:r>
              <a:rPr lang="tr-TR" dirty="0"/>
              <a:t> bir lisansüstü öğrencisi olarak kesinlikle uyumsuzdu. Meteoroloji Bölümü’nün yalnız takılan Yahudi öğrencisiydi ve bu durumun bilincindeydi. Gerçekten de Yom </a:t>
            </a:r>
            <a:r>
              <a:rPr lang="tr-TR" dirty="0" err="1"/>
              <a:t>Kippur</a:t>
            </a:r>
            <a:r>
              <a:rPr lang="tr-TR" dirty="0"/>
              <a:t> gibi Yahudilere özgü bayram tatilleri çevresindekilere hatırlatarak onlara Yahudi olduğunu fark ettiriyordu. Yahudi mirasıyla gurur duyuyordu - bu onun tanımlayıcı özelliklerinden biriydi - ve çevresindekilerin Yahudi kültürü ile ilgili farkındalığını arttırmaya yönelik çabası şüphesiz takdire şayandı. Lakin </a:t>
            </a:r>
            <a:r>
              <a:rPr lang="tr-TR" dirty="0" err="1"/>
              <a:t>paronayak</a:t>
            </a:r>
            <a:r>
              <a:rPr lang="tr-TR" dirty="0"/>
              <a:t> bir yönü vardı. Yahudi olmasından dolayı sık sık baskı altında olduğunu hissediyordu. Gerçek ya da hayali en ufak bir aşağılamayı, antisemitizm olarak görüyordu. Herkesin zaman zaman tecrübe edebildiği bazı saldırgan davranışların sebebi, onun Yahudi olması değil, başka özellikleriydi. Örneğin, lisansüstü eğitimi sırasında sosyal becerileri yetersiz olduğundan kendisinden ders vermesini istememişlerdi. Bölümündeki profesörler bu işteki görevleri, gerektiği gibi yerine getirebileceğine inanmıyorlardı. Ancak </a:t>
            </a:r>
            <a:r>
              <a:rPr lang="tr-TR" dirty="0" err="1"/>
              <a:t>Eric</a:t>
            </a:r>
            <a:r>
              <a:rPr lang="tr-TR" dirty="0"/>
              <a:t> etnik kökeninden dolayı kendisine ayrımcılık yapıldığına inanmıştı.</a:t>
            </a:r>
          </a:p>
        </p:txBody>
      </p:sp>
    </p:spTree>
    <p:extLst>
      <p:ext uri="{BB962C8B-B14F-4D97-AF65-F5344CB8AC3E}">
        <p14:creationId xmlns:p14="http://schemas.microsoft.com/office/powerpoint/2010/main" val="1054564573"/>
      </p:ext>
    </p:extLst>
  </p:cSld>
  <p:clrMapOvr>
    <a:masterClrMapping/>
  </p:clrMapOvr>
  <p:transition spd="med">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BD82B4F-E46F-43F7-9604-0285A4CC7761}"/>
              </a:ext>
            </a:extLst>
          </p:cNvPr>
          <p:cNvSpPr>
            <a:spLocks noGrp="1"/>
          </p:cNvSpPr>
          <p:nvPr>
            <p:ph idx="1"/>
          </p:nvPr>
        </p:nvSpPr>
        <p:spPr>
          <a:xfrm>
            <a:off x="457200" y="908720"/>
            <a:ext cx="8229600" cy="5040560"/>
          </a:xfrm>
        </p:spPr>
        <p:txBody>
          <a:bodyPr>
            <a:normAutofit fontScale="77500" lnSpcReduction="20000"/>
          </a:bodyPr>
          <a:lstStyle/>
          <a:p>
            <a:pPr marL="64008" indent="0">
              <a:buNone/>
            </a:pPr>
            <a:r>
              <a:rPr lang="tr-TR" dirty="0" err="1"/>
              <a:t>Eric</a:t>
            </a:r>
            <a:r>
              <a:rPr lang="tr-TR" dirty="0"/>
              <a:t> çok titiz bir araştırmacıydı. Tezi, beş gün süren bir fırtına ile ilgili yaptığı çalışmaya dayanıyordu. İki yılını fırtına ile ilgili çalışmakla ve bir yılını da analizlerini kağıda dökmek ile geçirdi. Çok spesifik bir konu olmasına rağmen, mükemmel bir araştırma oldu ve çalışmasını popüler bir dergide yayımlamayı başardı.</a:t>
            </a:r>
          </a:p>
          <a:p>
            <a:pPr marL="64008" indent="0">
              <a:buNone/>
            </a:pPr>
            <a:r>
              <a:rPr lang="tr-TR" dirty="0"/>
              <a:t>Aynı şekilde, meteoroloji öğrencilerinin her hafta oynadığı bir hava durumu tahmini oyununda çok doğru tahminlerde bulunuyordu. Lisansüstü öğrencileri beş günlük hava tahminlerinde bulunuyorlar ve en doğru tahminde bulunan öğrenci, yarışmayı kazanıyordu. </a:t>
            </a:r>
            <a:r>
              <a:rPr lang="tr-TR" dirty="0" err="1"/>
              <a:t>Eric</a:t>
            </a:r>
            <a:r>
              <a:rPr lang="tr-TR" dirty="0"/>
              <a:t> tahminde bulunmak için çok zaman harcıyor fakat bu önemsiz faaliyette bile bazı paranoyalar sergiliyordu. Diğer öğrencilerin, kendi tahminini çalarak yarışmayı kazanabileceklerinden endişe ediyordu. Bu nedenle tahminini sır gibi saklıyor, erken bitirse bile tahminlerini çok geç asıyordu.</a:t>
            </a:r>
          </a:p>
        </p:txBody>
      </p:sp>
    </p:spTree>
    <p:extLst>
      <p:ext uri="{BB962C8B-B14F-4D97-AF65-F5344CB8AC3E}">
        <p14:creationId xmlns:p14="http://schemas.microsoft.com/office/powerpoint/2010/main" val="842800602"/>
      </p:ext>
    </p:extLst>
  </p:cSld>
  <p:clrMapOvr>
    <a:masterClrMapping/>
  </p:clrMapOvr>
  <p:transition spd="med">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EE31AFC-BB32-4F65-BFC2-2369952AE3B2}"/>
              </a:ext>
            </a:extLst>
          </p:cNvPr>
          <p:cNvSpPr>
            <a:spLocks noGrp="1"/>
          </p:cNvSpPr>
          <p:nvPr>
            <p:ph idx="1"/>
          </p:nvPr>
        </p:nvSpPr>
        <p:spPr>
          <a:xfrm>
            <a:off x="457200" y="260648"/>
            <a:ext cx="8229600" cy="6194160"/>
          </a:xfrm>
        </p:spPr>
        <p:txBody>
          <a:bodyPr>
            <a:normAutofit fontScale="55000" lnSpcReduction="20000"/>
          </a:bodyPr>
          <a:lstStyle/>
          <a:p>
            <a:pPr marL="64008" indent="0">
              <a:buNone/>
            </a:pPr>
            <a:r>
              <a:rPr lang="tr-TR" dirty="0" err="1"/>
              <a:t>Eric'in</a:t>
            </a:r>
            <a:r>
              <a:rPr lang="tr-TR" dirty="0"/>
              <a:t> kılı kırk yaran doğası, iş dışındaki tek sosyal faaliyeti olan sanal </a:t>
            </a:r>
            <a:r>
              <a:rPr lang="tr-TR" dirty="0" err="1"/>
              <a:t>beyzbol</a:t>
            </a:r>
            <a:r>
              <a:rPr lang="tr-TR" dirty="0"/>
              <a:t> liginde de kendini açığa vuruyordu. Bu oyunu oynamaya başladığı dönemde oyun posta yoluyla oynanırken, artık internet üzerinden bilgisayarlarla oynanıyordu. Bu ligde oyuncular devreleri, takımı yöneten ve oyunun topa vurma sırası gibi özelliklerini belirleyen üyelerle oynuyorlardı. Ligdeki oyuncular bir diğerine gerekli bilgileri gönderirler, ardından bilgiyi alan oyuncu oyunu oynar ve sonuçları sanal ligin diğer üyelerine gönderirdi. İnternet üzerinden sürdürülen bu faaliyet, </a:t>
            </a:r>
            <a:r>
              <a:rPr lang="tr-TR" dirty="0" err="1"/>
              <a:t>Eric</a:t>
            </a:r>
            <a:r>
              <a:rPr lang="tr-TR" dirty="0"/>
              <a:t> için çok uygundu çünkü diğer insanlarla fazla etkileşime girmemeyi tercih ediyordu. Nadiren dışarı çıkıyordu ve heteroseksüel olmasına rağmen kadınlardan uzak durmaya özen gösteriyordu. Fiziksel olarak çekici olmadığı için, hiçbir kadının kendisi ile ilgilenmeyeceğine kanaat getirmişti. Aslında meteoroloji bölümüne yeni başlayan ve diğer lisansüstü öğrencileri tanımak isteyen bir kız öğrenci yanına gelip kendisini tanıtmış ama </a:t>
            </a:r>
            <a:r>
              <a:rPr lang="tr-TR" dirty="0" err="1"/>
              <a:t>Eric</a:t>
            </a:r>
            <a:r>
              <a:rPr lang="tr-TR" dirty="0"/>
              <a:t> ‘’Beni tanımak istemezsin’’ şeklinde cevap vermişti. Lisansüstü yıllarında da çok az arkadaş edinmişti. Arkadaşları çoğunlukla kendisi gibi uyumsuz kişilerdi ve bu ilişkilerin gelişmesi de zaman alıyordu. </a:t>
            </a:r>
            <a:r>
              <a:rPr lang="tr-TR" dirty="0" err="1"/>
              <a:t>Eric</a:t>
            </a:r>
            <a:r>
              <a:rPr lang="tr-TR" dirty="0"/>
              <a:t> uzun zamandır tanımadığı kimseye güvenmiyordu.  Lisansüstü öğrencileri arasında sevmediği ve güvenmediği pek çok kişi vardı. Kendini olduğu gibi kabullenmeyişi ve aşağılandığına dair inanışı yüzünden kendini diğer lisansüstü öğrencilerine sevdiremiyordu. </a:t>
            </a:r>
            <a:r>
              <a:rPr lang="tr-TR" dirty="0" err="1"/>
              <a:t>Eric’i</a:t>
            </a:r>
            <a:r>
              <a:rPr lang="tr-TR" dirty="0"/>
              <a:t> diğer öğrencilerden uzaklaştıran daha önemsiz başka davranışları da vardı. Örneğin, odası bölümün posta odasının bitişiğinde olduğundan, giren çıkan çok oluyordu. Arkadaş canlısı biri olan oda arkadaşı, mektubunu almaya gelen insanlarla selamlaşıp sohbet ediyordu. Bu durum </a:t>
            </a:r>
            <a:r>
              <a:rPr lang="tr-TR" dirty="0" err="1"/>
              <a:t>Eric’i</a:t>
            </a:r>
            <a:r>
              <a:rPr lang="tr-TR" dirty="0"/>
              <a:t> rahatsız ediyor, arkadaşının ‘’buraya çalışmaya geldiğini!’’ sık sık vurguluyordu. Benzer şekilde radyo dinlediği için de oda arkadaşından şikayetçiydi. Radyonun sesi, </a:t>
            </a:r>
            <a:r>
              <a:rPr lang="tr-TR" dirty="0" err="1"/>
              <a:t>Eric’in</a:t>
            </a:r>
            <a:r>
              <a:rPr lang="tr-TR" dirty="0"/>
              <a:t> konsantrasyonunu bozuyordu.</a:t>
            </a:r>
          </a:p>
        </p:txBody>
      </p:sp>
    </p:spTree>
    <p:extLst>
      <p:ext uri="{BB962C8B-B14F-4D97-AF65-F5344CB8AC3E}">
        <p14:creationId xmlns:p14="http://schemas.microsoft.com/office/powerpoint/2010/main" val="2084375219"/>
      </p:ext>
    </p:extLst>
  </p:cSld>
  <p:clrMapOvr>
    <a:masterClrMapping/>
  </p:clrMapOvr>
  <p:transition spd="med">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2D84F1-320C-4D6F-9C1C-65612C34CB4C}"/>
              </a:ext>
            </a:extLst>
          </p:cNvPr>
          <p:cNvSpPr>
            <a:spLocks noGrp="1"/>
          </p:cNvSpPr>
          <p:nvPr>
            <p:ph idx="1"/>
          </p:nvPr>
        </p:nvSpPr>
        <p:spPr>
          <a:xfrm>
            <a:off x="457200" y="548680"/>
            <a:ext cx="8229600" cy="5906128"/>
          </a:xfrm>
        </p:spPr>
        <p:txBody>
          <a:bodyPr>
            <a:normAutofit fontScale="92500"/>
          </a:bodyPr>
          <a:lstStyle/>
          <a:p>
            <a:pPr marL="64008" indent="0">
              <a:buNone/>
            </a:pPr>
            <a:r>
              <a:rPr lang="tr-TR" dirty="0"/>
              <a:t>Bazı arkadaşları </a:t>
            </a:r>
            <a:r>
              <a:rPr lang="tr-TR" dirty="0" err="1"/>
              <a:t>Eric’i</a:t>
            </a:r>
            <a:r>
              <a:rPr lang="tr-TR" dirty="0"/>
              <a:t> çeşitli faaliyetlere dahil etmeye çalışsalar da başarısız oldular. Ne müzeye, ne sportif faaliyetlere, ne de tiyatroya gitmek istiyordu.</a:t>
            </a:r>
          </a:p>
          <a:p>
            <a:pPr marL="64008" indent="0">
              <a:buNone/>
            </a:pPr>
            <a:r>
              <a:rPr lang="tr-TR" dirty="0" err="1"/>
              <a:t>Eric</a:t>
            </a:r>
            <a:r>
              <a:rPr lang="tr-TR" dirty="0"/>
              <a:t> basit ve karmaşadan uzak bir hayatı tercih ediyordu. Pek çok faaliyetinde çok katıydı. Giyimi ve oturduğu ev, sadece fayda prensibine göre seçilmişti ve bir şey eskidiğinde yerine hemen benzerini alıyordu. Tarza dair bir tercihi yoktu, evinin ya da giysilerinin estetik olarak hoş olup olmaması pek umurunda değildi. Pratikte işe yaramayan tek giysisi, Boston </a:t>
            </a:r>
            <a:r>
              <a:rPr lang="tr-TR" dirty="0" err="1"/>
              <a:t>beyzbol</a:t>
            </a:r>
            <a:r>
              <a:rPr lang="tr-TR" dirty="0"/>
              <a:t> takımının kasketiydi.</a:t>
            </a:r>
          </a:p>
        </p:txBody>
      </p:sp>
    </p:spTree>
    <p:extLst>
      <p:ext uri="{BB962C8B-B14F-4D97-AF65-F5344CB8AC3E}">
        <p14:creationId xmlns:p14="http://schemas.microsoft.com/office/powerpoint/2010/main" val="2287954365"/>
      </p:ext>
    </p:extLst>
  </p:cSld>
  <p:clrMapOvr>
    <a:masterClrMapping/>
  </p:clrMapOvr>
  <p:transition spd="med">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E7ABC3E-E928-4717-AD8A-76AB3160190D}"/>
              </a:ext>
            </a:extLst>
          </p:cNvPr>
          <p:cNvSpPr>
            <a:spLocks noGrp="1"/>
          </p:cNvSpPr>
          <p:nvPr>
            <p:ph idx="1"/>
          </p:nvPr>
        </p:nvSpPr>
        <p:spPr>
          <a:xfrm>
            <a:off x="457200" y="1143000"/>
            <a:ext cx="8229600" cy="4572000"/>
          </a:xfrm>
        </p:spPr>
        <p:txBody>
          <a:bodyPr>
            <a:normAutofit fontScale="92500" lnSpcReduction="10000"/>
          </a:bodyPr>
          <a:lstStyle/>
          <a:p>
            <a:pPr marL="64008" indent="0">
              <a:buNone/>
            </a:pPr>
            <a:r>
              <a:rPr lang="tr-TR" dirty="0"/>
              <a:t>1. SORU : </a:t>
            </a:r>
            <a:r>
              <a:rPr lang="tr-TR" dirty="0" err="1"/>
              <a:t>Eysenck’in</a:t>
            </a:r>
            <a:r>
              <a:rPr lang="tr-TR" dirty="0"/>
              <a:t>  kuramına göre, </a:t>
            </a:r>
            <a:r>
              <a:rPr lang="tr-TR" dirty="0" err="1"/>
              <a:t>Eric’in</a:t>
            </a:r>
            <a:r>
              <a:rPr lang="tr-TR" dirty="0"/>
              <a:t>  özelliklerini sıralayınız. </a:t>
            </a:r>
            <a:r>
              <a:rPr lang="tr-TR" dirty="0" err="1"/>
              <a:t>Eric’i</a:t>
            </a:r>
            <a:r>
              <a:rPr lang="tr-TR" dirty="0"/>
              <a:t> tanımlamak için neden bu özellikleri seçtiğinizi açıklayınız.</a:t>
            </a:r>
          </a:p>
          <a:p>
            <a:pPr marL="578358" indent="-514350">
              <a:buAutoNum type="arabicPeriod"/>
            </a:pPr>
            <a:endParaRPr lang="tr-TR" dirty="0"/>
          </a:p>
          <a:p>
            <a:pPr marL="64008" indent="0">
              <a:buNone/>
            </a:pPr>
            <a:r>
              <a:rPr lang="tr-TR" dirty="0" err="1"/>
              <a:t>Eric</a:t>
            </a:r>
            <a:r>
              <a:rPr lang="tr-TR" dirty="0"/>
              <a:t>, </a:t>
            </a:r>
            <a:r>
              <a:rPr lang="tr-TR" dirty="0" err="1"/>
              <a:t>Eysenck’e</a:t>
            </a:r>
            <a:r>
              <a:rPr lang="tr-TR" dirty="0"/>
              <a:t> göre içedönük kişilik tipolojisine sahiptir. Karamsardır, sessizdir, kapalıdır, ahlaki değerleri önemser, ne yapacağını önceden planlar.</a:t>
            </a:r>
          </a:p>
          <a:p>
            <a:pPr marL="64008" indent="0">
              <a:buNone/>
            </a:pPr>
            <a:r>
              <a:rPr lang="tr-TR" dirty="0"/>
              <a:t> Bir bakıma </a:t>
            </a:r>
            <a:r>
              <a:rPr lang="tr-TR" dirty="0" err="1"/>
              <a:t>nevrotiktir</a:t>
            </a:r>
            <a:r>
              <a:rPr lang="tr-TR" dirty="0"/>
              <a:t> de çünkü odasını paylaştığı kişinin tutum ve davranışlarına karşı gergin ve aksidir.</a:t>
            </a:r>
          </a:p>
        </p:txBody>
      </p:sp>
    </p:spTree>
    <p:extLst>
      <p:ext uri="{BB962C8B-B14F-4D97-AF65-F5344CB8AC3E}">
        <p14:creationId xmlns:p14="http://schemas.microsoft.com/office/powerpoint/2010/main" val="2654428103"/>
      </p:ext>
    </p:extLst>
  </p:cSld>
  <p:clrMapOvr>
    <a:masterClrMapping/>
  </p:clrMapOvr>
  <p:transition spd="med">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878D46-802E-4FCB-8BD8-D86AE540599A}"/>
              </a:ext>
            </a:extLst>
          </p:cNvPr>
          <p:cNvSpPr>
            <a:spLocks noGrp="1"/>
          </p:cNvSpPr>
          <p:nvPr>
            <p:ph idx="1"/>
          </p:nvPr>
        </p:nvSpPr>
        <p:spPr>
          <a:xfrm>
            <a:off x="611560" y="1143000"/>
            <a:ext cx="8229600" cy="4572000"/>
          </a:xfrm>
        </p:spPr>
        <p:txBody>
          <a:bodyPr>
            <a:normAutofit lnSpcReduction="10000"/>
          </a:bodyPr>
          <a:lstStyle/>
          <a:p>
            <a:pPr marL="64008" indent="0">
              <a:buNone/>
            </a:pPr>
            <a:r>
              <a:rPr lang="tr-TR" dirty="0"/>
              <a:t>2. SORU : </a:t>
            </a:r>
            <a:r>
              <a:rPr lang="tr-TR" dirty="0" err="1"/>
              <a:t>Eric’in</a:t>
            </a:r>
            <a:r>
              <a:rPr lang="tr-TR" dirty="0"/>
              <a:t>  tam tersi bir kişilik yapısı olan dışa dönüklüğü </a:t>
            </a:r>
            <a:r>
              <a:rPr lang="tr-TR" dirty="0" err="1"/>
              <a:t>Eysenck’e</a:t>
            </a:r>
            <a:r>
              <a:rPr lang="tr-TR" dirty="0"/>
              <a:t> göre tanımlayınız.</a:t>
            </a:r>
          </a:p>
          <a:p>
            <a:pPr marL="64008" indent="0">
              <a:buNone/>
            </a:pPr>
            <a:endParaRPr lang="tr-TR" dirty="0"/>
          </a:p>
          <a:p>
            <a:pPr marL="64008" indent="0">
              <a:buNone/>
            </a:pPr>
            <a:r>
              <a:rPr lang="tr-TR" dirty="0" err="1"/>
              <a:t>Eric’in</a:t>
            </a:r>
            <a:r>
              <a:rPr lang="tr-TR" dirty="0"/>
              <a:t> kişiliği içe dönük olduğu için yukarıda bazı özelliklerden bahsettik. Dışa dönük insanlar diğer insanlarla birlikte bulunmaktan ve iletişim kurmaktan hoşlanır. Girişken, sosyal, cana yakın, konuşkandırlar. Heyecan verici ve riskli olaylardan keyif alırlar.</a:t>
            </a:r>
          </a:p>
        </p:txBody>
      </p:sp>
    </p:spTree>
    <p:extLst>
      <p:ext uri="{BB962C8B-B14F-4D97-AF65-F5344CB8AC3E}">
        <p14:creationId xmlns:p14="http://schemas.microsoft.com/office/powerpoint/2010/main" val="4026002192"/>
      </p:ext>
    </p:extLst>
  </p:cSld>
  <p:clrMapOvr>
    <a:masterClrMapping/>
  </p:clrMapOvr>
  <p:transition spd="med">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5779EE-C395-43DE-B87A-0CB622D797C3}"/>
              </a:ext>
            </a:extLst>
          </p:cNvPr>
          <p:cNvSpPr>
            <a:spLocks noGrp="1"/>
          </p:cNvSpPr>
          <p:nvPr>
            <p:ph idx="1"/>
          </p:nvPr>
        </p:nvSpPr>
        <p:spPr>
          <a:xfrm>
            <a:off x="457200" y="1143000"/>
            <a:ext cx="8229600" cy="4572000"/>
          </a:xfrm>
        </p:spPr>
        <p:txBody>
          <a:bodyPr/>
          <a:lstStyle/>
          <a:p>
            <a:pPr marL="64008" indent="0">
              <a:buNone/>
            </a:pPr>
            <a:r>
              <a:rPr lang="tr-TR" dirty="0"/>
              <a:t>3. SORU : </a:t>
            </a:r>
            <a:r>
              <a:rPr lang="tr-TR" dirty="0" err="1"/>
              <a:t>Eysenck’in</a:t>
            </a:r>
            <a:r>
              <a:rPr lang="tr-TR" dirty="0"/>
              <a:t> kişilik tipolojisine göre </a:t>
            </a:r>
            <a:r>
              <a:rPr lang="tr-TR" dirty="0" err="1"/>
              <a:t>nevrotiklik</a:t>
            </a:r>
            <a:r>
              <a:rPr lang="tr-TR" dirty="0"/>
              <a:t> ile içe dönük-dışa dönüklüğün ortak noktası nedir?</a:t>
            </a:r>
          </a:p>
          <a:p>
            <a:pPr marL="64008" indent="0">
              <a:buNone/>
            </a:pPr>
            <a:endParaRPr lang="tr-TR" dirty="0"/>
          </a:p>
          <a:p>
            <a:pPr marL="64008" indent="0">
              <a:buNone/>
            </a:pPr>
            <a:r>
              <a:rPr lang="tr-TR" dirty="0" err="1"/>
              <a:t>Eysenck</a:t>
            </a:r>
            <a:r>
              <a:rPr lang="tr-TR" dirty="0"/>
              <a:t> her insanda </a:t>
            </a:r>
            <a:r>
              <a:rPr lang="tr-TR" dirty="0" err="1"/>
              <a:t>nevrotiklik</a:t>
            </a:r>
            <a:r>
              <a:rPr lang="tr-TR" dirty="0"/>
              <a:t> ve içe-dışa dönüklüğün olduğunu söyler yalnızca düzeyleri değişim gösterir. Yani </a:t>
            </a:r>
            <a:r>
              <a:rPr lang="tr-TR" dirty="0" err="1"/>
              <a:t>nevrotiklik</a:t>
            </a:r>
            <a:r>
              <a:rPr lang="tr-TR" dirty="0"/>
              <a:t> ve içe-dışa dönüklük kişilerin ortak noktasıdır.</a:t>
            </a:r>
          </a:p>
        </p:txBody>
      </p:sp>
    </p:spTree>
    <p:extLst>
      <p:ext uri="{BB962C8B-B14F-4D97-AF65-F5344CB8AC3E}">
        <p14:creationId xmlns:p14="http://schemas.microsoft.com/office/powerpoint/2010/main" val="1142664505"/>
      </p:ext>
    </p:extLst>
  </p:cSld>
  <p:clrMapOvr>
    <a:masterClrMapping/>
  </p:clrMapOvr>
  <p:transition spd="med">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E2EBE4B-1AA2-4A48-B7EF-71A93D6972A3}"/>
              </a:ext>
            </a:extLst>
          </p:cNvPr>
          <p:cNvSpPr>
            <a:spLocks noGrp="1"/>
          </p:cNvSpPr>
          <p:nvPr>
            <p:ph idx="1"/>
          </p:nvPr>
        </p:nvSpPr>
        <p:spPr>
          <a:xfrm>
            <a:off x="457200" y="1143000"/>
            <a:ext cx="8229600" cy="4572000"/>
          </a:xfrm>
        </p:spPr>
        <p:txBody>
          <a:bodyPr/>
          <a:lstStyle/>
          <a:p>
            <a:pPr marL="64008" indent="0">
              <a:buNone/>
            </a:pPr>
            <a:r>
              <a:rPr lang="tr-TR" dirty="0"/>
              <a:t>4. SORU : </a:t>
            </a:r>
            <a:r>
              <a:rPr lang="tr-TR" dirty="0" err="1"/>
              <a:t>Eric’in</a:t>
            </a:r>
            <a:r>
              <a:rPr lang="tr-TR" dirty="0"/>
              <a:t> Yahudiliğe karşı olan tutumu kurama göre nasıl açıklanabilir?</a:t>
            </a:r>
          </a:p>
          <a:p>
            <a:pPr marL="64008" indent="0">
              <a:buNone/>
            </a:pPr>
            <a:endParaRPr lang="tr-TR" dirty="0"/>
          </a:p>
          <a:p>
            <a:pPr marL="64008" indent="0">
              <a:buNone/>
            </a:pPr>
            <a:r>
              <a:rPr lang="tr-TR" dirty="0"/>
              <a:t>Aslında tüm dini inançlar bir bakıma ahlaki değerlerdir. </a:t>
            </a:r>
            <a:r>
              <a:rPr lang="tr-TR" dirty="0" err="1"/>
              <a:t>Eric’in</a:t>
            </a:r>
            <a:r>
              <a:rPr lang="tr-TR" dirty="0"/>
              <a:t> içe dönük yapısı ona tutunacak bir nokta olarak inancını, ait olduğunu hissettiği grubu sunmuş olabilir.</a:t>
            </a:r>
          </a:p>
        </p:txBody>
      </p:sp>
    </p:spTree>
    <p:extLst>
      <p:ext uri="{BB962C8B-B14F-4D97-AF65-F5344CB8AC3E}">
        <p14:creationId xmlns:p14="http://schemas.microsoft.com/office/powerpoint/2010/main" val="4164502000"/>
      </p:ext>
    </p:extLst>
  </p:cSld>
  <p:clrMapOvr>
    <a:masterClrMapping/>
  </p:clrMapOvr>
  <p:transition spd="med">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1D520E-0D14-4EC6-A0A2-952E6BBE34E8}"/>
              </a:ext>
            </a:extLst>
          </p:cNvPr>
          <p:cNvSpPr>
            <a:spLocks noGrp="1"/>
          </p:cNvSpPr>
          <p:nvPr>
            <p:ph type="title"/>
          </p:nvPr>
        </p:nvSpPr>
        <p:spPr/>
        <p:txBody>
          <a:bodyPr/>
          <a:lstStyle/>
          <a:p>
            <a:r>
              <a:rPr lang="tr-TR" dirty="0"/>
              <a:t>HAZIRLAYANLAR</a:t>
            </a:r>
          </a:p>
        </p:txBody>
      </p:sp>
      <p:sp>
        <p:nvSpPr>
          <p:cNvPr id="3" name="İçerik Yer Tutucusu 2">
            <a:extLst>
              <a:ext uri="{FF2B5EF4-FFF2-40B4-BE49-F238E27FC236}">
                <a16:creationId xmlns:a16="http://schemas.microsoft.com/office/drawing/2014/main" id="{67B55954-68F4-42D7-B1A9-1ED81C0030F4}"/>
              </a:ext>
            </a:extLst>
          </p:cNvPr>
          <p:cNvSpPr>
            <a:spLocks noGrp="1"/>
          </p:cNvSpPr>
          <p:nvPr>
            <p:ph idx="1"/>
          </p:nvPr>
        </p:nvSpPr>
        <p:spPr/>
        <p:txBody>
          <a:bodyPr/>
          <a:lstStyle/>
          <a:p>
            <a:r>
              <a:rPr lang="tr-TR" dirty="0"/>
              <a:t>17020176</a:t>
            </a:r>
          </a:p>
          <a:p>
            <a:r>
              <a:rPr lang="tr-TR" dirty="0"/>
              <a:t>15020801</a:t>
            </a:r>
          </a:p>
          <a:p>
            <a:r>
              <a:rPr lang="tr-TR" dirty="0"/>
              <a:t>17020167</a:t>
            </a:r>
          </a:p>
          <a:p>
            <a:r>
              <a:rPr lang="tr-TR" dirty="0"/>
              <a:t>17020231</a:t>
            </a:r>
          </a:p>
          <a:p>
            <a:r>
              <a:rPr lang="tr-TR" dirty="0"/>
              <a:t>17020849</a:t>
            </a:r>
          </a:p>
          <a:p>
            <a:r>
              <a:rPr lang="tr-TR" dirty="0"/>
              <a:t>17020199</a:t>
            </a:r>
          </a:p>
          <a:p>
            <a:r>
              <a:rPr lang="tr-TR" dirty="0"/>
              <a:t>17020202</a:t>
            </a:r>
          </a:p>
          <a:p>
            <a:r>
              <a:rPr lang="tr-TR"/>
              <a:t>17020254</a:t>
            </a:r>
            <a:endParaRPr lang="tr-TR" dirty="0"/>
          </a:p>
        </p:txBody>
      </p:sp>
    </p:spTree>
    <p:extLst>
      <p:ext uri="{BB962C8B-B14F-4D97-AF65-F5344CB8AC3E}">
        <p14:creationId xmlns:p14="http://schemas.microsoft.com/office/powerpoint/2010/main" val="1976078069"/>
      </p:ext>
    </p:extLst>
  </p:cSld>
  <p:clrMapOvr>
    <a:masterClrMapping/>
  </p:clrMapOvr>
  <p:transition spd="med">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üven">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Güven">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TotalTime>
  <Words>5617</Words>
  <Application>Microsoft Office PowerPoint</Application>
  <PresentationFormat>Ekran Gösterisi (4:3)</PresentationFormat>
  <Paragraphs>382</Paragraphs>
  <Slides>68</Slides>
  <Notes>1</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68</vt:i4>
      </vt:variant>
    </vt:vector>
  </HeadingPairs>
  <TitlesOfParts>
    <vt:vector size="79" baseType="lpstr">
      <vt:lpstr>Arial</vt:lpstr>
      <vt:lpstr>Arial Black</vt:lpstr>
      <vt:lpstr>Book Antiqua</vt:lpstr>
      <vt:lpstr>Calibri</vt:lpstr>
      <vt:lpstr>Lucida Sans</vt:lpstr>
      <vt:lpstr>Mistral</vt:lpstr>
      <vt:lpstr>Times New Roman</vt:lpstr>
      <vt:lpstr>Verdana</vt:lpstr>
      <vt:lpstr>Wingdings</vt:lpstr>
      <vt:lpstr>Wingdings 2</vt:lpstr>
      <vt:lpstr>Canlı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KİŞİLİĞİN GELİŞİMİ</vt:lpstr>
      <vt:lpstr>PowerPoint Sunusu</vt:lpstr>
      <vt:lpstr>PowerPoint Sunusu</vt:lpstr>
      <vt:lpstr>PowerPoint Sunusu</vt:lpstr>
      <vt:lpstr>PowerPoint Sunusu</vt:lpstr>
      <vt:lpstr>PowerPoint Sunusu</vt:lpstr>
      <vt:lpstr>İçedönüklerle Dışadönükler Arasındaki Farklılıklar</vt:lpstr>
      <vt:lpstr>İçedönük ve Dışadönüklerin Davranış Özellikleri ve Tercihlerinin Nasıl Farklılaştığının Yanı sıra Çeşitli Durumlara Nasıl Tepki Verdikleri de Araştırılmaktadır:</vt:lpstr>
      <vt:lpstr>İçedönük ve Dışadönüklerin Biyolojik ve Genetik Olarak Farklılıkları</vt:lpstr>
      <vt:lpstr>Nevrotizm</vt:lpstr>
      <vt:lpstr>Eysenck’in İki Kutuplu İki Boyutlu Kişilik Tipolojisi </vt:lpstr>
      <vt:lpstr>Psikotizm</vt:lpstr>
      <vt:lpstr>Eysenck’in 3 Boyutlu Kişilik Modeli</vt:lpstr>
      <vt:lpstr>PowerPoint Sunusu</vt:lpstr>
      <vt:lpstr>KURAMIN GENEL ÇERÇEVESİ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Zekanın Kalıtımına İlişkin Bir              Araştırma</vt:lpstr>
      <vt:lpstr>PowerPoint Sunusu</vt:lpstr>
      <vt:lpstr>      Çevresel Etkileri Kalıtsal             Etkilerden Ayırmak</vt:lpstr>
      <vt:lpstr>İkiz Araştırmaları</vt:lpstr>
      <vt:lpstr>PowerPoint Sunusu</vt:lpstr>
      <vt:lpstr>Evlatlık Çocuk Durumu</vt:lpstr>
      <vt:lpstr>PowerPoint Sunusu</vt:lpstr>
      <vt:lpstr>Kalıtım Araştırmalarıyla İlgili                      Sorunlar</vt:lpstr>
      <vt:lpstr>Genler ve Beyin Aktiviteleri</vt:lpstr>
      <vt:lpstr>PowerPoint Sunusu</vt:lpstr>
      <vt:lpstr>PowerPoint Sunusu</vt:lpstr>
      <vt:lpstr>PowerPoint Sunusu</vt:lpstr>
      <vt:lpstr>PowerPoint Sunusu</vt:lpstr>
      <vt:lpstr>PowerPoint Sunusu</vt:lpstr>
      <vt:lpstr>PowerPoint Sunusu</vt:lpstr>
      <vt:lpstr>İÇEDÖNÜKLÜK ÖLÇEĞİ</vt:lpstr>
      <vt:lpstr>NEVROTİZM ÖLÇEĞİ</vt:lpstr>
      <vt:lpstr>YALAN ÖLÇEĞİ</vt:lpstr>
      <vt:lpstr>PowerPoint Sunusu</vt:lpstr>
      <vt:lpstr>PowerPoint Sunusu</vt:lpstr>
      <vt:lpstr>DEĞERLENDİRME</vt:lpstr>
      <vt:lpstr>PowerPoint Sunusu</vt:lpstr>
      <vt:lpstr>PowerPoint Sunusu</vt:lpstr>
      <vt:lpstr>KİŞİLİK VAKA İNCELEMELERİ ÖZELLİK KURAMI 30.VAKA İNCELEMESİ SORULAR</vt:lpstr>
      <vt:lpstr>PowerPoint Sunusu</vt:lpstr>
      <vt:lpstr>PowerPoint Sunusu</vt:lpstr>
      <vt:lpstr>PowerPoint Sunusu</vt:lpstr>
      <vt:lpstr>PowerPoint Sunusu</vt:lpstr>
      <vt:lpstr>PowerPoint Sunusu</vt:lpstr>
      <vt:lpstr>PowerPoint Sunusu</vt:lpstr>
      <vt:lpstr>PowerPoint Sunusu</vt:lpstr>
      <vt:lpstr>PowerPoint Sunusu</vt:lpstr>
      <vt:lpstr>HAZIRLAYANLAR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Ortak Kullanıcı</dc:creator>
  <cp:lastModifiedBy>Erkan Keskin</cp:lastModifiedBy>
  <cp:revision>12</cp:revision>
  <dcterms:created xsi:type="dcterms:W3CDTF">2020-04-13T12:53:31Z</dcterms:created>
  <dcterms:modified xsi:type="dcterms:W3CDTF">2020-04-20T13:00:33Z</dcterms:modified>
</cp:coreProperties>
</file>