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0" r:id="rId7"/>
    <p:sldId id="261"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3C53B23-480B-4A25-BF56-B4E5AC5BD693}" type="datetimeFigureOut">
              <a:rPr lang="tr-TR" smtClean="0"/>
              <a:t>10.04.2021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A47A9A-AC20-472A-BEB3-DF17128E43CB}"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53B23-480B-4A25-BF56-B4E5AC5BD693}" type="datetimeFigureOut">
              <a:rPr lang="tr-TR" smtClean="0"/>
              <a:t>10.04.2021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47A9A-AC20-472A-BEB3-DF17128E43CB}"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SINAV KAYGISI ENVANTERİ</a:t>
            </a:r>
            <a:br>
              <a:rPr lang="tr-TR" dirty="0" smtClean="0"/>
            </a:br>
            <a:r>
              <a:rPr lang="tr-TR" dirty="0" smtClean="0"/>
              <a:t>(SKE)</a:t>
            </a:r>
            <a:endParaRPr lang="tr-TR" dirty="0"/>
          </a:p>
        </p:txBody>
      </p:sp>
      <p:sp>
        <p:nvSpPr>
          <p:cNvPr id="3" name="2 Alt Başlık"/>
          <p:cNvSpPr>
            <a:spLocks noGrp="1"/>
          </p:cNvSpPr>
          <p:nvPr>
            <p:ph type="subTitle" idx="1"/>
          </p:nvPr>
        </p:nvSpPr>
        <p:spPr/>
        <p:txBody>
          <a:bodyPr/>
          <a:lstStyle/>
          <a:p>
            <a:r>
              <a:rPr lang="tr-TR" dirty="0" smtClean="0"/>
              <a:t>HAZIRLAYAN</a:t>
            </a:r>
          </a:p>
          <a:p>
            <a:r>
              <a:rPr lang="tr-TR" dirty="0" smtClean="0"/>
              <a:t>SAYNUR NEVRES KAYA</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AMACI</a:t>
            </a:r>
            <a:endParaRPr lang="tr-TR" dirty="0"/>
          </a:p>
        </p:txBody>
      </p:sp>
      <p:sp>
        <p:nvSpPr>
          <p:cNvPr id="3" name="2 İçerik Yer Tutucusu"/>
          <p:cNvSpPr>
            <a:spLocks noGrp="1"/>
          </p:cNvSpPr>
          <p:nvPr>
            <p:ph idx="1"/>
          </p:nvPr>
        </p:nvSpPr>
        <p:spPr>
          <a:xfrm>
            <a:off x="457200" y="1412776"/>
            <a:ext cx="8229600" cy="4713387"/>
          </a:xfrm>
        </p:spPr>
        <p:txBody>
          <a:bodyPr>
            <a:normAutofit fontScale="92500" lnSpcReduction="10000"/>
          </a:bodyPr>
          <a:lstStyle/>
          <a:p>
            <a:r>
              <a:rPr lang="tr-TR" dirty="0" smtClean="0"/>
              <a:t>SPİELBERG ve arkadaşlarının geliştirdiği ve 1980 yılında ilk kez el kitabıyla yayınladığı bir ölçektir.</a:t>
            </a:r>
          </a:p>
          <a:p>
            <a:r>
              <a:rPr lang="tr-TR" dirty="0" smtClean="0"/>
              <a:t>Bireylerin kendi kendilerini değerlendirmelerini esas alan </a:t>
            </a:r>
            <a:r>
              <a:rPr lang="tr-TR" dirty="0" err="1" smtClean="0"/>
              <a:t>psikometrik</a:t>
            </a:r>
            <a:r>
              <a:rPr lang="tr-TR" dirty="0" smtClean="0"/>
              <a:t> bir ölçektir.</a:t>
            </a:r>
          </a:p>
          <a:p>
            <a:r>
              <a:rPr lang="tr-TR" dirty="0" smtClean="0"/>
              <a:t>Belirli bir duruma özgü bir kişilik boyutu olan sınav ya da değerlendirilme kaygısını ölçmek amacıyla geliştirilmiştir.</a:t>
            </a:r>
          </a:p>
          <a:p>
            <a:r>
              <a:rPr lang="tr-TR" dirty="0" smtClean="0"/>
              <a:t>2 kavramdan yararlanılarak geliştirilmiştir.</a:t>
            </a:r>
          </a:p>
          <a:p>
            <a:r>
              <a:rPr lang="tr-TR" dirty="0" smtClean="0"/>
              <a:t>1- KURUNTU </a:t>
            </a:r>
          </a:p>
          <a:p>
            <a:r>
              <a:rPr lang="tr-TR" dirty="0" smtClean="0"/>
              <a:t>2- HEYECANSALLIK (LİEBERT VE MORRİS)</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KÜNYESİ</a:t>
            </a:r>
            <a:endParaRPr lang="tr-TR" dirty="0"/>
          </a:p>
        </p:txBody>
      </p:sp>
      <p:sp>
        <p:nvSpPr>
          <p:cNvPr id="3" name="2 İçerik Yer Tutucusu"/>
          <p:cNvSpPr>
            <a:spLocks noGrp="1"/>
          </p:cNvSpPr>
          <p:nvPr>
            <p:ph idx="1"/>
          </p:nvPr>
        </p:nvSpPr>
        <p:spPr/>
        <p:txBody>
          <a:bodyPr>
            <a:normAutofit fontScale="92500" lnSpcReduction="20000"/>
          </a:bodyPr>
          <a:lstStyle/>
          <a:p>
            <a:r>
              <a:rPr lang="tr-TR" u="sng" dirty="0" smtClean="0"/>
              <a:t>Ölçtüğü nitelik</a:t>
            </a:r>
            <a:r>
              <a:rPr lang="tr-TR" dirty="0" smtClean="0"/>
              <a:t>: sınav ve sınanma ile ilgili olumsuz duygu ve düşünceler ve bedensel yakınmalar</a:t>
            </a:r>
          </a:p>
          <a:p>
            <a:r>
              <a:rPr lang="tr-TR" u="sng" dirty="0" smtClean="0"/>
              <a:t>Kimlere uygulanır</a:t>
            </a:r>
            <a:r>
              <a:rPr lang="tr-TR" dirty="0" smtClean="0"/>
              <a:t>: ilkokul 4. sınıftan itibaren tüm öğrenci ve yetişkinler</a:t>
            </a:r>
          </a:p>
          <a:p>
            <a:r>
              <a:rPr lang="tr-TR" u="sng" dirty="0" smtClean="0"/>
              <a:t>Ölçek türü</a:t>
            </a:r>
            <a:r>
              <a:rPr lang="tr-TR" dirty="0" smtClean="0"/>
              <a:t>: objektif- kağıt-kalem testi, bireysel ve grup</a:t>
            </a:r>
          </a:p>
          <a:p>
            <a:r>
              <a:rPr lang="tr-TR" u="sng" dirty="0" smtClean="0"/>
              <a:t>Uygulama süresi </a:t>
            </a:r>
            <a:r>
              <a:rPr lang="tr-TR" dirty="0" smtClean="0"/>
              <a:t>: zaman sınırlaması yok (yaklaşık 10 ‘)</a:t>
            </a:r>
          </a:p>
          <a:p>
            <a:r>
              <a:rPr lang="tr-TR" u="sng" dirty="0" smtClean="0"/>
              <a:t>Kapsamı :</a:t>
            </a:r>
            <a:r>
              <a:rPr lang="tr-TR" dirty="0" smtClean="0"/>
              <a:t> 20 madde (total puan) ve 2 alt ölçek (alt ölçekler puanı) kuruntu (8 madde) ve heyecansallık (12 madde)</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dirty="0" smtClean="0"/>
              <a:t>KURUNTU </a:t>
            </a:r>
            <a:endParaRPr lang="tr-TR" dirty="0"/>
          </a:p>
        </p:txBody>
      </p:sp>
      <p:sp>
        <p:nvSpPr>
          <p:cNvPr id="3" name="2 İçerik Yer Tutucusu"/>
          <p:cNvSpPr>
            <a:spLocks noGrp="1"/>
          </p:cNvSpPr>
          <p:nvPr>
            <p:ph idx="1"/>
          </p:nvPr>
        </p:nvSpPr>
        <p:spPr/>
        <p:txBody>
          <a:bodyPr>
            <a:normAutofit/>
          </a:bodyPr>
          <a:lstStyle/>
          <a:p>
            <a:r>
              <a:rPr lang="tr-TR" sz="2000" dirty="0" smtClean="0"/>
              <a:t>Kuruntu sınav kaygısının bilişsel yönüdür.</a:t>
            </a:r>
          </a:p>
          <a:p>
            <a:r>
              <a:rPr lang="tr-TR" sz="2000" dirty="0" smtClean="0"/>
              <a:t>Bireyin genelde kendisi hakkındaki olumsuz değerlendirmelerini, başarısızlığına, beceriksizliğine ilişkin olumsuz düşüncelerini ve iç konuşmalarını içerir.</a:t>
            </a:r>
          </a:p>
          <a:p>
            <a:r>
              <a:rPr lang="tr-TR" sz="2000" dirty="0" smtClean="0"/>
              <a:t>Yapılması gerekeni yapacağına, işi başarmak için harekete geçeceğine kadar: “ya yapamazsam” “ya başaramazsam” gibi olumsuz düşüncelerle dikkatinin dağılmasına neden olan bir süreçtir.</a:t>
            </a:r>
          </a:p>
          <a:p>
            <a:r>
              <a:rPr lang="tr-TR" sz="2000" dirty="0" smtClean="0"/>
              <a:t>“daldım-kendimi veremiyorum-okuduklarımı anlamıyorum-ya bu sınavdan iyi sonuç alamazsam-ben </a:t>
            </a:r>
            <a:r>
              <a:rPr lang="tr-TR" sz="2000" dirty="0"/>
              <a:t>z</a:t>
            </a:r>
            <a:r>
              <a:rPr lang="tr-TR" sz="2000" dirty="0" smtClean="0"/>
              <a:t>aten yeteneksizim” tarzı iç konuşmalar “</a:t>
            </a:r>
            <a:r>
              <a:rPr lang="tr-TR" sz="2000" dirty="0" err="1" smtClean="0"/>
              <a:t>kuruntu”lama</a:t>
            </a:r>
            <a:r>
              <a:rPr lang="tr-TR" sz="2000" dirty="0" smtClean="0"/>
              <a:t> örnekleridir.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HEYECANSALLIK(duyuşsallık)</a:t>
            </a:r>
            <a:endParaRPr lang="tr-TR" dirty="0"/>
          </a:p>
        </p:txBody>
      </p:sp>
      <p:sp>
        <p:nvSpPr>
          <p:cNvPr id="3" name="2 İçerik Yer Tutucusu"/>
          <p:cNvSpPr>
            <a:spLocks noGrp="1"/>
          </p:cNvSpPr>
          <p:nvPr>
            <p:ph idx="1"/>
          </p:nvPr>
        </p:nvSpPr>
        <p:spPr/>
        <p:txBody>
          <a:bodyPr>
            <a:normAutofit lnSpcReduction="10000"/>
          </a:bodyPr>
          <a:lstStyle/>
          <a:p>
            <a:r>
              <a:rPr lang="tr-TR" sz="2400" dirty="0" smtClean="0"/>
              <a:t>Duyuşsallık ya da heyecansallık ise sınav kaygısının duyusal fizyolojik yönünü oluşturan otonom sinir sistemi uyarılmasıdır. Hızlı kalp atışları, yüz kızarması, ses titremesi, sinirlilik, gerginlik, mide bulantısı, yüz sararması gibi bedensel yaşantılar duyuşsallık belirtisi olarak kabul edilir.</a:t>
            </a:r>
          </a:p>
          <a:p>
            <a:r>
              <a:rPr lang="tr-TR" sz="2400" dirty="0" smtClean="0"/>
              <a:t>Sınav kaygısı yüksek olan bireyler herhangi bir sınavda veya değerlendirilme durumunda “öz varlığının” tehdit edildiği korkusuna kapılır. Yalnızca sınavda değil, grup içinde konuşma, sorulara cevap verme, tartışmalara katılma, yüksek sesle okuma vb. gibi etkinliklerde de kaygılı, gergin ve ajite olurlar.</a:t>
            </a:r>
          </a:p>
          <a:p>
            <a:r>
              <a:rPr lang="tr-TR" sz="2400" dirty="0" smtClean="0"/>
              <a:t>Yüksek sınav kaygılı bireyler, diğerlerinin eleştiri ve yargılamalarına karşı aşırı duyarlılık gösterirler.</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TESTİN İÇERİĞİ</a:t>
            </a:r>
            <a:endParaRPr lang="tr-TR" dirty="0"/>
          </a:p>
        </p:txBody>
      </p:sp>
      <p:sp>
        <p:nvSpPr>
          <p:cNvPr id="3" name="2 İçerik Yer Tutucusu"/>
          <p:cNvSpPr>
            <a:spLocks noGrp="1"/>
          </p:cNvSpPr>
          <p:nvPr>
            <p:ph idx="1"/>
          </p:nvPr>
        </p:nvSpPr>
        <p:spPr/>
        <p:txBody>
          <a:bodyPr>
            <a:normAutofit lnSpcReduction="10000"/>
          </a:bodyPr>
          <a:lstStyle/>
          <a:p>
            <a:r>
              <a:rPr lang="tr-TR" dirty="0" smtClean="0"/>
              <a:t>Tek sayfalık bir soru ve yanıt formu vardır.</a:t>
            </a:r>
          </a:p>
          <a:p>
            <a:r>
              <a:rPr lang="tr-TR" dirty="0" smtClean="0"/>
              <a:t>Yönerge formun başında verilmiştir.</a:t>
            </a:r>
          </a:p>
          <a:p>
            <a:r>
              <a:rPr lang="tr-TR" dirty="0" smtClean="0"/>
              <a:t>20 cümlelik soru maddesi ve maddelerin yanında 4 seçenekli </a:t>
            </a:r>
            <a:r>
              <a:rPr lang="tr-TR" dirty="0" err="1" smtClean="0"/>
              <a:t>likert</a:t>
            </a:r>
            <a:endParaRPr lang="tr-TR" dirty="0" smtClean="0"/>
          </a:p>
          <a:p>
            <a:r>
              <a:rPr lang="tr-TR" dirty="0" smtClean="0"/>
              <a:t>1 (hemen hemen hiçbir zaman9</a:t>
            </a:r>
          </a:p>
          <a:p>
            <a:r>
              <a:rPr lang="tr-TR" dirty="0" smtClean="0"/>
              <a:t>2 ( bazen)</a:t>
            </a:r>
          </a:p>
          <a:p>
            <a:r>
              <a:rPr lang="tr-TR" dirty="0" smtClean="0"/>
              <a:t>3 ( sık sık)</a:t>
            </a:r>
          </a:p>
          <a:p>
            <a:r>
              <a:rPr lang="tr-TR" dirty="0" smtClean="0"/>
              <a:t>4 ( hemen her zaman)</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UYGULAMA</a:t>
            </a:r>
            <a:endParaRPr lang="tr-TR" dirty="0"/>
          </a:p>
        </p:txBody>
      </p:sp>
      <p:sp>
        <p:nvSpPr>
          <p:cNvPr id="3" name="2 İçerik Yer Tutucusu"/>
          <p:cNvSpPr>
            <a:spLocks noGrp="1"/>
          </p:cNvSpPr>
          <p:nvPr>
            <p:ph idx="1"/>
          </p:nvPr>
        </p:nvSpPr>
        <p:spPr/>
        <p:txBody>
          <a:bodyPr/>
          <a:lstStyle/>
          <a:p>
            <a:r>
              <a:rPr lang="tr-TR" dirty="0" smtClean="0"/>
              <a:t>FORMUN ÜZERİNDE tutum yazılmıştır, kaygı sözcüğü çağrıştıracağı olumsuzluktan dolayı özellikle </a:t>
            </a:r>
            <a:r>
              <a:rPr lang="tr-TR" dirty="0" err="1" smtClean="0"/>
              <a:t>klinisyen</a:t>
            </a:r>
            <a:r>
              <a:rPr lang="tr-TR" dirty="0" smtClean="0"/>
              <a:t> tarafından da kullanılmaması ön görülmektedir.</a:t>
            </a:r>
          </a:p>
          <a:p>
            <a:r>
              <a:rPr lang="tr-TR" dirty="0" smtClean="0"/>
              <a:t>Maddelerin atlanmadan işaretlenmesi gerekir.</a:t>
            </a:r>
          </a:p>
          <a:p>
            <a:r>
              <a:rPr lang="tr-TR" dirty="0" smtClean="0"/>
              <a:t>Tüm test içinde 2 maddeden daha fazlası boş bırakılmışsa değerlendirmeye alınmamalıdır.</a:t>
            </a:r>
          </a:p>
          <a:p>
            <a:pPr>
              <a:buNone/>
            </a:pP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DEĞERLENDİRME</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Her bir maddeye verilen puanlar (1-4 arası) toplanır. </a:t>
            </a:r>
          </a:p>
          <a:p>
            <a:r>
              <a:rPr lang="tr-TR" dirty="0" smtClean="0"/>
              <a:t>1. madde tersten puanlanacaktır. (olumlu ifade vardır)</a:t>
            </a:r>
            <a:endParaRPr lang="tr-TR" dirty="0" smtClean="0"/>
          </a:p>
          <a:p>
            <a:r>
              <a:rPr lang="tr-TR" dirty="0" smtClean="0"/>
              <a:t>Kuruntu alt testi madde numaraları:2,3,4,5,8,12,17,20 (toplam 8 madde)</a:t>
            </a:r>
          </a:p>
          <a:p>
            <a:r>
              <a:rPr lang="tr-TR" dirty="0" smtClean="0"/>
              <a:t>Heyecansallık/duyuşsallık alt testi madde numaraları: 1,6,7,9,10,11,13,14,15,16,18,19 (toplam 12 madde)</a:t>
            </a:r>
          </a:p>
          <a:p>
            <a:r>
              <a:rPr lang="tr-TR" dirty="0" smtClean="0"/>
              <a:t>3 tip puan elde edilir. Puanların yüksekliği kaygıya işaret eder.</a:t>
            </a:r>
          </a:p>
          <a:p>
            <a:r>
              <a:rPr lang="tr-TR" u="sng" dirty="0" smtClean="0"/>
              <a:t>Kuruntu puanı </a:t>
            </a:r>
            <a:r>
              <a:rPr lang="tr-TR" dirty="0" smtClean="0"/>
              <a:t>: 8-32 arası (20 ve üstü anlamlı)</a:t>
            </a:r>
          </a:p>
          <a:p>
            <a:r>
              <a:rPr lang="tr-TR" u="sng" dirty="0"/>
              <a:t>H</a:t>
            </a:r>
            <a:r>
              <a:rPr lang="tr-TR" u="sng" dirty="0" smtClean="0"/>
              <a:t>eyecansallık puanı </a:t>
            </a:r>
            <a:r>
              <a:rPr lang="tr-TR" dirty="0" smtClean="0"/>
              <a:t>: 12-48 arası ( 30 ve üstü anlamlı)</a:t>
            </a:r>
          </a:p>
          <a:p>
            <a:r>
              <a:rPr lang="tr-TR" u="sng" dirty="0" smtClean="0"/>
              <a:t>Tüm test puanı</a:t>
            </a:r>
            <a:r>
              <a:rPr lang="tr-TR" dirty="0" smtClean="0"/>
              <a:t>: 20-80 arası ( 50 ve üstü anlamlı)  </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smtClean="0"/>
              <a:t>kaynak</a:t>
            </a:r>
            <a:endParaRPr lang="tr-TR" dirty="0"/>
          </a:p>
        </p:txBody>
      </p:sp>
      <p:sp>
        <p:nvSpPr>
          <p:cNvPr id="3" name="2 İçerik Yer Tutucusu"/>
          <p:cNvSpPr>
            <a:spLocks noGrp="1"/>
          </p:cNvSpPr>
          <p:nvPr>
            <p:ph idx="1"/>
          </p:nvPr>
        </p:nvSpPr>
        <p:spPr/>
        <p:txBody>
          <a:bodyPr/>
          <a:lstStyle/>
          <a:p>
            <a:r>
              <a:rPr lang="tr-TR" dirty="0" smtClean="0"/>
              <a:t>NECLA ÖNER.SINAV KAYGISI ENVANTERİ EL KİTABI . YÖRET YAYINLARI</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507</Words>
  <Application>Microsoft Office PowerPoint</Application>
  <PresentationFormat>Ekran Gösterisi (4:3)</PresentationFormat>
  <Paragraphs>48</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SINAV KAYGISI ENVANTERİ (SKE)</vt:lpstr>
      <vt:lpstr>AMACI</vt:lpstr>
      <vt:lpstr>KÜNYESİ</vt:lpstr>
      <vt:lpstr>KURUNTU </vt:lpstr>
      <vt:lpstr>HEYECANSALLIK(duyuşsallık)</vt:lpstr>
      <vt:lpstr>TESTİN İÇERİĞİ</vt:lpstr>
      <vt:lpstr>UYGULAMA</vt:lpstr>
      <vt:lpstr>DEĞERLENDİRME</vt:lpstr>
      <vt:lpstr>kaynak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SINAV KAYGISI ENVANTERİ (SKE)</dc:title>
  <dc:creator>User</dc:creator>
  <cp:lastModifiedBy>User</cp:lastModifiedBy>
  <cp:revision>4</cp:revision>
  <dcterms:created xsi:type="dcterms:W3CDTF">2021-04-10T07:30:46Z</dcterms:created>
  <dcterms:modified xsi:type="dcterms:W3CDTF">2021-04-10T08:08:25Z</dcterms:modified>
</cp:coreProperties>
</file>