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741" r:id="rId1"/>
  </p:sldMasterIdLst>
  <p:notesMasterIdLst>
    <p:notesMasterId r:id="rId36"/>
  </p:notesMasterIdLst>
  <p:sldIdLst>
    <p:sldId id="256" r:id="rId2"/>
    <p:sldId id="385" r:id="rId3"/>
    <p:sldId id="396" r:id="rId4"/>
    <p:sldId id="386" r:id="rId5"/>
    <p:sldId id="387" r:id="rId6"/>
    <p:sldId id="388" r:id="rId7"/>
    <p:sldId id="389" r:id="rId8"/>
    <p:sldId id="390" r:id="rId9"/>
    <p:sldId id="391" r:id="rId10"/>
    <p:sldId id="392" r:id="rId11"/>
    <p:sldId id="393" r:id="rId12"/>
    <p:sldId id="394" r:id="rId13"/>
    <p:sldId id="395" r:id="rId14"/>
    <p:sldId id="397" r:id="rId15"/>
    <p:sldId id="398" r:id="rId16"/>
    <p:sldId id="399" r:id="rId17"/>
    <p:sldId id="400" r:id="rId18"/>
    <p:sldId id="401" r:id="rId19"/>
    <p:sldId id="402" r:id="rId20"/>
    <p:sldId id="403" r:id="rId21"/>
    <p:sldId id="404" r:id="rId22"/>
    <p:sldId id="405" r:id="rId23"/>
    <p:sldId id="406" r:id="rId24"/>
    <p:sldId id="407" r:id="rId25"/>
    <p:sldId id="408" r:id="rId26"/>
    <p:sldId id="409" r:id="rId27"/>
    <p:sldId id="410" r:id="rId28"/>
    <p:sldId id="411" r:id="rId29"/>
    <p:sldId id="412" r:id="rId30"/>
    <p:sldId id="413" r:id="rId31"/>
    <p:sldId id="414" r:id="rId32"/>
    <p:sldId id="415" r:id="rId33"/>
    <p:sldId id="416" r:id="rId34"/>
    <p:sldId id="372" r:id="rId35"/>
  </p:sldIdLst>
  <p:sldSz cx="12192000" cy="6858000"/>
  <p:notesSz cx="6735763" cy="9866313"/>
  <p:embeddedFontLst>
    <p:embeddedFont>
      <p:font typeface="Calibri" pitchFamily="34" charset="0"/>
      <p:regular r:id="rId37"/>
      <p:bold r:id="rId38"/>
      <p:italic r:id="rId39"/>
      <p:boldItalic r:id="rId40"/>
    </p:embeddedFont>
    <p:embeddedFont>
      <p:font typeface="Lucida Sans Unicode" pitchFamily="34" charset="0"/>
      <p:regular r:id="rId4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87666" autoAdjust="0"/>
  </p:normalViewPr>
  <p:slideViewPr>
    <p:cSldViewPr snapToGrid="0">
      <p:cViewPr>
        <p:scale>
          <a:sx n="60" d="100"/>
          <a:sy n="60" d="100"/>
        </p:scale>
        <p:origin x="-900" y="-174"/>
      </p:cViewPr>
      <p:guideLst>
        <p:guide orient="horz" pos="2160"/>
        <p:guide pos="3840"/>
      </p:guideLst>
    </p:cSldViewPr>
  </p:slideViewPr>
  <p:outlineViewPr>
    <p:cViewPr>
      <p:scale>
        <a:sx n="33" d="100"/>
        <a:sy n="33" d="100"/>
      </p:scale>
      <p:origin x="0" y="-267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BFDEEFCA-2797-4777-8232-2AAD777B6369}" type="datetimeFigureOut">
              <a:rPr lang="tr-TR" smtClean="0"/>
              <a:pPr/>
              <a:t>12.02.2022</a:t>
            </a:fld>
            <a:endParaRPr lang="tr-TR"/>
          </a:p>
        </p:txBody>
      </p:sp>
      <p:sp>
        <p:nvSpPr>
          <p:cNvPr id="4" name="Slayt Görüntüsü Yer Tutucusu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32180C86-1BE4-4C75-A4A2-BAA2ADE5FF65}" type="slidenum">
              <a:rPr lang="tr-TR" smtClean="0"/>
              <a:pPr/>
              <a:t>‹#›</a:t>
            </a:fld>
            <a:endParaRPr lang="tr-TR"/>
          </a:p>
        </p:txBody>
      </p:sp>
    </p:spTree>
    <p:extLst>
      <p:ext uri="{BB962C8B-B14F-4D97-AF65-F5344CB8AC3E}">
        <p14:creationId xmlns:p14="http://schemas.microsoft.com/office/powerpoint/2010/main" val="323047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lgn="just">
              <a:buNone/>
            </a:pPr>
            <a:endParaRPr lang="tr-TR"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1</a:t>
            </a:fld>
            <a:endParaRPr lang="tr-TR"/>
          </a:p>
        </p:txBody>
      </p:sp>
    </p:spTree>
    <p:extLst>
      <p:ext uri="{BB962C8B-B14F-4D97-AF65-F5344CB8AC3E}">
        <p14:creationId xmlns:p14="http://schemas.microsoft.com/office/powerpoint/2010/main" val="3839571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28"/>
            <a:ext cx="103632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F239A9A-B4B0-4B32-B8CD-2E25E95134C4}" type="datetimeFigureOut">
              <a:rPr lang="en-US" smtClean="0"/>
              <a:pPr/>
              <a:t>2/12/2022</a:t>
            </a:fld>
            <a:endParaRPr lang="en-US" dirty="0"/>
          </a:p>
        </p:txBody>
      </p:sp>
      <p:sp>
        <p:nvSpPr>
          <p:cNvPr id="5" name="4 Altbilgi Yer Tutucusu"/>
          <p:cNvSpPr>
            <a:spLocks noGrp="1"/>
          </p:cNvSpPr>
          <p:nvPr>
            <p:ph type="ftr" sz="quarter" idx="11"/>
          </p:nvPr>
        </p:nvSpPr>
        <p:spPr/>
        <p:txBody>
          <a:bodyPr/>
          <a:lstStyle/>
          <a:p>
            <a:endParaRPr lang="en-US" dirty="0"/>
          </a:p>
        </p:txBody>
      </p:sp>
      <p:sp>
        <p:nvSpPr>
          <p:cNvPr id="6" name="5 Slayt Numarası Yer Tutucusu"/>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7004436-CA73-4D53-89B4-2A5C7347BF2F}" type="datetimeFigureOut">
              <a:rPr lang="en-US" smtClean="0"/>
              <a:pPr/>
              <a:t>2/12/2022</a:t>
            </a:fld>
            <a:endParaRPr lang="en-US" dirty="0"/>
          </a:p>
        </p:txBody>
      </p:sp>
      <p:sp>
        <p:nvSpPr>
          <p:cNvPr id="5" name="4 Altbilgi Yer Tutucusu"/>
          <p:cNvSpPr>
            <a:spLocks noGrp="1"/>
          </p:cNvSpPr>
          <p:nvPr>
            <p:ph type="ftr" sz="quarter" idx="11"/>
          </p:nvPr>
        </p:nvSpPr>
        <p:spPr/>
        <p:txBody>
          <a:bodyPr/>
          <a:lstStyle/>
          <a:p>
            <a:endParaRPr lang="en-US" dirty="0"/>
          </a:p>
        </p:txBody>
      </p:sp>
      <p:sp>
        <p:nvSpPr>
          <p:cNvPr id="6" name="5 Slayt Numarası Yer Tutucusu"/>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41"/>
            <a:ext cx="27432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09600" y="274641"/>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513FEF9-69D0-4F8C-A336-59491FBEDC47}" type="datetimeFigureOut">
              <a:rPr lang="en-US" smtClean="0"/>
              <a:pPr/>
              <a:t>2/12/2022</a:t>
            </a:fld>
            <a:endParaRPr lang="en-US" dirty="0"/>
          </a:p>
        </p:txBody>
      </p:sp>
      <p:sp>
        <p:nvSpPr>
          <p:cNvPr id="5" name="4 Altbilgi Yer Tutucusu"/>
          <p:cNvSpPr>
            <a:spLocks noGrp="1"/>
          </p:cNvSpPr>
          <p:nvPr>
            <p:ph type="ftr" sz="quarter" idx="11"/>
          </p:nvPr>
        </p:nvSpPr>
        <p:spPr/>
        <p:txBody>
          <a:bodyPr/>
          <a:lstStyle/>
          <a:p>
            <a:endParaRPr lang="en-US" dirty="0"/>
          </a:p>
        </p:txBody>
      </p:sp>
      <p:sp>
        <p:nvSpPr>
          <p:cNvPr id="6" name="5 Slayt Numarası Yer Tutucusu"/>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91E21DC-8981-44E6-BC8C-2BA8F673FFBB}" type="datetimeFigureOut">
              <a:rPr lang="en-US" smtClean="0"/>
              <a:pPr/>
              <a:t>2/12/2022</a:t>
            </a:fld>
            <a:endParaRPr lang="en-US" dirty="0"/>
          </a:p>
        </p:txBody>
      </p:sp>
      <p:sp>
        <p:nvSpPr>
          <p:cNvPr id="5" name="4 Altbilgi Yer Tutucusu"/>
          <p:cNvSpPr>
            <a:spLocks noGrp="1"/>
          </p:cNvSpPr>
          <p:nvPr>
            <p:ph type="ftr" sz="quarter" idx="11"/>
          </p:nvPr>
        </p:nvSpPr>
        <p:spPr/>
        <p:txBody>
          <a:bodyPr/>
          <a:lstStyle/>
          <a:p>
            <a:endParaRPr lang="en-US" dirty="0"/>
          </a:p>
        </p:txBody>
      </p:sp>
      <p:sp>
        <p:nvSpPr>
          <p:cNvPr id="6" name="5 Slayt Numarası Yer Tutucusu"/>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3"/>
            <a:ext cx="10363200" cy="1362075"/>
          </a:xfrm>
        </p:spPr>
        <p:txBody>
          <a:bodyPr anchor="t"/>
          <a:lstStyle>
            <a:lvl1pPr algn="l">
              <a:defRPr sz="3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C7004436-CA73-4D53-89B4-2A5C7347BF2F}" type="datetimeFigureOut">
              <a:rPr lang="en-US" smtClean="0"/>
              <a:pPr/>
              <a:t>2/12/2022</a:t>
            </a:fld>
            <a:endParaRPr lang="en-US" dirty="0"/>
          </a:p>
        </p:txBody>
      </p:sp>
      <p:sp>
        <p:nvSpPr>
          <p:cNvPr id="5" name="4 Altbilgi Yer Tutucusu"/>
          <p:cNvSpPr>
            <a:spLocks noGrp="1"/>
          </p:cNvSpPr>
          <p:nvPr>
            <p:ph type="ftr" sz="quarter" idx="11"/>
          </p:nvPr>
        </p:nvSpPr>
        <p:spPr/>
        <p:txBody>
          <a:bodyPr/>
          <a:lstStyle/>
          <a:p>
            <a:endParaRPr lang="en-US" dirty="0"/>
          </a:p>
        </p:txBody>
      </p:sp>
      <p:sp>
        <p:nvSpPr>
          <p:cNvPr id="6" name="5 Slayt Numarası Yer Tutucusu"/>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3A5666F9-5B40-48E0-8DFD-99EF944CDD22}" type="datetimeFigureOut">
              <a:rPr lang="en-US" smtClean="0"/>
              <a:pPr/>
              <a:t>2/12/2022</a:t>
            </a:fld>
            <a:endParaRPr lang="en-US" dirty="0"/>
          </a:p>
        </p:txBody>
      </p:sp>
      <p:sp>
        <p:nvSpPr>
          <p:cNvPr id="6" name="5 Altbilgi Yer Tutucusu"/>
          <p:cNvSpPr>
            <a:spLocks noGrp="1"/>
          </p:cNvSpPr>
          <p:nvPr>
            <p:ph type="ftr" sz="quarter" idx="11"/>
          </p:nvPr>
        </p:nvSpPr>
        <p:spPr/>
        <p:txBody>
          <a:bodyPr/>
          <a:lstStyle/>
          <a:p>
            <a:endParaRPr lang="en-US" dirty="0"/>
          </a:p>
        </p:txBody>
      </p:sp>
      <p:sp>
        <p:nvSpPr>
          <p:cNvPr id="7" name="6 Slayt Numarası Yer Tutucusu"/>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2A698D6B-2C72-4E21-9893-A649C6E2A47D}" type="datetimeFigureOut">
              <a:rPr lang="en-US" smtClean="0"/>
              <a:pPr/>
              <a:t>2/12/2022</a:t>
            </a:fld>
            <a:endParaRPr lang="en-US" dirty="0"/>
          </a:p>
        </p:txBody>
      </p:sp>
      <p:sp>
        <p:nvSpPr>
          <p:cNvPr id="8" name="7 Altbilgi Yer Tutucusu"/>
          <p:cNvSpPr>
            <a:spLocks noGrp="1"/>
          </p:cNvSpPr>
          <p:nvPr>
            <p:ph type="ftr" sz="quarter" idx="11"/>
          </p:nvPr>
        </p:nvSpPr>
        <p:spPr/>
        <p:txBody>
          <a:bodyPr/>
          <a:lstStyle/>
          <a:p>
            <a:endParaRPr lang="en-US" dirty="0"/>
          </a:p>
        </p:txBody>
      </p:sp>
      <p:sp>
        <p:nvSpPr>
          <p:cNvPr id="9" name="8 Slayt Numarası Yer Tutucusu"/>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C86811C9-A66C-49F0-970E-F7B68D9109A0}" type="datetimeFigureOut">
              <a:rPr lang="en-US" smtClean="0"/>
              <a:pPr/>
              <a:t>2/12/2022</a:t>
            </a:fld>
            <a:endParaRPr lang="en-US" dirty="0"/>
          </a:p>
        </p:txBody>
      </p:sp>
      <p:sp>
        <p:nvSpPr>
          <p:cNvPr id="4" name="3 Altbilgi Yer Tutucusu"/>
          <p:cNvSpPr>
            <a:spLocks noGrp="1"/>
          </p:cNvSpPr>
          <p:nvPr>
            <p:ph type="ftr" sz="quarter" idx="11"/>
          </p:nvPr>
        </p:nvSpPr>
        <p:spPr/>
        <p:txBody>
          <a:bodyPr/>
          <a:lstStyle/>
          <a:p>
            <a:endParaRPr lang="en-US" dirty="0"/>
          </a:p>
        </p:txBody>
      </p:sp>
      <p:sp>
        <p:nvSpPr>
          <p:cNvPr id="5" name="4 Slayt Numarası Yer Tutucusu"/>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6C01AE78-96A2-4A23-B183-3B6DB4374FE7}" type="datetimeFigureOut">
              <a:rPr lang="en-US" smtClean="0"/>
              <a:pPr/>
              <a:t>2/12/2022</a:t>
            </a:fld>
            <a:endParaRPr lang="en-US" dirty="0"/>
          </a:p>
        </p:txBody>
      </p:sp>
      <p:sp>
        <p:nvSpPr>
          <p:cNvPr id="3" name="2 Altbilgi Yer Tutucusu"/>
          <p:cNvSpPr>
            <a:spLocks noGrp="1"/>
          </p:cNvSpPr>
          <p:nvPr>
            <p:ph type="ftr" sz="quarter" idx="11"/>
          </p:nvPr>
        </p:nvSpPr>
        <p:spPr/>
        <p:txBody>
          <a:bodyPr/>
          <a:lstStyle/>
          <a:p>
            <a:endParaRPr lang="en-US" dirty="0"/>
          </a:p>
        </p:txBody>
      </p:sp>
      <p:sp>
        <p:nvSpPr>
          <p:cNvPr id="4" name="3 Slayt Numarası Yer Tutucusu"/>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2" y="273050"/>
            <a:ext cx="4011084" cy="1162050"/>
          </a:xfrm>
        </p:spPr>
        <p:txBody>
          <a:bodyPr anchor="b"/>
          <a:lstStyle>
            <a:lvl1pPr algn="l">
              <a:defRPr sz="1500" b="1"/>
            </a:lvl1pPr>
          </a:lstStyle>
          <a:p>
            <a:r>
              <a:rPr lang="tr-TR" smtClean="0"/>
              <a:t>Asıl başlık stili için tıklatın</a:t>
            </a:r>
            <a:endParaRPr lang="tr-TR"/>
          </a:p>
        </p:txBody>
      </p:sp>
      <p:sp>
        <p:nvSpPr>
          <p:cNvPr id="3" name="2 İçerik Yer Tutucusu"/>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73AE0757-B101-4811-9189-10EB2F458E2D}" type="datetimeFigureOut">
              <a:rPr lang="en-US" smtClean="0"/>
              <a:pPr/>
              <a:t>2/12/2022</a:t>
            </a:fld>
            <a:endParaRPr lang="en-US" dirty="0"/>
          </a:p>
        </p:txBody>
      </p:sp>
      <p:sp>
        <p:nvSpPr>
          <p:cNvPr id="6" name="5 Altbilgi Yer Tutucusu"/>
          <p:cNvSpPr>
            <a:spLocks noGrp="1"/>
          </p:cNvSpPr>
          <p:nvPr>
            <p:ph type="ftr" sz="quarter" idx="11"/>
          </p:nvPr>
        </p:nvSpPr>
        <p:spPr/>
        <p:txBody>
          <a:bodyPr/>
          <a:lstStyle/>
          <a:p>
            <a:endParaRPr lang="en-US" dirty="0"/>
          </a:p>
        </p:txBody>
      </p:sp>
      <p:sp>
        <p:nvSpPr>
          <p:cNvPr id="7" name="6 Slayt Numarası Yer Tutucusu"/>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1500" b="1"/>
            </a:lvl1pPr>
          </a:lstStyle>
          <a:p>
            <a:r>
              <a:rPr lang="tr-TR" smtClean="0"/>
              <a:t>Asıl başlık stili için tıklatın</a:t>
            </a:r>
            <a:endParaRPr lang="tr-TR"/>
          </a:p>
        </p:txBody>
      </p:sp>
      <p:sp>
        <p:nvSpPr>
          <p:cNvPr id="3" name="2 Resim Yer Tutucusu"/>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7EBDC078-589F-40E3-816C-EE21D62B5BBA}" type="datetimeFigureOut">
              <a:rPr lang="en-US" smtClean="0"/>
              <a:pPr/>
              <a:t>2/12/2022</a:t>
            </a:fld>
            <a:endParaRPr lang="en-US" dirty="0"/>
          </a:p>
        </p:txBody>
      </p:sp>
      <p:sp>
        <p:nvSpPr>
          <p:cNvPr id="6" name="5 Altbilgi Yer Tutucusu"/>
          <p:cNvSpPr>
            <a:spLocks noGrp="1"/>
          </p:cNvSpPr>
          <p:nvPr>
            <p:ph type="ftr" sz="quarter" idx="11"/>
          </p:nvPr>
        </p:nvSpPr>
        <p:spPr/>
        <p:txBody>
          <a:bodyPr/>
          <a:lstStyle/>
          <a:p>
            <a:endParaRPr lang="en-US" dirty="0"/>
          </a:p>
        </p:txBody>
      </p:sp>
      <p:sp>
        <p:nvSpPr>
          <p:cNvPr id="7" name="6 Slayt Numarası Yer Tutucusu"/>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004436-CA73-4D53-89B4-2A5C7347BF2F}" type="datetimeFigureOut">
              <a:rPr lang="en-US" smtClean="0"/>
              <a:pPr/>
              <a:t>2/12/2022</a:t>
            </a:fld>
            <a:endParaRPr lang="en-US" dirty="0"/>
          </a:p>
        </p:txBody>
      </p:sp>
      <p:sp>
        <p:nvSpPr>
          <p:cNvPr id="5" name="4 Altbilgi Yer Tutucusu"/>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5 Slayt Numarası Yer Tutucusu"/>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D22F896-40B5-4ADD-8801-0D06FADFA09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8604" y="121964"/>
            <a:ext cx="2260716" cy="2198155"/>
          </a:xfrm>
          <a:prstGeom prst="rect">
            <a:avLst/>
          </a:prstGeom>
        </p:spPr>
      </p:pic>
      <p:sp>
        <p:nvSpPr>
          <p:cNvPr id="2" name="Unvan 1">
            <a:extLst>
              <a:ext uri="{FF2B5EF4-FFF2-40B4-BE49-F238E27FC236}">
                <a16:creationId xmlns="" xmlns:a16="http://schemas.microsoft.com/office/drawing/2014/main" id="{EA2E9A83-DAEE-43BA-A7DB-5A86138D7B43}"/>
              </a:ext>
            </a:extLst>
          </p:cNvPr>
          <p:cNvSpPr>
            <a:spLocks noGrp="1"/>
          </p:cNvSpPr>
          <p:nvPr>
            <p:ph type="ctrTitle"/>
          </p:nvPr>
        </p:nvSpPr>
        <p:spPr>
          <a:xfrm>
            <a:off x="364974" y="2421684"/>
            <a:ext cx="11368584" cy="1781530"/>
          </a:xfrm>
        </p:spPr>
        <p:txBody>
          <a:bodyPr>
            <a:noAutofit/>
          </a:bodyPr>
          <a:lstStyle/>
          <a:p>
            <a:r>
              <a:rPr lang="tr-TR" sz="4400" b="1" dirty="0" smtClean="0"/>
              <a:t>SPOR YÖNETİCİLİĞİ</a:t>
            </a:r>
            <a:r>
              <a:rPr lang="tr-TR" sz="4000" b="1" dirty="0" smtClean="0"/>
              <a:t/>
            </a:r>
            <a:br>
              <a:rPr lang="tr-TR" sz="4000" b="1" dirty="0" smtClean="0"/>
            </a:br>
            <a:r>
              <a:rPr lang="tr-TR" sz="3600" b="1" dirty="0" smtClean="0"/>
              <a:t>DOKTORA PROGRAMI</a:t>
            </a:r>
            <a:r>
              <a:rPr lang="tr-TR" sz="4000" b="1" dirty="0" smtClean="0"/>
              <a:t/>
            </a:r>
            <a:br>
              <a:rPr lang="tr-TR" sz="4000" b="1" dirty="0" smtClean="0"/>
            </a:br>
            <a:r>
              <a:rPr lang="tr-TR" sz="3200" b="1" dirty="0" smtClean="0"/>
              <a:t>SPOR HUKUKU DERSİ</a:t>
            </a:r>
            <a:endParaRPr lang="tr-TR" sz="3200" dirty="0"/>
          </a:p>
        </p:txBody>
      </p:sp>
      <p:sp>
        <p:nvSpPr>
          <p:cNvPr id="3" name="Alt Başlık 2">
            <a:extLst>
              <a:ext uri="{FF2B5EF4-FFF2-40B4-BE49-F238E27FC236}">
                <a16:creationId xmlns="" xmlns:a16="http://schemas.microsoft.com/office/drawing/2014/main" id="{C3F34A1E-1496-438D-BEAB-F2BBC2642C78}"/>
              </a:ext>
            </a:extLst>
          </p:cNvPr>
          <p:cNvSpPr>
            <a:spLocks noGrp="1"/>
          </p:cNvSpPr>
          <p:nvPr>
            <p:ph type="subTitle" idx="1"/>
          </p:nvPr>
        </p:nvSpPr>
        <p:spPr>
          <a:xfrm>
            <a:off x="297713" y="4455650"/>
            <a:ext cx="11521248" cy="831270"/>
          </a:xfrm>
        </p:spPr>
        <p:txBody>
          <a:bodyPr>
            <a:noAutofit/>
          </a:bodyPr>
          <a:lstStyle/>
          <a:p>
            <a:pPr algn="ctr"/>
            <a:r>
              <a:rPr lang="tr-TR" sz="4800" b="1" dirty="0" smtClean="0">
                <a:solidFill>
                  <a:schemeClr val="tx1"/>
                </a:solidFill>
              </a:rPr>
              <a:t>Prof. Dr. Soner ÇANKAYA</a:t>
            </a:r>
            <a:endParaRPr lang="tr-TR" sz="4800" b="1" dirty="0">
              <a:solidFill>
                <a:schemeClr val="tx1"/>
              </a:solidFill>
            </a:endParaRPr>
          </a:p>
          <a:p>
            <a:pPr algn="ctr"/>
            <a:endParaRPr lang="tr-TR" sz="4800" b="1"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9945" y="1623631"/>
            <a:ext cx="3082664" cy="241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5" descr="Spor Hukuku - Evren Hukuk Büros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976" y="1746914"/>
            <a:ext cx="3199500" cy="229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7650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90459" y="357166"/>
            <a:ext cx="11525331" cy="1077218"/>
          </a:xfrm>
          <a:prstGeom prst="rect">
            <a:avLst/>
          </a:prstGeom>
        </p:spPr>
        <p:txBody>
          <a:bodyPr wrap="square">
            <a:spAutoFit/>
          </a:bodyPr>
          <a:lstStyle/>
          <a:p>
            <a:pPr lvl="0" algn="ctr">
              <a:spcBef>
                <a:spcPct val="0"/>
              </a:spcBef>
              <a:defRPr/>
            </a:pPr>
            <a:r>
              <a:rPr lang="tr-TR" sz="3200" b="1" dirty="0" smtClean="0"/>
              <a:t>C.F.F</a:t>
            </a:r>
          </a:p>
          <a:p>
            <a:pPr algn="ctr">
              <a:spcBef>
                <a:spcPct val="0"/>
              </a:spcBef>
            </a:pPr>
            <a:r>
              <a:rPr lang="tr-TR" sz="3200" u="sng" dirty="0" smtClean="0"/>
              <a:t>(</a:t>
            </a:r>
            <a:r>
              <a:rPr lang="tr-TR" sz="3200" u="sng" dirty="0" err="1" smtClean="0"/>
              <a:t>China</a:t>
            </a:r>
            <a:r>
              <a:rPr lang="tr-TR" sz="3200" u="sng" dirty="0" smtClean="0"/>
              <a:t> </a:t>
            </a:r>
            <a:r>
              <a:rPr lang="tr-TR" sz="3200" u="sng" dirty="0" err="1" smtClean="0"/>
              <a:t>Football</a:t>
            </a:r>
            <a:r>
              <a:rPr lang="tr-TR" sz="3200" u="sng" dirty="0" smtClean="0"/>
              <a:t> </a:t>
            </a:r>
            <a:r>
              <a:rPr lang="tr-TR" sz="3200" u="sng" dirty="0" err="1" smtClean="0"/>
              <a:t>Federation</a:t>
            </a:r>
            <a:r>
              <a:rPr lang="tr-TR" sz="3200" u="sng" dirty="0" smtClean="0"/>
              <a:t>)</a:t>
            </a:r>
          </a:p>
        </p:txBody>
      </p:sp>
      <p:sp>
        <p:nvSpPr>
          <p:cNvPr id="5" name="4 Dikdörtgen"/>
          <p:cNvSpPr/>
          <p:nvPr/>
        </p:nvSpPr>
        <p:spPr>
          <a:xfrm>
            <a:off x="190459" y="2000240"/>
            <a:ext cx="11620581" cy="1077218"/>
          </a:xfrm>
          <a:prstGeom prst="rect">
            <a:avLst/>
          </a:prstGeom>
        </p:spPr>
        <p:txBody>
          <a:bodyPr wrap="square">
            <a:spAutoFit/>
          </a:bodyPr>
          <a:lstStyle/>
          <a:p>
            <a:pPr lvl="0" algn="ctr">
              <a:spcBef>
                <a:spcPct val="0"/>
              </a:spcBef>
              <a:defRPr/>
            </a:pPr>
            <a:r>
              <a:rPr lang="tr-TR" sz="3200" b="1" dirty="0" smtClean="0"/>
              <a:t>J.F.F</a:t>
            </a:r>
          </a:p>
          <a:p>
            <a:pPr algn="ctr">
              <a:spcBef>
                <a:spcPct val="0"/>
              </a:spcBef>
            </a:pPr>
            <a:r>
              <a:rPr lang="tr-TR" sz="3200" u="sng" dirty="0" smtClean="0"/>
              <a:t>(</a:t>
            </a:r>
            <a:r>
              <a:rPr lang="tr-TR" sz="3200" u="sng" dirty="0" err="1" smtClean="0"/>
              <a:t>Japan</a:t>
            </a:r>
            <a:r>
              <a:rPr lang="tr-TR" sz="3200" u="sng" dirty="0" smtClean="0"/>
              <a:t> </a:t>
            </a:r>
            <a:r>
              <a:rPr lang="tr-TR" sz="3200" u="sng" dirty="0" err="1" smtClean="0"/>
              <a:t>Football</a:t>
            </a:r>
            <a:r>
              <a:rPr lang="tr-TR" sz="3200" u="sng" dirty="0" smtClean="0"/>
              <a:t> </a:t>
            </a:r>
            <a:r>
              <a:rPr lang="tr-TR" sz="3200" u="sng" dirty="0" err="1" smtClean="0"/>
              <a:t>Federation</a:t>
            </a:r>
            <a:r>
              <a:rPr lang="tr-TR" sz="3200" u="sng" dirty="0" smtClean="0"/>
              <a:t>)</a:t>
            </a:r>
          </a:p>
        </p:txBody>
      </p:sp>
      <p:sp>
        <p:nvSpPr>
          <p:cNvPr id="6" name="5 Çarpı"/>
          <p:cNvSpPr/>
          <p:nvPr/>
        </p:nvSpPr>
        <p:spPr>
          <a:xfrm>
            <a:off x="5619747" y="1500174"/>
            <a:ext cx="762005" cy="428628"/>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Çarpı"/>
          <p:cNvSpPr/>
          <p:nvPr/>
        </p:nvSpPr>
        <p:spPr>
          <a:xfrm>
            <a:off x="5619747" y="3143248"/>
            <a:ext cx="762005" cy="428628"/>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Dikdörtgen"/>
          <p:cNvSpPr/>
          <p:nvPr/>
        </p:nvSpPr>
        <p:spPr>
          <a:xfrm>
            <a:off x="190459" y="3571877"/>
            <a:ext cx="11715832" cy="584775"/>
          </a:xfrm>
          <a:prstGeom prst="rect">
            <a:avLst/>
          </a:prstGeom>
        </p:spPr>
        <p:txBody>
          <a:bodyPr wrap="square">
            <a:spAutoFit/>
          </a:bodyPr>
          <a:lstStyle/>
          <a:p>
            <a:pPr lvl="0" algn="ctr">
              <a:spcBef>
                <a:spcPct val="0"/>
              </a:spcBef>
              <a:defRPr/>
            </a:pPr>
            <a:r>
              <a:rPr lang="tr-TR" sz="3200" b="1" dirty="0" smtClean="0"/>
              <a:t>Asya’daki tüm Futbol Federasyonları</a:t>
            </a:r>
            <a:endParaRPr lang="tr-TR" sz="3200" dirty="0" smtClean="0"/>
          </a:p>
        </p:txBody>
      </p:sp>
      <p:sp>
        <p:nvSpPr>
          <p:cNvPr id="10" name="9 Dikdörtgen"/>
          <p:cNvSpPr/>
          <p:nvPr/>
        </p:nvSpPr>
        <p:spPr>
          <a:xfrm>
            <a:off x="380960" y="4611232"/>
            <a:ext cx="11239579" cy="2616101"/>
          </a:xfrm>
          <a:prstGeom prst="rect">
            <a:avLst/>
          </a:prstGeom>
        </p:spPr>
        <p:txBody>
          <a:bodyPr wrap="square">
            <a:spAutoFit/>
          </a:bodyPr>
          <a:lstStyle/>
          <a:p>
            <a:pPr lvl="0" algn="ctr">
              <a:spcBef>
                <a:spcPct val="0"/>
              </a:spcBef>
              <a:defRPr/>
            </a:pPr>
            <a:r>
              <a:rPr lang="tr-TR" sz="4400" b="1" dirty="0" smtClean="0"/>
              <a:t>AFC</a:t>
            </a:r>
          </a:p>
          <a:p>
            <a:pPr algn="ctr">
              <a:spcBef>
                <a:spcPct val="0"/>
              </a:spcBef>
              <a:defRPr/>
            </a:pPr>
            <a:r>
              <a:rPr lang="tr-TR" sz="2400" u="sng" dirty="0" smtClean="0"/>
              <a:t>(</a:t>
            </a:r>
            <a:r>
              <a:rPr lang="tr-TR" sz="2400" u="sng" dirty="0" err="1" smtClean="0"/>
              <a:t>Asia</a:t>
            </a:r>
            <a:r>
              <a:rPr lang="tr-TR" sz="2400" u="sng" dirty="0" smtClean="0"/>
              <a:t> </a:t>
            </a:r>
            <a:r>
              <a:rPr lang="tr-TR" sz="2400" u="sng" dirty="0" err="1" smtClean="0"/>
              <a:t>Football</a:t>
            </a:r>
            <a:r>
              <a:rPr lang="tr-TR" sz="2400" u="sng" dirty="0" smtClean="0"/>
              <a:t> </a:t>
            </a:r>
            <a:r>
              <a:rPr lang="tr-TR" sz="2400" u="sng" dirty="0" err="1" smtClean="0"/>
              <a:t>Federation</a:t>
            </a:r>
            <a:r>
              <a:rPr lang="tr-TR" sz="2400" u="sng" dirty="0" smtClean="0"/>
              <a:t> </a:t>
            </a:r>
            <a:r>
              <a:rPr lang="tr-TR" sz="2400" u="sng" dirty="0" err="1" smtClean="0"/>
              <a:t>Association</a:t>
            </a:r>
            <a:r>
              <a:rPr lang="tr-TR" sz="2400" u="sng" dirty="0" smtClean="0"/>
              <a:t>)</a:t>
            </a:r>
          </a:p>
          <a:p>
            <a:pPr algn="ctr">
              <a:spcBef>
                <a:spcPct val="0"/>
              </a:spcBef>
              <a:defRPr/>
            </a:pPr>
            <a:endParaRPr lang="tr-TR" sz="2400" u="sng" dirty="0" smtClean="0"/>
          </a:p>
          <a:p>
            <a:pPr algn="ctr">
              <a:spcBef>
                <a:spcPct val="0"/>
              </a:spcBef>
              <a:defRPr/>
            </a:pPr>
            <a:r>
              <a:rPr lang="tr-TR" sz="2800" b="1" dirty="0" smtClean="0"/>
              <a:t>Konfederasyonu oluştururlar</a:t>
            </a:r>
            <a:r>
              <a:rPr lang="tr-TR" sz="2800" dirty="0" smtClean="0"/>
              <a:t>.</a:t>
            </a:r>
          </a:p>
          <a:p>
            <a:pPr lvl="0" algn="ctr">
              <a:spcBef>
                <a:spcPct val="0"/>
              </a:spcBef>
              <a:defRPr/>
            </a:pPr>
            <a:endParaRPr lang="tr-TR" sz="4400" b="1" dirty="0" smtClean="0"/>
          </a:p>
        </p:txBody>
      </p:sp>
      <p:sp>
        <p:nvSpPr>
          <p:cNvPr id="9" name="8 Aşağı Ok"/>
          <p:cNvSpPr/>
          <p:nvPr/>
        </p:nvSpPr>
        <p:spPr>
          <a:xfrm>
            <a:off x="5619747" y="4143380"/>
            <a:ext cx="762005"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840348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90459" y="2428869"/>
            <a:ext cx="11620581" cy="1200329"/>
          </a:xfrm>
          <a:prstGeom prst="rect">
            <a:avLst/>
          </a:prstGeom>
        </p:spPr>
        <p:txBody>
          <a:bodyPr wrap="square">
            <a:spAutoFit/>
          </a:bodyPr>
          <a:lstStyle/>
          <a:p>
            <a:pPr lvl="0" algn="ctr">
              <a:spcBef>
                <a:spcPct val="0"/>
              </a:spcBef>
              <a:defRPr/>
            </a:pPr>
            <a:r>
              <a:rPr lang="tr-TR" sz="2000" b="1" dirty="0" smtClean="0"/>
              <a:t>CONCACAF</a:t>
            </a:r>
          </a:p>
          <a:p>
            <a:pPr algn="ctr">
              <a:spcBef>
                <a:spcPct val="0"/>
              </a:spcBef>
              <a:defRPr/>
            </a:pPr>
            <a:r>
              <a:rPr lang="tr-TR" sz="2000" u="sng" dirty="0" smtClean="0"/>
              <a:t>(North </a:t>
            </a:r>
            <a:r>
              <a:rPr lang="tr-TR" sz="2000" u="sng" dirty="0" err="1" smtClean="0"/>
              <a:t>and</a:t>
            </a:r>
            <a:r>
              <a:rPr lang="tr-TR" sz="2000" u="sng" dirty="0" smtClean="0"/>
              <a:t> </a:t>
            </a:r>
            <a:r>
              <a:rPr lang="tr-TR" sz="2000" u="sng" dirty="0" err="1" smtClean="0"/>
              <a:t>Mid</a:t>
            </a:r>
            <a:r>
              <a:rPr lang="tr-TR" sz="2000" u="sng" dirty="0" smtClean="0"/>
              <a:t>. </a:t>
            </a:r>
            <a:r>
              <a:rPr lang="tr-TR" sz="2000" u="sng" dirty="0" err="1" smtClean="0"/>
              <a:t>America</a:t>
            </a:r>
            <a:r>
              <a:rPr lang="tr-TR" sz="2000" u="sng" dirty="0" smtClean="0"/>
              <a:t> </a:t>
            </a:r>
            <a:r>
              <a:rPr lang="tr-TR" sz="2000" u="sng" dirty="0" err="1" smtClean="0"/>
              <a:t>Football</a:t>
            </a:r>
            <a:r>
              <a:rPr lang="tr-TR" sz="2000" u="sng" dirty="0" smtClean="0"/>
              <a:t> </a:t>
            </a:r>
            <a:r>
              <a:rPr lang="tr-TR" sz="2000" u="sng" dirty="0" err="1" smtClean="0"/>
              <a:t>Federation</a:t>
            </a:r>
            <a:r>
              <a:rPr lang="tr-TR" sz="2000" u="sng" dirty="0" smtClean="0"/>
              <a:t> </a:t>
            </a:r>
            <a:r>
              <a:rPr lang="tr-TR" sz="2000" u="sng" dirty="0" err="1" smtClean="0"/>
              <a:t>Association</a:t>
            </a:r>
            <a:r>
              <a:rPr lang="tr-TR" sz="2000" u="sng" dirty="0" smtClean="0"/>
              <a:t>)</a:t>
            </a:r>
          </a:p>
          <a:p>
            <a:pPr lvl="0" algn="ctr">
              <a:spcBef>
                <a:spcPct val="0"/>
              </a:spcBef>
              <a:defRPr/>
            </a:pPr>
            <a:endParaRPr lang="tr-TR" sz="3200" u="sng" dirty="0" smtClean="0"/>
          </a:p>
        </p:txBody>
      </p:sp>
      <p:sp>
        <p:nvSpPr>
          <p:cNvPr id="6" name="5 Çarpı"/>
          <p:cNvSpPr/>
          <p:nvPr/>
        </p:nvSpPr>
        <p:spPr>
          <a:xfrm>
            <a:off x="5619747" y="2000240"/>
            <a:ext cx="762005" cy="428628"/>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Çarpı"/>
          <p:cNvSpPr/>
          <p:nvPr/>
        </p:nvSpPr>
        <p:spPr>
          <a:xfrm>
            <a:off x="5619747" y="3143248"/>
            <a:ext cx="762005" cy="428628"/>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Dikdörtgen"/>
          <p:cNvSpPr/>
          <p:nvPr/>
        </p:nvSpPr>
        <p:spPr>
          <a:xfrm>
            <a:off x="190459" y="3571878"/>
            <a:ext cx="11715832" cy="1200329"/>
          </a:xfrm>
          <a:prstGeom prst="rect">
            <a:avLst/>
          </a:prstGeom>
        </p:spPr>
        <p:txBody>
          <a:bodyPr wrap="square">
            <a:spAutoFit/>
          </a:bodyPr>
          <a:lstStyle/>
          <a:p>
            <a:pPr lvl="0" algn="ctr">
              <a:spcBef>
                <a:spcPct val="0"/>
              </a:spcBef>
              <a:defRPr/>
            </a:pPr>
            <a:r>
              <a:rPr lang="tr-TR" sz="2000" b="1" dirty="0" smtClean="0"/>
              <a:t>CAF</a:t>
            </a:r>
          </a:p>
          <a:p>
            <a:pPr algn="ctr">
              <a:spcBef>
                <a:spcPct val="0"/>
              </a:spcBef>
              <a:defRPr/>
            </a:pPr>
            <a:r>
              <a:rPr lang="tr-TR" sz="2000" u="sng" dirty="0" smtClean="0"/>
              <a:t>(</a:t>
            </a:r>
            <a:r>
              <a:rPr lang="tr-TR" sz="2000" u="sng" dirty="0" err="1" smtClean="0"/>
              <a:t>Africa</a:t>
            </a:r>
            <a:r>
              <a:rPr lang="tr-TR" sz="2000" u="sng" dirty="0" smtClean="0"/>
              <a:t> </a:t>
            </a:r>
            <a:r>
              <a:rPr lang="tr-TR" sz="2000" u="sng" dirty="0" err="1" smtClean="0"/>
              <a:t>Football</a:t>
            </a:r>
            <a:r>
              <a:rPr lang="tr-TR" sz="2000" u="sng" dirty="0" smtClean="0"/>
              <a:t> </a:t>
            </a:r>
            <a:r>
              <a:rPr lang="tr-TR" sz="2000" u="sng" dirty="0" err="1" smtClean="0"/>
              <a:t>Federation</a:t>
            </a:r>
            <a:r>
              <a:rPr lang="tr-TR" sz="2000" u="sng" dirty="0" smtClean="0"/>
              <a:t> </a:t>
            </a:r>
            <a:r>
              <a:rPr lang="tr-TR" sz="2000" u="sng" dirty="0" err="1" smtClean="0"/>
              <a:t>Association</a:t>
            </a:r>
            <a:r>
              <a:rPr lang="tr-TR" sz="2000" u="sng" dirty="0" smtClean="0"/>
              <a:t>)</a:t>
            </a:r>
          </a:p>
          <a:p>
            <a:pPr lvl="0" algn="ctr">
              <a:spcBef>
                <a:spcPct val="0"/>
              </a:spcBef>
              <a:defRPr/>
            </a:pPr>
            <a:endParaRPr lang="tr-TR" sz="3200" dirty="0" smtClean="0"/>
          </a:p>
        </p:txBody>
      </p:sp>
      <p:sp>
        <p:nvSpPr>
          <p:cNvPr id="10" name="9 Dikdörtgen"/>
          <p:cNvSpPr/>
          <p:nvPr/>
        </p:nvSpPr>
        <p:spPr>
          <a:xfrm>
            <a:off x="380960" y="4714884"/>
            <a:ext cx="11239579" cy="1692771"/>
          </a:xfrm>
          <a:prstGeom prst="rect">
            <a:avLst/>
          </a:prstGeom>
        </p:spPr>
        <p:txBody>
          <a:bodyPr wrap="square">
            <a:spAutoFit/>
          </a:bodyPr>
          <a:lstStyle/>
          <a:p>
            <a:pPr lvl="0" algn="ctr">
              <a:spcBef>
                <a:spcPct val="0"/>
              </a:spcBef>
              <a:defRPr/>
            </a:pPr>
            <a:r>
              <a:rPr lang="tr-TR" sz="2000" b="1" dirty="0" smtClean="0"/>
              <a:t>AFC</a:t>
            </a:r>
          </a:p>
          <a:p>
            <a:pPr algn="ctr">
              <a:spcBef>
                <a:spcPct val="0"/>
              </a:spcBef>
              <a:defRPr/>
            </a:pPr>
            <a:r>
              <a:rPr lang="tr-TR" sz="2000" u="sng" dirty="0" smtClean="0"/>
              <a:t>(</a:t>
            </a:r>
            <a:r>
              <a:rPr lang="tr-TR" sz="2000" u="sng" dirty="0" err="1" smtClean="0"/>
              <a:t>Asia</a:t>
            </a:r>
            <a:r>
              <a:rPr lang="tr-TR" sz="2000" u="sng" dirty="0" smtClean="0"/>
              <a:t> </a:t>
            </a:r>
            <a:r>
              <a:rPr lang="tr-TR" sz="2000" u="sng" dirty="0" err="1" smtClean="0"/>
              <a:t>Football</a:t>
            </a:r>
            <a:r>
              <a:rPr lang="tr-TR" sz="2000" u="sng" dirty="0" smtClean="0"/>
              <a:t> </a:t>
            </a:r>
            <a:r>
              <a:rPr lang="tr-TR" sz="2000" u="sng" dirty="0" err="1" smtClean="0"/>
              <a:t>Federation</a:t>
            </a:r>
            <a:r>
              <a:rPr lang="tr-TR" sz="2000" u="sng" dirty="0" smtClean="0"/>
              <a:t> </a:t>
            </a:r>
            <a:r>
              <a:rPr lang="tr-TR" sz="2000" u="sng" dirty="0" err="1" smtClean="0"/>
              <a:t>Association</a:t>
            </a:r>
            <a:r>
              <a:rPr lang="tr-TR" sz="2000" u="sng" dirty="0" smtClean="0"/>
              <a:t>)</a:t>
            </a:r>
          </a:p>
          <a:p>
            <a:pPr algn="ctr">
              <a:spcBef>
                <a:spcPct val="0"/>
              </a:spcBef>
              <a:defRPr/>
            </a:pPr>
            <a:endParaRPr lang="tr-TR" sz="2000" u="sng" dirty="0" smtClean="0"/>
          </a:p>
          <a:p>
            <a:pPr lvl="0" algn="ctr">
              <a:spcBef>
                <a:spcPct val="0"/>
              </a:spcBef>
              <a:defRPr/>
            </a:pPr>
            <a:endParaRPr lang="tr-TR" sz="4400" b="1" dirty="0" smtClean="0"/>
          </a:p>
        </p:txBody>
      </p:sp>
      <p:sp>
        <p:nvSpPr>
          <p:cNvPr id="11" name="10 Aşağı Ok"/>
          <p:cNvSpPr/>
          <p:nvPr/>
        </p:nvSpPr>
        <p:spPr>
          <a:xfrm>
            <a:off x="5619747" y="5429264"/>
            <a:ext cx="762005"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11 Çarpı"/>
          <p:cNvSpPr/>
          <p:nvPr/>
        </p:nvSpPr>
        <p:spPr>
          <a:xfrm>
            <a:off x="5619747" y="4286256"/>
            <a:ext cx="762005" cy="428628"/>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12 Dikdörtgen"/>
          <p:cNvSpPr/>
          <p:nvPr/>
        </p:nvSpPr>
        <p:spPr>
          <a:xfrm>
            <a:off x="1238216" y="1142984"/>
            <a:ext cx="10191821" cy="707886"/>
          </a:xfrm>
          <a:prstGeom prst="rect">
            <a:avLst/>
          </a:prstGeom>
        </p:spPr>
        <p:txBody>
          <a:bodyPr wrap="square">
            <a:spAutoFit/>
          </a:bodyPr>
          <a:lstStyle/>
          <a:p>
            <a:pPr lvl="0" algn="ctr">
              <a:spcBef>
                <a:spcPct val="0"/>
              </a:spcBef>
              <a:defRPr/>
            </a:pPr>
            <a:r>
              <a:rPr lang="tr-TR" sz="2000" b="1" dirty="0" smtClean="0"/>
              <a:t>CONMEBOL</a:t>
            </a:r>
          </a:p>
          <a:p>
            <a:pPr algn="ctr">
              <a:spcBef>
                <a:spcPct val="0"/>
              </a:spcBef>
              <a:defRPr/>
            </a:pPr>
            <a:r>
              <a:rPr lang="tr-TR" sz="2000" u="sng" dirty="0" smtClean="0"/>
              <a:t>(South </a:t>
            </a:r>
            <a:r>
              <a:rPr lang="tr-TR" sz="2000" u="sng" dirty="0" err="1" smtClean="0"/>
              <a:t>America</a:t>
            </a:r>
            <a:r>
              <a:rPr lang="tr-TR" sz="2000" u="sng" dirty="0" smtClean="0"/>
              <a:t> </a:t>
            </a:r>
            <a:r>
              <a:rPr lang="tr-TR" sz="2000" u="sng" dirty="0" err="1" smtClean="0"/>
              <a:t>Football</a:t>
            </a:r>
            <a:r>
              <a:rPr lang="tr-TR" sz="2000" u="sng" dirty="0" smtClean="0"/>
              <a:t> </a:t>
            </a:r>
            <a:r>
              <a:rPr lang="tr-TR" sz="2000" u="sng" dirty="0" err="1" smtClean="0"/>
              <a:t>Federation</a:t>
            </a:r>
            <a:r>
              <a:rPr lang="tr-TR" sz="2000" u="sng" dirty="0" smtClean="0"/>
              <a:t> </a:t>
            </a:r>
            <a:r>
              <a:rPr lang="tr-TR" sz="2000" u="sng" dirty="0" err="1" smtClean="0"/>
              <a:t>Association</a:t>
            </a:r>
            <a:r>
              <a:rPr lang="tr-TR" sz="2000" u="sng" dirty="0" smtClean="0"/>
              <a:t>)</a:t>
            </a:r>
          </a:p>
        </p:txBody>
      </p:sp>
      <p:sp>
        <p:nvSpPr>
          <p:cNvPr id="15" name="14 Dikdörtgen"/>
          <p:cNvSpPr/>
          <p:nvPr/>
        </p:nvSpPr>
        <p:spPr>
          <a:xfrm>
            <a:off x="476211" y="0"/>
            <a:ext cx="11334829" cy="707886"/>
          </a:xfrm>
          <a:prstGeom prst="rect">
            <a:avLst/>
          </a:prstGeom>
        </p:spPr>
        <p:txBody>
          <a:bodyPr wrap="square">
            <a:spAutoFit/>
          </a:bodyPr>
          <a:lstStyle/>
          <a:p>
            <a:pPr lvl="0" algn="ctr">
              <a:spcBef>
                <a:spcPct val="0"/>
              </a:spcBef>
              <a:defRPr/>
            </a:pPr>
            <a:r>
              <a:rPr lang="tr-TR" sz="2000" b="1" dirty="0" smtClean="0"/>
              <a:t>UEFA</a:t>
            </a:r>
          </a:p>
          <a:p>
            <a:pPr algn="ctr">
              <a:spcBef>
                <a:spcPct val="0"/>
              </a:spcBef>
              <a:defRPr/>
            </a:pPr>
            <a:r>
              <a:rPr lang="tr-TR" sz="2000" u="sng" dirty="0" smtClean="0"/>
              <a:t>(</a:t>
            </a:r>
            <a:r>
              <a:rPr lang="tr-TR" sz="2000" u="sng" dirty="0" err="1" smtClean="0"/>
              <a:t>Europa</a:t>
            </a:r>
            <a:r>
              <a:rPr lang="tr-TR" sz="2000" u="sng" dirty="0" smtClean="0"/>
              <a:t> </a:t>
            </a:r>
            <a:r>
              <a:rPr lang="tr-TR" sz="2000" u="sng" dirty="0" err="1" smtClean="0"/>
              <a:t>Football</a:t>
            </a:r>
            <a:r>
              <a:rPr lang="tr-TR" sz="2000" u="sng" dirty="0" smtClean="0"/>
              <a:t> </a:t>
            </a:r>
            <a:r>
              <a:rPr lang="tr-TR" sz="2000" u="sng" dirty="0" err="1" smtClean="0"/>
              <a:t>Federation</a:t>
            </a:r>
            <a:r>
              <a:rPr lang="tr-TR" sz="2000" u="sng" dirty="0" smtClean="0"/>
              <a:t> </a:t>
            </a:r>
            <a:r>
              <a:rPr lang="tr-TR" sz="2000" u="sng" dirty="0" err="1" smtClean="0"/>
              <a:t>Association</a:t>
            </a:r>
            <a:r>
              <a:rPr lang="tr-TR" sz="2000" u="sng" dirty="0" smtClean="0"/>
              <a:t>)</a:t>
            </a:r>
          </a:p>
        </p:txBody>
      </p:sp>
      <p:sp>
        <p:nvSpPr>
          <p:cNvPr id="16" name="15 Çarpı"/>
          <p:cNvSpPr/>
          <p:nvPr/>
        </p:nvSpPr>
        <p:spPr>
          <a:xfrm>
            <a:off x="5619747" y="714356"/>
            <a:ext cx="762005" cy="428628"/>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16 Dikdörtgen"/>
          <p:cNvSpPr/>
          <p:nvPr/>
        </p:nvSpPr>
        <p:spPr>
          <a:xfrm>
            <a:off x="3047979" y="5857892"/>
            <a:ext cx="6096000" cy="861774"/>
          </a:xfrm>
          <a:prstGeom prst="rect">
            <a:avLst/>
          </a:prstGeom>
        </p:spPr>
        <p:txBody>
          <a:bodyPr>
            <a:spAutoFit/>
          </a:bodyPr>
          <a:lstStyle/>
          <a:p>
            <a:pPr algn="ctr">
              <a:spcBef>
                <a:spcPct val="0"/>
              </a:spcBef>
              <a:defRPr/>
            </a:pPr>
            <a:r>
              <a:rPr lang="tr-TR" sz="3200" b="1" dirty="0" smtClean="0"/>
              <a:t>FİFA</a:t>
            </a:r>
          </a:p>
          <a:p>
            <a:pPr algn="ctr">
              <a:spcBef>
                <a:spcPct val="0"/>
              </a:spcBef>
              <a:defRPr/>
            </a:pPr>
            <a:r>
              <a:rPr lang="tr-TR" b="1" dirty="0" smtClean="0"/>
              <a:t>KONSENSUS oluştururlar</a:t>
            </a:r>
            <a:r>
              <a:rPr lang="tr-TR" dirty="0" smtClean="0"/>
              <a:t>.</a:t>
            </a:r>
          </a:p>
        </p:txBody>
      </p:sp>
    </p:spTree>
    <p:extLst>
      <p:ext uri="{BB962C8B-B14F-4D97-AF65-F5344CB8AC3E}">
        <p14:creationId xmlns:p14="http://schemas.microsoft.com/office/powerpoint/2010/main" val="2812953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örsel sonucu"/>
          <p:cNvPicPr>
            <a:picLocks noChangeAspect="1" noChangeArrowheads="1"/>
          </p:cNvPicPr>
          <p:nvPr/>
        </p:nvPicPr>
        <p:blipFill>
          <a:blip r:embed="rId2">
            <a:lum bright="-6000" contrast="8000"/>
          </a:blip>
          <a:srcRect/>
          <a:stretch>
            <a:fillRect/>
          </a:stretch>
        </p:blipFill>
        <p:spPr bwMode="auto">
          <a:xfrm>
            <a:off x="285709" y="1428736"/>
            <a:ext cx="11620539" cy="3214710"/>
          </a:xfrm>
          <a:prstGeom prst="rect">
            <a:avLst/>
          </a:prstGeom>
          <a:noFill/>
          <a:effectLst>
            <a:outerShdw blurRad="50800" dist="50800" dir="5400000" algn="ctr" rotWithShape="0">
              <a:srgbClr val="000000">
                <a:alpha val="53000"/>
              </a:srgbClr>
            </a:outerShdw>
          </a:effectLst>
        </p:spPr>
      </p:pic>
    </p:spTree>
    <p:extLst>
      <p:ext uri="{BB962C8B-B14F-4D97-AF65-F5344CB8AC3E}">
        <p14:creationId xmlns:p14="http://schemas.microsoft.com/office/powerpoint/2010/main" val="1152705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90459" y="357166"/>
            <a:ext cx="11525331" cy="1077218"/>
          </a:xfrm>
          <a:prstGeom prst="rect">
            <a:avLst/>
          </a:prstGeom>
        </p:spPr>
        <p:txBody>
          <a:bodyPr wrap="square">
            <a:spAutoFit/>
          </a:bodyPr>
          <a:lstStyle/>
          <a:p>
            <a:pPr lvl="0" algn="ctr">
              <a:spcBef>
                <a:spcPct val="0"/>
              </a:spcBef>
              <a:defRPr/>
            </a:pPr>
            <a:r>
              <a:rPr lang="tr-TR" sz="3200" b="1" dirty="0" smtClean="0"/>
              <a:t>TMOK</a:t>
            </a:r>
          </a:p>
          <a:p>
            <a:pPr algn="ctr">
              <a:spcBef>
                <a:spcPct val="0"/>
              </a:spcBef>
            </a:pPr>
            <a:r>
              <a:rPr lang="tr-TR" sz="3200" u="sng" dirty="0" smtClean="0"/>
              <a:t>(Türkiye Milli Olimpiyat Komitesi)</a:t>
            </a:r>
          </a:p>
        </p:txBody>
      </p:sp>
      <p:sp>
        <p:nvSpPr>
          <p:cNvPr id="5" name="4 Dikdörtgen"/>
          <p:cNvSpPr/>
          <p:nvPr/>
        </p:nvSpPr>
        <p:spPr>
          <a:xfrm>
            <a:off x="190459" y="2000240"/>
            <a:ext cx="11620581" cy="1077218"/>
          </a:xfrm>
          <a:prstGeom prst="rect">
            <a:avLst/>
          </a:prstGeom>
        </p:spPr>
        <p:txBody>
          <a:bodyPr wrap="square">
            <a:spAutoFit/>
          </a:bodyPr>
          <a:lstStyle/>
          <a:p>
            <a:pPr lvl="0" algn="ctr">
              <a:spcBef>
                <a:spcPct val="0"/>
              </a:spcBef>
              <a:defRPr/>
            </a:pPr>
            <a:r>
              <a:rPr lang="tr-TR" sz="3200" b="1" dirty="0" smtClean="0"/>
              <a:t>CONİ</a:t>
            </a:r>
          </a:p>
          <a:p>
            <a:pPr algn="ctr">
              <a:spcBef>
                <a:spcPct val="0"/>
              </a:spcBef>
            </a:pPr>
            <a:r>
              <a:rPr lang="tr-TR" sz="3200" u="sng" dirty="0" smtClean="0"/>
              <a:t>(İtalya Milli Olimpiyat Komitesi)</a:t>
            </a:r>
          </a:p>
        </p:txBody>
      </p:sp>
      <p:sp>
        <p:nvSpPr>
          <p:cNvPr id="6" name="5 Çarpı"/>
          <p:cNvSpPr/>
          <p:nvPr/>
        </p:nvSpPr>
        <p:spPr>
          <a:xfrm>
            <a:off x="5619747" y="1500174"/>
            <a:ext cx="762005" cy="428628"/>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Çarpı"/>
          <p:cNvSpPr/>
          <p:nvPr/>
        </p:nvSpPr>
        <p:spPr>
          <a:xfrm>
            <a:off x="5619747" y="3143248"/>
            <a:ext cx="762005" cy="428628"/>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Dikdörtgen"/>
          <p:cNvSpPr/>
          <p:nvPr/>
        </p:nvSpPr>
        <p:spPr>
          <a:xfrm>
            <a:off x="190459" y="3571876"/>
            <a:ext cx="11715832" cy="1569660"/>
          </a:xfrm>
          <a:prstGeom prst="rect">
            <a:avLst/>
          </a:prstGeom>
        </p:spPr>
        <p:txBody>
          <a:bodyPr wrap="square">
            <a:spAutoFit/>
          </a:bodyPr>
          <a:lstStyle/>
          <a:p>
            <a:pPr lvl="0" algn="ctr">
              <a:spcBef>
                <a:spcPct val="0"/>
              </a:spcBef>
              <a:defRPr/>
            </a:pPr>
            <a:r>
              <a:rPr lang="tr-TR" sz="3200" b="1" dirty="0" smtClean="0"/>
              <a:t>Dünya’daki Tüm Milli Olimpiyat Komiteleri</a:t>
            </a:r>
          </a:p>
          <a:p>
            <a:pPr lvl="0" algn="ctr">
              <a:spcBef>
                <a:spcPct val="0"/>
              </a:spcBef>
              <a:defRPr/>
            </a:pPr>
            <a:r>
              <a:rPr lang="tr-TR" sz="3200" b="1" dirty="0" smtClean="0"/>
              <a:t>(CDS,CNOFS vs.)</a:t>
            </a:r>
          </a:p>
          <a:p>
            <a:pPr lvl="0" algn="ctr">
              <a:spcBef>
                <a:spcPct val="0"/>
              </a:spcBef>
              <a:defRPr/>
            </a:pPr>
            <a:endParaRPr lang="tr-TR" sz="3200" dirty="0" smtClean="0"/>
          </a:p>
        </p:txBody>
      </p:sp>
      <p:sp>
        <p:nvSpPr>
          <p:cNvPr id="10" name="9 Dikdörtgen"/>
          <p:cNvSpPr/>
          <p:nvPr/>
        </p:nvSpPr>
        <p:spPr>
          <a:xfrm>
            <a:off x="380960" y="5000638"/>
            <a:ext cx="11239579" cy="2246769"/>
          </a:xfrm>
          <a:prstGeom prst="rect">
            <a:avLst/>
          </a:prstGeom>
        </p:spPr>
        <p:txBody>
          <a:bodyPr wrap="square">
            <a:spAutoFit/>
          </a:bodyPr>
          <a:lstStyle/>
          <a:p>
            <a:pPr lvl="0" algn="ctr">
              <a:spcBef>
                <a:spcPct val="0"/>
              </a:spcBef>
              <a:defRPr/>
            </a:pPr>
            <a:r>
              <a:rPr lang="tr-TR" sz="4400" b="1" dirty="0" smtClean="0"/>
              <a:t>I.O.C</a:t>
            </a:r>
          </a:p>
          <a:p>
            <a:pPr algn="ctr">
              <a:spcBef>
                <a:spcPct val="0"/>
              </a:spcBef>
              <a:defRPr/>
            </a:pPr>
            <a:r>
              <a:rPr lang="tr-TR" sz="2400" u="sng" dirty="0" smtClean="0"/>
              <a:t>(Uluslar arası Olimpiyat Komitesi)</a:t>
            </a:r>
          </a:p>
          <a:p>
            <a:pPr algn="ctr">
              <a:spcBef>
                <a:spcPct val="0"/>
              </a:spcBef>
              <a:defRPr/>
            </a:pPr>
            <a:r>
              <a:rPr lang="tr-TR" sz="2800" b="1" dirty="0" err="1" smtClean="0"/>
              <a:t>Konsensus</a:t>
            </a:r>
            <a:r>
              <a:rPr lang="tr-TR" sz="2800" b="1" dirty="0" smtClean="0"/>
              <a:t> oluştururlar</a:t>
            </a:r>
            <a:r>
              <a:rPr lang="tr-TR" sz="2800" dirty="0" smtClean="0"/>
              <a:t>.</a:t>
            </a:r>
          </a:p>
          <a:p>
            <a:pPr lvl="0" algn="ctr">
              <a:spcBef>
                <a:spcPct val="0"/>
              </a:spcBef>
              <a:defRPr/>
            </a:pPr>
            <a:endParaRPr lang="tr-TR" sz="4400" b="1" dirty="0" smtClean="0"/>
          </a:p>
        </p:txBody>
      </p:sp>
      <p:sp>
        <p:nvSpPr>
          <p:cNvPr id="9" name="8 Aşağı Ok"/>
          <p:cNvSpPr/>
          <p:nvPr/>
        </p:nvSpPr>
        <p:spPr>
          <a:xfrm>
            <a:off x="5619747" y="4572008"/>
            <a:ext cx="762005"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137917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IOC</a:t>
            </a:r>
            <a:endParaRPr lang="tr-TR" dirty="0"/>
          </a:p>
        </p:txBody>
      </p:sp>
      <p:sp>
        <p:nvSpPr>
          <p:cNvPr id="3" name="2 İçerik Yer Tutucusu"/>
          <p:cNvSpPr>
            <a:spLocks noGrp="1"/>
          </p:cNvSpPr>
          <p:nvPr>
            <p:ph idx="1"/>
          </p:nvPr>
        </p:nvSpPr>
        <p:spPr>
          <a:xfrm>
            <a:off x="380960" y="1600200"/>
            <a:ext cx="11334829" cy="4829196"/>
          </a:xfrm>
        </p:spPr>
        <p:txBody>
          <a:bodyPr>
            <a:normAutofit/>
          </a:bodyPr>
          <a:lstStyle/>
          <a:p>
            <a:pPr algn="just">
              <a:buNone/>
            </a:pPr>
            <a:r>
              <a:rPr lang="tr-TR" sz="2600" dirty="0" smtClean="0"/>
              <a:t>         Uluslararası Olimpiyat Komitesi 23 Haziran 1894 yılında, modern olimpiyatların kurucusu olarak bilinen </a:t>
            </a:r>
            <a:r>
              <a:rPr lang="tr-TR" sz="2600" dirty="0" err="1" smtClean="0"/>
              <a:t>Pierre</a:t>
            </a:r>
            <a:r>
              <a:rPr lang="tr-TR" sz="2600" dirty="0" smtClean="0"/>
              <a:t> De </a:t>
            </a:r>
            <a:r>
              <a:rPr lang="tr-TR" sz="2600" dirty="0" err="1" smtClean="0"/>
              <a:t>Coubertin</a:t>
            </a:r>
            <a:r>
              <a:rPr lang="tr-TR" sz="2600" dirty="0" smtClean="0"/>
              <a:t> tarafından kurulmuştur. Paris’te yapılan toplantıda şu kararlar alınmıştır.</a:t>
            </a:r>
          </a:p>
          <a:p>
            <a:pPr algn="just">
              <a:buNone/>
            </a:pPr>
            <a:endParaRPr lang="tr-TR" sz="2600" dirty="0" smtClean="0"/>
          </a:p>
          <a:p>
            <a:pPr algn="just">
              <a:buFont typeface="Wingdings" pitchFamily="2" charset="2"/>
              <a:buChar char="ü"/>
            </a:pPr>
            <a:r>
              <a:rPr lang="tr-TR" sz="2600" dirty="0" smtClean="0"/>
              <a:t>4 yılda bir yapılacak</a:t>
            </a:r>
          </a:p>
          <a:p>
            <a:pPr algn="just">
              <a:buFont typeface="Wingdings" pitchFamily="2" charset="2"/>
              <a:buChar char="ü"/>
            </a:pPr>
            <a:r>
              <a:rPr lang="tr-TR" sz="2600" dirty="0" smtClean="0"/>
              <a:t>Tüm dünya sporlarına açık olacak</a:t>
            </a:r>
          </a:p>
          <a:p>
            <a:pPr algn="just">
              <a:buFont typeface="Wingdings" pitchFamily="2" charset="2"/>
              <a:buChar char="ü"/>
            </a:pPr>
            <a:r>
              <a:rPr lang="tr-TR" sz="2600" dirty="0" smtClean="0"/>
              <a:t>Sadece büyükler kategorisinde yapılacak </a:t>
            </a:r>
          </a:p>
          <a:p>
            <a:pPr algn="just">
              <a:buFont typeface="Wingdings" pitchFamily="2" charset="2"/>
              <a:buChar char="ü"/>
            </a:pPr>
            <a:r>
              <a:rPr lang="tr-TR" sz="2600" dirty="0" smtClean="0"/>
              <a:t>Amatörlüğe bağlı kalınarak sırasıyla her ülkede düzenlenecek</a:t>
            </a:r>
          </a:p>
          <a:p>
            <a:pPr algn="just">
              <a:buFont typeface="Wingdings" pitchFamily="2" charset="2"/>
              <a:buChar char="ü"/>
            </a:pPr>
            <a:r>
              <a:rPr lang="tr-TR" sz="2600" dirty="0" smtClean="0"/>
              <a:t>Merkezi Lozan olarak kabul edildi. </a:t>
            </a:r>
          </a:p>
        </p:txBody>
      </p:sp>
    </p:spTree>
    <p:extLst>
      <p:ext uri="{BB962C8B-B14F-4D97-AF65-F5344CB8AC3E}">
        <p14:creationId xmlns:p14="http://schemas.microsoft.com/office/powerpoint/2010/main" val="41657691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09" y="1600201"/>
            <a:ext cx="11525331" cy="4525963"/>
          </a:xfrm>
        </p:spPr>
        <p:txBody>
          <a:bodyPr/>
          <a:lstStyle/>
          <a:p>
            <a:pPr algn="just">
              <a:buNone/>
            </a:pPr>
            <a:r>
              <a:rPr lang="tr-TR" dirty="0" smtClean="0"/>
              <a:t>        Olimpiyat bayrağı ilk kez 1920 </a:t>
            </a:r>
            <a:r>
              <a:rPr lang="tr-TR" dirty="0" err="1" smtClean="0"/>
              <a:t>Answer</a:t>
            </a:r>
            <a:r>
              <a:rPr lang="tr-TR" dirty="0" smtClean="0"/>
              <a:t> Olimpiyatlarında dalgalanmıştır. İlk meşale 1936 yılında Berlin’de yakılmıştır. Olimpiyat bayrağındaki iç içe geçmiş 5 halka, 5 kıtayı temsil etmektedir.</a:t>
            </a:r>
            <a:endParaRPr lang="tr-TR" dirty="0"/>
          </a:p>
        </p:txBody>
      </p:sp>
      <p:sp>
        <p:nvSpPr>
          <p:cNvPr id="2" name="Dikdörtgen 1"/>
          <p:cNvSpPr/>
          <p:nvPr/>
        </p:nvSpPr>
        <p:spPr>
          <a:xfrm>
            <a:off x="488731" y="4652794"/>
            <a:ext cx="11083159" cy="830997"/>
          </a:xfrm>
          <a:prstGeom prst="rect">
            <a:avLst/>
          </a:prstGeom>
        </p:spPr>
        <p:txBody>
          <a:bodyPr wrap="square">
            <a:spAutoFit/>
          </a:bodyPr>
          <a:lstStyle/>
          <a:p>
            <a:pPr algn="just"/>
            <a:r>
              <a:rPr lang="tr-TR" sz="2400" dirty="0"/>
              <a:t>Mavi halka Avrupa'yı, sarı halka Asya'yı, siyah halka Afrika'yı, yeşil halka Avustralya'yı, kırmızı halka da Amerika'yı temsil eder.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6287" y="2464124"/>
            <a:ext cx="4048043" cy="2188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48394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571461" y="1720840"/>
            <a:ext cx="11334829" cy="2677656"/>
          </a:xfrm>
          <a:prstGeom prst="rect">
            <a:avLst/>
          </a:prstGeom>
        </p:spPr>
        <p:txBody>
          <a:bodyPr wrap="square">
            <a:spAutoFit/>
          </a:bodyPr>
          <a:lstStyle/>
          <a:p>
            <a:pPr algn="just"/>
            <a:r>
              <a:rPr lang="tr-TR" sz="2400" b="1" dirty="0" smtClean="0"/>
              <a:t>OLİMPİK HAREKET NEDİR ? </a:t>
            </a:r>
          </a:p>
          <a:p>
            <a:pPr algn="just"/>
            <a:endParaRPr lang="tr-TR" sz="2400" b="1" dirty="0" smtClean="0"/>
          </a:p>
          <a:p>
            <a:pPr algn="just"/>
            <a:r>
              <a:rPr lang="tr-TR" sz="2400" dirty="0" smtClean="0"/>
              <a:t>    Olimpik Hareket, Olimpik Antlaşma tarafından yönetilmeyi kabul eden kurum, sporcu ve diğer ilgili kişileri bir araya getirir. Olimpik Hareket grupları </a:t>
            </a:r>
            <a:r>
              <a:rPr lang="tr-TR" sz="2400" dirty="0" err="1" smtClean="0"/>
              <a:t>IOC’nin</a:t>
            </a:r>
            <a:r>
              <a:rPr lang="tr-TR" sz="2400" dirty="0" smtClean="0"/>
              <a:t> yetkisi altında birleşmeyi kabul ederler. Bu gruplar ismen; IOC tarafından tanınan Uluslararası Federasyonlar (</a:t>
            </a:r>
            <a:r>
              <a:rPr lang="tr-TR" sz="2400" dirty="0" err="1" smtClean="0"/>
              <a:t>IFs</a:t>
            </a:r>
            <a:r>
              <a:rPr lang="tr-TR" sz="2400" dirty="0" smtClean="0"/>
              <a:t>), Milli Olimpik Komiteler (</a:t>
            </a:r>
            <a:r>
              <a:rPr lang="tr-TR" sz="2400" dirty="0" err="1" smtClean="0"/>
              <a:t>NOCs</a:t>
            </a:r>
            <a:r>
              <a:rPr lang="tr-TR" sz="2400" dirty="0" smtClean="0"/>
              <a:t>), Ulusal Organizasyon Komiteleri (</a:t>
            </a:r>
            <a:r>
              <a:rPr lang="tr-TR" sz="2400" dirty="0" err="1" smtClean="0"/>
              <a:t>OCOGs</a:t>
            </a:r>
            <a:r>
              <a:rPr lang="tr-TR" sz="2400" dirty="0" smtClean="0"/>
              <a:t>), sporcular, hakemler, jüri üyeleri, birlikler, kulüpler, kuruluşlar ve teşkilatlardır. </a:t>
            </a:r>
            <a:endParaRPr lang="tr-TR" sz="2400" dirty="0"/>
          </a:p>
        </p:txBody>
      </p:sp>
    </p:spTree>
    <p:extLst>
      <p:ext uri="{BB962C8B-B14F-4D97-AF65-F5344CB8AC3E}">
        <p14:creationId xmlns:p14="http://schemas.microsoft.com/office/powerpoint/2010/main" val="898757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785795"/>
            <a:ext cx="11106189" cy="5340369"/>
          </a:xfrm>
        </p:spPr>
        <p:txBody>
          <a:bodyPr>
            <a:normAutofit/>
          </a:bodyPr>
          <a:lstStyle/>
          <a:p>
            <a:pPr algn="just">
              <a:buNone/>
            </a:pPr>
            <a:r>
              <a:rPr lang="tr-TR" sz="3200" dirty="0" smtClean="0"/>
              <a:t>IOC MİSYONU (HEDEFLERİ)</a:t>
            </a:r>
          </a:p>
          <a:p>
            <a:pPr algn="just"/>
            <a:endParaRPr lang="tr-TR" dirty="0" smtClean="0"/>
          </a:p>
          <a:p>
            <a:pPr algn="just">
              <a:buFont typeface="Wingdings" pitchFamily="2" charset="2"/>
              <a:buChar char="q"/>
            </a:pPr>
            <a:r>
              <a:rPr lang="tr-TR" dirty="0" smtClean="0"/>
              <a:t> Dünya çapında ulusal ve uluslararası spor arasında bağlantı </a:t>
            </a:r>
            <a:r>
              <a:rPr lang="tr-TR" sz="2800" dirty="0" smtClean="0"/>
              <a:t>kurarak</a:t>
            </a:r>
            <a:r>
              <a:rPr lang="tr-TR" dirty="0" smtClean="0"/>
              <a:t>, spor ve yarışmaları geliştirmek</a:t>
            </a:r>
          </a:p>
          <a:p>
            <a:pPr algn="just">
              <a:buFont typeface="Wingdings" pitchFamily="2" charset="2"/>
              <a:buChar char="q"/>
            </a:pPr>
            <a:endParaRPr lang="tr-TR" dirty="0" smtClean="0"/>
          </a:p>
          <a:p>
            <a:pPr algn="just">
              <a:buFont typeface="Wingdings" pitchFamily="2" charset="2"/>
              <a:buChar char="q"/>
            </a:pPr>
            <a:r>
              <a:rPr lang="tr-TR" dirty="0" smtClean="0"/>
              <a:t> Kamu ve özel kurumlar ile işbirliği yaparak sporu insanlığın hizmetine sunmak</a:t>
            </a:r>
          </a:p>
          <a:p>
            <a:pPr algn="just">
              <a:buNone/>
            </a:pPr>
            <a:endParaRPr lang="tr-TR" dirty="0" smtClean="0"/>
          </a:p>
        </p:txBody>
      </p:sp>
    </p:spTree>
    <p:extLst>
      <p:ext uri="{BB962C8B-B14F-4D97-AF65-F5344CB8AC3E}">
        <p14:creationId xmlns:p14="http://schemas.microsoft.com/office/powerpoint/2010/main" val="1717410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600201"/>
            <a:ext cx="11106189" cy="4525963"/>
          </a:xfrm>
        </p:spPr>
        <p:txBody>
          <a:bodyPr>
            <a:normAutofit/>
          </a:bodyPr>
          <a:lstStyle/>
          <a:p>
            <a:pPr algn="just">
              <a:buFont typeface="Wingdings" pitchFamily="2" charset="2"/>
              <a:buChar char="q"/>
            </a:pPr>
            <a:r>
              <a:rPr lang="tr-TR" sz="2800" dirty="0" smtClean="0"/>
              <a:t> “Herkes için Spor”u desteklemek; </a:t>
            </a:r>
          </a:p>
          <a:p>
            <a:pPr algn="just">
              <a:buFont typeface="Wingdings" pitchFamily="2" charset="2"/>
              <a:buChar char="q"/>
            </a:pPr>
            <a:endParaRPr lang="tr-TR" sz="2800" dirty="0" smtClean="0"/>
          </a:p>
          <a:p>
            <a:pPr algn="just">
              <a:buFont typeface="Wingdings" pitchFamily="2" charset="2"/>
              <a:buChar char="q"/>
            </a:pPr>
            <a:r>
              <a:rPr lang="tr-TR" sz="2800" dirty="0" smtClean="0"/>
              <a:t> Kadın-erkek eşitliğinin sağlanması bakış açısı ile her seviye ve yapıda bayanlar sporunu geliştirmek; </a:t>
            </a:r>
          </a:p>
          <a:p>
            <a:pPr algn="just">
              <a:buFont typeface="Wingdings" pitchFamily="2" charset="2"/>
              <a:buChar char="q"/>
            </a:pPr>
            <a:endParaRPr lang="tr-TR" sz="2800" dirty="0" smtClean="0"/>
          </a:p>
          <a:p>
            <a:pPr algn="just">
              <a:buFont typeface="Wingdings" pitchFamily="2" charset="2"/>
              <a:buChar char="q"/>
            </a:pPr>
            <a:r>
              <a:rPr lang="de-DE" sz="2800" dirty="0" smtClean="0"/>
              <a:t>Spor </a:t>
            </a:r>
            <a:r>
              <a:rPr lang="de-DE" sz="2800" dirty="0" err="1" smtClean="0"/>
              <a:t>ve</a:t>
            </a:r>
            <a:r>
              <a:rPr lang="tr-TR" sz="2800" dirty="0" smtClean="0"/>
              <a:t> </a:t>
            </a:r>
            <a:r>
              <a:rPr lang="de-DE" sz="2800" dirty="0" err="1" smtClean="0"/>
              <a:t>sporcuların</a:t>
            </a:r>
            <a:r>
              <a:rPr lang="de-DE" sz="2800" dirty="0" smtClean="0"/>
              <a:t> her </a:t>
            </a:r>
            <a:r>
              <a:rPr lang="de-DE" sz="2800" dirty="0" err="1" smtClean="0"/>
              <a:t>türlü</a:t>
            </a:r>
            <a:r>
              <a:rPr lang="tr-TR" sz="2800" dirty="0" smtClean="0"/>
              <a:t> </a:t>
            </a:r>
            <a:r>
              <a:rPr lang="de-DE" sz="2800" dirty="0" err="1" smtClean="0"/>
              <a:t>ticari</a:t>
            </a:r>
            <a:r>
              <a:rPr lang="de-DE" sz="2800" dirty="0" smtClean="0"/>
              <a:t> </a:t>
            </a:r>
            <a:r>
              <a:rPr lang="de-DE" sz="2800" dirty="0" err="1" smtClean="0"/>
              <a:t>istismarına</a:t>
            </a:r>
            <a:r>
              <a:rPr lang="tr-TR" sz="2800" dirty="0" smtClean="0"/>
              <a:t> </a:t>
            </a:r>
            <a:r>
              <a:rPr lang="de-DE" sz="2800" dirty="0" err="1" smtClean="0"/>
              <a:t>karşı</a:t>
            </a:r>
            <a:r>
              <a:rPr lang="tr-TR" sz="2800" dirty="0" smtClean="0"/>
              <a:t> </a:t>
            </a:r>
            <a:r>
              <a:rPr lang="de-DE" sz="2800" dirty="0" err="1" smtClean="0"/>
              <a:t>çıkmak</a:t>
            </a:r>
            <a:r>
              <a:rPr lang="de-DE" sz="2800" dirty="0" smtClean="0"/>
              <a:t>; </a:t>
            </a:r>
          </a:p>
          <a:p>
            <a:pPr algn="just">
              <a:buNone/>
            </a:pPr>
            <a:endParaRPr lang="tr-TR" sz="2800" dirty="0"/>
          </a:p>
        </p:txBody>
      </p:sp>
    </p:spTree>
    <p:extLst>
      <p:ext uri="{BB962C8B-B14F-4D97-AF65-F5344CB8AC3E}">
        <p14:creationId xmlns:p14="http://schemas.microsoft.com/office/powerpoint/2010/main" val="2268432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66712" y="1214422"/>
            <a:ext cx="10915688" cy="4572032"/>
          </a:xfrm>
        </p:spPr>
        <p:txBody>
          <a:bodyPr>
            <a:normAutofit/>
          </a:bodyPr>
          <a:lstStyle/>
          <a:p>
            <a:pPr algn="just">
              <a:buFont typeface="Wingdings" pitchFamily="2" charset="2"/>
              <a:buChar char="q"/>
            </a:pPr>
            <a:r>
              <a:rPr lang="tr-TR" sz="2800" dirty="0" smtClean="0"/>
              <a:t> Dopingle mücadele etmek; </a:t>
            </a:r>
          </a:p>
          <a:p>
            <a:pPr algn="just">
              <a:buFont typeface="Wingdings" pitchFamily="2" charset="2"/>
              <a:buChar char="q"/>
            </a:pPr>
            <a:endParaRPr lang="tr-TR" sz="2800" dirty="0" smtClean="0"/>
          </a:p>
          <a:p>
            <a:pPr algn="just">
              <a:buFont typeface="Wingdings" pitchFamily="2" charset="2"/>
              <a:buChar char="q"/>
            </a:pPr>
            <a:r>
              <a:rPr lang="tr-TR" sz="2800" dirty="0" smtClean="0"/>
              <a:t> Spor etiği ve </a:t>
            </a:r>
            <a:r>
              <a:rPr lang="tr-TR" sz="2800" dirty="0" err="1" smtClean="0"/>
              <a:t>fair</a:t>
            </a:r>
            <a:r>
              <a:rPr lang="tr-TR" sz="2800" dirty="0" smtClean="0"/>
              <a:t> - </a:t>
            </a:r>
            <a:r>
              <a:rPr lang="tr-TR" sz="2800" dirty="0" err="1" smtClean="0"/>
              <a:t>play’e</a:t>
            </a:r>
            <a:r>
              <a:rPr lang="tr-TR" sz="2800" dirty="0" smtClean="0"/>
              <a:t> katkı sağlamak; </a:t>
            </a:r>
          </a:p>
          <a:p>
            <a:pPr algn="just">
              <a:buFont typeface="Wingdings" pitchFamily="2" charset="2"/>
              <a:buChar char="q"/>
            </a:pPr>
            <a:endParaRPr lang="tr-TR" sz="2800" dirty="0" smtClean="0"/>
          </a:p>
          <a:p>
            <a:pPr algn="just">
              <a:buFont typeface="Wingdings" pitchFamily="2" charset="2"/>
              <a:buChar char="q"/>
            </a:pPr>
            <a:r>
              <a:rPr lang="tr-TR" sz="2800" dirty="0" smtClean="0"/>
              <a:t> Çevresel sorunlara dikkat çekmek;</a:t>
            </a:r>
          </a:p>
          <a:p>
            <a:pPr algn="just">
              <a:buNone/>
            </a:pPr>
            <a:endParaRPr lang="tr-TR" sz="2800" dirty="0" smtClean="0"/>
          </a:p>
          <a:p>
            <a:pPr algn="just">
              <a:buFont typeface="Wingdings" pitchFamily="2" charset="2"/>
              <a:buChar char="q"/>
            </a:pPr>
            <a:r>
              <a:rPr lang="tr-TR" sz="2800" dirty="0" smtClean="0"/>
              <a:t> IOC Olimpik Dayanışma kanalı ile, gelişmekte olan ülkelere mali ve eğitsel destek sağlamak. </a:t>
            </a:r>
          </a:p>
          <a:p>
            <a:pPr algn="just">
              <a:buNone/>
            </a:pPr>
            <a:endParaRPr lang="tr-TR" sz="2800" dirty="0"/>
          </a:p>
        </p:txBody>
      </p:sp>
    </p:spTree>
    <p:extLst>
      <p:ext uri="{BB962C8B-B14F-4D97-AF65-F5344CB8AC3E}">
        <p14:creationId xmlns:p14="http://schemas.microsoft.com/office/powerpoint/2010/main" val="2526240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476211" y="2500306"/>
            <a:ext cx="11334829" cy="1143000"/>
          </a:xfrm>
        </p:spPr>
        <p:txBody>
          <a:bodyPr>
            <a:noAutofit/>
          </a:bodyPr>
          <a:lstStyle/>
          <a:p>
            <a:r>
              <a:rPr lang="tr-TR" sz="3000" b="1" dirty="0" smtClean="0">
                <a:solidFill>
                  <a:schemeClr val="tx1"/>
                </a:solidFill>
                <a:latin typeface="+mn-lt"/>
              </a:rPr>
              <a:t>IOC : ULUSLAR ARASI OLİMPİYAT KOMİTESİ</a:t>
            </a:r>
            <a:endParaRPr lang="tr-TR" sz="3000" b="1" dirty="0">
              <a:solidFill>
                <a:schemeClr val="tx1"/>
              </a:solidFill>
              <a:latin typeface="+mn-lt"/>
            </a:endParaRPr>
          </a:p>
        </p:txBody>
      </p:sp>
    </p:spTree>
    <p:extLst>
      <p:ext uri="{BB962C8B-B14F-4D97-AF65-F5344CB8AC3E}">
        <p14:creationId xmlns:p14="http://schemas.microsoft.com/office/powerpoint/2010/main" val="17246225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smtClean="0">
                <a:solidFill>
                  <a:schemeClr val="bg1"/>
                </a:solidFill>
                <a:latin typeface="+mn-lt"/>
              </a:rPr>
              <a:t>TMOK</a:t>
            </a:r>
            <a:endParaRPr lang="tr-TR" b="1" dirty="0">
              <a:solidFill>
                <a:schemeClr val="bg1"/>
              </a:solidFill>
              <a:latin typeface="+mn-lt"/>
            </a:endParaRPr>
          </a:p>
        </p:txBody>
      </p:sp>
      <p:sp>
        <p:nvSpPr>
          <p:cNvPr id="3" name="2 İçerik Yer Tutucusu"/>
          <p:cNvSpPr>
            <a:spLocks noGrp="1"/>
          </p:cNvSpPr>
          <p:nvPr>
            <p:ph idx="1"/>
          </p:nvPr>
        </p:nvSpPr>
        <p:spPr>
          <a:xfrm>
            <a:off x="380960" y="2285992"/>
            <a:ext cx="11430080" cy="4357718"/>
          </a:xfrm>
        </p:spPr>
        <p:txBody>
          <a:bodyPr>
            <a:noAutofit/>
          </a:bodyPr>
          <a:lstStyle/>
          <a:p>
            <a:pPr algn="just">
              <a:buNone/>
            </a:pPr>
            <a:r>
              <a:rPr lang="tr-TR" sz="2400" dirty="0" smtClean="0"/>
              <a:t>          Olimpik Hareket’in ülkemizdeki temsilcisi olan Türkiye Milli Olimpiyat Komitesi (TMOK); Uluslararası Olimpiyat Komitesi (IOC) Olimpik Antlaşması kurallarına, Dünya </a:t>
            </a:r>
            <a:r>
              <a:rPr lang="tr-TR" sz="2400" dirty="0" err="1" smtClean="0"/>
              <a:t>Antidoping</a:t>
            </a:r>
            <a:r>
              <a:rPr lang="tr-TR" sz="2400" dirty="0" smtClean="0"/>
              <a:t> Kodu’na ve </a:t>
            </a:r>
            <a:r>
              <a:rPr lang="tr-TR" sz="2400" dirty="0" err="1" smtClean="0"/>
              <a:t>IOC’nin</a:t>
            </a:r>
            <a:r>
              <a:rPr lang="tr-TR" sz="2400" dirty="0" smtClean="0"/>
              <a:t> kararlarına bağlı kalarak, ulusal düzeydeki görevleriyle ilgili olarak sporda ahlaki kuralların yaygınlaşmasını destekleyeceğini, barışın korunmasına ve kadınların spora yönlendirilmesine ilişkin hareketlerin içinde yer alacağını, dopingle mücadele alanında aktif görev alacağını ve çevre sorunlarında bilinçli ve sorumluluk sahibi tavrıyla duyarlılığını sergileyeceğini taahhüt eder.</a:t>
            </a:r>
          </a:p>
          <a:p>
            <a:pPr>
              <a:buNone/>
            </a:pPr>
            <a:endParaRPr lang="tr-TR" sz="2400" dirty="0"/>
          </a:p>
        </p:txBody>
      </p:sp>
      <p:sp>
        <p:nvSpPr>
          <p:cNvPr id="4" name="1 Başlık"/>
          <p:cNvSpPr txBox="1">
            <a:spLocks/>
          </p:cNvSpPr>
          <p:nvPr/>
        </p:nvSpPr>
        <p:spPr>
          <a:xfrm>
            <a:off x="571461" y="1214422"/>
            <a:ext cx="11334829" cy="1000124"/>
          </a:xfrm>
          <a:prstGeom prst="rect">
            <a:avLst/>
          </a:prstGeom>
        </p:spPr>
        <p:txBody>
          <a:bodyPr vert="horz" lIns="45720" rIns="4572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chemeClr val="tx1"/>
                </a:solidFill>
                <a:effectLst/>
                <a:uLnTx/>
                <a:uFillTx/>
                <a:latin typeface="+mj-lt"/>
                <a:ea typeface="+mj-ea"/>
                <a:cs typeface="+mj-cs"/>
              </a:rPr>
              <a:t>Türkiye Milli Olimpiyat Komitesi İlke ve Görevleri:</a:t>
            </a:r>
            <a:endParaRPr kumimoji="0" lang="tr-TR" sz="3000" b="1"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481701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30621" y="1600201"/>
            <a:ext cx="10752082" cy="4525963"/>
          </a:xfrm>
        </p:spPr>
        <p:txBody>
          <a:bodyPr>
            <a:normAutofit/>
          </a:bodyPr>
          <a:lstStyle/>
          <a:p>
            <a:pPr algn="just">
              <a:buNone/>
            </a:pPr>
            <a:r>
              <a:rPr lang="tr-TR" sz="2400" dirty="0" smtClean="0"/>
              <a:t>          IOC, Uluslararası Spor Federasyonları ve Milli Olimpiyat Komiteleri’nden oluşan Olimpik Hareket’in amacı; sporun temelini oluşturan bedensel ve ahlaki niteliklerin geliştirilmesini özendirme, gençleri spor aracılığı ile karşılıklı anlayış ve dostluk havası içerisinde daha iyi eğitime, dolayısıyla daha iyi ve barış içindeki bir dünyanın yaratılmasına yardımcı olma yolundaki çabalara katkıda bulunmaktır. Olimpik Hareket’e ve onun felsefesine bağlı olan TMOK Türkiye’de sporun bu ilkeler doğrultusunda gelişmesini sağlar. Olimpik Hareket’in ülkemizde amacına ulaşmasını </a:t>
            </a:r>
            <a:r>
              <a:rPr lang="tr-TR" sz="2400" dirty="0" err="1" smtClean="0"/>
              <a:t>teminen</a:t>
            </a:r>
            <a:r>
              <a:rPr lang="tr-TR" sz="2400" dirty="0" smtClean="0"/>
              <a:t> ve Tüzüğü'ne uygun olarak </a:t>
            </a:r>
            <a:r>
              <a:rPr lang="tr-TR" sz="2400" dirty="0" err="1" smtClean="0"/>
              <a:t>TMOK’un</a:t>
            </a:r>
            <a:r>
              <a:rPr lang="tr-TR" sz="2400" dirty="0" smtClean="0"/>
              <a:t> ilke ve görevleri şunlardır;</a:t>
            </a:r>
          </a:p>
          <a:p>
            <a:pPr algn="just">
              <a:buNone/>
            </a:pPr>
            <a:endParaRPr lang="tr-TR" sz="2400" dirty="0"/>
          </a:p>
        </p:txBody>
      </p:sp>
    </p:spTree>
    <p:extLst>
      <p:ext uri="{BB962C8B-B14F-4D97-AF65-F5344CB8AC3E}">
        <p14:creationId xmlns:p14="http://schemas.microsoft.com/office/powerpoint/2010/main" val="1872944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285709" y="1512315"/>
            <a:ext cx="11525331" cy="40626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dirty="0" smtClean="0">
              <a:ln>
                <a:noFill/>
              </a:ln>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tr-TR" sz="2400" b="0" i="0" u="none" strike="noStrike" cap="none" normalizeH="0" baseline="0" dirty="0" smtClean="0">
                <a:ln>
                  <a:noFill/>
                </a:ln>
                <a:effectLst/>
                <a:ea typeface="Times New Roman" pitchFamily="18" charset="0"/>
                <a:cs typeface="Arial" pitchFamily="34" charset="0"/>
              </a:rPr>
              <a:t>Türk toplumu bireylerinde spor bilinci ve ruhunu oluşturmak</a:t>
            </a:r>
          </a:p>
          <a:p>
            <a:pPr marL="0" marR="0" lvl="0" indent="0" algn="just" defTabSz="914400" rtl="0" eaLnBrk="0" fontAlgn="base" latinLnBrk="0" hangingPunct="0">
              <a:lnSpc>
                <a:spcPct val="100000"/>
              </a:lnSpc>
              <a:spcBef>
                <a:spcPct val="0"/>
              </a:spcBef>
              <a:spcAft>
                <a:spcPct val="0"/>
              </a:spcAft>
              <a:buClrTx/>
              <a:buSzTx/>
              <a:tabLst/>
            </a:pPr>
            <a:endParaRPr kumimoji="0" lang="tr-TR" sz="2400" b="0" i="0" u="none" strike="noStrike" cap="none" normalizeH="0" baseline="0" dirty="0" smtClean="0">
              <a:ln>
                <a:noFill/>
              </a:ln>
              <a:effectLst/>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tr-TR" sz="2400" b="0" i="0" u="none" strike="noStrike" cap="none" normalizeH="0" baseline="0" dirty="0" smtClean="0">
                <a:ln>
                  <a:noFill/>
                </a:ln>
                <a:effectLst/>
                <a:ea typeface="Times New Roman" pitchFamily="18" charset="0"/>
                <a:cs typeface="Arial" pitchFamily="34" charset="0"/>
              </a:rPr>
              <a:t>Sporun kitlelere yayılması ve geliştirilmesini sağlamak</a:t>
            </a:r>
          </a:p>
          <a:p>
            <a:pPr marL="0" marR="0" lvl="0" indent="0" algn="just" defTabSz="914400" rtl="0" eaLnBrk="0" fontAlgn="base" latinLnBrk="0" hangingPunct="0">
              <a:lnSpc>
                <a:spcPct val="100000"/>
              </a:lnSpc>
              <a:spcBef>
                <a:spcPct val="0"/>
              </a:spcBef>
              <a:spcAft>
                <a:spcPct val="0"/>
              </a:spcAft>
              <a:buClrTx/>
              <a:buSzTx/>
              <a:tabLst/>
            </a:pPr>
            <a:endParaRPr kumimoji="0" lang="tr-TR" sz="2400" b="0" i="0" u="none" strike="noStrike" cap="none" normalizeH="0" baseline="0" dirty="0" smtClean="0">
              <a:ln>
                <a:noFill/>
              </a:ln>
              <a:effectLst/>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tr-TR" sz="2400" b="0" i="0" u="none" strike="noStrike" cap="none" normalizeH="0" baseline="0" dirty="0" smtClean="0">
                <a:ln>
                  <a:noFill/>
                </a:ln>
                <a:effectLst/>
                <a:ea typeface="Times New Roman" pitchFamily="18" charset="0"/>
                <a:cs typeface="Arial" pitchFamily="34" charset="0"/>
              </a:rPr>
              <a:t>Olimpiyat idealleri çerçevesi içerisinde spor yapma fikrini aşılamak ve bu fikrin gelişerek yaygınlaşması, kuvvetlenmesi ve korunmasını temin etmek</a:t>
            </a:r>
          </a:p>
          <a:p>
            <a:pPr marL="0" marR="0" lvl="0" indent="0" algn="just" defTabSz="914400" rtl="0" eaLnBrk="0" fontAlgn="base" latinLnBrk="0" hangingPunct="0">
              <a:lnSpc>
                <a:spcPct val="100000"/>
              </a:lnSpc>
              <a:spcBef>
                <a:spcPct val="0"/>
              </a:spcBef>
              <a:spcAft>
                <a:spcPct val="0"/>
              </a:spcAft>
              <a:buClrTx/>
              <a:buSzTx/>
              <a:tabLst/>
            </a:pPr>
            <a:endParaRPr kumimoji="0" lang="tr-TR" sz="2400" b="0" i="0" u="none" strike="noStrike" cap="none" normalizeH="0" baseline="0" dirty="0" smtClean="0">
              <a:ln>
                <a:noFill/>
              </a:ln>
              <a:effectLst/>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tr-TR" sz="2400" b="0" i="0" u="none" strike="noStrike" cap="none" normalizeH="0" baseline="0" dirty="0" smtClean="0">
                <a:ln>
                  <a:noFill/>
                </a:ln>
                <a:effectLst/>
                <a:ea typeface="Times New Roman" pitchFamily="18" charset="0"/>
                <a:cs typeface="Arial" pitchFamily="34" charset="0"/>
              </a:rPr>
              <a:t>Irk, din, politik eğilim nedenleriyle ülke ya da kişiye göre ayırım yapmamak</a:t>
            </a:r>
          </a:p>
          <a:p>
            <a:pPr marL="0" marR="0" lvl="0" indent="0" algn="just" defTabSz="914400" rtl="0" eaLnBrk="0" fontAlgn="base" latinLnBrk="0" hangingPunct="0">
              <a:lnSpc>
                <a:spcPct val="100000"/>
              </a:lnSpc>
              <a:spcBef>
                <a:spcPct val="0"/>
              </a:spcBef>
              <a:spcAft>
                <a:spcPct val="0"/>
              </a:spcAft>
              <a:buClrTx/>
              <a:buSzTx/>
              <a:tabLst/>
            </a:pPr>
            <a:endParaRPr kumimoji="0" lang="tr-TR" sz="2400" b="0"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val="1303180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285710" y="1369440"/>
            <a:ext cx="11620581"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dirty="0" smtClean="0">
              <a:ln>
                <a:noFill/>
              </a:ln>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tr-TR" sz="2400" b="0" i="0" u="none" strike="noStrike" cap="none" normalizeH="0" baseline="0" dirty="0" smtClean="0">
                <a:ln>
                  <a:noFill/>
                </a:ln>
                <a:effectLst/>
                <a:ea typeface="Times New Roman" pitchFamily="18" charset="0"/>
                <a:cs typeface="Arial" pitchFamily="34" charset="0"/>
              </a:rPr>
              <a:t>Sporcuların sağlığını ve gücünü geliştirmesi yanında, sporun Olimpik Liyakat esasları içerisinde, kişilikler üzerindeki olumlu etkilerinin yayılmasını desteklemek</a:t>
            </a:r>
          </a:p>
          <a:p>
            <a:pPr marL="0" marR="0" lvl="0" indent="0" algn="just" defTabSz="914400" rtl="0" eaLnBrk="0" fontAlgn="base" latinLnBrk="0" hangingPunct="0">
              <a:lnSpc>
                <a:spcPct val="100000"/>
              </a:lnSpc>
              <a:spcBef>
                <a:spcPct val="0"/>
              </a:spcBef>
              <a:spcAft>
                <a:spcPct val="0"/>
              </a:spcAft>
              <a:buClrTx/>
              <a:buSzTx/>
              <a:tabLst/>
            </a:pPr>
            <a:endParaRPr lang="tr-TR" sz="2400" dirty="0" smtClean="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tr-TR" sz="2400" b="0" i="0" u="none" strike="noStrike" cap="none" normalizeH="0" baseline="0" dirty="0" smtClean="0">
                <a:ln>
                  <a:noFill/>
                </a:ln>
                <a:effectLst/>
                <a:ea typeface="Times New Roman" pitchFamily="18" charset="0"/>
                <a:cs typeface="Arial" pitchFamily="34" charset="0"/>
              </a:rPr>
              <a:t>Olimpik eğitim programlarını, her eğitim düzeyindeki okullarda spor eğitimiyle ilgili kurumlarda, üniversitelerde, olimpik eğitim veren kurumlarda, ulusal olimpiyat akademilerinde, olimpiyat müzelerinde ve olimpik hareketle ilgili tüm eğitim programlarında okutmak ve öğretmek ve olimpiyatın temel ilke ve değerlerinin ülkede özendirilmesini sağlamak</a:t>
            </a:r>
            <a:r>
              <a:rPr kumimoji="0" lang="tr-TR" sz="2400" b="0" i="0" u="none" strike="noStrike" cap="none" normalizeH="0" baseline="0" dirty="0" smtClean="0">
                <a:ln>
                  <a:noFill/>
                </a:ln>
                <a:effectLst/>
                <a:cs typeface="Arial" pitchFamily="34" charset="0"/>
              </a:rPr>
              <a:t> </a:t>
            </a:r>
          </a:p>
        </p:txBody>
      </p:sp>
    </p:spTree>
    <p:extLst>
      <p:ext uri="{BB962C8B-B14F-4D97-AF65-F5344CB8AC3E}">
        <p14:creationId xmlns:p14="http://schemas.microsoft.com/office/powerpoint/2010/main" val="2040615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285710" y="1500175"/>
            <a:ext cx="11620581"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Kurslar d</a:t>
            </a:r>
            <a:r>
              <a:rPr kumimoji="0" lang="tr-TR" sz="2400" b="0" i="0" u="none" strike="noStrike" cap="none" normalizeH="0" baseline="0" dirty="0" smtClean="0">
                <a:ln>
                  <a:noFill/>
                </a:ln>
                <a:effectLst/>
                <a:latin typeface="Calibri"/>
                <a:ea typeface="Times New Roman" pitchFamily="18" charset="0"/>
                <a:cs typeface="Arial" pitchFamily="34" charset="0"/>
              </a:rPr>
              <a:t>ü</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zenleyerek, temel olimpiyat ilkelerinin yayılmasını temin etmek i</a:t>
            </a:r>
            <a:r>
              <a:rPr kumimoji="0" lang="tr-TR" sz="2400" b="0" i="0" u="none" strike="noStrike" cap="none" normalizeH="0" baseline="0" dirty="0" smtClean="0">
                <a:ln>
                  <a:noFill/>
                </a:ln>
                <a:effectLst/>
                <a:latin typeface="Calibri"/>
                <a:ea typeface="Times New Roman" pitchFamily="18" charset="0"/>
                <a:cs typeface="Arial" pitchFamily="34" charset="0"/>
              </a:rPr>
              <a:t>ç</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in spor y</a:t>
            </a:r>
            <a:r>
              <a:rPr kumimoji="0" lang="tr-TR" sz="2400" b="0" i="0" u="none" strike="noStrike" cap="none" normalizeH="0" baseline="0" dirty="0" smtClean="0">
                <a:ln>
                  <a:noFill/>
                </a:ln>
                <a:effectLst/>
                <a:latin typeface="Calibri"/>
                <a:ea typeface="Times New Roman" pitchFamily="18" charset="0"/>
                <a:cs typeface="Arial" pitchFamily="34" charset="0"/>
              </a:rPr>
              <a:t>ö</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netiminin eğitimine katkı sağlamak</a:t>
            </a:r>
          </a:p>
          <a:p>
            <a:pPr marL="0" marR="0" lvl="0" indent="0" algn="just" defTabSz="914400" rtl="0" eaLnBrk="0" fontAlgn="base" latinLnBrk="0" hangingPunct="0">
              <a:lnSpc>
                <a:spcPct val="100000"/>
              </a:lnSpc>
              <a:spcBef>
                <a:spcPct val="0"/>
              </a:spcBef>
              <a:spcAft>
                <a:spcPct val="0"/>
              </a:spcAft>
              <a:buClrTx/>
              <a:buSzTx/>
              <a:tabLst/>
            </a:pPr>
            <a:endParaRPr kumimoji="0" lang="tr-TR" sz="2400" b="0" i="0" u="none" strike="noStrike" cap="none" normalizeH="0" baseline="0" dirty="0" smtClean="0">
              <a:ln>
                <a:noFill/>
              </a:ln>
              <a:effectLst/>
              <a:latin typeface="Calibri"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Konusu ile ilgili araştırmalar yapmak veya yaptırmak</a:t>
            </a:r>
          </a:p>
          <a:p>
            <a:pPr marL="0" marR="0" lvl="0" indent="0" algn="just" defTabSz="914400" rtl="0" eaLnBrk="0" fontAlgn="base" latinLnBrk="0" hangingPunct="0">
              <a:lnSpc>
                <a:spcPct val="100000"/>
              </a:lnSpc>
              <a:spcBef>
                <a:spcPct val="0"/>
              </a:spcBef>
              <a:spcAft>
                <a:spcPct val="0"/>
              </a:spcAft>
              <a:buClrTx/>
              <a:buSzTx/>
              <a:tabLst/>
            </a:pPr>
            <a:endParaRPr kumimoji="0" lang="tr-TR" sz="2400" b="0" i="0" u="none" strike="noStrike" cap="none" normalizeH="0" baseline="0" dirty="0" smtClean="0">
              <a:ln>
                <a:noFill/>
              </a:ln>
              <a:effectLst/>
              <a:latin typeface="Calibri"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Bu ama</a:t>
            </a:r>
            <a:r>
              <a:rPr kumimoji="0" lang="tr-TR" sz="2400" b="0" i="0" u="none" strike="noStrike" cap="none" normalizeH="0" baseline="0" dirty="0" smtClean="0">
                <a:ln>
                  <a:noFill/>
                </a:ln>
                <a:effectLst/>
                <a:latin typeface="Calibri"/>
                <a:ea typeface="Times New Roman" pitchFamily="18" charset="0"/>
                <a:cs typeface="Arial" pitchFamily="34" charset="0"/>
              </a:rPr>
              <a:t>ç</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ların ger</a:t>
            </a:r>
            <a:r>
              <a:rPr kumimoji="0" lang="tr-TR" sz="2400" b="0" i="0" u="none" strike="noStrike" cap="none" normalizeH="0" baseline="0" dirty="0" smtClean="0">
                <a:ln>
                  <a:noFill/>
                </a:ln>
                <a:effectLst/>
                <a:latin typeface="Calibri"/>
                <a:ea typeface="Times New Roman" pitchFamily="18" charset="0"/>
                <a:cs typeface="Arial" pitchFamily="34" charset="0"/>
              </a:rPr>
              <a:t>ç</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ekleştirilmesi ve yaygınlaştırılması i</a:t>
            </a:r>
            <a:r>
              <a:rPr kumimoji="0" lang="tr-TR" sz="2400" b="0" i="0" u="none" strike="noStrike" cap="none" normalizeH="0" baseline="0" dirty="0" smtClean="0">
                <a:ln>
                  <a:noFill/>
                </a:ln>
                <a:effectLst/>
                <a:latin typeface="Calibri"/>
                <a:ea typeface="Times New Roman" pitchFamily="18" charset="0"/>
                <a:cs typeface="Arial" pitchFamily="34" charset="0"/>
              </a:rPr>
              <a:t>ç</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in yapılacak her t</a:t>
            </a:r>
            <a:r>
              <a:rPr kumimoji="0" lang="tr-TR" sz="2400" b="0" i="0" u="none" strike="noStrike" cap="none" normalizeH="0" baseline="0" dirty="0" smtClean="0">
                <a:ln>
                  <a:noFill/>
                </a:ln>
                <a:effectLst/>
                <a:latin typeface="Calibri"/>
                <a:ea typeface="Times New Roman" pitchFamily="18" charset="0"/>
                <a:cs typeface="Arial" pitchFamily="34" charset="0"/>
              </a:rPr>
              <a:t>ü</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rl</a:t>
            </a:r>
            <a:r>
              <a:rPr kumimoji="0" lang="tr-TR" sz="2400" b="0" i="0" u="none" strike="noStrike" cap="none" normalizeH="0" baseline="0" dirty="0" smtClean="0">
                <a:ln>
                  <a:noFill/>
                </a:ln>
                <a:effectLst/>
                <a:latin typeface="Calibri"/>
                <a:ea typeface="Times New Roman" pitchFamily="18" charset="0"/>
                <a:cs typeface="Arial" pitchFamily="34" charset="0"/>
              </a:rPr>
              <a:t>ü</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 atılımda devlete yardımcı olmak.</a:t>
            </a:r>
            <a:endParaRPr kumimoji="0" lang="tr-TR" sz="24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42791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285710" y="928671"/>
            <a:ext cx="11620581"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3600" b="1" i="0" u="none" strike="noStrike" cap="none" normalizeH="0" baseline="0" dirty="0" smtClean="0">
                <a:ln>
                  <a:noFill/>
                </a:ln>
                <a:effectLst/>
                <a:ea typeface="Times New Roman" pitchFamily="18" charset="0"/>
                <a:cs typeface="Lucida Sans Unicode" pitchFamily="34" charset="0"/>
              </a:rPr>
              <a:t>Görevler</a:t>
            </a:r>
            <a:endParaRPr kumimoji="0" lang="tr-TR" sz="3600" b="1" i="0" u="none" strike="noStrike" cap="none" normalizeH="0" baseline="0" dirty="0" smtClean="0">
              <a:ln>
                <a:noFill/>
              </a:ln>
              <a:effectLst/>
              <a:cs typeface="Arial" pitchFamily="34" charset="0"/>
            </a:endParaRPr>
          </a:p>
        </p:txBody>
      </p:sp>
      <p:sp>
        <p:nvSpPr>
          <p:cNvPr id="12290" name="Rectangle 2"/>
          <p:cNvSpPr>
            <a:spLocks noChangeArrowheads="1"/>
          </p:cNvSpPr>
          <p:nvPr/>
        </p:nvSpPr>
        <p:spPr bwMode="auto">
          <a:xfrm>
            <a:off x="476168" y="1756789"/>
            <a:ext cx="11221846"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Olimpiyat ve benzeri oyunlar T</a:t>
            </a:r>
            <a:r>
              <a:rPr kumimoji="0" lang="tr-TR" sz="2400" b="0" i="0" u="none" strike="noStrike" cap="none" normalizeH="0" baseline="0" dirty="0" smtClean="0">
                <a:ln>
                  <a:noFill/>
                </a:ln>
                <a:effectLst/>
                <a:latin typeface="Calibri"/>
                <a:ea typeface="Times New Roman" pitchFamily="18" charset="0"/>
                <a:cs typeface="Arial" pitchFamily="34" charset="0"/>
              </a:rPr>
              <a:t>ü</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rkiye</a:t>
            </a:r>
            <a:r>
              <a:rPr kumimoji="0" lang="tr-TR" sz="2400" b="0" i="0" u="none" strike="noStrike" cap="none" normalizeH="0" baseline="0" dirty="0" smtClean="0">
                <a:ln>
                  <a:noFill/>
                </a:ln>
                <a:effectLst/>
                <a:latin typeface="Calibri"/>
                <a:ea typeface="Times New Roman" pitchFamily="18" charset="0"/>
                <a:cs typeface="Arial" pitchFamily="34" charset="0"/>
              </a:rPr>
              <a:t>’</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nin bir kentine verildiği taktirde, bu oyunları ilgili makamlarla işbirliği yaparak d</a:t>
            </a:r>
            <a:r>
              <a:rPr kumimoji="0" lang="tr-TR" sz="2400" b="0" i="0" u="none" strike="noStrike" cap="none" normalizeH="0" baseline="0" dirty="0" smtClean="0">
                <a:ln>
                  <a:noFill/>
                </a:ln>
                <a:effectLst/>
                <a:latin typeface="Calibri"/>
                <a:ea typeface="Times New Roman" pitchFamily="18" charset="0"/>
                <a:cs typeface="Arial" pitchFamily="34" charset="0"/>
              </a:rPr>
              <a:t>ü</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zenler.</a:t>
            </a:r>
          </a:p>
          <a:p>
            <a:pPr marL="0" marR="0" lvl="0" indent="0" algn="just" defTabSz="914400" rtl="0" eaLnBrk="0" fontAlgn="base" latinLnBrk="0" hangingPunct="0">
              <a:lnSpc>
                <a:spcPct val="100000"/>
              </a:lnSpc>
              <a:spcBef>
                <a:spcPct val="0"/>
              </a:spcBef>
              <a:spcAft>
                <a:spcPct val="0"/>
              </a:spcAft>
              <a:buClrTx/>
              <a:buSzTx/>
              <a:tabLst/>
            </a:pPr>
            <a:endParaRPr kumimoji="0" lang="tr-TR" sz="2400" b="0" i="0" u="none" strike="noStrike" cap="none" normalizeH="0" baseline="0" dirty="0" smtClean="0">
              <a:ln>
                <a:noFill/>
              </a:ln>
              <a:effectLst/>
              <a:latin typeface="Calibri"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Uluslararası kuruluşlara tescilli T</a:t>
            </a:r>
            <a:r>
              <a:rPr kumimoji="0" lang="tr-TR" sz="2400" b="0" i="0" u="none" strike="noStrike" cap="none" normalizeH="0" baseline="0" dirty="0" smtClean="0">
                <a:ln>
                  <a:noFill/>
                </a:ln>
                <a:effectLst/>
                <a:latin typeface="Calibri"/>
                <a:ea typeface="Times New Roman" pitchFamily="18" charset="0"/>
                <a:cs typeface="Arial" pitchFamily="34" charset="0"/>
              </a:rPr>
              <a:t>ü</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rk spor federasyonları ile Uluslararası Olimpiyat Komitesi ve diğer </a:t>
            </a:r>
            <a:r>
              <a:rPr kumimoji="0" lang="tr-TR" sz="2400" b="0" i="0" u="none" strike="noStrike" cap="none" normalizeH="0" baseline="0" dirty="0" smtClean="0">
                <a:ln>
                  <a:noFill/>
                </a:ln>
                <a:effectLst/>
                <a:latin typeface="Calibri"/>
                <a:ea typeface="Times New Roman" pitchFamily="18" charset="0"/>
                <a:cs typeface="Arial" pitchFamily="34" charset="0"/>
              </a:rPr>
              <a:t>ü</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lkelerin Milli Olimpiyat Komiteleri arasında bağlantı kurar ve işbirliği yapar.</a:t>
            </a:r>
            <a:endParaRPr kumimoji="0" lang="tr-TR" sz="24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2400" b="0"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val="2010482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380960" y="2054172"/>
            <a:ext cx="1143008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319088" algn="l"/>
              </a:tabLst>
            </a:pP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Olimpiyatlara ve benzeri oyunlara katılacak T</a:t>
            </a:r>
            <a:r>
              <a:rPr kumimoji="0" lang="tr-TR" sz="2400" b="0" i="0" u="none" strike="noStrike" cap="none" normalizeH="0" baseline="0" dirty="0" smtClean="0">
                <a:ln>
                  <a:noFill/>
                </a:ln>
                <a:effectLst/>
                <a:latin typeface="Calibri"/>
                <a:ea typeface="Times New Roman" pitchFamily="18" charset="0"/>
                <a:cs typeface="Arial" pitchFamily="34" charset="0"/>
              </a:rPr>
              <a:t>ü</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rk sporcularının </a:t>
            </a:r>
            <a:r>
              <a:rPr kumimoji="0" lang="tr-TR" sz="2400" b="0" i="0" u="none" strike="noStrike" cap="none" normalizeH="0" baseline="0" dirty="0" smtClean="0">
                <a:ln>
                  <a:noFill/>
                </a:ln>
                <a:effectLst/>
                <a:latin typeface="Calibri"/>
                <a:ea typeface="Times New Roman" pitchFamily="18" charset="0"/>
                <a:cs typeface="Arial" pitchFamily="34" charset="0"/>
              </a:rPr>
              <a:t>‘</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Olimpik </a:t>
            </a:r>
            <a:r>
              <a:rPr kumimoji="0" lang="tr-TR" sz="2400" b="0" i="0" u="none" strike="noStrike" cap="none" normalizeH="0" baseline="0" dirty="0" err="1" smtClean="0">
                <a:ln>
                  <a:noFill/>
                </a:ln>
                <a:effectLst/>
                <a:latin typeface="Arial" pitchFamily="34" charset="0"/>
                <a:ea typeface="Times New Roman" pitchFamily="18" charset="0"/>
                <a:cs typeface="Arial" pitchFamily="34" charset="0"/>
              </a:rPr>
              <a:t>Liyakat</a:t>
            </a:r>
            <a:r>
              <a:rPr kumimoji="0" lang="tr-TR" sz="2400" b="0" i="0" u="none" strike="noStrike" cap="none" normalizeH="0" baseline="0" dirty="0" err="1" smtClean="0">
                <a:ln>
                  <a:noFill/>
                </a:ln>
                <a:effectLst/>
                <a:latin typeface="Calibri"/>
                <a:ea typeface="Times New Roman" pitchFamily="18" charset="0"/>
                <a:cs typeface="Arial" pitchFamily="34" charset="0"/>
              </a:rPr>
              <a:t>’</a:t>
            </a:r>
            <a:r>
              <a:rPr kumimoji="0" lang="tr-TR" sz="2400" b="0" i="0" u="none" strike="noStrike" cap="none" normalizeH="0" baseline="0" dirty="0" err="1" smtClean="0">
                <a:ln>
                  <a:noFill/>
                </a:ln>
                <a:effectLst/>
                <a:latin typeface="Arial" pitchFamily="34" charset="0"/>
                <a:ea typeface="Times New Roman" pitchFamily="18" charset="0"/>
                <a:cs typeface="Arial" pitchFamily="34" charset="0"/>
              </a:rPr>
              <a:t>larını</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 ve m</a:t>
            </a:r>
            <a:r>
              <a:rPr kumimoji="0" lang="tr-TR" sz="2400" b="0" i="0" u="none" strike="noStrike" cap="none" normalizeH="0" baseline="0" dirty="0" smtClean="0">
                <a:ln>
                  <a:noFill/>
                </a:ln>
                <a:effectLst/>
                <a:latin typeface="Calibri"/>
                <a:ea typeface="Times New Roman" pitchFamily="18" charset="0"/>
                <a:cs typeface="Arial" pitchFamily="34" charset="0"/>
              </a:rPr>
              <a:t>ü</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sabakalara katılma yeteneklerini inceleyip onaylar. Olimpiyat veya benzeri oyunlar kafilelerini oluşturur, y</a:t>
            </a:r>
            <a:r>
              <a:rPr kumimoji="0" lang="tr-TR" sz="2400" b="0" i="0" u="none" strike="noStrike" cap="none" normalizeH="0" baseline="0" dirty="0" smtClean="0">
                <a:ln>
                  <a:noFill/>
                </a:ln>
                <a:effectLst/>
                <a:latin typeface="Calibri"/>
                <a:ea typeface="Times New Roman" pitchFamily="18" charset="0"/>
                <a:cs typeface="Arial" pitchFamily="34" charset="0"/>
              </a:rPr>
              <a:t>ö</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netir ve bu amaca uygun olarak her t</a:t>
            </a:r>
            <a:r>
              <a:rPr kumimoji="0" lang="tr-TR" sz="2400" b="0" i="0" u="none" strike="noStrike" cap="none" normalizeH="0" baseline="0" dirty="0" smtClean="0">
                <a:ln>
                  <a:noFill/>
                </a:ln>
                <a:effectLst/>
                <a:latin typeface="Calibri"/>
                <a:ea typeface="Times New Roman" pitchFamily="18" charset="0"/>
                <a:cs typeface="Arial" pitchFamily="34" charset="0"/>
              </a:rPr>
              <a:t>ü</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rl</a:t>
            </a:r>
            <a:r>
              <a:rPr kumimoji="0" lang="tr-TR" sz="2400" b="0" i="0" u="none" strike="noStrike" cap="none" normalizeH="0" baseline="0" dirty="0" smtClean="0">
                <a:ln>
                  <a:noFill/>
                </a:ln>
                <a:effectLst/>
                <a:latin typeface="Calibri"/>
                <a:ea typeface="Times New Roman" pitchFamily="18" charset="0"/>
                <a:cs typeface="Arial" pitchFamily="34" charset="0"/>
              </a:rPr>
              <a:t>ü</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 gereksinimlerini karşılar ve t</a:t>
            </a:r>
            <a:r>
              <a:rPr kumimoji="0" lang="tr-TR" sz="2400" b="0" i="0" u="none" strike="noStrike" cap="none" normalizeH="0" baseline="0" dirty="0" smtClean="0">
                <a:ln>
                  <a:noFill/>
                </a:ln>
                <a:effectLst/>
                <a:latin typeface="Calibri"/>
                <a:ea typeface="Times New Roman" pitchFamily="18" charset="0"/>
                <a:cs typeface="Arial" pitchFamily="34" charset="0"/>
              </a:rPr>
              <a:t>ü</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m denetimi yapar.</a:t>
            </a:r>
          </a:p>
          <a:p>
            <a:pPr marL="0" marR="0" lvl="0" indent="0" algn="just" defTabSz="914400" rtl="0" eaLnBrk="1" fontAlgn="base" latinLnBrk="0" hangingPunct="1">
              <a:lnSpc>
                <a:spcPct val="100000"/>
              </a:lnSpc>
              <a:spcBef>
                <a:spcPct val="0"/>
              </a:spcBef>
              <a:spcAft>
                <a:spcPct val="0"/>
              </a:spcAft>
              <a:buClrTx/>
              <a:buSzTx/>
              <a:buFontTx/>
              <a:buChar char="•"/>
              <a:tabLst>
                <a:tab pos="319088" algn="l"/>
              </a:tabLst>
            </a:pPr>
            <a:endParaRPr kumimoji="0" lang="tr-TR" sz="24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319088" algn="l"/>
              </a:tabLst>
            </a:pP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Olimpiyat işlerinden </a:t>
            </a:r>
            <a:r>
              <a:rPr kumimoji="0" lang="tr-TR" sz="2400" b="0" i="0" u="none" strike="noStrike" cap="none" normalizeH="0" baseline="0" dirty="0" smtClean="0">
                <a:ln>
                  <a:noFill/>
                </a:ln>
                <a:effectLst/>
                <a:latin typeface="Calibri"/>
                <a:ea typeface="Times New Roman" pitchFamily="18" charset="0"/>
                <a:cs typeface="Arial" pitchFamily="34" charset="0"/>
              </a:rPr>
              <a:t>ö</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t</a:t>
            </a:r>
            <a:r>
              <a:rPr kumimoji="0" lang="tr-TR" sz="2400" b="0" i="0" u="none" strike="noStrike" cap="none" normalizeH="0" baseline="0" dirty="0" smtClean="0">
                <a:ln>
                  <a:noFill/>
                </a:ln>
                <a:effectLst/>
                <a:latin typeface="Calibri"/>
                <a:ea typeface="Times New Roman" pitchFamily="18" charset="0"/>
                <a:cs typeface="Arial" pitchFamily="34" charset="0"/>
              </a:rPr>
              <a:t>ü</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r</a:t>
            </a:r>
            <a:r>
              <a:rPr kumimoji="0" lang="tr-TR" sz="2400" b="0" i="0" u="none" strike="noStrike" cap="none" normalizeH="0" baseline="0" dirty="0" smtClean="0">
                <a:ln>
                  <a:noFill/>
                </a:ln>
                <a:effectLst/>
                <a:latin typeface="Calibri"/>
                <a:ea typeface="Times New Roman" pitchFamily="18" charset="0"/>
                <a:cs typeface="Arial" pitchFamily="34" charset="0"/>
              </a:rPr>
              <a:t>ü</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 spor federasyonları arasında </a:t>
            </a:r>
            <a:r>
              <a:rPr kumimoji="0" lang="tr-TR" sz="2400" b="0" i="0" u="none" strike="noStrike" cap="none" normalizeH="0" baseline="0" dirty="0" smtClean="0">
                <a:ln>
                  <a:noFill/>
                </a:ln>
                <a:effectLst/>
                <a:latin typeface="Calibri"/>
                <a:ea typeface="Times New Roman" pitchFamily="18" charset="0"/>
                <a:cs typeface="Arial" pitchFamily="34" charset="0"/>
              </a:rPr>
              <a:t>ç</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ıkabilecek anlaşmazlıkları </a:t>
            </a:r>
            <a:r>
              <a:rPr kumimoji="0" lang="tr-TR" sz="2400" b="0" i="0" u="none" strike="noStrike" cap="none" normalizeH="0" baseline="0" dirty="0" smtClean="0">
                <a:ln>
                  <a:noFill/>
                </a:ln>
                <a:effectLst/>
                <a:latin typeface="Calibri"/>
                <a:ea typeface="Times New Roman" pitchFamily="18" charset="0"/>
                <a:cs typeface="Arial" pitchFamily="34" charset="0"/>
              </a:rPr>
              <a:t>çö</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z</a:t>
            </a:r>
            <a:r>
              <a:rPr kumimoji="0" lang="tr-TR" sz="2400" b="0" i="0" u="none" strike="noStrike" cap="none" normalizeH="0" baseline="0" dirty="0" smtClean="0">
                <a:ln>
                  <a:noFill/>
                </a:ln>
                <a:effectLst/>
                <a:latin typeface="Calibri"/>
                <a:ea typeface="Times New Roman" pitchFamily="18" charset="0"/>
                <a:cs typeface="Arial" pitchFamily="34" charset="0"/>
              </a:rPr>
              <a:t>ü</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mler. İhtilaf halinde kesin karar i</a:t>
            </a:r>
            <a:r>
              <a:rPr kumimoji="0" lang="tr-TR" sz="2400" b="0" i="0" u="none" strike="noStrike" cap="none" normalizeH="0" baseline="0" dirty="0" smtClean="0">
                <a:ln>
                  <a:noFill/>
                </a:ln>
                <a:effectLst/>
                <a:latin typeface="Calibri"/>
                <a:ea typeface="Times New Roman" pitchFamily="18" charset="0"/>
                <a:cs typeface="Arial" pitchFamily="34" charset="0"/>
              </a:rPr>
              <a:t>ç</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in Spor Tahkim Mahkemesi</a:t>
            </a:r>
            <a:r>
              <a:rPr kumimoji="0" lang="tr-TR" sz="2400" b="0" i="0" u="none" strike="noStrike" cap="none" normalizeH="0" baseline="0" dirty="0" smtClean="0">
                <a:ln>
                  <a:noFill/>
                </a:ln>
                <a:effectLst/>
                <a:latin typeface="Calibri"/>
                <a:ea typeface="Times New Roman" pitchFamily="18" charset="0"/>
                <a:cs typeface="Arial" pitchFamily="34" charset="0"/>
              </a:rPr>
              <a:t>’</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ne başvurulabilir.</a:t>
            </a:r>
            <a:endParaRPr kumimoji="0" lang="tr-TR" sz="2400" b="0"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val="3317444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476211" y="2155258"/>
            <a:ext cx="11430123"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319088" algn="l"/>
              </a:tabLst>
            </a:pPr>
            <a:r>
              <a:rPr kumimoji="0" lang="tr-TR" sz="2400" b="0" i="0" u="none" strike="noStrike" cap="none" normalizeH="0" baseline="0" dirty="0" smtClean="0">
                <a:ln>
                  <a:noFill/>
                </a:ln>
                <a:effectLst/>
                <a:ea typeface="Times New Roman" pitchFamily="18" charset="0"/>
                <a:cs typeface="Arial" pitchFamily="34" charset="0"/>
              </a:rPr>
              <a:t>Spor federasyonlarının Olimpiyat ve benzeri oyunlara katılabilmelerini kolaylaştıracak önlemler alır, uyarılarda bulunur.</a:t>
            </a:r>
          </a:p>
          <a:p>
            <a:pPr marL="0" marR="0" lvl="0" indent="0" algn="just" defTabSz="914400" rtl="0" eaLnBrk="1" fontAlgn="base" latinLnBrk="0" hangingPunct="1">
              <a:lnSpc>
                <a:spcPct val="100000"/>
              </a:lnSpc>
              <a:spcBef>
                <a:spcPct val="0"/>
              </a:spcBef>
              <a:spcAft>
                <a:spcPct val="0"/>
              </a:spcAft>
              <a:buClrTx/>
              <a:buSzTx/>
              <a:tabLst>
                <a:tab pos="319088" algn="l"/>
              </a:tabLst>
            </a:pPr>
            <a:endParaRPr kumimoji="0" lang="tr-TR" sz="2400" b="0" i="0" u="none" strike="noStrike" cap="none" normalizeH="0" baseline="0" dirty="0" smtClean="0">
              <a:ln>
                <a:noFill/>
              </a:ln>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319088" algn="l"/>
              </a:tabLst>
            </a:pPr>
            <a:r>
              <a:rPr kumimoji="0" lang="tr-TR" sz="2400" b="0" i="0" u="none" strike="noStrike" cap="none" normalizeH="0" baseline="0" dirty="0" smtClean="0">
                <a:ln>
                  <a:noFill/>
                </a:ln>
                <a:effectLst/>
                <a:ea typeface="Times New Roman" pitchFamily="18" charset="0"/>
                <a:cs typeface="Arial" pitchFamily="34" charset="0"/>
              </a:rPr>
              <a:t>Türkiye’nin Olimpiyat veya benzeri oyunlara katılmasını, bunların Türkiye’de düzenlenmesi halinde ise gerçekleşmesini sağlamak amacı ile ilgili resmi kuruluşlardan yeteri kadar parasal olanak ve özel kişiler ile kuruluşlardan da yardım isteğinde bulunur. Halka açık kampanyalar düzenler.</a:t>
            </a:r>
            <a:endParaRPr kumimoji="0" lang="tr-TR" sz="2400" b="0" i="0" u="none" strike="noStrike" cap="none" normalizeH="0" baseline="0" dirty="0" smtClean="0">
              <a:ln>
                <a:noFill/>
              </a:ln>
              <a:effectLst/>
              <a:cs typeface="Arial" pitchFamily="34" charset="0"/>
            </a:endParaRPr>
          </a:p>
        </p:txBody>
      </p:sp>
    </p:spTree>
    <p:extLst>
      <p:ext uri="{BB962C8B-B14F-4D97-AF65-F5344CB8AC3E}">
        <p14:creationId xmlns:p14="http://schemas.microsoft.com/office/powerpoint/2010/main" val="783836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285710" y="1798068"/>
            <a:ext cx="11620581"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319088" algn="l"/>
              </a:tabLst>
            </a:pP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Olimpik D</a:t>
            </a:r>
            <a:r>
              <a:rPr kumimoji="0" lang="tr-TR" sz="2400" b="0" i="0" u="none" strike="noStrike" cap="none" normalizeH="0" baseline="0" dirty="0" smtClean="0">
                <a:ln>
                  <a:noFill/>
                </a:ln>
                <a:effectLst/>
                <a:latin typeface="Calibri"/>
                <a:ea typeface="Times New Roman" pitchFamily="18" charset="0"/>
                <a:cs typeface="Arial" pitchFamily="34" charset="0"/>
              </a:rPr>
              <a:t>ü</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ş</a:t>
            </a:r>
            <a:r>
              <a:rPr kumimoji="0" lang="tr-TR" sz="2400" b="0" i="0" u="none" strike="noStrike" cap="none" normalizeH="0" baseline="0" dirty="0" smtClean="0">
                <a:ln>
                  <a:noFill/>
                </a:ln>
                <a:effectLst/>
                <a:latin typeface="Calibri"/>
                <a:ea typeface="Times New Roman" pitchFamily="18" charset="0"/>
                <a:cs typeface="Arial" pitchFamily="34" charset="0"/>
              </a:rPr>
              <a:t>ü</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nce</a:t>
            </a:r>
            <a:r>
              <a:rPr kumimoji="0" lang="tr-TR" sz="2400" b="0" i="0" u="none" strike="noStrike" cap="none" normalizeH="0" baseline="0" dirty="0" smtClean="0">
                <a:ln>
                  <a:noFill/>
                </a:ln>
                <a:effectLst/>
                <a:latin typeface="Calibri"/>
                <a:ea typeface="Times New Roman" pitchFamily="18" charset="0"/>
                <a:cs typeface="Arial" pitchFamily="34" charset="0"/>
              </a:rPr>
              <a:t>’</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 ve Olimpik Hareket</a:t>
            </a:r>
            <a:r>
              <a:rPr kumimoji="0" lang="tr-TR" sz="2400" b="0" i="0" u="none" strike="noStrike" cap="none" normalizeH="0" baseline="0" dirty="0" smtClean="0">
                <a:ln>
                  <a:noFill/>
                </a:ln>
                <a:effectLst/>
                <a:latin typeface="Calibri"/>
                <a:ea typeface="Times New Roman" pitchFamily="18" charset="0"/>
                <a:cs typeface="Arial" pitchFamily="34" charset="0"/>
              </a:rPr>
              <a:t>’</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i geliştirmek amacı ile her t</a:t>
            </a:r>
            <a:r>
              <a:rPr kumimoji="0" lang="tr-TR" sz="2400" b="0" i="0" u="none" strike="noStrike" cap="none" normalizeH="0" baseline="0" dirty="0" smtClean="0">
                <a:ln>
                  <a:noFill/>
                </a:ln>
                <a:effectLst/>
                <a:latin typeface="Calibri"/>
                <a:ea typeface="Times New Roman" pitchFamily="18" charset="0"/>
                <a:cs typeface="Arial" pitchFamily="34" charset="0"/>
              </a:rPr>
              <a:t>ü</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rl</a:t>
            </a:r>
            <a:r>
              <a:rPr kumimoji="0" lang="tr-TR" sz="2400" b="0" i="0" u="none" strike="noStrike" cap="none" normalizeH="0" baseline="0" dirty="0" smtClean="0">
                <a:ln>
                  <a:noFill/>
                </a:ln>
                <a:effectLst/>
                <a:latin typeface="Calibri"/>
                <a:ea typeface="Times New Roman" pitchFamily="18" charset="0"/>
                <a:cs typeface="Arial" pitchFamily="34" charset="0"/>
              </a:rPr>
              <a:t>ü</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 yayın yapar, yaptırır ve toplantılar d</a:t>
            </a:r>
            <a:r>
              <a:rPr kumimoji="0" lang="tr-TR" sz="2400" b="0" i="0" u="none" strike="noStrike" cap="none" normalizeH="0" baseline="0" dirty="0" smtClean="0">
                <a:ln>
                  <a:noFill/>
                </a:ln>
                <a:effectLst/>
                <a:latin typeface="Calibri"/>
                <a:ea typeface="Times New Roman" pitchFamily="18" charset="0"/>
                <a:cs typeface="Arial" pitchFamily="34" charset="0"/>
              </a:rPr>
              <a:t>ü</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zenler.</a:t>
            </a:r>
          </a:p>
          <a:p>
            <a:pPr marL="0" marR="0" lvl="0" indent="0" algn="just" defTabSz="914400" rtl="0" eaLnBrk="1" fontAlgn="base" latinLnBrk="0" hangingPunct="1">
              <a:lnSpc>
                <a:spcPct val="100000"/>
              </a:lnSpc>
              <a:spcBef>
                <a:spcPct val="0"/>
              </a:spcBef>
              <a:spcAft>
                <a:spcPct val="0"/>
              </a:spcAft>
              <a:buClrTx/>
              <a:buSzTx/>
              <a:tabLst>
                <a:tab pos="319088" algn="l"/>
              </a:tabLst>
            </a:pPr>
            <a:endParaRPr kumimoji="0" lang="tr-TR" sz="24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319088" algn="l"/>
              </a:tabLst>
            </a:pP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Gerekli g</a:t>
            </a:r>
            <a:r>
              <a:rPr kumimoji="0" lang="tr-TR" sz="2400" b="0" i="0" u="none" strike="noStrike" cap="none" normalizeH="0" baseline="0" dirty="0" smtClean="0">
                <a:ln>
                  <a:noFill/>
                </a:ln>
                <a:effectLst/>
                <a:latin typeface="Calibri"/>
                <a:ea typeface="Times New Roman" pitchFamily="18" charset="0"/>
                <a:cs typeface="Arial" pitchFamily="34" charset="0"/>
              </a:rPr>
              <a:t>ö</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rd</a:t>
            </a:r>
            <a:r>
              <a:rPr kumimoji="0" lang="tr-TR" sz="2400" b="0" i="0" u="none" strike="noStrike" cap="none" normalizeH="0" baseline="0" dirty="0" smtClean="0">
                <a:ln>
                  <a:noFill/>
                </a:ln>
                <a:effectLst/>
                <a:latin typeface="Calibri"/>
                <a:ea typeface="Times New Roman" pitchFamily="18" charset="0"/>
                <a:cs typeface="Arial" pitchFamily="34" charset="0"/>
              </a:rPr>
              <a:t>ü</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ğ</a:t>
            </a:r>
            <a:r>
              <a:rPr kumimoji="0" lang="tr-TR" sz="2400" b="0" i="0" u="none" strike="noStrike" cap="none" normalizeH="0" baseline="0" dirty="0" smtClean="0">
                <a:ln>
                  <a:noFill/>
                </a:ln>
                <a:effectLst/>
                <a:latin typeface="Calibri"/>
                <a:ea typeface="Times New Roman" pitchFamily="18" charset="0"/>
                <a:cs typeface="Arial" pitchFamily="34" charset="0"/>
              </a:rPr>
              <a:t>ü</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 hallerde </a:t>
            </a:r>
            <a:r>
              <a:rPr kumimoji="0" lang="tr-TR" sz="2400" b="0" i="0" u="none" strike="noStrike" cap="none" normalizeH="0" baseline="0" dirty="0" err="1" smtClean="0">
                <a:ln>
                  <a:noFill/>
                </a:ln>
                <a:effectLst/>
                <a:latin typeface="Arial" pitchFamily="34" charset="0"/>
                <a:ea typeface="Times New Roman" pitchFamily="18" charset="0"/>
                <a:cs typeface="Arial" pitchFamily="34" charset="0"/>
              </a:rPr>
              <a:t>IOC</a:t>
            </a:r>
            <a:r>
              <a:rPr kumimoji="0" lang="tr-TR" sz="2400" b="0" i="0" u="none" strike="noStrike" cap="none" normalizeH="0" baseline="0" dirty="0" err="1" smtClean="0">
                <a:ln>
                  <a:noFill/>
                </a:ln>
                <a:effectLst/>
                <a:latin typeface="Calibri"/>
                <a:ea typeface="Times New Roman" pitchFamily="18" charset="0"/>
                <a:cs typeface="Arial" pitchFamily="34" charset="0"/>
              </a:rPr>
              <a:t>’</a:t>
            </a:r>
            <a:r>
              <a:rPr kumimoji="0" lang="tr-TR" sz="2400" b="0" i="0" u="none" strike="noStrike" cap="none" normalizeH="0" baseline="0" dirty="0" err="1" smtClean="0">
                <a:ln>
                  <a:noFill/>
                </a:ln>
                <a:effectLst/>
                <a:latin typeface="Arial" pitchFamily="34" charset="0"/>
                <a:ea typeface="Times New Roman" pitchFamily="18" charset="0"/>
                <a:cs typeface="Arial" pitchFamily="34" charset="0"/>
              </a:rPr>
              <a:t>ye</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 </a:t>
            </a:r>
            <a:r>
              <a:rPr kumimoji="0" lang="tr-TR" sz="2400" b="0" i="0" u="none" strike="noStrike" cap="none" normalizeH="0" baseline="0" dirty="0" smtClean="0">
                <a:ln>
                  <a:noFill/>
                </a:ln>
                <a:effectLst/>
                <a:latin typeface="Calibri"/>
                <a:ea typeface="Times New Roman" pitchFamily="18" charset="0"/>
                <a:cs typeface="Arial" pitchFamily="34" charset="0"/>
              </a:rPr>
              <a:t>‘</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Olimpik Hareket</a:t>
            </a:r>
            <a:r>
              <a:rPr kumimoji="0" lang="tr-TR" sz="2400" b="0" i="0" u="none" strike="noStrike" cap="none" normalizeH="0" baseline="0" dirty="0" smtClean="0">
                <a:ln>
                  <a:noFill/>
                </a:ln>
                <a:effectLst/>
                <a:latin typeface="Calibri"/>
                <a:ea typeface="Times New Roman" pitchFamily="18" charset="0"/>
                <a:cs typeface="Arial" pitchFamily="34" charset="0"/>
              </a:rPr>
              <a:t>’</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 ve Olimpiyat Oyunları</a:t>
            </a:r>
            <a:r>
              <a:rPr kumimoji="0" lang="tr-TR" sz="2400" b="0" i="0" u="none" strike="noStrike" cap="none" normalizeH="0" baseline="0" dirty="0" smtClean="0">
                <a:ln>
                  <a:noFill/>
                </a:ln>
                <a:effectLst/>
                <a:latin typeface="Calibri"/>
                <a:ea typeface="Times New Roman" pitchFamily="18" charset="0"/>
                <a:cs typeface="Arial" pitchFamily="34" charset="0"/>
              </a:rPr>
              <a:t>’</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nın d</a:t>
            </a:r>
            <a:r>
              <a:rPr kumimoji="0" lang="tr-TR" sz="2400" b="0" i="0" u="none" strike="noStrike" cap="none" normalizeH="0" baseline="0" dirty="0" smtClean="0">
                <a:ln>
                  <a:noFill/>
                </a:ln>
                <a:effectLst/>
                <a:latin typeface="Calibri"/>
                <a:ea typeface="Times New Roman" pitchFamily="18" charset="0"/>
                <a:cs typeface="Arial" pitchFamily="34" charset="0"/>
              </a:rPr>
              <a:t>ü</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zenlenmesi ve y</a:t>
            </a:r>
            <a:r>
              <a:rPr kumimoji="0" lang="tr-TR" sz="2400" b="0" i="0" u="none" strike="noStrike" cap="none" normalizeH="0" baseline="0" dirty="0" smtClean="0">
                <a:ln>
                  <a:noFill/>
                </a:ln>
                <a:effectLst/>
                <a:latin typeface="Calibri"/>
                <a:ea typeface="Times New Roman" pitchFamily="18" charset="0"/>
                <a:cs typeface="Arial" pitchFamily="34" charset="0"/>
              </a:rPr>
              <a:t>ö</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netilmesi konularında </a:t>
            </a:r>
            <a:r>
              <a:rPr kumimoji="0" lang="tr-TR" sz="2400" b="0" i="0" u="none" strike="noStrike" cap="none" normalizeH="0" baseline="0" dirty="0" smtClean="0">
                <a:ln>
                  <a:noFill/>
                </a:ln>
                <a:effectLst/>
                <a:latin typeface="Calibri"/>
                <a:ea typeface="Times New Roman" pitchFamily="18" charset="0"/>
                <a:cs typeface="Arial" pitchFamily="34" charset="0"/>
              </a:rPr>
              <a:t>ö</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nerilerde bulunur.</a:t>
            </a:r>
          </a:p>
          <a:p>
            <a:pPr marL="0" marR="0" lvl="0" indent="0" algn="just" defTabSz="914400" rtl="0" eaLnBrk="0" fontAlgn="base" latinLnBrk="0" hangingPunct="0">
              <a:lnSpc>
                <a:spcPct val="100000"/>
              </a:lnSpc>
              <a:spcBef>
                <a:spcPct val="0"/>
              </a:spcBef>
              <a:spcAft>
                <a:spcPct val="0"/>
              </a:spcAft>
              <a:buClrTx/>
              <a:buSzTx/>
              <a:tabLst>
                <a:tab pos="319088" algn="l"/>
              </a:tabLst>
            </a:pPr>
            <a:endParaRPr kumimoji="0" lang="tr-TR" sz="24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319088" algn="l"/>
              </a:tabLst>
            </a:pP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Yılda bir kez </a:t>
            </a:r>
            <a:r>
              <a:rPr kumimoji="0" lang="tr-TR" sz="2400" b="0" i="0" u="none" strike="noStrike" cap="none" normalizeH="0" baseline="0" dirty="0" smtClean="0">
                <a:ln>
                  <a:noFill/>
                </a:ln>
                <a:effectLst/>
                <a:latin typeface="Calibri"/>
                <a:ea typeface="Times New Roman" pitchFamily="18" charset="0"/>
                <a:cs typeface="Arial" pitchFamily="34" charset="0"/>
              </a:rPr>
              <a:t>‘</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Olimpik G</a:t>
            </a:r>
            <a:r>
              <a:rPr kumimoji="0" lang="tr-TR" sz="2400" b="0" i="0" u="none" strike="noStrike" cap="none" normalizeH="0" baseline="0" dirty="0" smtClean="0">
                <a:ln>
                  <a:noFill/>
                </a:ln>
                <a:effectLst/>
                <a:latin typeface="Calibri"/>
                <a:ea typeface="Times New Roman" pitchFamily="18" charset="0"/>
                <a:cs typeface="Arial" pitchFamily="34" charset="0"/>
              </a:rPr>
              <a:t>ü</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n</a:t>
            </a:r>
            <a:r>
              <a:rPr kumimoji="0" lang="tr-TR" sz="2400" b="0" i="0" u="none" strike="noStrike" cap="none" normalizeH="0" baseline="0" dirty="0" smtClean="0">
                <a:ln>
                  <a:noFill/>
                </a:ln>
                <a:effectLst/>
                <a:latin typeface="Calibri"/>
                <a:ea typeface="Times New Roman" pitchFamily="18" charset="0"/>
                <a:cs typeface="Arial" pitchFamily="34" charset="0"/>
              </a:rPr>
              <a:t>’</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 adı altında spor ve Olimpiyat Oyunları kapsamında k</a:t>
            </a:r>
            <a:r>
              <a:rPr kumimoji="0" lang="tr-TR" sz="2400" b="0" i="0" u="none" strike="noStrike" cap="none" normalizeH="0" baseline="0" dirty="0" smtClean="0">
                <a:ln>
                  <a:noFill/>
                </a:ln>
                <a:effectLst/>
                <a:latin typeface="Calibri"/>
                <a:ea typeface="Times New Roman" pitchFamily="18" charset="0"/>
                <a:cs typeface="Arial" pitchFamily="34" charset="0"/>
              </a:rPr>
              <a:t>ü</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lt</a:t>
            </a:r>
            <a:r>
              <a:rPr kumimoji="0" lang="tr-TR" sz="2400" b="0" i="0" u="none" strike="noStrike" cap="none" normalizeH="0" baseline="0" dirty="0" smtClean="0">
                <a:ln>
                  <a:noFill/>
                </a:ln>
                <a:effectLst/>
                <a:latin typeface="Calibri"/>
                <a:ea typeface="Times New Roman" pitchFamily="18" charset="0"/>
                <a:cs typeface="Arial" pitchFamily="34" charset="0"/>
              </a:rPr>
              <a:t>ü</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r ve sanatı </a:t>
            </a:r>
            <a:r>
              <a:rPr kumimoji="0" lang="tr-TR" sz="2400" b="0" i="0" u="none" strike="noStrike" cap="none" normalizeH="0" baseline="0" dirty="0" smtClean="0">
                <a:ln>
                  <a:noFill/>
                </a:ln>
                <a:effectLst/>
                <a:latin typeface="Calibri"/>
                <a:ea typeface="Times New Roman" pitchFamily="18" charset="0"/>
                <a:cs typeface="Arial" pitchFamily="34" charset="0"/>
              </a:rPr>
              <a:t>ö</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zendiren etkinlikler d</a:t>
            </a:r>
            <a:r>
              <a:rPr kumimoji="0" lang="tr-TR" sz="2400" b="0" i="0" u="none" strike="noStrike" cap="none" normalizeH="0" baseline="0" dirty="0" smtClean="0">
                <a:ln>
                  <a:noFill/>
                </a:ln>
                <a:effectLst/>
                <a:latin typeface="Calibri"/>
                <a:ea typeface="Times New Roman" pitchFamily="18" charset="0"/>
                <a:cs typeface="Arial" pitchFamily="34" charset="0"/>
              </a:rPr>
              <a:t>ü</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zenler.</a:t>
            </a:r>
            <a:endParaRPr kumimoji="0" lang="tr-TR" sz="2400" b="0"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val="37090948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285710" y="1613402"/>
            <a:ext cx="11620581"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319088" algn="l"/>
              </a:tabLst>
            </a:pPr>
            <a:r>
              <a:rPr kumimoji="0" lang="tr-TR" sz="2400" b="0" i="0" u="none" strike="noStrike" cap="none" normalizeH="0" baseline="0" dirty="0" smtClean="0">
                <a:ln>
                  <a:noFill/>
                </a:ln>
                <a:effectLst/>
                <a:latin typeface="Calibri"/>
                <a:ea typeface="Times New Roman" pitchFamily="18" charset="0"/>
                <a:cs typeface="Arial" pitchFamily="34" charset="0"/>
              </a:rPr>
              <a:t>Ü</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lkemiz kentlerinden herhangi birinin Olimpiyat Oyunları</a:t>
            </a:r>
            <a:r>
              <a:rPr kumimoji="0" lang="tr-TR" sz="2400" b="0" i="0" u="none" strike="noStrike" cap="none" normalizeH="0" baseline="0" dirty="0" smtClean="0">
                <a:ln>
                  <a:noFill/>
                </a:ln>
                <a:effectLst/>
                <a:latin typeface="Calibri"/>
                <a:ea typeface="Times New Roman" pitchFamily="18" charset="0"/>
                <a:cs typeface="Arial" pitchFamily="34" charset="0"/>
              </a:rPr>
              <a:t>’</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nın kendi y</a:t>
            </a:r>
            <a:r>
              <a:rPr kumimoji="0" lang="tr-TR" sz="2400" b="0" i="0" u="none" strike="noStrike" cap="none" normalizeH="0" baseline="0" dirty="0" smtClean="0">
                <a:ln>
                  <a:noFill/>
                </a:ln>
                <a:effectLst/>
                <a:latin typeface="Calibri"/>
                <a:ea typeface="Times New Roman" pitchFamily="18" charset="0"/>
                <a:cs typeface="Arial" pitchFamily="34" charset="0"/>
              </a:rPr>
              <a:t>ö</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relerinde d</a:t>
            </a:r>
            <a:r>
              <a:rPr kumimoji="0" lang="tr-TR" sz="2400" b="0" i="0" u="none" strike="noStrike" cap="none" normalizeH="0" baseline="0" dirty="0" smtClean="0">
                <a:ln>
                  <a:noFill/>
                </a:ln>
                <a:effectLst/>
                <a:latin typeface="Calibri"/>
                <a:ea typeface="Times New Roman" pitchFamily="18" charset="0"/>
                <a:cs typeface="Arial" pitchFamily="34" charset="0"/>
              </a:rPr>
              <a:t>ü</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zenlenmesine talip olmaları halinde, bu yoldaki girişimi uygun g</a:t>
            </a:r>
            <a:r>
              <a:rPr kumimoji="0" lang="tr-TR" sz="2400" b="0" i="0" u="none" strike="noStrike" cap="none" normalizeH="0" baseline="0" dirty="0" smtClean="0">
                <a:ln>
                  <a:noFill/>
                </a:ln>
                <a:effectLst/>
                <a:latin typeface="Calibri"/>
                <a:ea typeface="Times New Roman" pitchFamily="18" charset="0"/>
                <a:cs typeface="Arial" pitchFamily="34" charset="0"/>
              </a:rPr>
              <a:t>ö</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rd</a:t>
            </a:r>
            <a:r>
              <a:rPr kumimoji="0" lang="tr-TR" sz="2400" b="0" i="0" u="none" strike="noStrike" cap="none" normalizeH="0" baseline="0" dirty="0" smtClean="0">
                <a:ln>
                  <a:noFill/>
                </a:ln>
                <a:effectLst/>
                <a:latin typeface="Calibri"/>
                <a:ea typeface="Times New Roman" pitchFamily="18" charset="0"/>
                <a:cs typeface="Arial" pitchFamily="34" charset="0"/>
              </a:rPr>
              <a:t>ü</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ğ</a:t>
            </a:r>
            <a:r>
              <a:rPr kumimoji="0" lang="tr-TR" sz="2400" b="0" i="0" u="none" strike="noStrike" cap="none" normalizeH="0" baseline="0" dirty="0" smtClean="0">
                <a:ln>
                  <a:noFill/>
                </a:ln>
                <a:effectLst/>
                <a:latin typeface="Calibri"/>
                <a:ea typeface="Times New Roman" pitchFamily="18" charset="0"/>
                <a:cs typeface="Arial" pitchFamily="34" charset="0"/>
              </a:rPr>
              <a:t>ü</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 taktirde, ilgili kentin yetkili makamı aracılığı ile yapılacak başvuruyu onaylar, oyunların Uluslararası Olimpiyat Komitesi</a:t>
            </a:r>
            <a:r>
              <a:rPr kumimoji="0" lang="tr-TR" sz="2400" b="0" i="0" u="none" strike="noStrike" cap="none" normalizeH="0" baseline="0" dirty="0" smtClean="0">
                <a:ln>
                  <a:noFill/>
                </a:ln>
                <a:effectLst/>
                <a:latin typeface="Calibri"/>
                <a:ea typeface="Times New Roman" pitchFamily="18" charset="0"/>
                <a:cs typeface="Arial" pitchFamily="34" charset="0"/>
              </a:rPr>
              <a:t>’</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ni tatmin edecek şekilde ve </a:t>
            </a:r>
            <a:r>
              <a:rPr kumimoji="0" lang="tr-TR" sz="2400" b="0" i="0" u="none" strike="noStrike" cap="none" normalizeH="0" baseline="0" dirty="0" smtClean="0">
                <a:ln>
                  <a:noFill/>
                </a:ln>
                <a:effectLst/>
                <a:latin typeface="Calibri"/>
                <a:ea typeface="Times New Roman" pitchFamily="18" charset="0"/>
                <a:cs typeface="Arial" pitchFamily="34" charset="0"/>
              </a:rPr>
              <a:t>ö</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ng</a:t>
            </a:r>
            <a:r>
              <a:rPr kumimoji="0" lang="tr-TR" sz="2400" b="0" i="0" u="none" strike="noStrike" cap="none" normalizeH="0" baseline="0" dirty="0" smtClean="0">
                <a:ln>
                  <a:noFill/>
                </a:ln>
                <a:effectLst/>
                <a:latin typeface="Calibri"/>
                <a:ea typeface="Times New Roman" pitchFamily="18" charset="0"/>
                <a:cs typeface="Arial" pitchFamily="34" charset="0"/>
              </a:rPr>
              <a:t>ö</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rd</a:t>
            </a:r>
            <a:r>
              <a:rPr kumimoji="0" lang="tr-TR" sz="2400" b="0" i="0" u="none" strike="noStrike" cap="none" normalizeH="0" baseline="0" dirty="0" smtClean="0">
                <a:ln>
                  <a:noFill/>
                </a:ln>
                <a:effectLst/>
                <a:latin typeface="Calibri"/>
                <a:ea typeface="Times New Roman" pitchFamily="18" charset="0"/>
                <a:cs typeface="Arial" pitchFamily="34" charset="0"/>
              </a:rPr>
              <a:t>ü</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ğ</a:t>
            </a:r>
            <a:r>
              <a:rPr kumimoji="0" lang="tr-TR" sz="2400" b="0" i="0" u="none" strike="noStrike" cap="none" normalizeH="0" baseline="0" dirty="0" smtClean="0">
                <a:ln>
                  <a:noFill/>
                </a:ln>
                <a:effectLst/>
                <a:latin typeface="Calibri"/>
                <a:ea typeface="Times New Roman" pitchFamily="18" charset="0"/>
                <a:cs typeface="Arial" pitchFamily="34" charset="0"/>
              </a:rPr>
              <a:t>ü</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 koşullar </a:t>
            </a:r>
            <a:r>
              <a:rPr kumimoji="0" lang="tr-TR" sz="2400" b="0" i="0" u="none" strike="noStrike" cap="none" normalizeH="0" baseline="0" dirty="0" smtClean="0">
                <a:ln>
                  <a:noFill/>
                </a:ln>
                <a:effectLst/>
                <a:latin typeface="Calibri"/>
                <a:ea typeface="Times New Roman" pitchFamily="18" charset="0"/>
                <a:cs typeface="Arial" pitchFamily="34" charset="0"/>
              </a:rPr>
              <a:t>ç</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er</a:t>
            </a:r>
            <a:r>
              <a:rPr kumimoji="0" lang="tr-TR" sz="2400" b="0" i="0" u="none" strike="noStrike" cap="none" normalizeH="0" baseline="0" dirty="0" smtClean="0">
                <a:ln>
                  <a:noFill/>
                </a:ln>
                <a:effectLst/>
                <a:latin typeface="Calibri"/>
                <a:ea typeface="Times New Roman" pitchFamily="18" charset="0"/>
                <a:cs typeface="Arial" pitchFamily="34" charset="0"/>
              </a:rPr>
              <a:t>ç</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evesinde d</a:t>
            </a:r>
            <a:r>
              <a:rPr kumimoji="0" lang="tr-TR" sz="2400" b="0" i="0" u="none" strike="noStrike" cap="none" normalizeH="0" baseline="0" dirty="0" smtClean="0">
                <a:ln>
                  <a:noFill/>
                </a:ln>
                <a:effectLst/>
                <a:latin typeface="Calibri"/>
                <a:ea typeface="Times New Roman" pitchFamily="18" charset="0"/>
                <a:cs typeface="Arial" pitchFamily="34" charset="0"/>
              </a:rPr>
              <a:t>ü</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zenleneceğini garanti eder.</a:t>
            </a:r>
          </a:p>
          <a:p>
            <a:pPr marL="0" marR="0" lvl="0" indent="0" algn="just" defTabSz="914400" rtl="0" eaLnBrk="1" fontAlgn="base" latinLnBrk="0" hangingPunct="1">
              <a:lnSpc>
                <a:spcPct val="100000"/>
              </a:lnSpc>
              <a:spcBef>
                <a:spcPct val="0"/>
              </a:spcBef>
              <a:spcAft>
                <a:spcPct val="0"/>
              </a:spcAft>
              <a:buClrTx/>
              <a:buSzTx/>
              <a:tabLst>
                <a:tab pos="319088" algn="l"/>
              </a:tabLst>
            </a:pPr>
            <a:endParaRPr kumimoji="0" lang="tr-TR" sz="24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319088" algn="l"/>
              </a:tabLst>
            </a:pPr>
            <a:r>
              <a:rPr kumimoji="0" lang="tr-TR" sz="2400" b="0" i="0" u="none" strike="noStrike" cap="none" normalizeH="0" baseline="0" dirty="0" smtClean="0">
                <a:ln>
                  <a:noFill/>
                </a:ln>
                <a:effectLst/>
                <a:latin typeface="Calibri"/>
                <a:ea typeface="Times New Roman" pitchFamily="18" charset="0"/>
                <a:cs typeface="Arial" pitchFamily="34" charset="0"/>
              </a:rPr>
              <a:t>Ü</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lke sporunun yaygınlaşmasına, kalkınmasına y</a:t>
            </a:r>
            <a:r>
              <a:rPr kumimoji="0" lang="tr-TR" sz="2400" b="0" i="0" u="none" strike="noStrike" cap="none" normalizeH="0" baseline="0" dirty="0" smtClean="0">
                <a:ln>
                  <a:noFill/>
                </a:ln>
                <a:effectLst/>
                <a:latin typeface="Calibri"/>
                <a:ea typeface="Times New Roman" pitchFamily="18" charset="0"/>
                <a:cs typeface="Arial" pitchFamily="34" charset="0"/>
              </a:rPr>
              <a:t>ö</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nelik, eğitim destek ve buna benzer diğer </a:t>
            </a:r>
            <a:r>
              <a:rPr kumimoji="0" lang="tr-TR" sz="2400" b="0" i="0" u="none" strike="noStrike" cap="none" normalizeH="0" baseline="0" dirty="0" smtClean="0">
                <a:ln>
                  <a:noFill/>
                </a:ln>
                <a:effectLst/>
                <a:latin typeface="Calibri"/>
                <a:ea typeface="Times New Roman" pitchFamily="18" charset="0"/>
                <a:cs typeface="Arial" pitchFamily="34" charset="0"/>
              </a:rPr>
              <a:t>ç</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alışmaları yapar.</a:t>
            </a:r>
            <a:endParaRPr kumimoji="0" lang="tr-TR" sz="2400" b="0"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val="3317244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36028" y="2368246"/>
            <a:ext cx="11146220" cy="954107"/>
          </a:xfrm>
          <a:prstGeom prst="rect">
            <a:avLst/>
          </a:prstGeom>
        </p:spPr>
        <p:txBody>
          <a:bodyPr wrap="square">
            <a:spAutoFit/>
          </a:bodyPr>
          <a:lstStyle/>
          <a:p>
            <a:pPr algn="just"/>
            <a:r>
              <a:rPr lang="tr-TR" sz="2800" dirty="0" smtClean="0">
                <a:latin typeface="Arial" pitchFamily="34" charset="0"/>
                <a:ea typeface="Times New Roman" pitchFamily="18" charset="0"/>
                <a:cs typeface="Arial" pitchFamily="34" charset="0"/>
              </a:rPr>
              <a:t>	Öncelikle ülkemizdeki ve dünyadaki teşkilat yapılarının oluşumlarını inceleyelim.</a:t>
            </a:r>
            <a:endParaRPr lang="tr-TR" sz="2800" dirty="0"/>
          </a:p>
        </p:txBody>
      </p:sp>
    </p:spTree>
    <p:extLst>
      <p:ext uri="{BB962C8B-B14F-4D97-AF65-F5344CB8AC3E}">
        <p14:creationId xmlns:p14="http://schemas.microsoft.com/office/powerpoint/2010/main" val="674722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380960" y="1583754"/>
            <a:ext cx="1143008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319088" algn="l"/>
              </a:tabLst>
            </a:pPr>
            <a:r>
              <a:rPr kumimoji="0" lang="tr-TR" sz="2400" b="0" i="0" u="none" strike="noStrike" cap="none" normalizeH="0" baseline="0" dirty="0" smtClean="0">
                <a:ln>
                  <a:noFill/>
                </a:ln>
                <a:effectLst/>
                <a:ea typeface="Times New Roman" pitchFamily="18" charset="0"/>
                <a:cs typeface="Arial" pitchFamily="34" charset="0"/>
              </a:rPr>
              <a:t>Spor yöneticilerinin eğitimine katkıda bulunur.</a:t>
            </a:r>
          </a:p>
          <a:p>
            <a:pPr marL="0" marR="0" lvl="0" indent="0" algn="just" defTabSz="914400" rtl="0" eaLnBrk="1" fontAlgn="base" latinLnBrk="0" hangingPunct="1">
              <a:lnSpc>
                <a:spcPct val="100000"/>
              </a:lnSpc>
              <a:spcBef>
                <a:spcPct val="0"/>
              </a:spcBef>
              <a:spcAft>
                <a:spcPct val="0"/>
              </a:spcAft>
              <a:buClrTx/>
              <a:buSzTx/>
              <a:tabLst>
                <a:tab pos="319088" algn="l"/>
              </a:tabLst>
            </a:pPr>
            <a:endParaRPr kumimoji="0" lang="tr-TR" sz="2400" b="0" i="0" u="none" strike="noStrike" cap="none" normalizeH="0" baseline="0" dirty="0" smtClean="0">
              <a:ln>
                <a:noFill/>
              </a:ln>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319088" algn="l"/>
              </a:tabLst>
            </a:pPr>
            <a:r>
              <a:rPr kumimoji="0" lang="tr-TR" sz="2400" b="0" i="0" u="none" strike="noStrike" cap="none" normalizeH="0" baseline="0" dirty="0" smtClean="0">
                <a:ln>
                  <a:noFill/>
                </a:ln>
                <a:effectLst/>
                <a:ea typeface="Times New Roman" pitchFamily="18" charset="0"/>
                <a:cs typeface="Arial" pitchFamily="34" charset="0"/>
              </a:rPr>
              <a:t>Sporun en üst düzeyde ve herkesçe yapılmasını özendirir.</a:t>
            </a:r>
          </a:p>
          <a:p>
            <a:pPr marL="0" marR="0" lvl="0" indent="0" algn="just" defTabSz="914400" rtl="0" eaLnBrk="0" fontAlgn="base" latinLnBrk="0" hangingPunct="0">
              <a:lnSpc>
                <a:spcPct val="100000"/>
              </a:lnSpc>
              <a:spcBef>
                <a:spcPct val="0"/>
              </a:spcBef>
              <a:spcAft>
                <a:spcPct val="0"/>
              </a:spcAft>
              <a:buClrTx/>
              <a:buSzTx/>
              <a:tabLst>
                <a:tab pos="319088" algn="l"/>
              </a:tabLst>
            </a:pPr>
            <a:endParaRPr kumimoji="0" lang="tr-TR" sz="2400" b="0" i="0" u="none" strike="noStrike" cap="none" normalizeH="0" baseline="0" dirty="0" smtClean="0">
              <a:ln>
                <a:noFill/>
              </a:ln>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319088" algn="l"/>
              </a:tabLst>
            </a:pPr>
            <a:r>
              <a:rPr kumimoji="0" lang="tr-TR" sz="2400" b="0" i="0" u="none" strike="noStrike" cap="none" normalizeH="0" baseline="0" dirty="0" smtClean="0">
                <a:ln>
                  <a:noFill/>
                </a:ln>
                <a:effectLst/>
                <a:ea typeface="Times New Roman" pitchFamily="18" charset="0"/>
                <a:cs typeface="Arial" pitchFamily="34" charset="0"/>
              </a:rPr>
              <a:t>IOC Olimpik Antlaşması’nın Türkiye’de uygulanmasını gözetir. Olimpik Antlaşma ile bağdaşmayan hareketler içinde yer almaz.</a:t>
            </a:r>
          </a:p>
          <a:p>
            <a:pPr marL="0" marR="0" lvl="0" indent="0" algn="just" defTabSz="914400" rtl="0" eaLnBrk="0" fontAlgn="base" latinLnBrk="0" hangingPunct="0">
              <a:lnSpc>
                <a:spcPct val="100000"/>
              </a:lnSpc>
              <a:spcBef>
                <a:spcPct val="0"/>
              </a:spcBef>
              <a:spcAft>
                <a:spcPct val="0"/>
              </a:spcAft>
              <a:buClrTx/>
              <a:buSzTx/>
              <a:tabLst>
                <a:tab pos="319088" algn="l"/>
              </a:tabLst>
            </a:pPr>
            <a:endParaRPr kumimoji="0" lang="tr-TR" sz="2400" b="0" i="0" u="none" strike="noStrike" cap="none" normalizeH="0" baseline="0" dirty="0" smtClean="0">
              <a:ln>
                <a:noFill/>
              </a:ln>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319088" algn="l"/>
              </a:tabLst>
            </a:pPr>
            <a:r>
              <a:rPr kumimoji="0" lang="tr-TR" sz="2400" b="0" i="0" u="none" strike="noStrike" cap="none" normalizeH="0" baseline="0" dirty="0" smtClean="0">
                <a:ln>
                  <a:noFill/>
                </a:ln>
                <a:effectLst/>
                <a:ea typeface="Times New Roman" pitchFamily="18" charset="0"/>
                <a:cs typeface="Arial" pitchFamily="34" charset="0"/>
              </a:rPr>
              <a:t>Görevlerini yerine getirmek için uyumlu ilişkiler kuracağı idari kuruluşlar ile gerekirse idari kuruluşlar dışındaki özel kuruluşlarla da işbirliği yapabilir.</a:t>
            </a:r>
            <a:endParaRPr kumimoji="0" lang="tr-TR" sz="2400" b="0" i="0" u="none" strike="noStrike" cap="none" normalizeH="0" baseline="0" dirty="0" smtClean="0">
              <a:ln>
                <a:noFill/>
              </a:ln>
              <a:effectLst/>
              <a:cs typeface="Arial" pitchFamily="34" charset="0"/>
            </a:endParaRPr>
          </a:p>
        </p:txBody>
      </p:sp>
    </p:spTree>
    <p:extLst>
      <p:ext uri="{BB962C8B-B14F-4D97-AF65-F5344CB8AC3E}">
        <p14:creationId xmlns:p14="http://schemas.microsoft.com/office/powerpoint/2010/main" val="2057352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476211" y="1827716"/>
            <a:ext cx="1143008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319088" algn="l"/>
              </a:tabLst>
            </a:pPr>
            <a:r>
              <a:rPr kumimoji="0" lang="tr-TR" sz="2400" b="0" i="0" u="none" strike="noStrike" cap="none" normalizeH="0" baseline="0" dirty="0" smtClean="0">
                <a:ln>
                  <a:noFill/>
                </a:ln>
                <a:effectLst/>
                <a:latin typeface="Calibri"/>
                <a:ea typeface="Times New Roman" pitchFamily="18" charset="0"/>
                <a:cs typeface="Arial" pitchFamily="34" charset="0"/>
              </a:rPr>
              <a:t>Ö</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zerkliğini korumak amacıyla politik, yasal, dini ve ekonomik baskılar da dahil Uluslararası Olimpiyat Komitesi </a:t>
            </a:r>
            <a:r>
              <a:rPr kumimoji="0" lang="tr-TR" sz="2400" b="0" i="0" u="none" strike="noStrike" cap="none" normalizeH="0" baseline="0" dirty="0" smtClean="0">
                <a:ln>
                  <a:noFill/>
                </a:ln>
                <a:effectLst/>
                <a:latin typeface="Calibri"/>
                <a:ea typeface="Times New Roman" pitchFamily="18" charset="0"/>
                <a:cs typeface="Arial" pitchFamily="34" charset="0"/>
              </a:rPr>
              <a:t>‘</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Olimpik Antlaşması</a:t>
            </a:r>
            <a:r>
              <a:rPr kumimoji="0" lang="tr-TR" sz="2400" b="0" i="0" u="none" strike="noStrike" cap="none" normalizeH="0" baseline="0" dirty="0" smtClean="0">
                <a:ln>
                  <a:noFill/>
                </a:ln>
                <a:effectLst/>
                <a:latin typeface="Calibri"/>
                <a:ea typeface="Times New Roman" pitchFamily="18" charset="0"/>
                <a:cs typeface="Arial" pitchFamily="34" charset="0"/>
              </a:rPr>
              <a:t>’</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 ile bağdaşmayan her t</a:t>
            </a:r>
            <a:r>
              <a:rPr kumimoji="0" lang="tr-TR" sz="2400" b="0" i="0" u="none" strike="noStrike" cap="none" normalizeH="0" baseline="0" dirty="0" smtClean="0">
                <a:ln>
                  <a:noFill/>
                </a:ln>
                <a:effectLst/>
                <a:latin typeface="Calibri"/>
                <a:ea typeface="Times New Roman" pitchFamily="18" charset="0"/>
                <a:cs typeface="Arial" pitchFamily="34" charset="0"/>
              </a:rPr>
              <a:t>ü</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rl</a:t>
            </a:r>
            <a:r>
              <a:rPr kumimoji="0" lang="tr-TR" sz="2400" b="0" i="0" u="none" strike="noStrike" cap="none" normalizeH="0" baseline="0" dirty="0" smtClean="0">
                <a:ln>
                  <a:noFill/>
                </a:ln>
                <a:effectLst/>
                <a:latin typeface="Calibri"/>
                <a:ea typeface="Times New Roman" pitchFamily="18" charset="0"/>
                <a:cs typeface="Arial" pitchFamily="34" charset="0"/>
              </a:rPr>
              <a:t>ü</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 baskıya karşı koyar.</a:t>
            </a:r>
          </a:p>
          <a:p>
            <a:pPr marL="0" marR="0" lvl="0" indent="0" algn="just" defTabSz="914400" rtl="0" eaLnBrk="1" fontAlgn="base" latinLnBrk="0" hangingPunct="1">
              <a:lnSpc>
                <a:spcPct val="100000"/>
              </a:lnSpc>
              <a:spcBef>
                <a:spcPct val="0"/>
              </a:spcBef>
              <a:spcAft>
                <a:spcPct val="0"/>
              </a:spcAft>
              <a:buClrTx/>
              <a:buSzTx/>
              <a:tabLst>
                <a:tab pos="319088" algn="l"/>
              </a:tabLst>
            </a:pPr>
            <a:endParaRPr kumimoji="0" lang="tr-TR" sz="24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319088" algn="l"/>
              </a:tabLst>
            </a:pP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Doping konusunda yapılan </a:t>
            </a:r>
            <a:r>
              <a:rPr kumimoji="0" lang="tr-TR" sz="2400" b="0" i="0" u="none" strike="noStrike" cap="none" normalizeH="0" baseline="0" dirty="0" smtClean="0">
                <a:ln>
                  <a:noFill/>
                </a:ln>
                <a:effectLst/>
                <a:latin typeface="Calibri"/>
                <a:ea typeface="Times New Roman" pitchFamily="18" charset="0"/>
                <a:cs typeface="Arial" pitchFamily="34" charset="0"/>
              </a:rPr>
              <a:t>ç</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alışmaları destekler, alınan </a:t>
            </a:r>
            <a:r>
              <a:rPr kumimoji="0" lang="tr-TR" sz="2400" b="0" i="0" u="none" strike="noStrike" cap="none" normalizeH="0" baseline="0" dirty="0" smtClean="0">
                <a:ln>
                  <a:noFill/>
                </a:ln>
                <a:effectLst/>
                <a:latin typeface="Calibri"/>
                <a:ea typeface="Times New Roman" pitchFamily="18" charset="0"/>
                <a:cs typeface="Arial" pitchFamily="34" charset="0"/>
              </a:rPr>
              <a:t>ö</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nlemleri denetler.</a:t>
            </a:r>
          </a:p>
          <a:p>
            <a:pPr marL="0" marR="0" lvl="0" indent="0" algn="just" defTabSz="914400" rtl="0" eaLnBrk="0" fontAlgn="base" latinLnBrk="0" hangingPunct="0">
              <a:lnSpc>
                <a:spcPct val="100000"/>
              </a:lnSpc>
              <a:spcBef>
                <a:spcPct val="0"/>
              </a:spcBef>
              <a:spcAft>
                <a:spcPct val="0"/>
              </a:spcAft>
              <a:buClrTx/>
              <a:buSzTx/>
              <a:tabLst>
                <a:tab pos="319088" algn="l"/>
              </a:tabLst>
            </a:pPr>
            <a:endParaRPr kumimoji="0" lang="tr-TR" sz="2400" b="0" i="0" u="none" strike="noStrike" cap="none" normalizeH="0" baseline="0" dirty="0" smtClean="0">
              <a:ln>
                <a:noFill/>
              </a:ln>
              <a:effectLst/>
              <a:latin typeface="Arial" pitchFamily="34" charset="0"/>
              <a:ea typeface="Times New Roman" pitchFamily="18" charset="0"/>
              <a:cs typeface="Arial" pitchFamily="34" charset="0"/>
            </a:endParaRPr>
          </a:p>
        </p:txBody>
      </p:sp>
    </p:spTree>
    <p:extLst>
      <p:ext uri="{BB962C8B-B14F-4D97-AF65-F5344CB8AC3E}">
        <p14:creationId xmlns:p14="http://schemas.microsoft.com/office/powerpoint/2010/main" val="2448076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85709" y="1720840"/>
            <a:ext cx="11525331" cy="1938992"/>
          </a:xfrm>
          <a:prstGeom prst="rect">
            <a:avLst/>
          </a:prstGeom>
        </p:spPr>
        <p:txBody>
          <a:bodyPr wrap="square">
            <a:spAutoFit/>
          </a:bodyPr>
          <a:lstStyle/>
          <a:p>
            <a:pPr algn="just" eaLnBrk="0" fontAlgn="base" hangingPunct="0">
              <a:spcBef>
                <a:spcPct val="0"/>
              </a:spcBef>
              <a:spcAft>
                <a:spcPct val="0"/>
              </a:spcAft>
              <a:buFontTx/>
              <a:buChar char="•"/>
              <a:tabLst>
                <a:tab pos="319088" algn="l"/>
              </a:tabLst>
            </a:pPr>
            <a:r>
              <a:rPr lang="tr-TR" sz="2400" dirty="0" smtClean="0"/>
              <a:t>Dünya </a:t>
            </a:r>
            <a:r>
              <a:rPr lang="tr-TR" sz="2400" dirty="0" err="1" smtClean="0"/>
              <a:t>Antidoping</a:t>
            </a:r>
            <a:r>
              <a:rPr lang="tr-TR" sz="2400" dirty="0" smtClean="0"/>
              <a:t> Kodu’nun Türkiye’de benimsenmesini ve uygulanmasını sağlar. Böylece, </a:t>
            </a:r>
            <a:r>
              <a:rPr lang="tr-TR" sz="2400" dirty="0" err="1" smtClean="0"/>
              <a:t>TMOK’un</a:t>
            </a:r>
            <a:r>
              <a:rPr lang="tr-TR" sz="2400" dirty="0" smtClean="0"/>
              <a:t> </a:t>
            </a:r>
            <a:r>
              <a:rPr lang="tr-TR" sz="2400" dirty="0" err="1" smtClean="0"/>
              <a:t>antidoping</a:t>
            </a:r>
            <a:r>
              <a:rPr lang="tr-TR" sz="2400" dirty="0" smtClean="0"/>
              <a:t> politikalarının ve kurallarının, üyelik ve / veya destek konularında yapılması gerekenlerin ve doping kontrol analiz sonuçlarını değerlendirme işlemlerinin, Dünya </a:t>
            </a:r>
            <a:r>
              <a:rPr lang="tr-TR" sz="2400" dirty="0" err="1" smtClean="0"/>
              <a:t>Antidoping</a:t>
            </a:r>
            <a:r>
              <a:rPr lang="tr-TR" sz="2400" dirty="0" smtClean="0"/>
              <a:t> Kodu’yla uyumlu olmasını temin eder. Dünya </a:t>
            </a:r>
            <a:r>
              <a:rPr lang="tr-TR" sz="2400" dirty="0" err="1" smtClean="0"/>
              <a:t>Antidoping</a:t>
            </a:r>
            <a:r>
              <a:rPr lang="tr-TR" sz="2400" dirty="0" smtClean="0"/>
              <a:t> Kodu’nda Milli Olimpiyat Komiteleri için belirtilmiş görev ve sorumlulukları yerine getirir.</a:t>
            </a:r>
          </a:p>
        </p:txBody>
      </p:sp>
    </p:spTree>
    <p:extLst>
      <p:ext uri="{BB962C8B-B14F-4D97-AF65-F5344CB8AC3E}">
        <p14:creationId xmlns:p14="http://schemas.microsoft.com/office/powerpoint/2010/main" val="437047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285710" y="1869506"/>
            <a:ext cx="11620581"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319088" algn="l"/>
              </a:tabLst>
            </a:pP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Olimpik hareket </a:t>
            </a:r>
            <a:r>
              <a:rPr kumimoji="0" lang="tr-TR" sz="2400" b="0" i="0" u="none" strike="noStrike" cap="none" normalizeH="0" baseline="0" dirty="0" smtClean="0">
                <a:ln>
                  <a:noFill/>
                </a:ln>
                <a:effectLst/>
                <a:latin typeface="Calibri"/>
                <a:ea typeface="Times New Roman" pitchFamily="18" charset="0"/>
                <a:cs typeface="Arial" pitchFamily="34" charset="0"/>
              </a:rPr>
              <a:t>ç</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er</a:t>
            </a:r>
            <a:r>
              <a:rPr kumimoji="0" lang="tr-TR" sz="2400" b="0" i="0" u="none" strike="noStrike" cap="none" normalizeH="0" baseline="0" dirty="0" smtClean="0">
                <a:ln>
                  <a:noFill/>
                </a:ln>
                <a:effectLst/>
                <a:latin typeface="Calibri"/>
                <a:ea typeface="Times New Roman" pitchFamily="18" charset="0"/>
                <a:cs typeface="Arial" pitchFamily="34" charset="0"/>
              </a:rPr>
              <a:t>ç</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evesinde, Ulusal Olimpik Akademileri, Olimpiyat M</a:t>
            </a:r>
            <a:r>
              <a:rPr kumimoji="0" lang="tr-TR" sz="2400" b="0" i="0" u="none" strike="noStrike" cap="none" normalizeH="0" baseline="0" dirty="0" smtClean="0">
                <a:ln>
                  <a:noFill/>
                </a:ln>
                <a:effectLst/>
                <a:latin typeface="Calibri"/>
                <a:ea typeface="Times New Roman" pitchFamily="18" charset="0"/>
                <a:cs typeface="Arial" pitchFamily="34" charset="0"/>
              </a:rPr>
              <a:t>ü</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zeleri ve diğer k</a:t>
            </a:r>
            <a:r>
              <a:rPr kumimoji="0" lang="tr-TR" sz="2400" b="0" i="0" u="none" strike="noStrike" cap="none" normalizeH="0" baseline="0" dirty="0" smtClean="0">
                <a:ln>
                  <a:noFill/>
                </a:ln>
                <a:effectLst/>
                <a:latin typeface="Calibri"/>
                <a:ea typeface="Times New Roman" pitchFamily="18" charset="0"/>
                <a:cs typeface="Arial" pitchFamily="34" charset="0"/>
              </a:rPr>
              <a:t>ü</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lt</a:t>
            </a:r>
            <a:r>
              <a:rPr kumimoji="0" lang="tr-TR" sz="2400" b="0" i="0" u="none" strike="noStrike" cap="none" normalizeH="0" baseline="0" dirty="0" smtClean="0">
                <a:ln>
                  <a:noFill/>
                </a:ln>
                <a:effectLst/>
                <a:latin typeface="Calibri"/>
                <a:ea typeface="Times New Roman" pitchFamily="18" charset="0"/>
                <a:cs typeface="Arial" pitchFamily="34" charset="0"/>
              </a:rPr>
              <a:t>ü</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rel i</a:t>
            </a:r>
            <a:r>
              <a:rPr kumimoji="0" lang="tr-TR" sz="2400" b="0" i="0" u="none" strike="noStrike" cap="none" normalizeH="0" baseline="0" dirty="0" smtClean="0">
                <a:ln>
                  <a:noFill/>
                </a:ln>
                <a:effectLst/>
                <a:latin typeface="Calibri"/>
                <a:ea typeface="Times New Roman" pitchFamily="18" charset="0"/>
                <a:cs typeface="Arial" pitchFamily="34" charset="0"/>
              </a:rPr>
              <a:t>ç</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erikli programların yapılması ile </a:t>
            </a:r>
            <a:r>
              <a:rPr kumimoji="0" lang="tr-TR" sz="2400" b="0" i="0" u="none" strike="noStrike" cap="none" normalizeH="0" baseline="0" dirty="0" smtClean="0">
                <a:ln>
                  <a:noFill/>
                </a:ln>
                <a:effectLst/>
                <a:latin typeface="Calibri"/>
                <a:ea typeface="Times New Roman" pitchFamily="18" charset="0"/>
                <a:cs typeface="Arial" pitchFamily="34" charset="0"/>
              </a:rPr>
              <a:t>ö</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zellikle ilgilenir.</a:t>
            </a:r>
          </a:p>
          <a:p>
            <a:pPr marL="0" marR="0" lvl="0" indent="0" algn="just" defTabSz="914400" rtl="0" eaLnBrk="1" fontAlgn="base" latinLnBrk="0" hangingPunct="1">
              <a:lnSpc>
                <a:spcPct val="100000"/>
              </a:lnSpc>
              <a:spcBef>
                <a:spcPct val="0"/>
              </a:spcBef>
              <a:spcAft>
                <a:spcPct val="0"/>
              </a:spcAft>
              <a:buClrTx/>
              <a:buSzTx/>
              <a:tabLst>
                <a:tab pos="319088" algn="l"/>
              </a:tabLst>
            </a:pPr>
            <a:endParaRPr kumimoji="0" lang="tr-TR" sz="24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319088" algn="l"/>
              </a:tabLst>
            </a:pP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Sporda her ne şekilde olursa olsun, ayırımcılık ve şiddetin </a:t>
            </a:r>
            <a:r>
              <a:rPr kumimoji="0" lang="tr-TR" sz="2400" b="0" i="0" u="none" strike="noStrike" cap="none" normalizeH="0" baseline="0" dirty="0" smtClean="0">
                <a:ln>
                  <a:noFill/>
                </a:ln>
                <a:effectLst/>
                <a:latin typeface="Calibri"/>
                <a:ea typeface="Times New Roman" pitchFamily="18" charset="0"/>
                <a:cs typeface="Arial" pitchFamily="34" charset="0"/>
              </a:rPr>
              <a:t>ö</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nlenmesine y</a:t>
            </a:r>
            <a:r>
              <a:rPr kumimoji="0" lang="tr-TR" sz="2400" b="0" i="0" u="none" strike="noStrike" cap="none" normalizeH="0" baseline="0" dirty="0" smtClean="0">
                <a:ln>
                  <a:noFill/>
                </a:ln>
                <a:effectLst/>
                <a:latin typeface="Calibri"/>
                <a:ea typeface="Times New Roman" pitchFamily="18" charset="0"/>
                <a:cs typeface="Arial" pitchFamily="34" charset="0"/>
              </a:rPr>
              <a:t>ö</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nelik </a:t>
            </a:r>
            <a:r>
              <a:rPr kumimoji="0" lang="tr-TR" sz="2400" b="0" i="0" u="none" strike="noStrike" cap="none" normalizeH="0" baseline="0" dirty="0" smtClean="0">
                <a:ln>
                  <a:noFill/>
                </a:ln>
                <a:effectLst/>
                <a:latin typeface="Calibri"/>
                <a:ea typeface="Times New Roman" pitchFamily="18" charset="0"/>
                <a:cs typeface="Arial" pitchFamily="34" charset="0"/>
              </a:rPr>
              <a:t>ö</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nlemlerin alınması i</a:t>
            </a:r>
            <a:r>
              <a:rPr kumimoji="0" lang="tr-TR" sz="2400" b="0" i="0" u="none" strike="noStrike" cap="none" normalizeH="0" baseline="0" dirty="0" smtClean="0">
                <a:ln>
                  <a:noFill/>
                </a:ln>
                <a:effectLst/>
                <a:latin typeface="Calibri"/>
                <a:ea typeface="Times New Roman" pitchFamily="18" charset="0"/>
                <a:cs typeface="Arial" pitchFamily="34" charset="0"/>
              </a:rPr>
              <a:t>ç</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in </a:t>
            </a:r>
            <a:r>
              <a:rPr kumimoji="0" lang="tr-TR" sz="2400" b="0" i="0" u="none" strike="noStrike" cap="none" normalizeH="0" baseline="0" dirty="0" err="1" smtClean="0">
                <a:ln>
                  <a:noFill/>
                </a:ln>
                <a:effectLst/>
                <a:latin typeface="Arial" pitchFamily="34" charset="0"/>
                <a:ea typeface="Times New Roman" pitchFamily="18" charset="0"/>
                <a:cs typeface="Arial" pitchFamily="34" charset="0"/>
              </a:rPr>
              <a:t>Fair</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 </a:t>
            </a:r>
            <a:r>
              <a:rPr kumimoji="0" lang="tr-TR" sz="2400" b="0" i="0" u="none" strike="noStrike" cap="none" normalizeH="0" baseline="0" dirty="0" err="1" smtClean="0">
                <a:ln>
                  <a:noFill/>
                </a:ln>
                <a:effectLst/>
                <a:latin typeface="Arial" pitchFamily="34" charset="0"/>
                <a:ea typeface="Times New Roman" pitchFamily="18" charset="0"/>
                <a:cs typeface="Arial" pitchFamily="34" charset="0"/>
              </a:rPr>
              <a:t>Play</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 konusunda gerekli </a:t>
            </a:r>
            <a:r>
              <a:rPr kumimoji="0" lang="tr-TR" sz="2400" b="0" i="0" u="none" strike="noStrike" cap="none" normalizeH="0" baseline="0" dirty="0" smtClean="0">
                <a:ln>
                  <a:noFill/>
                </a:ln>
                <a:effectLst/>
                <a:latin typeface="Calibri"/>
                <a:ea typeface="Times New Roman" pitchFamily="18" charset="0"/>
                <a:cs typeface="Arial" pitchFamily="34" charset="0"/>
              </a:rPr>
              <a:t>ç</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alışmayı yapar.</a:t>
            </a:r>
            <a:endParaRPr kumimoji="0" lang="tr-TR" sz="2400" b="0"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val="36749086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36895" y="276370"/>
            <a:ext cx="10972800" cy="6233612"/>
          </a:xfrm>
        </p:spPr>
        <p:txBody>
          <a:bodyPr>
            <a:normAutofit/>
          </a:bodyPr>
          <a:lstStyle/>
          <a:p>
            <a:pPr marL="0" indent="0" algn="ctr">
              <a:buNone/>
            </a:pPr>
            <a:endParaRPr lang="tr-TR" sz="4400" b="1" dirty="0"/>
          </a:p>
          <a:p>
            <a:pPr marL="0" indent="0" algn="ctr">
              <a:buNone/>
            </a:pPr>
            <a:endParaRPr lang="tr-TR" sz="3200" b="1" smtClean="0"/>
          </a:p>
          <a:p>
            <a:pPr marL="0" indent="0" algn="ctr">
              <a:buNone/>
            </a:pPr>
            <a:endParaRPr lang="tr-TR" sz="3200" b="1" dirty="0"/>
          </a:p>
          <a:p>
            <a:pPr marL="0" indent="0" algn="ctr">
              <a:buNone/>
            </a:pPr>
            <a:endParaRPr lang="tr-TR" sz="3200" b="1" dirty="0" smtClean="0"/>
          </a:p>
          <a:p>
            <a:pPr marL="0" indent="0" algn="ctr">
              <a:buNone/>
            </a:pPr>
            <a:endParaRPr lang="tr-TR" sz="3200" b="1" dirty="0"/>
          </a:p>
          <a:p>
            <a:pPr marL="0" indent="0" algn="ctr">
              <a:buNone/>
            </a:pPr>
            <a:endParaRPr lang="tr-TR" sz="3200" b="1" dirty="0" smtClean="0"/>
          </a:p>
          <a:p>
            <a:pPr marL="0" indent="0" algn="ctr">
              <a:buNone/>
            </a:pPr>
            <a:endParaRPr lang="tr-TR" sz="3200" b="1" dirty="0" smtClean="0"/>
          </a:p>
          <a:p>
            <a:pPr marL="0" indent="0" algn="ctr">
              <a:buNone/>
            </a:pPr>
            <a:r>
              <a:rPr lang="tr-TR" sz="4400" b="1" dirty="0" smtClean="0"/>
              <a:t>DİNLEDİĞİNİZ İÇİN TEŞEKKÜRLER</a:t>
            </a:r>
            <a:endParaRPr lang="tr-TR" sz="44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2693" y="1897039"/>
            <a:ext cx="3330053" cy="2552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0942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80960" y="274638"/>
            <a:ext cx="11430080" cy="1143000"/>
          </a:xfrm>
        </p:spPr>
        <p:txBody>
          <a:bodyPr>
            <a:normAutofit fontScale="90000"/>
          </a:bodyPr>
          <a:lstStyle/>
          <a:p>
            <a:pPr algn="ctr"/>
            <a:r>
              <a:rPr lang="tr-TR" b="1" dirty="0" smtClean="0"/>
              <a:t>DERNEKLER</a:t>
            </a:r>
            <a:r>
              <a:rPr lang="tr-TR" dirty="0" smtClean="0"/>
              <a:t/>
            </a:r>
            <a:br>
              <a:rPr lang="tr-TR" dirty="0" smtClean="0"/>
            </a:br>
            <a:r>
              <a:rPr lang="tr-TR" dirty="0" smtClean="0"/>
              <a:t> </a:t>
            </a:r>
            <a:r>
              <a:rPr lang="tr-TR" sz="4000" u="sng" dirty="0" smtClean="0"/>
              <a:t>(Türkiye özelinde en az 5)</a:t>
            </a:r>
            <a:endParaRPr lang="tr-TR" sz="4000" u="sng" dirty="0"/>
          </a:p>
        </p:txBody>
      </p:sp>
      <p:sp>
        <p:nvSpPr>
          <p:cNvPr id="3" name="2 İçerik Yer Tutucusu"/>
          <p:cNvSpPr>
            <a:spLocks noGrp="1"/>
          </p:cNvSpPr>
          <p:nvPr>
            <p:ph idx="1"/>
          </p:nvPr>
        </p:nvSpPr>
        <p:spPr>
          <a:xfrm>
            <a:off x="609600" y="2357431"/>
            <a:ext cx="11106189" cy="1928826"/>
          </a:xfrm>
        </p:spPr>
        <p:txBody>
          <a:bodyPr/>
          <a:lstStyle/>
          <a:p>
            <a:pPr algn="ctr">
              <a:buNone/>
            </a:pPr>
            <a:r>
              <a:rPr lang="tr-TR" dirty="0" smtClean="0"/>
              <a:t>         Trabzonspor, Fenerbahçe, Galatasaray, Beşiktaş, Bursaspor, </a:t>
            </a:r>
            <a:r>
              <a:rPr lang="tr-TR" dirty="0" err="1" smtClean="0"/>
              <a:t>Karabükspor</a:t>
            </a:r>
            <a:r>
              <a:rPr lang="tr-TR" dirty="0" smtClean="0"/>
              <a:t> vs…</a:t>
            </a:r>
            <a:endParaRPr lang="tr-TR" dirty="0"/>
          </a:p>
        </p:txBody>
      </p:sp>
      <p:sp>
        <p:nvSpPr>
          <p:cNvPr id="4" name="3 Aşağı Ok"/>
          <p:cNvSpPr/>
          <p:nvPr/>
        </p:nvSpPr>
        <p:spPr>
          <a:xfrm>
            <a:off x="5905498" y="1500174"/>
            <a:ext cx="666755" cy="7858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bg2">
                  <a:lumMod val="75000"/>
                </a:schemeClr>
              </a:solidFill>
            </a:endParaRPr>
          </a:p>
        </p:txBody>
      </p:sp>
      <p:sp>
        <p:nvSpPr>
          <p:cNvPr id="5" name="4 Aşağı Ok"/>
          <p:cNvSpPr/>
          <p:nvPr/>
        </p:nvSpPr>
        <p:spPr>
          <a:xfrm>
            <a:off x="5905498" y="3714752"/>
            <a:ext cx="666755" cy="7858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bg2">
                  <a:lumMod val="75000"/>
                </a:schemeClr>
              </a:solidFill>
            </a:endParaRPr>
          </a:p>
        </p:txBody>
      </p:sp>
      <p:sp>
        <p:nvSpPr>
          <p:cNvPr id="6" name="1 Başlık"/>
          <p:cNvSpPr txBox="1">
            <a:spLocks/>
          </p:cNvSpPr>
          <p:nvPr/>
        </p:nvSpPr>
        <p:spPr>
          <a:xfrm>
            <a:off x="476211" y="4357694"/>
            <a:ext cx="11430080" cy="1143000"/>
          </a:xfrm>
          <a:prstGeom prst="rect">
            <a:avLst/>
          </a:prstGeom>
        </p:spPr>
        <p:txBody>
          <a:bodyPr vert="horz" lIns="45720" rIns="4572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600" b="1" i="0" u="none" strike="noStrike" kern="1200" cap="none" spc="0" normalizeH="0" baseline="0" noProof="0" dirty="0" smtClean="0">
                <a:ln>
                  <a:noFill/>
                </a:ln>
                <a:effectLst/>
                <a:uLnTx/>
                <a:uFillTx/>
                <a:latin typeface="+mj-lt"/>
                <a:ea typeface="+mj-ea"/>
                <a:cs typeface="+mj-cs"/>
              </a:rPr>
              <a:t>T.F.F</a:t>
            </a:r>
          </a:p>
          <a:p>
            <a:pPr marL="0" marR="0" lvl="0" indent="0" algn="ctr" defTabSz="914400" rtl="0" eaLnBrk="1" fontAlgn="auto" latinLnBrk="0" hangingPunct="1">
              <a:lnSpc>
                <a:spcPct val="100000"/>
              </a:lnSpc>
              <a:spcBef>
                <a:spcPct val="0"/>
              </a:spcBef>
              <a:spcAft>
                <a:spcPts val="0"/>
              </a:spcAft>
              <a:buClrTx/>
              <a:buSzTx/>
              <a:buFontTx/>
              <a:buNone/>
              <a:tabLst/>
              <a:defRPr/>
            </a:pPr>
            <a:r>
              <a:rPr lang="tr-TR" sz="4000" u="sng" dirty="0" smtClean="0">
                <a:latin typeface="+mj-lt"/>
                <a:ea typeface="+mj-ea"/>
                <a:cs typeface="+mj-cs"/>
              </a:rPr>
              <a:t>(Türkiye Futbol Federasyonu)</a:t>
            </a:r>
            <a:endParaRPr kumimoji="0" lang="tr-TR" sz="4000" i="0" u="sng" strike="noStrike" kern="1200" cap="none" spc="0" normalizeH="0" baseline="0" noProof="0" dirty="0">
              <a:ln>
                <a:noFill/>
              </a:ln>
              <a:effectLst/>
              <a:uLnTx/>
              <a:uFillTx/>
              <a:latin typeface="+mj-lt"/>
              <a:ea typeface="+mj-ea"/>
              <a:cs typeface="+mj-cs"/>
            </a:endParaRPr>
          </a:p>
        </p:txBody>
      </p:sp>
    </p:spTree>
    <p:extLst>
      <p:ext uri="{BB962C8B-B14F-4D97-AF65-F5344CB8AC3E}">
        <p14:creationId xmlns:p14="http://schemas.microsoft.com/office/powerpoint/2010/main" val="21091390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380960" y="357166"/>
            <a:ext cx="11430080" cy="1357322"/>
          </a:xfrm>
          <a:prstGeom prst="rect">
            <a:avLst/>
          </a:prstGeom>
        </p:spPr>
        <p:txBody>
          <a:bodyPr vert="horz" lIns="45720" rIns="4572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600" b="1" i="0" u="none" strike="noStrike" kern="1200" cap="none" spc="0" normalizeH="0" baseline="0" noProof="0" dirty="0" smtClean="0">
                <a:ln>
                  <a:noFill/>
                </a:ln>
                <a:solidFill>
                  <a:schemeClr val="tx1"/>
                </a:solidFill>
                <a:effectLst/>
                <a:uLnTx/>
                <a:uFillTx/>
                <a:latin typeface="+mj-lt"/>
                <a:ea typeface="+mj-ea"/>
                <a:cs typeface="+mj-cs"/>
              </a:rPr>
              <a:t>T.F.F</a:t>
            </a:r>
          </a:p>
          <a:p>
            <a:pPr marL="0" marR="0" lvl="0" indent="0" algn="ctr" defTabSz="914400" rtl="0" eaLnBrk="1" fontAlgn="auto" latinLnBrk="0" hangingPunct="1">
              <a:lnSpc>
                <a:spcPct val="100000"/>
              </a:lnSpc>
              <a:spcBef>
                <a:spcPct val="0"/>
              </a:spcBef>
              <a:spcAft>
                <a:spcPts val="0"/>
              </a:spcAft>
              <a:buClrTx/>
              <a:buSzTx/>
              <a:buFontTx/>
              <a:buNone/>
              <a:tabLst/>
              <a:defRPr/>
            </a:pPr>
            <a:r>
              <a:rPr lang="tr-TR" sz="3700" u="sng" dirty="0" smtClean="0">
                <a:latin typeface="+mj-lt"/>
                <a:ea typeface="+mj-ea"/>
                <a:cs typeface="+mj-cs"/>
              </a:rPr>
              <a:t>(Türkiye Futbol Federasyonu)</a:t>
            </a:r>
            <a:endParaRPr kumimoji="0" lang="tr-TR" sz="3700" i="0" u="sng" strike="noStrike" kern="1200" cap="none" spc="0" normalizeH="0" baseline="0" noProof="0" dirty="0">
              <a:ln>
                <a:noFill/>
              </a:ln>
              <a:solidFill>
                <a:schemeClr val="tx1"/>
              </a:solidFill>
              <a:effectLst/>
              <a:uLnTx/>
              <a:uFillTx/>
              <a:latin typeface="+mj-lt"/>
              <a:ea typeface="+mj-ea"/>
              <a:cs typeface="+mj-cs"/>
            </a:endParaRPr>
          </a:p>
        </p:txBody>
      </p:sp>
      <p:sp>
        <p:nvSpPr>
          <p:cNvPr id="5" name="1 Başlık"/>
          <p:cNvSpPr txBox="1">
            <a:spLocks/>
          </p:cNvSpPr>
          <p:nvPr/>
        </p:nvSpPr>
        <p:spPr>
          <a:xfrm>
            <a:off x="285709" y="3000372"/>
            <a:ext cx="11430080" cy="1143000"/>
          </a:xfrm>
          <a:prstGeom prst="rect">
            <a:avLst/>
          </a:prstGeom>
        </p:spPr>
        <p:txBody>
          <a:bodyPr vert="horz" lIns="45720" rIns="4572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600" b="1" i="0" u="none" strike="noStrike" kern="1200" cap="none" spc="0" normalizeH="0" baseline="0" noProof="0" dirty="0" smtClean="0">
                <a:ln>
                  <a:noFill/>
                </a:ln>
                <a:solidFill>
                  <a:schemeClr val="tx1"/>
                </a:solidFill>
                <a:effectLst/>
                <a:uLnTx/>
                <a:uFillTx/>
                <a:latin typeface="+mj-lt"/>
                <a:ea typeface="+mj-ea"/>
                <a:cs typeface="+mj-cs"/>
              </a:rPr>
              <a:t>E.F.F</a:t>
            </a:r>
          </a:p>
          <a:p>
            <a:pPr algn="ctr">
              <a:spcBef>
                <a:spcPct val="0"/>
              </a:spcBef>
            </a:pPr>
            <a:r>
              <a:rPr lang="tr-TR" sz="4000" u="sng" dirty="0" smtClean="0">
                <a:latin typeface="+mj-lt"/>
              </a:rPr>
              <a:t>(</a:t>
            </a:r>
            <a:r>
              <a:rPr lang="tr-TR" sz="4000" u="sng" dirty="0" err="1" smtClean="0">
                <a:latin typeface="+mj-lt"/>
              </a:rPr>
              <a:t>Espania</a:t>
            </a:r>
            <a:r>
              <a:rPr lang="tr-TR" sz="4000" u="sng" dirty="0" smtClean="0">
                <a:latin typeface="+mj-lt"/>
              </a:rPr>
              <a:t> </a:t>
            </a:r>
            <a:r>
              <a:rPr lang="tr-TR" sz="4000" u="sng" dirty="0" err="1" smtClean="0">
                <a:latin typeface="+mj-lt"/>
              </a:rPr>
              <a:t>Football</a:t>
            </a:r>
            <a:r>
              <a:rPr lang="tr-TR" sz="4000" u="sng" dirty="0" smtClean="0">
                <a:latin typeface="+mj-lt"/>
              </a:rPr>
              <a:t> </a:t>
            </a:r>
            <a:r>
              <a:rPr lang="tr-TR" sz="4000" u="sng" dirty="0" err="1" smtClean="0">
                <a:latin typeface="+mj-lt"/>
              </a:rPr>
              <a:t>Federation</a:t>
            </a:r>
            <a:r>
              <a:rPr lang="tr-TR" sz="4000" u="sng" dirty="0" smtClean="0">
                <a:latin typeface="+mj-lt"/>
              </a:rPr>
              <a:t>)</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4600" b="1"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4000" i="0" u="sng" strike="noStrike" kern="1200" cap="none" spc="0" normalizeH="0" baseline="0" noProof="0" dirty="0">
              <a:ln>
                <a:noFill/>
              </a:ln>
              <a:solidFill>
                <a:schemeClr val="tx1"/>
              </a:solidFill>
              <a:effectLst/>
              <a:uLnTx/>
              <a:uFillTx/>
              <a:latin typeface="+mj-lt"/>
              <a:ea typeface="+mj-ea"/>
              <a:cs typeface="+mj-cs"/>
            </a:endParaRPr>
          </a:p>
        </p:txBody>
      </p:sp>
      <p:sp>
        <p:nvSpPr>
          <p:cNvPr id="6" name="5 Çarpı"/>
          <p:cNvSpPr/>
          <p:nvPr/>
        </p:nvSpPr>
        <p:spPr>
          <a:xfrm>
            <a:off x="5619747" y="1785926"/>
            <a:ext cx="762005" cy="428628"/>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1 Başlık"/>
          <p:cNvSpPr txBox="1">
            <a:spLocks/>
          </p:cNvSpPr>
          <p:nvPr/>
        </p:nvSpPr>
        <p:spPr>
          <a:xfrm>
            <a:off x="285709" y="5143512"/>
            <a:ext cx="11430080" cy="1143000"/>
          </a:xfrm>
          <a:prstGeom prst="rect">
            <a:avLst/>
          </a:prstGeom>
        </p:spPr>
        <p:txBody>
          <a:bodyPr vert="horz" lIns="45720" rIns="4572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600" b="1" i="0" u="none" strike="noStrike" kern="1200" cap="none" spc="0" normalizeH="0" baseline="0" noProof="0" dirty="0" smtClean="0">
                <a:ln>
                  <a:noFill/>
                </a:ln>
                <a:effectLst/>
                <a:uLnTx/>
                <a:uFillTx/>
                <a:latin typeface="+mj-lt"/>
                <a:ea typeface="+mj-ea"/>
                <a:cs typeface="+mj-cs"/>
              </a:rPr>
              <a:t>E.F.F</a:t>
            </a:r>
          </a:p>
          <a:p>
            <a:pPr algn="ctr">
              <a:spcBef>
                <a:spcPct val="0"/>
              </a:spcBef>
            </a:pPr>
            <a:r>
              <a:rPr lang="tr-TR" sz="4000" u="sng" dirty="0" smtClean="0">
                <a:latin typeface="+mj-lt"/>
              </a:rPr>
              <a:t>(</a:t>
            </a:r>
            <a:r>
              <a:rPr lang="tr-TR" sz="4000" u="sng" dirty="0" err="1" smtClean="0">
                <a:latin typeface="+mj-lt"/>
              </a:rPr>
              <a:t>England</a:t>
            </a:r>
            <a:r>
              <a:rPr lang="tr-TR" sz="4000" u="sng" dirty="0" smtClean="0">
                <a:latin typeface="+mj-lt"/>
              </a:rPr>
              <a:t> </a:t>
            </a:r>
            <a:r>
              <a:rPr lang="tr-TR" sz="4000" u="sng" dirty="0" err="1" smtClean="0">
                <a:latin typeface="+mj-lt"/>
              </a:rPr>
              <a:t>Football</a:t>
            </a:r>
            <a:r>
              <a:rPr lang="tr-TR" sz="4000" u="sng" dirty="0" smtClean="0">
                <a:latin typeface="+mj-lt"/>
              </a:rPr>
              <a:t> </a:t>
            </a:r>
            <a:r>
              <a:rPr lang="tr-TR" sz="4000" u="sng" dirty="0" err="1" smtClean="0">
                <a:latin typeface="+mj-lt"/>
              </a:rPr>
              <a:t>Federation</a:t>
            </a:r>
            <a:r>
              <a:rPr lang="tr-TR" sz="4000" u="sng" dirty="0" smtClean="0">
                <a:latin typeface="+mj-lt"/>
              </a:rPr>
              <a:t>)</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4600" b="1" i="0" u="none" strike="noStrike" kern="1200" cap="none" spc="0" normalizeH="0" baseline="0" noProof="0" dirty="0" smtClean="0">
              <a:ln>
                <a:noFill/>
              </a:ln>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4000" i="0" u="sng" strike="noStrike" kern="1200" cap="none" spc="0" normalizeH="0" baseline="0" noProof="0" dirty="0">
              <a:ln>
                <a:noFill/>
              </a:ln>
              <a:effectLst/>
              <a:uLnTx/>
              <a:uFillTx/>
              <a:latin typeface="+mj-lt"/>
              <a:ea typeface="+mj-ea"/>
              <a:cs typeface="+mj-cs"/>
            </a:endParaRPr>
          </a:p>
        </p:txBody>
      </p:sp>
      <p:sp>
        <p:nvSpPr>
          <p:cNvPr id="8" name="7 Çarpı"/>
          <p:cNvSpPr/>
          <p:nvPr/>
        </p:nvSpPr>
        <p:spPr>
          <a:xfrm>
            <a:off x="5619747" y="3857628"/>
            <a:ext cx="762005" cy="428628"/>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9 Çarpı"/>
          <p:cNvSpPr/>
          <p:nvPr/>
        </p:nvSpPr>
        <p:spPr>
          <a:xfrm>
            <a:off x="5619747" y="5786454"/>
            <a:ext cx="762005" cy="428628"/>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250269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71461" y="2714621"/>
            <a:ext cx="11239579" cy="1643074"/>
          </a:xfrm>
        </p:spPr>
        <p:txBody>
          <a:bodyPr/>
          <a:lstStyle/>
          <a:p>
            <a:pPr algn="ctr">
              <a:buNone/>
            </a:pPr>
            <a:r>
              <a:rPr lang="tr-TR" b="1" dirty="0" err="1" smtClean="0"/>
              <a:t>Avrupadaki</a:t>
            </a:r>
            <a:r>
              <a:rPr lang="tr-TR" b="1" dirty="0" smtClean="0"/>
              <a:t> tüm federasyonlar</a:t>
            </a:r>
            <a:endParaRPr lang="tr-TR" b="1" dirty="0"/>
          </a:p>
        </p:txBody>
      </p:sp>
      <p:sp>
        <p:nvSpPr>
          <p:cNvPr id="4" name="3 Dikdörtgen"/>
          <p:cNvSpPr/>
          <p:nvPr/>
        </p:nvSpPr>
        <p:spPr>
          <a:xfrm>
            <a:off x="666712" y="642918"/>
            <a:ext cx="10477573" cy="1261884"/>
          </a:xfrm>
          <a:prstGeom prst="rect">
            <a:avLst/>
          </a:prstGeom>
        </p:spPr>
        <p:txBody>
          <a:bodyPr wrap="square">
            <a:spAutoFit/>
          </a:bodyPr>
          <a:lstStyle/>
          <a:p>
            <a:pPr lvl="0" algn="ctr">
              <a:spcBef>
                <a:spcPct val="0"/>
              </a:spcBef>
              <a:defRPr/>
            </a:pPr>
            <a:r>
              <a:rPr lang="tr-TR" sz="4000" b="1" dirty="0" smtClean="0"/>
              <a:t>F.F.F</a:t>
            </a:r>
          </a:p>
          <a:p>
            <a:pPr algn="ctr">
              <a:spcBef>
                <a:spcPct val="0"/>
              </a:spcBef>
            </a:pPr>
            <a:r>
              <a:rPr lang="tr-TR" sz="3600" u="sng" dirty="0" smtClean="0">
                <a:latin typeface="+mj-lt"/>
              </a:rPr>
              <a:t>(</a:t>
            </a:r>
            <a:r>
              <a:rPr lang="tr-TR" sz="3600" u="sng" dirty="0" err="1" smtClean="0">
                <a:latin typeface="+mj-lt"/>
              </a:rPr>
              <a:t>France</a:t>
            </a:r>
            <a:r>
              <a:rPr lang="tr-TR" sz="3600" u="sng" dirty="0" smtClean="0">
                <a:latin typeface="+mj-lt"/>
              </a:rPr>
              <a:t> </a:t>
            </a:r>
            <a:r>
              <a:rPr lang="tr-TR" sz="3600" u="sng" dirty="0" err="1" smtClean="0">
                <a:latin typeface="+mj-lt"/>
              </a:rPr>
              <a:t>Football</a:t>
            </a:r>
            <a:r>
              <a:rPr lang="tr-TR" sz="3600" u="sng" dirty="0" smtClean="0">
                <a:latin typeface="+mj-lt"/>
              </a:rPr>
              <a:t> </a:t>
            </a:r>
            <a:r>
              <a:rPr lang="tr-TR" sz="3600" u="sng" dirty="0" err="1" smtClean="0">
                <a:latin typeface="+mj-lt"/>
              </a:rPr>
              <a:t>Federation</a:t>
            </a:r>
            <a:r>
              <a:rPr lang="tr-TR" sz="3600" u="sng" dirty="0" smtClean="0">
                <a:latin typeface="+mj-lt"/>
              </a:rPr>
              <a:t>)</a:t>
            </a:r>
          </a:p>
        </p:txBody>
      </p:sp>
      <p:sp>
        <p:nvSpPr>
          <p:cNvPr id="5" name="4 Çarpı"/>
          <p:cNvSpPr/>
          <p:nvPr/>
        </p:nvSpPr>
        <p:spPr>
          <a:xfrm>
            <a:off x="5429245" y="2071678"/>
            <a:ext cx="857256" cy="428628"/>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Aşağı Ok"/>
          <p:cNvSpPr/>
          <p:nvPr/>
        </p:nvSpPr>
        <p:spPr>
          <a:xfrm>
            <a:off x="5524496" y="3286124"/>
            <a:ext cx="762005" cy="7858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Dikdörtgen"/>
          <p:cNvSpPr/>
          <p:nvPr/>
        </p:nvSpPr>
        <p:spPr>
          <a:xfrm>
            <a:off x="380960" y="4071943"/>
            <a:ext cx="11239579" cy="2554545"/>
          </a:xfrm>
          <a:prstGeom prst="rect">
            <a:avLst/>
          </a:prstGeom>
        </p:spPr>
        <p:txBody>
          <a:bodyPr wrap="square">
            <a:spAutoFit/>
          </a:bodyPr>
          <a:lstStyle/>
          <a:p>
            <a:pPr lvl="0" algn="ctr">
              <a:spcBef>
                <a:spcPct val="0"/>
              </a:spcBef>
              <a:defRPr/>
            </a:pPr>
            <a:r>
              <a:rPr lang="tr-TR" sz="4400" b="1" dirty="0" smtClean="0"/>
              <a:t>UEFA</a:t>
            </a:r>
          </a:p>
          <a:p>
            <a:pPr algn="ctr">
              <a:spcBef>
                <a:spcPct val="0"/>
              </a:spcBef>
              <a:defRPr/>
            </a:pPr>
            <a:r>
              <a:rPr lang="tr-TR" sz="3600" u="sng" dirty="0" smtClean="0"/>
              <a:t>(</a:t>
            </a:r>
            <a:r>
              <a:rPr lang="tr-TR" sz="3600" u="sng" dirty="0" err="1" smtClean="0"/>
              <a:t>Europa</a:t>
            </a:r>
            <a:r>
              <a:rPr lang="tr-TR" sz="3600" u="sng" dirty="0" smtClean="0"/>
              <a:t> </a:t>
            </a:r>
            <a:r>
              <a:rPr lang="tr-TR" sz="3600" u="sng" dirty="0" err="1" smtClean="0"/>
              <a:t>Football</a:t>
            </a:r>
            <a:r>
              <a:rPr lang="tr-TR" sz="3600" u="sng" dirty="0" smtClean="0"/>
              <a:t> </a:t>
            </a:r>
            <a:r>
              <a:rPr lang="tr-TR" sz="3600" u="sng" dirty="0" err="1" smtClean="0"/>
              <a:t>Federation</a:t>
            </a:r>
            <a:r>
              <a:rPr lang="tr-TR" sz="3600" u="sng" dirty="0" smtClean="0"/>
              <a:t> </a:t>
            </a:r>
            <a:r>
              <a:rPr lang="tr-TR" sz="3600" u="sng" dirty="0" err="1" smtClean="0"/>
              <a:t>Association</a:t>
            </a:r>
            <a:r>
              <a:rPr lang="tr-TR" sz="3600" u="sng" dirty="0" smtClean="0"/>
              <a:t>)</a:t>
            </a:r>
          </a:p>
          <a:p>
            <a:pPr algn="ctr">
              <a:spcBef>
                <a:spcPct val="0"/>
              </a:spcBef>
              <a:defRPr/>
            </a:pPr>
            <a:r>
              <a:rPr lang="tr-TR" sz="3600" b="1" dirty="0" smtClean="0"/>
              <a:t>Konfederasyonu oluştururlar</a:t>
            </a:r>
            <a:r>
              <a:rPr lang="tr-TR" sz="3600" dirty="0" smtClean="0"/>
              <a:t>.</a:t>
            </a:r>
          </a:p>
          <a:p>
            <a:pPr lvl="0" algn="ctr">
              <a:spcBef>
                <a:spcPct val="0"/>
              </a:spcBef>
              <a:defRPr/>
            </a:pPr>
            <a:endParaRPr lang="tr-TR" sz="4400" b="1" dirty="0" smtClean="0"/>
          </a:p>
        </p:txBody>
      </p:sp>
    </p:spTree>
    <p:extLst>
      <p:ext uri="{BB962C8B-B14F-4D97-AF65-F5344CB8AC3E}">
        <p14:creationId xmlns:p14="http://schemas.microsoft.com/office/powerpoint/2010/main" val="2994132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90459" y="357166"/>
            <a:ext cx="11525331" cy="1077218"/>
          </a:xfrm>
          <a:prstGeom prst="rect">
            <a:avLst/>
          </a:prstGeom>
        </p:spPr>
        <p:txBody>
          <a:bodyPr wrap="square">
            <a:spAutoFit/>
          </a:bodyPr>
          <a:lstStyle/>
          <a:p>
            <a:pPr lvl="0" algn="ctr">
              <a:spcBef>
                <a:spcPct val="0"/>
              </a:spcBef>
              <a:defRPr/>
            </a:pPr>
            <a:r>
              <a:rPr lang="tr-TR" sz="3200" b="1" dirty="0" smtClean="0"/>
              <a:t>B.F.F</a:t>
            </a:r>
          </a:p>
          <a:p>
            <a:pPr algn="ctr">
              <a:spcBef>
                <a:spcPct val="0"/>
              </a:spcBef>
            </a:pPr>
            <a:r>
              <a:rPr lang="tr-TR" sz="3200" u="sng" dirty="0" smtClean="0"/>
              <a:t>(</a:t>
            </a:r>
            <a:r>
              <a:rPr lang="tr-TR" sz="3200" u="sng" dirty="0" err="1" smtClean="0"/>
              <a:t>Brasil</a:t>
            </a:r>
            <a:r>
              <a:rPr lang="tr-TR" sz="3200" u="sng" dirty="0" smtClean="0"/>
              <a:t> </a:t>
            </a:r>
            <a:r>
              <a:rPr lang="tr-TR" sz="3200" u="sng" dirty="0" err="1" smtClean="0"/>
              <a:t>Football</a:t>
            </a:r>
            <a:r>
              <a:rPr lang="tr-TR" sz="3200" u="sng" dirty="0" smtClean="0"/>
              <a:t> </a:t>
            </a:r>
            <a:r>
              <a:rPr lang="tr-TR" sz="3200" u="sng" dirty="0" err="1" smtClean="0"/>
              <a:t>Federation</a:t>
            </a:r>
            <a:r>
              <a:rPr lang="tr-TR" sz="3200" u="sng" dirty="0" smtClean="0"/>
              <a:t>)</a:t>
            </a:r>
          </a:p>
        </p:txBody>
      </p:sp>
      <p:sp>
        <p:nvSpPr>
          <p:cNvPr id="5" name="4 Dikdörtgen"/>
          <p:cNvSpPr/>
          <p:nvPr/>
        </p:nvSpPr>
        <p:spPr>
          <a:xfrm>
            <a:off x="190459" y="2000240"/>
            <a:ext cx="11620581" cy="1077218"/>
          </a:xfrm>
          <a:prstGeom prst="rect">
            <a:avLst/>
          </a:prstGeom>
        </p:spPr>
        <p:txBody>
          <a:bodyPr wrap="square">
            <a:spAutoFit/>
          </a:bodyPr>
          <a:lstStyle/>
          <a:p>
            <a:pPr lvl="0" algn="ctr">
              <a:spcBef>
                <a:spcPct val="0"/>
              </a:spcBef>
              <a:defRPr/>
            </a:pPr>
            <a:r>
              <a:rPr lang="tr-TR" sz="3200" b="1" dirty="0" smtClean="0"/>
              <a:t>A.F.F</a:t>
            </a:r>
          </a:p>
          <a:p>
            <a:pPr algn="ctr">
              <a:spcBef>
                <a:spcPct val="0"/>
              </a:spcBef>
            </a:pPr>
            <a:r>
              <a:rPr lang="tr-TR" sz="3200" u="sng" dirty="0" smtClean="0"/>
              <a:t>(</a:t>
            </a:r>
            <a:r>
              <a:rPr lang="tr-TR" sz="3200" u="sng" dirty="0" err="1" smtClean="0"/>
              <a:t>Argentina</a:t>
            </a:r>
            <a:r>
              <a:rPr lang="tr-TR" sz="3200" u="sng" dirty="0" smtClean="0"/>
              <a:t> </a:t>
            </a:r>
            <a:r>
              <a:rPr lang="tr-TR" sz="3200" u="sng" dirty="0" err="1" smtClean="0"/>
              <a:t>Football</a:t>
            </a:r>
            <a:r>
              <a:rPr lang="tr-TR" sz="3200" u="sng" dirty="0" smtClean="0"/>
              <a:t> </a:t>
            </a:r>
            <a:r>
              <a:rPr lang="tr-TR" sz="3200" u="sng" dirty="0" err="1" smtClean="0"/>
              <a:t>Federation</a:t>
            </a:r>
            <a:r>
              <a:rPr lang="tr-TR" sz="3200" u="sng" dirty="0" smtClean="0"/>
              <a:t>)</a:t>
            </a:r>
          </a:p>
        </p:txBody>
      </p:sp>
      <p:sp>
        <p:nvSpPr>
          <p:cNvPr id="6" name="5 Çarpı"/>
          <p:cNvSpPr/>
          <p:nvPr/>
        </p:nvSpPr>
        <p:spPr>
          <a:xfrm>
            <a:off x="5619747" y="1500174"/>
            <a:ext cx="762005" cy="428628"/>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Çarpı"/>
          <p:cNvSpPr/>
          <p:nvPr/>
        </p:nvSpPr>
        <p:spPr>
          <a:xfrm>
            <a:off x="5619747" y="3143248"/>
            <a:ext cx="762005" cy="428628"/>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Dikdörtgen"/>
          <p:cNvSpPr/>
          <p:nvPr/>
        </p:nvSpPr>
        <p:spPr>
          <a:xfrm>
            <a:off x="190459" y="3571876"/>
            <a:ext cx="11715832" cy="584775"/>
          </a:xfrm>
          <a:prstGeom prst="rect">
            <a:avLst/>
          </a:prstGeom>
        </p:spPr>
        <p:txBody>
          <a:bodyPr wrap="square">
            <a:spAutoFit/>
          </a:bodyPr>
          <a:lstStyle/>
          <a:p>
            <a:pPr lvl="0" algn="ctr">
              <a:spcBef>
                <a:spcPct val="0"/>
              </a:spcBef>
              <a:defRPr/>
            </a:pPr>
            <a:r>
              <a:rPr lang="tr-TR" sz="3200" b="1" dirty="0" smtClean="0"/>
              <a:t>Güney Amerika’daki tüm Futbol Federasyonları</a:t>
            </a:r>
            <a:endParaRPr lang="tr-TR" sz="3200" dirty="0" smtClean="0"/>
          </a:p>
        </p:txBody>
      </p:sp>
      <p:sp>
        <p:nvSpPr>
          <p:cNvPr id="10" name="9 Dikdörtgen"/>
          <p:cNvSpPr/>
          <p:nvPr/>
        </p:nvSpPr>
        <p:spPr>
          <a:xfrm>
            <a:off x="380960" y="5000636"/>
            <a:ext cx="11239579" cy="2308324"/>
          </a:xfrm>
          <a:prstGeom prst="rect">
            <a:avLst/>
          </a:prstGeom>
        </p:spPr>
        <p:txBody>
          <a:bodyPr wrap="square">
            <a:spAutoFit/>
          </a:bodyPr>
          <a:lstStyle/>
          <a:p>
            <a:pPr lvl="0" algn="ctr">
              <a:spcBef>
                <a:spcPct val="0"/>
              </a:spcBef>
              <a:defRPr/>
            </a:pPr>
            <a:r>
              <a:rPr lang="tr-TR" sz="4400" b="1" dirty="0" smtClean="0"/>
              <a:t>CONMEBOL</a:t>
            </a:r>
          </a:p>
          <a:p>
            <a:pPr algn="ctr">
              <a:spcBef>
                <a:spcPct val="0"/>
              </a:spcBef>
              <a:defRPr/>
            </a:pPr>
            <a:r>
              <a:rPr lang="tr-TR" sz="2800" u="sng" dirty="0" smtClean="0"/>
              <a:t>(South </a:t>
            </a:r>
            <a:r>
              <a:rPr lang="tr-TR" sz="2800" u="sng" dirty="0" err="1" smtClean="0"/>
              <a:t>America</a:t>
            </a:r>
            <a:r>
              <a:rPr lang="tr-TR" sz="2800" u="sng" dirty="0" smtClean="0"/>
              <a:t> </a:t>
            </a:r>
            <a:r>
              <a:rPr lang="tr-TR" sz="2800" u="sng" dirty="0" err="1" smtClean="0"/>
              <a:t>Football</a:t>
            </a:r>
            <a:r>
              <a:rPr lang="tr-TR" sz="2800" u="sng" dirty="0" smtClean="0"/>
              <a:t> </a:t>
            </a:r>
            <a:r>
              <a:rPr lang="tr-TR" sz="2800" u="sng" dirty="0" err="1" smtClean="0"/>
              <a:t>Federation</a:t>
            </a:r>
            <a:r>
              <a:rPr lang="tr-TR" sz="2800" u="sng" dirty="0" smtClean="0"/>
              <a:t> </a:t>
            </a:r>
            <a:r>
              <a:rPr lang="tr-TR" sz="2800" u="sng" dirty="0" err="1" smtClean="0"/>
              <a:t>Association</a:t>
            </a:r>
            <a:r>
              <a:rPr lang="tr-TR" sz="2800" u="sng" dirty="0" smtClean="0"/>
              <a:t>)</a:t>
            </a:r>
          </a:p>
          <a:p>
            <a:pPr algn="ctr">
              <a:spcBef>
                <a:spcPct val="0"/>
              </a:spcBef>
              <a:defRPr/>
            </a:pPr>
            <a:r>
              <a:rPr lang="tr-TR" sz="2800" b="1" dirty="0" smtClean="0"/>
              <a:t>Konfederasyonu oluştururlar</a:t>
            </a:r>
            <a:r>
              <a:rPr lang="tr-TR" sz="2800" dirty="0" smtClean="0"/>
              <a:t>.</a:t>
            </a:r>
          </a:p>
          <a:p>
            <a:pPr lvl="0" algn="ctr">
              <a:spcBef>
                <a:spcPct val="0"/>
              </a:spcBef>
              <a:defRPr/>
            </a:pPr>
            <a:endParaRPr lang="tr-TR" sz="4400" b="1" dirty="0" smtClean="0"/>
          </a:p>
        </p:txBody>
      </p:sp>
      <p:sp>
        <p:nvSpPr>
          <p:cNvPr id="11" name="10 Aşağı Ok"/>
          <p:cNvSpPr/>
          <p:nvPr/>
        </p:nvSpPr>
        <p:spPr>
          <a:xfrm>
            <a:off x="5619747" y="4643446"/>
            <a:ext cx="762005"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847094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90459" y="357166"/>
            <a:ext cx="11525331" cy="1077218"/>
          </a:xfrm>
          <a:prstGeom prst="rect">
            <a:avLst/>
          </a:prstGeom>
        </p:spPr>
        <p:txBody>
          <a:bodyPr wrap="square">
            <a:spAutoFit/>
          </a:bodyPr>
          <a:lstStyle/>
          <a:p>
            <a:pPr lvl="0" algn="ctr">
              <a:spcBef>
                <a:spcPct val="0"/>
              </a:spcBef>
              <a:defRPr/>
            </a:pPr>
            <a:r>
              <a:rPr lang="tr-TR" sz="3200" b="1" dirty="0" smtClean="0"/>
              <a:t>M.F.F</a:t>
            </a:r>
          </a:p>
          <a:p>
            <a:pPr algn="ctr">
              <a:spcBef>
                <a:spcPct val="0"/>
              </a:spcBef>
            </a:pPr>
            <a:r>
              <a:rPr lang="tr-TR" sz="3200" u="sng" dirty="0" smtClean="0"/>
              <a:t>(</a:t>
            </a:r>
            <a:r>
              <a:rPr lang="tr-TR" sz="3200" u="sng" dirty="0" err="1" smtClean="0"/>
              <a:t>Mexico</a:t>
            </a:r>
            <a:r>
              <a:rPr lang="tr-TR" sz="3200" u="sng" dirty="0" smtClean="0"/>
              <a:t> </a:t>
            </a:r>
            <a:r>
              <a:rPr lang="tr-TR" sz="3200" u="sng" dirty="0" err="1" smtClean="0"/>
              <a:t>Football</a:t>
            </a:r>
            <a:r>
              <a:rPr lang="tr-TR" sz="3200" u="sng" dirty="0" smtClean="0"/>
              <a:t> </a:t>
            </a:r>
            <a:r>
              <a:rPr lang="tr-TR" sz="3200" u="sng" dirty="0" err="1" smtClean="0"/>
              <a:t>Federation</a:t>
            </a:r>
            <a:r>
              <a:rPr lang="tr-TR" sz="3200" u="sng" dirty="0" smtClean="0"/>
              <a:t>)</a:t>
            </a:r>
          </a:p>
        </p:txBody>
      </p:sp>
      <p:sp>
        <p:nvSpPr>
          <p:cNvPr id="5" name="4 Dikdörtgen"/>
          <p:cNvSpPr/>
          <p:nvPr/>
        </p:nvSpPr>
        <p:spPr>
          <a:xfrm>
            <a:off x="190459" y="2000240"/>
            <a:ext cx="11620581" cy="1077218"/>
          </a:xfrm>
          <a:prstGeom prst="rect">
            <a:avLst/>
          </a:prstGeom>
        </p:spPr>
        <p:txBody>
          <a:bodyPr wrap="square">
            <a:spAutoFit/>
          </a:bodyPr>
          <a:lstStyle/>
          <a:p>
            <a:pPr lvl="0" algn="ctr">
              <a:spcBef>
                <a:spcPct val="0"/>
              </a:spcBef>
              <a:defRPr/>
            </a:pPr>
            <a:r>
              <a:rPr lang="tr-TR" sz="3200" b="1" dirty="0" smtClean="0"/>
              <a:t>A.F.F</a:t>
            </a:r>
          </a:p>
          <a:p>
            <a:pPr algn="ctr">
              <a:spcBef>
                <a:spcPct val="0"/>
              </a:spcBef>
            </a:pPr>
            <a:r>
              <a:rPr lang="tr-TR" sz="3200" u="sng" dirty="0" smtClean="0"/>
              <a:t>(</a:t>
            </a:r>
            <a:r>
              <a:rPr lang="tr-TR" sz="3200" u="sng" dirty="0" err="1" smtClean="0"/>
              <a:t>America</a:t>
            </a:r>
            <a:r>
              <a:rPr lang="tr-TR" sz="3200" u="sng" dirty="0" smtClean="0"/>
              <a:t> </a:t>
            </a:r>
            <a:r>
              <a:rPr lang="tr-TR" sz="3200" u="sng" dirty="0" err="1" smtClean="0"/>
              <a:t>Football</a:t>
            </a:r>
            <a:r>
              <a:rPr lang="tr-TR" sz="3200" u="sng" dirty="0" smtClean="0"/>
              <a:t> </a:t>
            </a:r>
            <a:r>
              <a:rPr lang="tr-TR" sz="3200" u="sng" dirty="0" err="1" smtClean="0"/>
              <a:t>Federation</a:t>
            </a:r>
            <a:r>
              <a:rPr lang="tr-TR" sz="3200" u="sng" dirty="0" smtClean="0"/>
              <a:t>)</a:t>
            </a:r>
          </a:p>
        </p:txBody>
      </p:sp>
      <p:sp>
        <p:nvSpPr>
          <p:cNvPr id="6" name="5 Çarpı"/>
          <p:cNvSpPr/>
          <p:nvPr/>
        </p:nvSpPr>
        <p:spPr>
          <a:xfrm>
            <a:off x="5619747" y="1500174"/>
            <a:ext cx="762005" cy="428628"/>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Çarpı"/>
          <p:cNvSpPr/>
          <p:nvPr/>
        </p:nvSpPr>
        <p:spPr>
          <a:xfrm>
            <a:off x="5619747" y="3143248"/>
            <a:ext cx="762005" cy="428628"/>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Dikdörtgen"/>
          <p:cNvSpPr/>
          <p:nvPr/>
        </p:nvSpPr>
        <p:spPr>
          <a:xfrm>
            <a:off x="190459" y="3571876"/>
            <a:ext cx="11715832" cy="584775"/>
          </a:xfrm>
          <a:prstGeom prst="rect">
            <a:avLst/>
          </a:prstGeom>
        </p:spPr>
        <p:txBody>
          <a:bodyPr wrap="square">
            <a:spAutoFit/>
          </a:bodyPr>
          <a:lstStyle/>
          <a:p>
            <a:pPr lvl="0" algn="ctr">
              <a:spcBef>
                <a:spcPct val="0"/>
              </a:spcBef>
              <a:defRPr/>
            </a:pPr>
            <a:r>
              <a:rPr lang="tr-TR" sz="3200" b="1" dirty="0" smtClean="0"/>
              <a:t>Orta ve Kuzey Amerika’daki tüm Futbol Federasyonları</a:t>
            </a:r>
            <a:endParaRPr lang="tr-TR" sz="3200" dirty="0" smtClean="0"/>
          </a:p>
        </p:txBody>
      </p:sp>
      <p:sp>
        <p:nvSpPr>
          <p:cNvPr id="10" name="9 Dikdörtgen"/>
          <p:cNvSpPr/>
          <p:nvPr/>
        </p:nvSpPr>
        <p:spPr>
          <a:xfrm>
            <a:off x="380960" y="5000637"/>
            <a:ext cx="11239579" cy="2246769"/>
          </a:xfrm>
          <a:prstGeom prst="rect">
            <a:avLst/>
          </a:prstGeom>
        </p:spPr>
        <p:txBody>
          <a:bodyPr wrap="square">
            <a:spAutoFit/>
          </a:bodyPr>
          <a:lstStyle/>
          <a:p>
            <a:pPr lvl="0" algn="ctr">
              <a:spcBef>
                <a:spcPct val="0"/>
              </a:spcBef>
              <a:defRPr/>
            </a:pPr>
            <a:r>
              <a:rPr lang="tr-TR" sz="4400" b="1" dirty="0" smtClean="0"/>
              <a:t>CONCACAF</a:t>
            </a:r>
          </a:p>
          <a:p>
            <a:pPr algn="ctr">
              <a:spcBef>
                <a:spcPct val="0"/>
              </a:spcBef>
              <a:defRPr/>
            </a:pPr>
            <a:r>
              <a:rPr lang="tr-TR" sz="2400" u="sng" dirty="0" smtClean="0"/>
              <a:t>(North </a:t>
            </a:r>
            <a:r>
              <a:rPr lang="tr-TR" sz="2400" u="sng" dirty="0" err="1" smtClean="0"/>
              <a:t>and</a:t>
            </a:r>
            <a:r>
              <a:rPr lang="tr-TR" sz="2400" u="sng" dirty="0" smtClean="0"/>
              <a:t> </a:t>
            </a:r>
            <a:r>
              <a:rPr lang="tr-TR" sz="2400" u="sng" dirty="0" err="1" smtClean="0"/>
              <a:t>Mid</a:t>
            </a:r>
            <a:r>
              <a:rPr lang="tr-TR" sz="2400" u="sng" dirty="0" smtClean="0"/>
              <a:t>. </a:t>
            </a:r>
            <a:r>
              <a:rPr lang="tr-TR" sz="2400" u="sng" dirty="0" err="1" smtClean="0"/>
              <a:t>America</a:t>
            </a:r>
            <a:r>
              <a:rPr lang="tr-TR" sz="2400" u="sng" dirty="0" smtClean="0"/>
              <a:t> </a:t>
            </a:r>
            <a:r>
              <a:rPr lang="tr-TR" sz="2400" u="sng" dirty="0" err="1" smtClean="0"/>
              <a:t>Football</a:t>
            </a:r>
            <a:r>
              <a:rPr lang="tr-TR" sz="2400" u="sng" dirty="0" smtClean="0"/>
              <a:t> </a:t>
            </a:r>
            <a:r>
              <a:rPr lang="tr-TR" sz="2400" u="sng" dirty="0" err="1" smtClean="0"/>
              <a:t>Federation</a:t>
            </a:r>
            <a:r>
              <a:rPr lang="tr-TR" sz="2400" u="sng" dirty="0" smtClean="0"/>
              <a:t> </a:t>
            </a:r>
            <a:r>
              <a:rPr lang="tr-TR" sz="2400" u="sng" dirty="0" err="1" smtClean="0"/>
              <a:t>Association</a:t>
            </a:r>
            <a:r>
              <a:rPr lang="tr-TR" sz="2400" u="sng" dirty="0" smtClean="0"/>
              <a:t>)</a:t>
            </a:r>
          </a:p>
          <a:p>
            <a:pPr algn="ctr">
              <a:spcBef>
                <a:spcPct val="0"/>
              </a:spcBef>
              <a:defRPr/>
            </a:pPr>
            <a:r>
              <a:rPr lang="tr-TR" sz="2800" b="1" dirty="0" smtClean="0"/>
              <a:t>Konfederasyonu oluştururlar</a:t>
            </a:r>
            <a:r>
              <a:rPr lang="tr-TR" sz="2800" dirty="0" smtClean="0"/>
              <a:t>.</a:t>
            </a:r>
          </a:p>
          <a:p>
            <a:pPr lvl="0" algn="ctr">
              <a:spcBef>
                <a:spcPct val="0"/>
              </a:spcBef>
              <a:defRPr/>
            </a:pPr>
            <a:endParaRPr lang="tr-TR" sz="4400" b="1" dirty="0" smtClean="0"/>
          </a:p>
        </p:txBody>
      </p:sp>
      <p:sp>
        <p:nvSpPr>
          <p:cNvPr id="9" name="8 Aşağı Ok"/>
          <p:cNvSpPr/>
          <p:nvPr/>
        </p:nvSpPr>
        <p:spPr>
          <a:xfrm>
            <a:off x="5619747" y="4643446"/>
            <a:ext cx="762005"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836965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90459" y="357166"/>
            <a:ext cx="11525331" cy="1077218"/>
          </a:xfrm>
          <a:prstGeom prst="rect">
            <a:avLst/>
          </a:prstGeom>
        </p:spPr>
        <p:txBody>
          <a:bodyPr wrap="square">
            <a:spAutoFit/>
          </a:bodyPr>
          <a:lstStyle/>
          <a:p>
            <a:pPr lvl="0" algn="ctr">
              <a:spcBef>
                <a:spcPct val="0"/>
              </a:spcBef>
              <a:defRPr/>
            </a:pPr>
            <a:r>
              <a:rPr lang="tr-TR" sz="3200" b="1" dirty="0" smtClean="0"/>
              <a:t>N.F.F</a:t>
            </a:r>
          </a:p>
          <a:p>
            <a:pPr algn="ctr">
              <a:spcBef>
                <a:spcPct val="0"/>
              </a:spcBef>
            </a:pPr>
            <a:r>
              <a:rPr lang="tr-TR" sz="3200" u="sng" dirty="0" smtClean="0"/>
              <a:t>(</a:t>
            </a:r>
            <a:r>
              <a:rPr lang="tr-TR" sz="3200" u="sng" dirty="0" err="1" smtClean="0"/>
              <a:t>Nigeria</a:t>
            </a:r>
            <a:r>
              <a:rPr lang="tr-TR" sz="3200" u="sng" dirty="0" smtClean="0"/>
              <a:t> </a:t>
            </a:r>
            <a:r>
              <a:rPr lang="tr-TR" sz="3200" u="sng" dirty="0" err="1" smtClean="0"/>
              <a:t>Football</a:t>
            </a:r>
            <a:r>
              <a:rPr lang="tr-TR" sz="3200" u="sng" dirty="0" smtClean="0"/>
              <a:t> </a:t>
            </a:r>
            <a:r>
              <a:rPr lang="tr-TR" sz="3200" u="sng" dirty="0" err="1" smtClean="0"/>
              <a:t>Federation</a:t>
            </a:r>
            <a:r>
              <a:rPr lang="tr-TR" sz="3200" u="sng" dirty="0" smtClean="0"/>
              <a:t>)</a:t>
            </a:r>
          </a:p>
        </p:txBody>
      </p:sp>
      <p:sp>
        <p:nvSpPr>
          <p:cNvPr id="5" name="4 Dikdörtgen"/>
          <p:cNvSpPr/>
          <p:nvPr/>
        </p:nvSpPr>
        <p:spPr>
          <a:xfrm>
            <a:off x="190459" y="2000240"/>
            <a:ext cx="11620581" cy="1077218"/>
          </a:xfrm>
          <a:prstGeom prst="rect">
            <a:avLst/>
          </a:prstGeom>
        </p:spPr>
        <p:txBody>
          <a:bodyPr wrap="square">
            <a:spAutoFit/>
          </a:bodyPr>
          <a:lstStyle/>
          <a:p>
            <a:pPr lvl="0" algn="ctr">
              <a:spcBef>
                <a:spcPct val="0"/>
              </a:spcBef>
              <a:defRPr/>
            </a:pPr>
            <a:r>
              <a:rPr lang="tr-TR" sz="3200" b="1" dirty="0" smtClean="0"/>
              <a:t>C.F.F</a:t>
            </a:r>
          </a:p>
          <a:p>
            <a:pPr algn="ctr">
              <a:spcBef>
                <a:spcPct val="0"/>
              </a:spcBef>
            </a:pPr>
            <a:r>
              <a:rPr lang="tr-TR" sz="3200" u="sng" dirty="0" smtClean="0"/>
              <a:t>(</a:t>
            </a:r>
            <a:r>
              <a:rPr lang="tr-TR" sz="3200" u="sng" dirty="0" err="1" smtClean="0"/>
              <a:t>Camerun</a:t>
            </a:r>
            <a:r>
              <a:rPr lang="tr-TR" sz="3200" u="sng" dirty="0" smtClean="0"/>
              <a:t> </a:t>
            </a:r>
            <a:r>
              <a:rPr lang="tr-TR" sz="3200" u="sng" dirty="0" err="1" smtClean="0"/>
              <a:t>Football</a:t>
            </a:r>
            <a:r>
              <a:rPr lang="tr-TR" sz="3200" u="sng" dirty="0" smtClean="0"/>
              <a:t> </a:t>
            </a:r>
            <a:r>
              <a:rPr lang="tr-TR" sz="3200" u="sng" dirty="0" err="1" smtClean="0"/>
              <a:t>Federation</a:t>
            </a:r>
            <a:r>
              <a:rPr lang="tr-TR" sz="3200" u="sng" dirty="0" smtClean="0"/>
              <a:t>)</a:t>
            </a:r>
          </a:p>
        </p:txBody>
      </p:sp>
      <p:sp>
        <p:nvSpPr>
          <p:cNvPr id="6" name="5 Çarpı"/>
          <p:cNvSpPr/>
          <p:nvPr/>
        </p:nvSpPr>
        <p:spPr>
          <a:xfrm>
            <a:off x="5619747" y="1500174"/>
            <a:ext cx="762005" cy="428628"/>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Çarpı"/>
          <p:cNvSpPr/>
          <p:nvPr/>
        </p:nvSpPr>
        <p:spPr>
          <a:xfrm>
            <a:off x="5619747" y="3143248"/>
            <a:ext cx="762005" cy="428628"/>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Dikdörtgen"/>
          <p:cNvSpPr/>
          <p:nvPr/>
        </p:nvSpPr>
        <p:spPr>
          <a:xfrm>
            <a:off x="190459" y="3571877"/>
            <a:ext cx="11715832" cy="584775"/>
          </a:xfrm>
          <a:prstGeom prst="rect">
            <a:avLst/>
          </a:prstGeom>
        </p:spPr>
        <p:txBody>
          <a:bodyPr wrap="square">
            <a:spAutoFit/>
          </a:bodyPr>
          <a:lstStyle/>
          <a:p>
            <a:pPr lvl="0" algn="ctr">
              <a:spcBef>
                <a:spcPct val="0"/>
              </a:spcBef>
              <a:defRPr/>
            </a:pPr>
            <a:r>
              <a:rPr lang="tr-TR" sz="3200" b="1" dirty="0" smtClean="0"/>
              <a:t>Afrika’daki tüm Futbol Federasyonları</a:t>
            </a:r>
            <a:endParaRPr lang="tr-TR" sz="3200" dirty="0" smtClean="0"/>
          </a:p>
        </p:txBody>
      </p:sp>
      <p:sp>
        <p:nvSpPr>
          <p:cNvPr id="10" name="9 Dikdörtgen"/>
          <p:cNvSpPr/>
          <p:nvPr/>
        </p:nvSpPr>
        <p:spPr>
          <a:xfrm>
            <a:off x="380960" y="4611232"/>
            <a:ext cx="11239579" cy="2616101"/>
          </a:xfrm>
          <a:prstGeom prst="rect">
            <a:avLst/>
          </a:prstGeom>
        </p:spPr>
        <p:txBody>
          <a:bodyPr wrap="square">
            <a:spAutoFit/>
          </a:bodyPr>
          <a:lstStyle/>
          <a:p>
            <a:pPr lvl="0" algn="ctr">
              <a:spcBef>
                <a:spcPct val="0"/>
              </a:spcBef>
              <a:defRPr/>
            </a:pPr>
            <a:r>
              <a:rPr lang="tr-TR" sz="4400" b="1" dirty="0" smtClean="0"/>
              <a:t>CAF</a:t>
            </a:r>
          </a:p>
          <a:p>
            <a:pPr algn="ctr">
              <a:spcBef>
                <a:spcPct val="0"/>
              </a:spcBef>
              <a:defRPr/>
            </a:pPr>
            <a:r>
              <a:rPr lang="tr-TR" sz="2400" u="sng" dirty="0" smtClean="0"/>
              <a:t>(</a:t>
            </a:r>
            <a:r>
              <a:rPr lang="tr-TR" sz="2400" u="sng" dirty="0" err="1" smtClean="0"/>
              <a:t>Africa</a:t>
            </a:r>
            <a:r>
              <a:rPr lang="tr-TR" sz="2400" u="sng" dirty="0" smtClean="0"/>
              <a:t> </a:t>
            </a:r>
            <a:r>
              <a:rPr lang="tr-TR" sz="2400" u="sng" dirty="0" err="1" smtClean="0"/>
              <a:t>Football</a:t>
            </a:r>
            <a:r>
              <a:rPr lang="tr-TR" sz="2400" u="sng" dirty="0" smtClean="0"/>
              <a:t> </a:t>
            </a:r>
            <a:r>
              <a:rPr lang="tr-TR" sz="2400" u="sng" dirty="0" err="1" smtClean="0"/>
              <a:t>Federation</a:t>
            </a:r>
            <a:r>
              <a:rPr lang="tr-TR" sz="2400" u="sng" dirty="0" smtClean="0"/>
              <a:t> </a:t>
            </a:r>
            <a:r>
              <a:rPr lang="tr-TR" sz="2400" u="sng" dirty="0" err="1" smtClean="0"/>
              <a:t>Association</a:t>
            </a:r>
            <a:r>
              <a:rPr lang="tr-TR" sz="2400" u="sng" dirty="0" smtClean="0"/>
              <a:t>)</a:t>
            </a:r>
          </a:p>
          <a:p>
            <a:pPr algn="ctr">
              <a:spcBef>
                <a:spcPct val="0"/>
              </a:spcBef>
              <a:defRPr/>
            </a:pPr>
            <a:endParaRPr lang="tr-TR" sz="2400" u="sng" dirty="0" smtClean="0"/>
          </a:p>
          <a:p>
            <a:pPr algn="ctr">
              <a:spcBef>
                <a:spcPct val="0"/>
              </a:spcBef>
              <a:defRPr/>
            </a:pPr>
            <a:r>
              <a:rPr lang="tr-TR" sz="2800" b="1" dirty="0" smtClean="0"/>
              <a:t>Konfederasyonu oluştururlar</a:t>
            </a:r>
            <a:r>
              <a:rPr lang="tr-TR" sz="2800" dirty="0" smtClean="0"/>
              <a:t>.</a:t>
            </a:r>
          </a:p>
          <a:p>
            <a:pPr lvl="0" algn="ctr">
              <a:spcBef>
                <a:spcPct val="0"/>
              </a:spcBef>
              <a:defRPr/>
            </a:pPr>
            <a:endParaRPr lang="tr-TR" sz="4400" b="1" dirty="0" smtClean="0"/>
          </a:p>
        </p:txBody>
      </p:sp>
      <p:sp>
        <p:nvSpPr>
          <p:cNvPr id="9" name="8 Aşağı Ok"/>
          <p:cNvSpPr/>
          <p:nvPr/>
        </p:nvSpPr>
        <p:spPr>
          <a:xfrm>
            <a:off x="5619747" y="4143380"/>
            <a:ext cx="762005"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412546947"/>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5546</TotalTime>
  <Words>1324</Words>
  <Application>Microsoft Office PowerPoint</Application>
  <PresentationFormat>Özel</PresentationFormat>
  <Paragraphs>169</Paragraphs>
  <Slides>34</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34</vt:i4>
      </vt:variant>
    </vt:vector>
  </HeadingPairs>
  <TitlesOfParts>
    <vt:vector size="40" baseType="lpstr">
      <vt:lpstr>Arial</vt:lpstr>
      <vt:lpstr>Times New Roman</vt:lpstr>
      <vt:lpstr>Wingdings</vt:lpstr>
      <vt:lpstr>Calibri</vt:lpstr>
      <vt:lpstr>Lucida Sans Unicode</vt:lpstr>
      <vt:lpstr>Ofis Teması</vt:lpstr>
      <vt:lpstr>SPOR YÖNETİCİLİĞİ DOKTORA PROGRAMI SPOR HUKUKU DERSİ</vt:lpstr>
      <vt:lpstr>IOC : ULUSLAR ARASI OLİMPİYAT KOMİTESİ</vt:lpstr>
      <vt:lpstr>PowerPoint Sunusu</vt:lpstr>
      <vt:lpstr>DERNEKLER  (Türkiye özelinde en az 5)</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IOC</vt:lpstr>
      <vt:lpstr>PowerPoint Sunusu</vt:lpstr>
      <vt:lpstr>PowerPoint Sunusu</vt:lpstr>
      <vt:lpstr>PowerPoint Sunusu</vt:lpstr>
      <vt:lpstr>PowerPoint Sunusu</vt:lpstr>
      <vt:lpstr>PowerPoint Sunusu</vt:lpstr>
      <vt:lpstr>TMOK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Murat Topal</dc:creator>
  <cp:lastModifiedBy>Samsung</cp:lastModifiedBy>
  <cp:revision>291</cp:revision>
  <cp:lastPrinted>2019-11-07T05:50:38Z</cp:lastPrinted>
  <dcterms:created xsi:type="dcterms:W3CDTF">2017-10-03T07:46:27Z</dcterms:created>
  <dcterms:modified xsi:type="dcterms:W3CDTF">2022-02-12T10:05:35Z</dcterms:modified>
</cp:coreProperties>
</file>