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41" r:id="rId1"/>
  </p:sldMasterIdLst>
  <p:notesMasterIdLst>
    <p:notesMasterId r:id="rId70"/>
  </p:notesMasterIdLst>
  <p:sldIdLst>
    <p:sldId id="256"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372" r:id="rId69"/>
  </p:sldIdLst>
  <p:sldSz cx="12192000" cy="6858000"/>
  <p:notesSz cx="6735763" cy="9866313"/>
  <p:embeddedFontLst>
    <p:embeddedFont>
      <p:font typeface="Calibri" pitchFamily="34" charset="0"/>
      <p:regular r:id="rId71"/>
      <p:bold r:id="rId72"/>
      <p:italic r:id="rId73"/>
      <p:boldItalic r:id="rId7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7666" autoAdjust="0"/>
  </p:normalViewPr>
  <p:slideViewPr>
    <p:cSldViewPr snapToGrid="0">
      <p:cViewPr>
        <p:scale>
          <a:sx n="60" d="100"/>
          <a:sy n="60" d="100"/>
        </p:scale>
        <p:origin x="-900" y="-174"/>
      </p:cViewPr>
      <p:guideLst>
        <p:guide orient="horz" pos="2160"/>
        <p:guide pos="3840"/>
      </p:guideLst>
    </p:cSldViewPr>
  </p:slideViewPr>
  <p:outlineViewPr>
    <p:cViewPr>
      <p:scale>
        <a:sx n="33" d="100"/>
        <a:sy n="33" d="100"/>
      </p:scale>
      <p:origin x="0" y="-26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FDEEFCA-2797-4777-8232-2AAD777B6369}" type="datetimeFigureOut">
              <a:rPr lang="tr-TR" smtClean="0"/>
              <a:pPr/>
              <a:t>12.02.2022</a:t>
            </a:fld>
            <a:endParaRPr lang="tr-TR"/>
          </a:p>
        </p:txBody>
      </p:sp>
      <p:sp>
        <p:nvSpPr>
          <p:cNvPr id="4" name="Slayt Görüntüsü Yer Tutucusu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2180C86-1BE4-4C75-A4A2-BAA2ADE5FF65}" type="slidenum">
              <a:rPr lang="tr-TR" smtClean="0"/>
              <a:pPr/>
              <a:t>‹#›</a:t>
            </a:fld>
            <a:endParaRPr lang="tr-TR"/>
          </a:p>
        </p:txBody>
      </p:sp>
    </p:spTree>
    <p:extLst>
      <p:ext uri="{BB962C8B-B14F-4D97-AF65-F5344CB8AC3E}">
        <p14:creationId xmlns:p14="http://schemas.microsoft.com/office/powerpoint/2010/main" val="32304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a:t>
            </a:fld>
            <a:endParaRPr lang="tr-TR"/>
          </a:p>
        </p:txBody>
      </p:sp>
    </p:spTree>
    <p:extLst>
      <p:ext uri="{BB962C8B-B14F-4D97-AF65-F5344CB8AC3E}">
        <p14:creationId xmlns:p14="http://schemas.microsoft.com/office/powerpoint/2010/main" val="383957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smtClean="0"/>
              <a:t>Fonlama:</a:t>
            </a:r>
            <a:r>
              <a:rPr lang="tr-TR" sz="1200" kern="1200" dirty="0" err="1" smtClean="0">
                <a:solidFill>
                  <a:schemeClr val="tx1"/>
                </a:solidFill>
                <a:effectLst/>
                <a:latin typeface="+mn-lt"/>
                <a:ea typeface="+mn-ea"/>
                <a:cs typeface="+mn-cs"/>
              </a:rPr>
              <a:t>Uzun</a:t>
            </a:r>
            <a:r>
              <a:rPr lang="tr-TR" sz="1200" kern="1200" dirty="0" smtClean="0">
                <a:solidFill>
                  <a:schemeClr val="tx1"/>
                </a:solidFill>
                <a:effectLst/>
                <a:latin typeface="+mn-lt"/>
                <a:ea typeface="+mn-ea"/>
                <a:cs typeface="+mn-cs"/>
              </a:rPr>
              <a:t> vadeli borçlanarak, kısa vadeli borçların ödenmesi, </a:t>
            </a:r>
            <a:r>
              <a:rPr lang="tr-TR" sz="1200" kern="1200" dirty="0" err="1" smtClean="0">
                <a:solidFill>
                  <a:schemeClr val="tx1"/>
                </a:solidFill>
                <a:effectLst/>
                <a:latin typeface="+mn-lt"/>
                <a:ea typeface="+mn-ea"/>
                <a:cs typeface="+mn-cs"/>
              </a:rPr>
              <a:t>özkaynaklarını</a:t>
            </a:r>
            <a:r>
              <a:rPr lang="tr-TR" sz="1200" kern="1200" dirty="0" smtClean="0">
                <a:solidFill>
                  <a:schemeClr val="tx1"/>
                </a:solidFill>
                <a:effectLst/>
                <a:latin typeface="+mn-lt"/>
                <a:ea typeface="+mn-ea"/>
                <a:cs typeface="+mn-cs"/>
              </a:rPr>
              <a:t> kullanarak yada borçlanarak kaynak sağlanmasıdır.</a:t>
            </a:r>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22</a:t>
            </a:fld>
            <a:endParaRPr lang="tr-TR"/>
          </a:p>
        </p:txBody>
      </p:sp>
    </p:spTree>
    <p:extLst>
      <p:ext uri="{BB962C8B-B14F-4D97-AF65-F5344CB8AC3E}">
        <p14:creationId xmlns:p14="http://schemas.microsoft.com/office/powerpoint/2010/main" val="123397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8"/>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F239A9A-B4B0-4B32-B8CD-2E25E95134C4}"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004436-CA73-4D53-89B4-2A5C7347BF2F}"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1"/>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1"/>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513FEF9-69D0-4F8C-A336-59491FBEDC47}"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91E21DC-8981-44E6-BC8C-2BA8F673FFBB}"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3"/>
            <a:ext cx="10363200" cy="1362075"/>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004436-CA73-4D53-89B4-2A5C7347BF2F}"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A5666F9-5B40-48E0-8DFD-99EF944CDD22}" type="datetimeFigureOut">
              <a:rPr lang="en-US" smtClean="0"/>
              <a:pPr/>
              <a:t>2/12/2022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A698D6B-2C72-4E21-9893-A649C6E2A47D}" type="datetimeFigureOut">
              <a:rPr lang="en-US" smtClean="0"/>
              <a:pPr/>
              <a:t>2/12/2022</a:t>
            </a:fld>
            <a:endParaRPr lang="en-US" dirty="0"/>
          </a:p>
        </p:txBody>
      </p:sp>
      <p:sp>
        <p:nvSpPr>
          <p:cNvPr id="8" name="7 Altbilgi Yer Tutucusu"/>
          <p:cNvSpPr>
            <a:spLocks noGrp="1"/>
          </p:cNvSpPr>
          <p:nvPr>
            <p:ph type="ftr" sz="quarter" idx="11"/>
          </p:nvPr>
        </p:nvSpPr>
        <p:spPr/>
        <p:txBody>
          <a:bodyPr/>
          <a:lstStyle/>
          <a:p>
            <a:endParaRPr lang="en-US" dirty="0"/>
          </a:p>
        </p:txBody>
      </p:sp>
      <p:sp>
        <p:nvSpPr>
          <p:cNvPr id="9" name="8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86811C9-A66C-49F0-970E-F7B68D9109A0}" type="datetimeFigureOut">
              <a:rPr lang="en-US" smtClean="0"/>
              <a:pPr/>
              <a:t>2/12/2022</a:t>
            </a:fld>
            <a:endParaRPr lang="en-US" dirty="0"/>
          </a:p>
        </p:txBody>
      </p:sp>
      <p:sp>
        <p:nvSpPr>
          <p:cNvPr id="4" name="3 Altbilgi Yer Tutucusu"/>
          <p:cNvSpPr>
            <a:spLocks noGrp="1"/>
          </p:cNvSpPr>
          <p:nvPr>
            <p:ph type="ftr" sz="quarter" idx="11"/>
          </p:nvPr>
        </p:nvSpPr>
        <p:spPr/>
        <p:txBody>
          <a:bodyPr/>
          <a:lstStyle/>
          <a:p>
            <a:endParaRPr lang="en-US" dirty="0"/>
          </a:p>
        </p:txBody>
      </p:sp>
      <p:sp>
        <p:nvSpPr>
          <p:cNvPr id="5" name="4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C01AE78-96A2-4A23-B183-3B6DB4374FE7}" type="datetimeFigureOut">
              <a:rPr lang="en-US" smtClean="0"/>
              <a:pPr/>
              <a:t>2/12/2022</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2" y="273050"/>
            <a:ext cx="4011084" cy="1162050"/>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3AE0757-B101-4811-9189-10EB2F458E2D}" type="datetimeFigureOut">
              <a:rPr lang="en-US" smtClean="0"/>
              <a:pPr/>
              <a:t>2/12/2022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EBDC078-589F-40E3-816C-EE21D62B5BBA}" type="datetimeFigureOut">
              <a:rPr lang="en-US" smtClean="0"/>
              <a:pPr/>
              <a:t>2/12/2022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004436-CA73-4D53-89B4-2A5C7347BF2F}" type="datetimeFigureOut">
              <a:rPr lang="en-US" smtClean="0"/>
              <a:pPr/>
              <a:t>2/12/2022</a:t>
            </a:fld>
            <a:endParaRPr lang="en-US" dirty="0"/>
          </a:p>
        </p:txBody>
      </p:sp>
      <p:sp>
        <p:nvSpPr>
          <p:cNvPr id="5" name="4 Altbilgi Yer Tutucusu"/>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5 Slayt Numarası Yer Tutucusu"/>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604" y="121964"/>
            <a:ext cx="2260716" cy="2198155"/>
          </a:xfrm>
          <a:prstGeom prst="rect">
            <a:avLst/>
          </a:prstGeom>
        </p:spPr>
      </p:pic>
      <p:sp>
        <p:nvSpPr>
          <p:cNvPr id="2" name="Unvan 1">
            <a:extLst>
              <a:ext uri="{FF2B5EF4-FFF2-40B4-BE49-F238E27FC236}">
                <a16:creationId xmlns="" xmlns:a16="http://schemas.microsoft.com/office/drawing/2014/main" id="{EA2E9A83-DAEE-43BA-A7DB-5A86138D7B43}"/>
              </a:ext>
            </a:extLst>
          </p:cNvPr>
          <p:cNvSpPr>
            <a:spLocks noGrp="1"/>
          </p:cNvSpPr>
          <p:nvPr>
            <p:ph type="ctrTitle"/>
          </p:nvPr>
        </p:nvSpPr>
        <p:spPr>
          <a:xfrm>
            <a:off x="364974" y="2421684"/>
            <a:ext cx="11368584" cy="1781530"/>
          </a:xfrm>
        </p:spPr>
        <p:txBody>
          <a:bodyPr>
            <a:noAutofit/>
          </a:bodyPr>
          <a:lstStyle/>
          <a:p>
            <a:r>
              <a:rPr lang="tr-TR" sz="4400" b="1" dirty="0" smtClean="0"/>
              <a:t>SPOR YÖNETİCİLİĞİ</a:t>
            </a:r>
            <a:r>
              <a:rPr lang="tr-TR" sz="4000" b="1" dirty="0" smtClean="0"/>
              <a:t/>
            </a:r>
            <a:br>
              <a:rPr lang="tr-TR" sz="4000" b="1" dirty="0" smtClean="0"/>
            </a:br>
            <a:r>
              <a:rPr lang="tr-TR" sz="3600" b="1" dirty="0" smtClean="0"/>
              <a:t>DOKTORA PROGRAMI</a:t>
            </a:r>
            <a:r>
              <a:rPr lang="tr-TR" sz="4000" b="1" dirty="0" smtClean="0"/>
              <a:t/>
            </a:r>
            <a:br>
              <a:rPr lang="tr-TR" sz="4000" b="1" dirty="0" smtClean="0"/>
            </a:br>
            <a:r>
              <a:rPr lang="tr-TR" sz="3200" b="1" dirty="0" smtClean="0"/>
              <a:t>SPOR HUKUKU DERSİ</a:t>
            </a:r>
            <a:endParaRPr lang="tr-TR" sz="3200" dirty="0"/>
          </a:p>
        </p:txBody>
      </p:sp>
      <p:sp>
        <p:nvSpPr>
          <p:cNvPr id="3" name="Alt Başlık 2">
            <a:extLst>
              <a:ext uri="{FF2B5EF4-FFF2-40B4-BE49-F238E27FC236}">
                <a16:creationId xmlns="" xmlns:a16="http://schemas.microsoft.com/office/drawing/2014/main" id="{C3F34A1E-1496-438D-BEAB-F2BBC2642C78}"/>
              </a:ext>
            </a:extLst>
          </p:cNvPr>
          <p:cNvSpPr>
            <a:spLocks noGrp="1"/>
          </p:cNvSpPr>
          <p:nvPr>
            <p:ph type="subTitle" idx="1"/>
          </p:nvPr>
        </p:nvSpPr>
        <p:spPr>
          <a:xfrm>
            <a:off x="297713" y="4455650"/>
            <a:ext cx="11521248" cy="831270"/>
          </a:xfrm>
        </p:spPr>
        <p:txBody>
          <a:bodyPr>
            <a:noAutofit/>
          </a:bodyPr>
          <a:lstStyle/>
          <a:p>
            <a:pPr algn="ctr"/>
            <a:r>
              <a:rPr lang="tr-TR" sz="4800" b="1" dirty="0" smtClean="0">
                <a:solidFill>
                  <a:schemeClr val="tx1"/>
                </a:solidFill>
              </a:rPr>
              <a:t>Prof. Dr. Soner ÇANKAYA</a:t>
            </a:r>
            <a:endParaRPr lang="tr-TR" sz="4800" b="1" dirty="0">
              <a:solidFill>
                <a:schemeClr val="tx1"/>
              </a:solidFill>
            </a:endParaRPr>
          </a:p>
          <a:p>
            <a:pPr algn="ctr"/>
            <a:endParaRPr lang="tr-TR" sz="4800" b="1"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945" y="1623631"/>
            <a:ext cx="3082664" cy="241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Spor Hukuku - Evren Hukuk Büros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6" y="1746914"/>
            <a:ext cx="3199500" cy="229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650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6204" y="1504668"/>
            <a:ext cx="10972800" cy="4525963"/>
          </a:xfrm>
        </p:spPr>
        <p:txBody>
          <a:bodyPr/>
          <a:lstStyle/>
          <a:p>
            <a:pPr marL="0" indent="0" algn="just">
              <a:lnSpc>
                <a:spcPct val="150000"/>
              </a:lnSpc>
              <a:buNone/>
            </a:pPr>
            <a:r>
              <a:rPr lang="tr-TR" dirty="0" smtClean="0"/>
              <a:t>Günümüzde </a:t>
            </a:r>
            <a:r>
              <a:rPr lang="tr-TR" dirty="0"/>
              <a:t>kulüpler çeşitli sebepler yüzünden şirketleşmeye gitmişlerdir. Bu sebepler arasında küreselleşmenin de etkisiyle büyüyen futbol ekonomisinin ortaya çıkardığı büyüyen rekabet ortamı, mevcut dernek statüsündeki kulüplerin ihtiyaçlarını karşılayamayarak, kar güden bir yapıya bürünmüş olmalarıdır. Ayrıca kulüplerin şirketleşmesi, hedef kitleyi arttırmak, salon ve stadyumları doldurmaya yönelik yapılan faaliyetler olarak değerlendirilebilir. </a:t>
            </a:r>
          </a:p>
        </p:txBody>
      </p:sp>
      <p:sp>
        <p:nvSpPr>
          <p:cNvPr id="2" name="Dikdörtgen 1"/>
          <p:cNvSpPr/>
          <p:nvPr/>
        </p:nvSpPr>
        <p:spPr>
          <a:xfrm>
            <a:off x="3462031" y="835500"/>
            <a:ext cx="6446508" cy="671851"/>
          </a:xfrm>
          <a:prstGeom prst="rect">
            <a:avLst/>
          </a:prstGeom>
        </p:spPr>
        <p:txBody>
          <a:bodyPr wrap="none">
            <a:spAutoFit/>
          </a:bodyPr>
          <a:lstStyle/>
          <a:p>
            <a:pPr>
              <a:lnSpc>
                <a:spcPct val="150000"/>
              </a:lnSpc>
            </a:pPr>
            <a:r>
              <a:rPr lang="tr-TR" sz="2800" b="1" dirty="0"/>
              <a:t>Ticaret Şirketi Statüsündeki Spor Kulüpleri</a:t>
            </a:r>
          </a:p>
        </p:txBody>
      </p:sp>
    </p:spTree>
    <p:extLst>
      <p:ext uri="{BB962C8B-B14F-4D97-AF65-F5344CB8AC3E}">
        <p14:creationId xmlns:p14="http://schemas.microsoft.com/office/powerpoint/2010/main" val="377566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0830" y="1402096"/>
            <a:ext cx="10820400" cy="4024125"/>
          </a:xfrm>
        </p:spPr>
        <p:txBody>
          <a:bodyPr>
            <a:normAutofit fontScale="92500" lnSpcReduction="10000"/>
          </a:bodyPr>
          <a:lstStyle/>
          <a:p>
            <a:pPr marL="0" indent="0" algn="just">
              <a:lnSpc>
                <a:spcPct val="150000"/>
              </a:lnSpc>
              <a:buNone/>
            </a:pPr>
            <a:r>
              <a:rPr lang="tr-TR" dirty="0"/>
              <a:t>1980’li yıllar sonrasında, sadece küreselleşme olgusunun ortaya çıkması değil, TV olgusunun da ortaya çıkmasıyla yayınların yaygınlık göstererek, çok yüksek oranda hedef kitle artışının olması dolayısıyla kulüpler, devasa boyuta ulaşan bütçeleri yönetemez hale gelmeleriyle birlikte dernek yapısını terk etmek zorunda kalmışlardır. Şirketleşen kulüpler sadece sportif anlamda değil, farklı alanlarda ticari faaliyetlerde bulunarak çeşitli kaynaklar elde etmeyi amaçlamış ve kulüp bünyesinde farklı tüzel kişilikler kurma yoluna gitmişlerdir. Yukarıda kısaca bahsettiğimiz kulüplerin, şirketleşme yoluna gitme sebepleri aşağıda kapsamlı bir şekilde belirtilmiştir.</a:t>
            </a:r>
          </a:p>
          <a:p>
            <a:pPr marL="0" indent="0" algn="just">
              <a:lnSpc>
                <a:spcPct val="150000"/>
              </a:lnSpc>
              <a:buNone/>
            </a:pPr>
            <a:endParaRPr lang="tr-TR" dirty="0"/>
          </a:p>
        </p:txBody>
      </p:sp>
    </p:spTree>
    <p:extLst>
      <p:ext uri="{BB962C8B-B14F-4D97-AF65-F5344CB8AC3E}">
        <p14:creationId xmlns:p14="http://schemas.microsoft.com/office/powerpoint/2010/main" val="322323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7561" y="357753"/>
            <a:ext cx="10820400" cy="5974808"/>
          </a:xfrm>
        </p:spPr>
        <p:txBody>
          <a:bodyPr>
            <a:noAutofit/>
          </a:bodyPr>
          <a:lstStyle/>
          <a:p>
            <a:pPr lvl="0" algn="just">
              <a:lnSpc>
                <a:spcPct val="160000"/>
              </a:lnSpc>
            </a:pPr>
            <a:r>
              <a:rPr lang="tr-TR" dirty="0"/>
              <a:t>Büyük bütçeleri dernek statüsüyle yönetmenin zorluğu,</a:t>
            </a:r>
          </a:p>
          <a:p>
            <a:pPr lvl="0" algn="just">
              <a:lnSpc>
                <a:spcPct val="160000"/>
              </a:lnSpc>
            </a:pPr>
            <a:r>
              <a:rPr lang="tr-TR" dirty="0"/>
              <a:t>Kurumsal kimlik ve profesyonelleşmek,</a:t>
            </a:r>
          </a:p>
          <a:p>
            <a:pPr lvl="0" algn="just">
              <a:lnSpc>
                <a:spcPct val="160000"/>
              </a:lnSpc>
            </a:pPr>
            <a:r>
              <a:rPr lang="tr-TR" dirty="0"/>
              <a:t>Halka açılma,</a:t>
            </a:r>
          </a:p>
          <a:p>
            <a:pPr lvl="0" algn="just">
              <a:lnSpc>
                <a:spcPct val="160000"/>
              </a:lnSpc>
            </a:pPr>
            <a:r>
              <a:rPr lang="tr-TR" dirty="0"/>
              <a:t>Dernek statüsünde yapılması mümkün olmayan, ticari faaliyetleri yapabilmek,</a:t>
            </a:r>
          </a:p>
          <a:p>
            <a:pPr lvl="0" algn="just">
              <a:lnSpc>
                <a:spcPct val="160000"/>
              </a:lnSpc>
            </a:pPr>
            <a:r>
              <a:rPr lang="tr-TR" dirty="0"/>
              <a:t>Bünyelerindeki kulüplere fon kaynağı sağlayabilmek,</a:t>
            </a:r>
          </a:p>
          <a:p>
            <a:pPr lvl="0" algn="just">
              <a:lnSpc>
                <a:spcPct val="160000"/>
              </a:lnSpc>
            </a:pPr>
            <a:r>
              <a:rPr lang="tr-TR" dirty="0"/>
              <a:t>UEFA’nın 2004/2005 sezonundan itibaren lisans hakkını elde edebilmek için zorunlu kıldığı, kriterlere uyum açısından kurumsal yönetim ilkelerini uygulayabilmek,</a:t>
            </a:r>
          </a:p>
          <a:p>
            <a:pPr lvl="0" algn="just">
              <a:lnSpc>
                <a:spcPct val="160000"/>
              </a:lnSpc>
            </a:pPr>
            <a:r>
              <a:rPr lang="tr-TR" dirty="0"/>
              <a:t>Uluslararası alanda markalaşmak,</a:t>
            </a:r>
          </a:p>
          <a:p>
            <a:pPr lvl="0" algn="just">
              <a:lnSpc>
                <a:spcPct val="160000"/>
              </a:lnSpc>
            </a:pPr>
            <a:r>
              <a:rPr lang="tr-TR" dirty="0"/>
              <a:t>Kreditör kolaylığı sağlayabilmek,</a:t>
            </a:r>
          </a:p>
          <a:p>
            <a:pPr marL="0" indent="0" algn="just">
              <a:lnSpc>
                <a:spcPct val="160000"/>
              </a:lnSpc>
              <a:buNone/>
            </a:pPr>
            <a:endParaRPr lang="tr-TR" dirty="0"/>
          </a:p>
        </p:txBody>
      </p:sp>
    </p:spTree>
    <p:extLst>
      <p:ext uri="{BB962C8B-B14F-4D97-AF65-F5344CB8AC3E}">
        <p14:creationId xmlns:p14="http://schemas.microsoft.com/office/powerpoint/2010/main" val="239867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8862" y="835573"/>
            <a:ext cx="10820400" cy="5391806"/>
          </a:xfrm>
        </p:spPr>
        <p:txBody>
          <a:bodyPr>
            <a:noAutofit/>
          </a:bodyPr>
          <a:lstStyle/>
          <a:p>
            <a:pPr marL="0" indent="0" algn="just">
              <a:lnSpc>
                <a:spcPct val="150000"/>
              </a:lnSpc>
              <a:buNone/>
            </a:pPr>
            <a:r>
              <a:rPr lang="tr-TR" dirty="0" smtClean="0"/>
              <a:t>	Kulüplerin </a:t>
            </a:r>
            <a:r>
              <a:rPr lang="tr-TR" dirty="0"/>
              <a:t>şirketleşmesinde, marka değeri, taraftar potansiyeli, sportif anlamda başarı, tecrübe, ulusal ve uluslararası itibar, gayrimenkul gibi faktörler kulüpler için çok büyük artı değere sahiptir. Tabi şirketleşmenin getirdiği bazı dezavantajlar da söz konusudur. Bu dezavantajlar, elde edilen başarının ticari olarak geri dönmemesi, profesyonelleşememek, açık ve şeffaf olamayarak kurumsal kimlik kazanamamak, bağımsız denetim eksikliği, strateji eksikliği ve orantısız borçlanmayla geleceğin ipotek altına alınması olarak gösterilebilir. Günümüzde başarılı diye adlandırabileceğimiz spor kulüpleri, profesyonelleşmiş, kurumsal kimlik kazanmış, mevcut ekonominin gereklerine uyarak medya, telekomünikasyon vs. gibi alanlarda sponsorlar bularak yeni yatırımlarla kaynak yaratma peşindedir.</a:t>
            </a:r>
          </a:p>
          <a:p>
            <a:pPr marL="0" indent="0" algn="just">
              <a:lnSpc>
                <a:spcPct val="150000"/>
              </a:lnSpc>
              <a:buNone/>
            </a:pPr>
            <a:endParaRPr lang="tr-TR" dirty="0"/>
          </a:p>
        </p:txBody>
      </p:sp>
    </p:spTree>
    <p:extLst>
      <p:ext uri="{BB962C8B-B14F-4D97-AF65-F5344CB8AC3E}">
        <p14:creationId xmlns:p14="http://schemas.microsoft.com/office/powerpoint/2010/main" val="60854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lnSpc>
                <a:spcPct val="150000"/>
              </a:lnSpc>
              <a:buNone/>
            </a:pPr>
            <a:r>
              <a:rPr lang="tr-TR" dirty="0" smtClean="0"/>
              <a:t>	Spor </a:t>
            </a:r>
            <a:r>
              <a:rPr lang="tr-TR" dirty="0"/>
              <a:t>kulüplerinin yapılanma süreci ilk olarak “Klasik Model” ile başlamıştır. Kulüpler bünyelerindeki üyeler ile oluşan “Genel Kurul” ve genel kurul yönetimine aday üyeler vardır. Kulüp üyelerinin ticari anlamda kulüple hiçbir bağlantısı yoktur. Klasik modelde kulüpler için hedef sportif başarıdır. Dolayısıyla başarı yönetimlerin buldukları kaynaklara ve idari bilgi, becerisine endekslidir.</a:t>
            </a:r>
          </a:p>
        </p:txBody>
      </p:sp>
    </p:spTree>
    <p:extLst>
      <p:ext uri="{BB962C8B-B14F-4D97-AF65-F5344CB8AC3E}">
        <p14:creationId xmlns:p14="http://schemas.microsoft.com/office/powerpoint/2010/main" val="275725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lnSpc>
                <a:spcPct val="150000"/>
              </a:lnSpc>
              <a:buNone/>
            </a:pPr>
            <a:r>
              <a:rPr lang="tr-TR" sz="2800" dirty="0"/>
              <a:t> Ticari statüdeki kulüpleri 3 bölümde inceleyebiliriz. Örneklendirecek olursak; ülkemizden Bursaspor, </a:t>
            </a:r>
            <a:r>
              <a:rPr lang="tr-TR" sz="2800" dirty="0" err="1"/>
              <a:t>Kayserispor</a:t>
            </a:r>
            <a:r>
              <a:rPr lang="tr-TR" sz="2800" dirty="0"/>
              <a:t>, Ankaragücü, Gençlerbirliği, Avrupa’dan ise Köln ve </a:t>
            </a:r>
            <a:r>
              <a:rPr lang="tr-TR" sz="2800" dirty="0" err="1"/>
              <a:t>Bochum</a:t>
            </a:r>
            <a:r>
              <a:rPr lang="tr-TR" sz="2800" dirty="0"/>
              <a:t> gibi kulüplerin yukarıda anlattığımız Klasik modelle </a:t>
            </a:r>
            <a:r>
              <a:rPr lang="tr-TR" sz="2800" dirty="0" smtClean="0"/>
              <a:t>yönetilmektedir.</a:t>
            </a:r>
            <a:endParaRPr lang="tr-TR" sz="2800" dirty="0"/>
          </a:p>
        </p:txBody>
      </p:sp>
    </p:spTree>
    <p:extLst>
      <p:ext uri="{BB962C8B-B14F-4D97-AF65-F5344CB8AC3E}">
        <p14:creationId xmlns:p14="http://schemas.microsoft.com/office/powerpoint/2010/main" val="2257930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8465" y="1333659"/>
            <a:ext cx="10820400" cy="4751831"/>
          </a:xfrm>
        </p:spPr>
        <p:txBody>
          <a:bodyPr>
            <a:noAutofit/>
          </a:bodyPr>
          <a:lstStyle/>
          <a:p>
            <a:pPr marL="0" indent="0" algn="just">
              <a:lnSpc>
                <a:spcPct val="150000"/>
              </a:lnSpc>
              <a:buNone/>
            </a:pPr>
            <a:r>
              <a:rPr lang="tr-TR" dirty="0" smtClean="0"/>
              <a:t>	Dünya </a:t>
            </a:r>
            <a:r>
              <a:rPr lang="tr-TR" dirty="0"/>
              <a:t>ve Türkiye’deki diğer modelleri incelediğimizde ise; Aile şirketi modeliyle yönetilen, yani; Bir kişiye veya bir topluluğa (Aile) bağlı yönetilen bir şirketleşme modelidir. Aile şirket modeli en çok İngiltere’de görülmektedir. Bu modeli örneklendirirsek;  Manchester City, Paris Saint </a:t>
            </a:r>
            <a:r>
              <a:rPr lang="tr-TR" dirty="0" err="1"/>
              <a:t>Germain</a:t>
            </a:r>
            <a:r>
              <a:rPr lang="tr-TR" dirty="0"/>
              <a:t> gibi kulüpler, Arap sermayesine sahip aileler tarafından yönetilmektedir. Yine </a:t>
            </a:r>
            <a:r>
              <a:rPr lang="tr-TR" dirty="0" err="1"/>
              <a:t>Chelsea</a:t>
            </a:r>
            <a:r>
              <a:rPr lang="tr-TR" dirty="0"/>
              <a:t> kulübü, Rus sermayesine sahip aile tarafından yönetilmektedir. Fulham kulübü, Hindistan sermayesine sahip aile tarafından yönetilmektedir. Liverpool gibi birçok kulüp daha bu modele örnek gösterilebilir. </a:t>
            </a:r>
          </a:p>
        </p:txBody>
      </p:sp>
    </p:spTree>
    <p:extLst>
      <p:ext uri="{BB962C8B-B14F-4D97-AF65-F5344CB8AC3E}">
        <p14:creationId xmlns:p14="http://schemas.microsoft.com/office/powerpoint/2010/main" val="9297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lnSpc>
                <a:spcPct val="150000"/>
              </a:lnSpc>
              <a:buNone/>
            </a:pPr>
            <a:r>
              <a:rPr lang="tr-TR" dirty="0" smtClean="0"/>
              <a:t>	Başka </a:t>
            </a:r>
            <a:r>
              <a:rPr lang="tr-TR" dirty="0"/>
              <a:t>bir model ise “Ara Model” </a:t>
            </a:r>
            <a:r>
              <a:rPr lang="tr-TR" dirty="0" err="1"/>
              <a:t>dir</a:t>
            </a:r>
            <a:r>
              <a:rPr lang="tr-TR" dirty="0"/>
              <a:t>. Bu model “Klasik </a:t>
            </a:r>
            <a:r>
              <a:rPr lang="tr-TR" dirty="0" err="1"/>
              <a:t>Model”in</a:t>
            </a:r>
            <a:r>
              <a:rPr lang="tr-TR" dirty="0"/>
              <a:t> devamı niteliğindedir. Şöyle ki; bu modelde kulübün bir bölümü halka arz edilir. “Ara </a:t>
            </a:r>
            <a:r>
              <a:rPr lang="tr-TR" dirty="0" err="1"/>
              <a:t>Model”e</a:t>
            </a:r>
            <a:r>
              <a:rPr lang="tr-TR" dirty="0"/>
              <a:t> örnek verecek olursak; ülkemizde büyük kulüp diye adlandırılan GS, FB ve TS, Avrupa’dan ise </a:t>
            </a:r>
            <a:r>
              <a:rPr lang="tr-TR" dirty="0" err="1"/>
              <a:t>Borussia</a:t>
            </a:r>
            <a:r>
              <a:rPr lang="tr-TR" dirty="0"/>
              <a:t> </a:t>
            </a:r>
            <a:r>
              <a:rPr lang="tr-TR" dirty="0" err="1"/>
              <a:t>Dordmund</a:t>
            </a:r>
            <a:r>
              <a:rPr lang="tr-TR" dirty="0"/>
              <a:t> ve Bayer </a:t>
            </a:r>
            <a:r>
              <a:rPr lang="tr-TR" dirty="0" err="1"/>
              <a:t>Leverkusen’i</a:t>
            </a:r>
            <a:r>
              <a:rPr lang="tr-TR" dirty="0"/>
              <a:t> örnek olarak gösterebiliriz. Kulüplerin şirketleşmesinde en büyük etken halka </a:t>
            </a:r>
            <a:r>
              <a:rPr lang="tr-TR" dirty="0" err="1"/>
              <a:t>arz’dır</a:t>
            </a:r>
            <a:r>
              <a:rPr lang="tr-TR" dirty="0"/>
              <a:t>. Halka açılan kulüpler uzun vadede fonlanma imkânı bularak mevcut piyasada rekabet üstünlüğünü ele geçirme yoluna gitmişlerdir. Kulüplerin halka açılması bazı avantajları da beraberinde getirmiştir. </a:t>
            </a:r>
          </a:p>
        </p:txBody>
      </p:sp>
    </p:spTree>
    <p:extLst>
      <p:ext uri="{BB962C8B-B14F-4D97-AF65-F5344CB8AC3E}">
        <p14:creationId xmlns:p14="http://schemas.microsoft.com/office/powerpoint/2010/main" val="233371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6178" y="1418690"/>
            <a:ext cx="10820400" cy="4792924"/>
          </a:xfrm>
        </p:spPr>
        <p:txBody>
          <a:bodyPr>
            <a:noAutofit/>
          </a:bodyPr>
          <a:lstStyle/>
          <a:p>
            <a:pPr marL="0" indent="0" algn="just">
              <a:lnSpc>
                <a:spcPct val="150000"/>
              </a:lnSpc>
              <a:buNone/>
            </a:pPr>
            <a:r>
              <a:rPr lang="tr-TR" dirty="0" smtClean="0"/>
              <a:t>	Bu </a:t>
            </a:r>
            <a:r>
              <a:rPr lang="tr-TR" dirty="0"/>
              <a:t>avantajlar, hisse senetlerinin işlem görmesinden dolayı kulüp tanıtımı, kurumsallaşma ve finansman sağlama olarak karşımıza çıkmaktadır. Kulüplerin halka arzı iki şekilde gerçekleşmektedir. Birinci yol; şirket hisse senetlerinin veya sermaye artırımı yolu ile arttırılan sermayeyi temsilen hisse senetlerinin halka arzı, ikinci yol ise; kurucuların taahhüt altına aldığı payların bir bölümünün dışında kalan kısmın halka satılması ile gerçekleşebilir. Halka arz edilen sportif A.Ş.’</a:t>
            </a:r>
            <a:r>
              <a:rPr lang="tr-TR" dirty="0" err="1"/>
              <a:t>lerin</a:t>
            </a:r>
            <a:r>
              <a:rPr lang="tr-TR" dirty="0"/>
              <a:t> kurulum aşamasında kulüplerin, markalarıyla alakalı ticari haklarını, lisans hakkı kiralama sözleşmesi ile mevcut şirkete devredilmesi söz konusudur. </a:t>
            </a:r>
          </a:p>
        </p:txBody>
      </p:sp>
    </p:spTree>
    <p:extLst>
      <p:ext uri="{BB962C8B-B14F-4D97-AF65-F5344CB8AC3E}">
        <p14:creationId xmlns:p14="http://schemas.microsoft.com/office/powerpoint/2010/main" val="271726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lnSpc>
                <a:spcPct val="150000"/>
              </a:lnSpc>
              <a:buNone/>
            </a:pPr>
            <a:r>
              <a:rPr lang="tr-TR" dirty="0" smtClean="0"/>
              <a:t>	Ayrıca </a:t>
            </a:r>
            <a:r>
              <a:rPr lang="tr-TR" dirty="0"/>
              <a:t>profesyonel futbol takımı kira sözleşmesiyle şirkete kiralanmaktadır. Kulüp 3. Kişilerle gelir nitelikli yaptığı sözleşmeleri de (TV gelirleri, Sponsorluk vs.) temlik anlaşmasıyla halka açık şirkete devredilmektedir. Yukarıda daha önce belirttiğimiz gibi kulüpler halka arz yoluyla, şirkete fon sağlama, profesyonelleşme, kurumsal kimlik kazandırma, tanıtım gibi avantajlar sağlayabilir. Ayrıca şirketin hisse senetlerinin mevcut pazardaki değerini tespit etmesi de halka arz yoluyla kulübün fayda sağladığı unsurlardandır. </a:t>
            </a:r>
          </a:p>
        </p:txBody>
      </p:sp>
    </p:spTree>
    <p:extLst>
      <p:ext uri="{BB962C8B-B14F-4D97-AF65-F5344CB8AC3E}">
        <p14:creationId xmlns:p14="http://schemas.microsoft.com/office/powerpoint/2010/main" val="365464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26309" y="1785619"/>
            <a:ext cx="11372045" cy="1415024"/>
          </a:xfrm>
        </p:spPr>
        <p:txBody>
          <a:bodyPr>
            <a:normAutofit/>
          </a:bodyPr>
          <a:lstStyle/>
          <a:p>
            <a:pPr algn="ctr"/>
            <a:r>
              <a:rPr lang="tr-TR" sz="3200" b="1" dirty="0" smtClean="0">
                <a:latin typeface="Calibri" pitchFamily="34" charset="0"/>
                <a:cs typeface="Calibri" pitchFamily="34" charset="0"/>
              </a:rPr>
              <a:t>TÜRKİYE’DE KULÜPLERİN ŞİRKETLEŞME ŞEKİLLERİ ve BORÇ SORUNU</a:t>
            </a:r>
            <a:endParaRPr lang="tr-TR" sz="3200" b="1" dirty="0">
              <a:latin typeface="Calibri" pitchFamily="34" charset="0"/>
              <a:cs typeface="Calibri" pitchFamily="34" charset="0"/>
            </a:endParaRPr>
          </a:p>
        </p:txBody>
      </p:sp>
    </p:spTree>
    <p:extLst>
      <p:ext uri="{BB962C8B-B14F-4D97-AF65-F5344CB8AC3E}">
        <p14:creationId xmlns:p14="http://schemas.microsoft.com/office/powerpoint/2010/main" val="247138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
          <p:cNvSpPr>
            <a:spLocks noChangeArrowheads="1"/>
          </p:cNvSpPr>
          <p:nvPr/>
        </p:nvSpPr>
        <p:spPr bwMode="auto">
          <a:xfrm>
            <a:off x="285710" y="1839859"/>
            <a:ext cx="11333476" cy="2000499"/>
          </a:xfrm>
          <a:prstGeom prst="rect">
            <a:avLst/>
          </a:prstGeom>
          <a:noFill/>
          <a:ln w="9525">
            <a:noFill/>
            <a:miter lim="800000"/>
            <a:headEnd/>
            <a:tailEnd/>
          </a:ln>
          <a:effectLst/>
        </p:spPr>
        <p:txBody>
          <a:bodyPr vert="horz" wrap="square" lIns="449121" tIns="152352" rIns="-180918"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06425" algn="l"/>
              </a:tabLst>
            </a:pPr>
            <a:endPar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06425" algn="l"/>
              </a:tabLst>
            </a:pP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Türkiye’de de tüm Dünya’da olduğu gibi rekabet ortamının üst seviyeye</a:t>
            </a:r>
            <a:r>
              <a:rPr kumimoji="0" lang="tr-TR" sz="24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çıkması sonucu, kulüpler birçok gelir kaynakları yaratmıştır. Bu durum paralelinde yüksek maliyetleri getirmiş ve futbol kulüplerinin mevcut finansman ihtiyacını arttırmıştır.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Dikdörtgen 1"/>
          <p:cNvSpPr/>
          <p:nvPr/>
        </p:nvSpPr>
        <p:spPr>
          <a:xfrm>
            <a:off x="1245476" y="1371628"/>
            <a:ext cx="9963807" cy="523220"/>
          </a:xfrm>
          <a:prstGeom prst="rect">
            <a:avLst/>
          </a:prstGeom>
        </p:spPr>
        <p:txBody>
          <a:bodyPr wrap="square">
            <a:spAutoFit/>
          </a:bodyPr>
          <a:lstStyle/>
          <a:p>
            <a:pPr algn="ctr"/>
            <a:r>
              <a:rPr lang="tr-TR" sz="2800" b="1" dirty="0"/>
              <a:t>TÜRK FUTBOL KULÜPLERİNİN, ŞİRKET HİSSELERİNİN HALKA  ARZI </a:t>
            </a:r>
          </a:p>
        </p:txBody>
      </p:sp>
    </p:spTree>
    <p:extLst>
      <p:ext uri="{BB962C8B-B14F-4D97-AF65-F5344CB8AC3E}">
        <p14:creationId xmlns:p14="http://schemas.microsoft.com/office/powerpoint/2010/main" val="3943401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1"/>
          <p:cNvSpPr>
            <a:spLocks noChangeArrowheads="1"/>
          </p:cNvSpPr>
          <p:nvPr/>
        </p:nvSpPr>
        <p:spPr bwMode="auto">
          <a:xfrm>
            <a:off x="285709" y="2083820"/>
            <a:ext cx="11525331"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06425" algn="l"/>
              </a:tabLst>
            </a:pP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Kulüplerin vergi avantajlarından yararlanması konusunu ise şöyle açıklayabiliriz; Kulüpler, kurumlar vergisinden muaf tutulmaktadır. Devlet eski adıyla Beden Terbiyesi, yeni adıyla Gençlik ve Spor Hizmetleri</a:t>
            </a:r>
            <a:r>
              <a:rPr kumimoji="0" lang="tr-TR" sz="24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teşkilatına dâhil tüm derneklere ve kamu kurumlarına spor adı altında kurulan, spor hizmeti vererek spora teşvik eden tüm anonim şirketleri kurumlar vergisinden muaf tutmuştur. Bu avantajdan yararlanmak için ise yapılan faaliyetlerin sporla ilişkili olması gerekir yaptırımına uyulması istenmiştir.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61907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1"/>
          <p:cNvSpPr>
            <a:spLocks noChangeArrowheads="1"/>
          </p:cNvSpPr>
          <p:nvPr/>
        </p:nvSpPr>
        <p:spPr bwMode="auto">
          <a:xfrm>
            <a:off x="285710" y="1940944"/>
            <a:ext cx="1162058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06425" algn="l"/>
              </a:tabLst>
            </a:pP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Ülkemizdeki futbol kulüpleri her geçen yıl artış gösteren finansal dengesizliğin önüne geçmek ve mevcut borçlardan kurtulmak adına çeşitli kaynak yaratma politikaları izlemişlerdir. Kulüpler mevcut dernek statüsüyle finans temini sağlayamadığı için şirketleşme yoluna gitmişlerdir. Şirketleşen kulüpler daha sonra, Avrupa modellerinden faydalanarak şirket hisselerinin bir bölümünü halkın arzına sunmuştur. Kulüplerin şirketleşmeye yönelmesinin en önemli sebebi hisselerin halkın arzına sunulmasıdır. Kulüpler bu yolla uzun vadeli </a:t>
            </a:r>
            <a:r>
              <a:rPr kumimoji="0" lang="tr-T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fonlama</a:t>
            </a: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sağlayarak yükselen rekabette üstün gelmeye çalışmışlardır.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8249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1"/>
          <p:cNvSpPr>
            <a:spLocks noChangeArrowheads="1"/>
          </p:cNvSpPr>
          <p:nvPr/>
        </p:nvSpPr>
        <p:spPr bwMode="auto">
          <a:xfrm>
            <a:off x="380960" y="1911296"/>
            <a:ext cx="1152533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06425" algn="l"/>
              </a:tabLst>
            </a:pP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Türkiye halka arz modelini uygularken yüksek oranda borçlu pozisyonlarını daha iyi duruma getirebilmek için uygulanmıştır. Ancak Avrupa’da kulüpler, ülkemizde uygulanan halka arz modelini para kazanma aracı olarak kullanmaktadır. Ülkemizde halka arz uygulaması 2002-2005 dönemlerinde gerçekleşmiş olup, birçok kulüp şirketleşerek, halka arz edilmiştir. Ancak bu kulüplerden sadece FB, GS, BJK, TS hisselerini halkın arzına sunmuş ve hisseleri hala </a:t>
            </a:r>
            <a:r>
              <a:rPr kumimoji="0" lang="tr-T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BİST’te</a:t>
            </a: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işlem görmektedir.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12900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80960" y="1997839"/>
            <a:ext cx="11430080" cy="2308324"/>
          </a:xfrm>
          <a:prstGeom prst="rect">
            <a:avLst/>
          </a:prstGeom>
        </p:spPr>
        <p:txBody>
          <a:bodyPr wrap="square">
            <a:spAutoFit/>
          </a:bodyPr>
          <a:lstStyle/>
          <a:p>
            <a:pPr algn="just"/>
            <a:r>
              <a:rPr lang="tr-TR" dirty="0" smtClean="0"/>
              <a:t>    </a:t>
            </a:r>
            <a:r>
              <a:rPr lang="tr-TR" sz="2400" dirty="0" smtClean="0"/>
              <a:t>Sermaye Piyasası Kurulu (SPK) futbol kulüplerinin şirketleşmesi sonucu hisselerinin halka arz edilmesiyle 2002 yılında kulüplerin halka arzıyla birlikte belirlenen bazı kriterler yayınlamıştır. Bu kriterler açıklık ve şeffaflıktır. Günümüzdeki ismiyle BİST, 2005’de İMKB olarak “XSPOR” ismiyle spor endeksi ana sektörü olan Ulusal Hizmetlerin bir alt endeksi olarak hesaplanması kararlaştırılmıştır. </a:t>
            </a:r>
            <a:endParaRPr lang="tr-TR" sz="2400" dirty="0"/>
          </a:p>
        </p:txBody>
      </p:sp>
    </p:spTree>
    <p:extLst>
      <p:ext uri="{BB962C8B-B14F-4D97-AF65-F5344CB8AC3E}">
        <p14:creationId xmlns:p14="http://schemas.microsoft.com/office/powerpoint/2010/main" val="3815716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1"/>
          <p:cNvSpPr>
            <a:spLocks noChangeArrowheads="1"/>
          </p:cNvSpPr>
          <p:nvPr/>
        </p:nvSpPr>
        <p:spPr bwMode="auto">
          <a:xfrm>
            <a:off x="761962" y="1982734"/>
            <a:ext cx="1095382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06425" algn="l"/>
              </a:tabLst>
            </a:pP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Türkiye’nin halka arzı gerçekleşen ilk kulübü Beşiktaş’tır. Model olarak İngiliz Manchester United takımının uyguladığı model benimsenmiştir. Bu model bu nedenle ”İngiliz Modeli” olarak adlandırılmaktadır. Mevcut modelde yine aynı şekilde; kurulan yeni şirkete devredilir. FB ve </a:t>
            </a:r>
            <a:r>
              <a:rPr kumimoji="0" lang="tr-T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GS’de</a:t>
            </a: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hem kulüp, hem de kurulan ticari şirketlerin elde ettiği gelirleri </a:t>
            </a:r>
            <a:r>
              <a:rPr kumimoji="0" lang="tr-T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BİST’te</a:t>
            </a: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işlem gören şirketlere devir veya kiralama yoluyla halkın arzına sunmaktadır. Ancak giderlerden kulüpler sorumlu olmaktadır (</a:t>
            </a:r>
            <a:r>
              <a:rPr kumimoji="0" lang="tr-T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Akşar</a:t>
            </a:r>
            <a:r>
              <a:rPr kumimoji="0" lang="tr-T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2005). Bu uygulama ilk kez Türkiye’de gerçekleştirilerek “Gelir Ağırlıklı Model” ismiyle literatüre girmiştir.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7672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80960" y="2000240"/>
            <a:ext cx="11430080" cy="2677656"/>
          </a:xfrm>
          <a:prstGeom prst="rect">
            <a:avLst/>
          </a:prstGeom>
        </p:spPr>
        <p:txBody>
          <a:bodyPr wrap="square">
            <a:spAutoFit/>
          </a:bodyPr>
          <a:lstStyle/>
          <a:p>
            <a:pPr algn="just"/>
            <a:r>
              <a:rPr lang="tr-TR" sz="2400" dirty="0" smtClean="0"/>
              <a:t>    Kulüpler bu yapıyla uzun vadede, fon ihtiyaçlarını karşılayacağına çok daha yüksek maliyetlerle boğuşmak zorunda kalmıştır. Giderleri, kulüp bünyelerine yüklemiş ve kar oranlarını yüksek miktarlarda açıklayarak, kulüpleri çok yüksek miktarlarda temettü ödemeye zorlamışlardır. Bu duruma örnek olarak </a:t>
            </a:r>
            <a:r>
              <a:rPr lang="tr-TR" sz="2400" dirty="0" err="1" smtClean="0"/>
              <a:t>GS’ın</a:t>
            </a:r>
            <a:r>
              <a:rPr lang="tr-TR" sz="2400" dirty="0" smtClean="0"/>
              <a:t> 2002’de halka arzdan kazandığı gelirden daha fazlasını temettü olarak ödemek zorunda kalmıştır.</a:t>
            </a:r>
          </a:p>
          <a:p>
            <a:pPr algn="just"/>
            <a:endParaRPr lang="tr-TR" sz="2400" dirty="0"/>
          </a:p>
        </p:txBody>
      </p:sp>
    </p:spTree>
    <p:extLst>
      <p:ext uri="{BB962C8B-B14F-4D97-AF65-F5344CB8AC3E}">
        <p14:creationId xmlns:p14="http://schemas.microsoft.com/office/powerpoint/2010/main" val="1088052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5819" y="1415071"/>
            <a:ext cx="10820400" cy="4575826"/>
          </a:xfrm>
        </p:spPr>
        <p:txBody>
          <a:bodyPr>
            <a:noAutofit/>
          </a:bodyPr>
          <a:lstStyle/>
          <a:p>
            <a:pPr marL="0" indent="0">
              <a:buNone/>
            </a:pPr>
            <a:r>
              <a:rPr lang="tr-TR" sz="2800" dirty="0" smtClean="0"/>
              <a:t>Trabzonspor kulübü özelinde değerlendirecek olursak;</a:t>
            </a:r>
          </a:p>
          <a:p>
            <a:pPr marL="0" indent="0">
              <a:buNone/>
            </a:pPr>
            <a:endParaRPr lang="tr-TR" sz="2800" dirty="0" smtClean="0"/>
          </a:p>
          <a:p>
            <a:pPr marL="0" lvl="0" indent="449263" algn="just" eaLnBrk="0" fontAlgn="base" hangingPunct="0">
              <a:lnSpc>
                <a:spcPct val="100000"/>
              </a:lnSpc>
              <a:spcBef>
                <a:spcPct val="0"/>
              </a:spcBef>
              <a:spcAft>
                <a:spcPct val="0"/>
              </a:spcAft>
              <a:buNone/>
              <a:tabLst>
                <a:tab pos="606425" algn="l"/>
              </a:tabLst>
            </a:pPr>
            <a:r>
              <a:rPr lang="tr-TR" dirty="0" bmk="_Toc447910140">
                <a:latin typeface="Arial" pitchFamily="34" charset="0"/>
                <a:ea typeface="Times New Roman" pitchFamily="18" charset="0"/>
                <a:cs typeface="Arial" pitchFamily="34" charset="0"/>
              </a:rPr>
              <a:t>Trabzonspor dernek adı altında tamamına sahip olduğu Trabzonspor Futbol İşletmeciliği Ticaret A.Ş. (Futbol A.Ş.) ismiyle ayrı bir şirket kurmuştur. Bu şirket Trabzonspor derneğinin ana ortağıdır. Daha sonra Sportif A.Ş.‘</a:t>
            </a:r>
            <a:r>
              <a:rPr lang="tr-TR" dirty="0" err="1" bmk="_Toc447910140">
                <a:latin typeface="Arial" pitchFamily="34" charset="0"/>
                <a:ea typeface="Times New Roman" pitchFamily="18" charset="0"/>
                <a:cs typeface="Arial" pitchFamily="34" charset="0"/>
              </a:rPr>
              <a:t>yi</a:t>
            </a:r>
            <a:r>
              <a:rPr lang="tr-TR" dirty="0" bmk="_Toc447910140">
                <a:latin typeface="Arial" pitchFamily="34" charset="0"/>
                <a:ea typeface="Times New Roman" pitchFamily="18" charset="0"/>
                <a:cs typeface="Arial" pitchFamily="34" charset="0"/>
              </a:rPr>
              <a:t> kurarak 2005’de şirket hisselerinin %25’inin halka arzı gerçekleşmiştir.</a:t>
            </a:r>
          </a:p>
          <a:p>
            <a:pPr marL="0" lvl="0" indent="449263" algn="just" eaLnBrk="0" fontAlgn="base" hangingPunct="0">
              <a:lnSpc>
                <a:spcPct val="100000"/>
              </a:lnSpc>
              <a:spcBef>
                <a:spcPct val="0"/>
              </a:spcBef>
              <a:spcAft>
                <a:spcPct val="0"/>
              </a:spcAft>
              <a:buNone/>
              <a:tabLst>
                <a:tab pos="606425" algn="l"/>
              </a:tabLst>
            </a:pPr>
            <a:endParaRPr lang="tr-TR" b="1" dirty="0">
              <a:latin typeface="Arial" pitchFamily="34" charset="0"/>
              <a:ea typeface="Times New Roman" pitchFamily="18" charset="0"/>
              <a:cs typeface="Arial" pitchFamily="34" charset="0"/>
            </a:endParaRPr>
          </a:p>
          <a:p>
            <a:pPr marL="0" lvl="0" indent="450850" algn="just" eaLnBrk="0" fontAlgn="base" hangingPunct="0">
              <a:lnSpc>
                <a:spcPct val="100000"/>
              </a:lnSpc>
              <a:spcBef>
                <a:spcPct val="0"/>
              </a:spcBef>
              <a:spcAft>
                <a:spcPct val="0"/>
              </a:spcAft>
              <a:buNone/>
              <a:tabLst>
                <a:tab pos="606425" algn="l"/>
              </a:tabLst>
            </a:pPr>
            <a:r>
              <a:rPr lang="tr-TR" dirty="0">
                <a:latin typeface="Arial" pitchFamily="34" charset="0"/>
                <a:ea typeface="Calibri" pitchFamily="34" charset="0"/>
                <a:cs typeface="Arial" pitchFamily="34" charset="0"/>
              </a:rPr>
              <a:t>Futbol A.Ş. ve Sportif A.Ş. arasında 2005’de imzalanan bu anlaşmaya göre, futbol kulübüyle alakalı tüm pazarlama ve marka hakları 30 yıl için 26.492.858 TL ödemesi kaydıyla Sportif </a:t>
            </a:r>
            <a:r>
              <a:rPr lang="tr-TR" dirty="0" err="1">
                <a:latin typeface="Arial" pitchFamily="34" charset="0"/>
                <a:ea typeface="Calibri" pitchFamily="34" charset="0"/>
                <a:cs typeface="Arial" pitchFamily="34" charset="0"/>
              </a:rPr>
              <a:t>A.Ş.’ye</a:t>
            </a:r>
            <a:r>
              <a:rPr lang="tr-TR" dirty="0">
                <a:latin typeface="Arial" pitchFamily="34" charset="0"/>
                <a:ea typeface="Calibri" pitchFamily="34" charset="0"/>
                <a:cs typeface="Arial" pitchFamily="34" charset="0"/>
              </a:rPr>
              <a:t> kiralanmıştır. Bu paranın tamamı peşin ödenecektir.</a:t>
            </a:r>
            <a:endParaRPr lang="tr-TR" sz="2800" dirty="0"/>
          </a:p>
        </p:txBody>
      </p:sp>
    </p:spTree>
    <p:extLst>
      <p:ext uri="{BB962C8B-B14F-4D97-AF65-F5344CB8AC3E}">
        <p14:creationId xmlns:p14="http://schemas.microsoft.com/office/powerpoint/2010/main" val="2050998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66712" y="1443841"/>
            <a:ext cx="11049077" cy="3046988"/>
          </a:xfrm>
          <a:prstGeom prst="rect">
            <a:avLst/>
          </a:prstGeom>
        </p:spPr>
        <p:txBody>
          <a:bodyPr wrap="square">
            <a:spAutoFit/>
          </a:bodyPr>
          <a:lstStyle/>
          <a:p>
            <a:pPr lvl="0" indent="450850" algn="just" eaLnBrk="0" fontAlgn="base" hangingPunct="0">
              <a:spcBef>
                <a:spcPct val="0"/>
              </a:spcBef>
              <a:spcAft>
                <a:spcPct val="0"/>
              </a:spcAft>
              <a:tabLst>
                <a:tab pos="606425" algn="l"/>
              </a:tabLst>
            </a:pPr>
            <a:r>
              <a:rPr lang="tr-TR" sz="2400" dirty="0" smtClean="0">
                <a:latin typeface="Arial" pitchFamily="34" charset="0"/>
                <a:ea typeface="Calibri" pitchFamily="34" charset="0"/>
                <a:cs typeface="Arial" pitchFamily="34" charset="0"/>
              </a:rPr>
              <a:t>Aynı yılda şirketler arasında yapılan anlaşmanın bir diğer maddesine göre, bu bir kiralama anlaşmasıdır. Anlaşmaya göre Futbol takımının kiralanma süresi 30 yıldır. 2004-2005 dönemi için 100.000 Dolar, bu sezonu takip eden diğer sezonlar için ise, hemen öncesindeki yılın brüt gelirinin %1’ini şirkete kira bedeli olarak ödeyecektir maddesi yer almaktadır. Bu miktar Futbol A.Ş.’ye ödenecektir. Sportif A.Ş. yukarıda bahsettiğimiz, GS ve </a:t>
            </a:r>
            <a:r>
              <a:rPr lang="tr-TR" sz="2400" dirty="0" err="1" smtClean="0">
                <a:latin typeface="Arial" pitchFamily="34" charset="0"/>
                <a:ea typeface="Calibri" pitchFamily="34" charset="0"/>
                <a:cs typeface="Arial" pitchFamily="34" charset="0"/>
              </a:rPr>
              <a:t>FB’nin</a:t>
            </a:r>
            <a:r>
              <a:rPr lang="tr-TR" sz="2400" dirty="0" smtClean="0">
                <a:latin typeface="Arial" pitchFamily="34" charset="0"/>
                <a:ea typeface="Calibri" pitchFamily="34" charset="0"/>
                <a:cs typeface="Arial" pitchFamily="34" charset="0"/>
              </a:rPr>
              <a:t> de kullandığı model olan “Gelir Ağırlıklı Model” olarak halkın arzına sunulmuştur. Sportif A.Ş.’</a:t>
            </a:r>
            <a:r>
              <a:rPr lang="tr-TR" sz="2400" dirty="0" err="1" smtClean="0">
                <a:latin typeface="Arial" pitchFamily="34" charset="0"/>
                <a:ea typeface="Calibri" pitchFamily="34" charset="0"/>
                <a:cs typeface="Arial" pitchFamily="34" charset="0"/>
              </a:rPr>
              <a:t>nin</a:t>
            </a:r>
            <a:r>
              <a:rPr lang="tr-TR" sz="2400" dirty="0" smtClean="0">
                <a:latin typeface="Arial" pitchFamily="34" charset="0"/>
                <a:ea typeface="Calibri" pitchFamily="34" charset="0"/>
                <a:cs typeface="Arial" pitchFamily="34" charset="0"/>
              </a:rPr>
              <a:t> halka arz bilgileri aşağıdaki </a:t>
            </a:r>
            <a:r>
              <a:rPr lang="tr-TR" sz="2400" dirty="0" err="1" smtClean="0">
                <a:latin typeface="Arial" pitchFamily="34" charset="0"/>
                <a:ea typeface="Calibri" pitchFamily="34" charset="0"/>
                <a:cs typeface="Arial" pitchFamily="34" charset="0"/>
              </a:rPr>
              <a:t>Tablo’da</a:t>
            </a:r>
            <a:r>
              <a:rPr lang="tr-TR" sz="2400" dirty="0" smtClean="0">
                <a:latin typeface="Arial" pitchFamily="34" charset="0"/>
                <a:ea typeface="Calibri" pitchFamily="34" charset="0"/>
                <a:cs typeface="Arial" pitchFamily="34" charset="0"/>
              </a:rPr>
              <a:t> gösterilmiştir.</a:t>
            </a:r>
            <a:endParaRPr lang="tr-TR" sz="2400" dirty="0" smtClean="0">
              <a:latin typeface="Arial" pitchFamily="34" charset="0"/>
              <a:cs typeface="Arial" pitchFamily="34" charset="0"/>
            </a:endParaRPr>
          </a:p>
        </p:txBody>
      </p:sp>
    </p:spTree>
    <p:extLst>
      <p:ext uri="{BB962C8B-B14F-4D97-AF65-F5344CB8AC3E}">
        <p14:creationId xmlns:p14="http://schemas.microsoft.com/office/powerpoint/2010/main" val="841280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66713" y="857233"/>
          <a:ext cx="11049076" cy="4857784"/>
        </p:xfrm>
        <a:graphic>
          <a:graphicData uri="http://schemas.openxmlformats.org/drawingml/2006/table">
            <a:tbl>
              <a:tblPr/>
              <a:tblGrid>
                <a:gridCol w="6065017"/>
                <a:gridCol w="4984059"/>
              </a:tblGrid>
              <a:tr h="607223">
                <a:tc>
                  <a:txBody>
                    <a:bodyPr/>
                    <a:lstStyle/>
                    <a:p>
                      <a:pPr algn="just">
                        <a:lnSpc>
                          <a:spcPct val="115000"/>
                        </a:lnSpc>
                        <a:spcAft>
                          <a:spcPts val="1000"/>
                        </a:spcAft>
                      </a:pPr>
                      <a:r>
                        <a:rPr lang="tr-TR" sz="1800" b="1">
                          <a:latin typeface="Times New Roman"/>
                          <a:ea typeface="Calibri"/>
                          <a:cs typeface="Times New Roman"/>
                        </a:rPr>
                        <a:t>Halka Arz Edilen Tarih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800">
                          <a:latin typeface="Times New Roman"/>
                          <a:ea typeface="Calibri"/>
                          <a:cs typeface="Times New Roman"/>
                        </a:rPr>
                        <a:t>06-07-08.04.2005</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lnSpc>
                          <a:spcPct val="115000"/>
                        </a:lnSpc>
                        <a:spcAft>
                          <a:spcPts val="1000"/>
                        </a:spcAft>
                      </a:pPr>
                      <a:r>
                        <a:rPr lang="tr-TR" sz="1800" b="1">
                          <a:latin typeface="Times New Roman"/>
                          <a:ea typeface="Calibri"/>
                          <a:cs typeface="Times New Roman"/>
                        </a:rPr>
                        <a:t>Halka Arz Edilen Tutar (YTL)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800">
                          <a:latin typeface="Times New Roman"/>
                          <a:ea typeface="Calibri"/>
                          <a:cs typeface="Times New Roman"/>
                        </a:rPr>
                        <a:t>6.250.000</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lnSpc>
                          <a:spcPct val="115000"/>
                        </a:lnSpc>
                        <a:spcAft>
                          <a:spcPts val="1000"/>
                        </a:spcAft>
                      </a:pPr>
                      <a:r>
                        <a:rPr lang="tr-TR" sz="1800" b="1">
                          <a:latin typeface="Times New Roman"/>
                          <a:ea typeface="Calibri"/>
                          <a:cs typeface="Times New Roman"/>
                        </a:rPr>
                        <a:t>Halka Arz Edilen Oran (%)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800">
                          <a:latin typeface="Times New Roman"/>
                          <a:ea typeface="Calibri"/>
                          <a:cs typeface="Times New Roman"/>
                        </a:rPr>
                        <a:t>25</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lnSpc>
                          <a:spcPct val="115000"/>
                        </a:lnSpc>
                        <a:spcAft>
                          <a:spcPts val="1000"/>
                        </a:spcAft>
                      </a:pPr>
                      <a:r>
                        <a:rPr lang="tr-TR" sz="1800" b="1">
                          <a:latin typeface="Times New Roman"/>
                          <a:ea typeface="Calibri"/>
                          <a:cs typeface="Times New Roman"/>
                        </a:rPr>
                        <a:t>İMKB (BİST) de İşlem Görmeye Başladığı Tarih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800">
                          <a:latin typeface="Times New Roman"/>
                          <a:ea typeface="Calibri"/>
                          <a:cs typeface="Times New Roman"/>
                        </a:rPr>
                        <a:t>15.04.2005</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lnSpc>
                          <a:spcPct val="115000"/>
                        </a:lnSpc>
                        <a:spcAft>
                          <a:spcPts val="1000"/>
                        </a:spcAft>
                      </a:pPr>
                      <a:r>
                        <a:rPr lang="tr-TR" sz="1800" b="1">
                          <a:latin typeface="Times New Roman"/>
                          <a:ea typeface="Calibri"/>
                          <a:cs typeface="Times New Roman"/>
                        </a:rPr>
                        <a:t>Konsorsiyum Lideri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800">
                          <a:latin typeface="Times New Roman"/>
                          <a:ea typeface="Calibri"/>
                          <a:cs typeface="Times New Roman"/>
                        </a:rPr>
                        <a:t>Deniz Yatırım Menkul Kıymetler A.Ş.</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lnSpc>
                          <a:spcPct val="115000"/>
                        </a:lnSpc>
                        <a:spcAft>
                          <a:spcPts val="1000"/>
                        </a:spcAft>
                      </a:pPr>
                      <a:r>
                        <a:rPr lang="tr-TR" sz="1800" b="1">
                          <a:latin typeface="Times New Roman"/>
                          <a:ea typeface="Calibri"/>
                          <a:cs typeface="Times New Roman"/>
                        </a:rPr>
                        <a:t>Halka Arz Satış Fiyatı (YTL)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800">
                          <a:latin typeface="Times New Roman"/>
                          <a:ea typeface="Calibri"/>
                          <a:cs typeface="Times New Roman"/>
                        </a:rPr>
                        <a:t>5,25</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lnSpc>
                          <a:spcPct val="115000"/>
                        </a:lnSpc>
                        <a:spcAft>
                          <a:spcPts val="1000"/>
                        </a:spcAft>
                      </a:pPr>
                      <a:r>
                        <a:rPr lang="tr-TR" sz="1800" b="1">
                          <a:latin typeface="Times New Roman"/>
                          <a:ea typeface="Calibri"/>
                          <a:cs typeface="Times New Roman"/>
                        </a:rPr>
                        <a:t>Halka Arz Hasılatı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800">
                          <a:latin typeface="Times New Roman"/>
                          <a:ea typeface="Calibri"/>
                          <a:cs typeface="Times New Roman"/>
                        </a:rPr>
                        <a:t>32.812.500 YTL (24 milyon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lnSpc>
                          <a:spcPct val="115000"/>
                        </a:lnSpc>
                        <a:spcAft>
                          <a:spcPts val="1000"/>
                        </a:spcAft>
                      </a:pPr>
                      <a:r>
                        <a:rPr lang="tr-TR" sz="1800" b="1">
                          <a:latin typeface="Times New Roman"/>
                          <a:ea typeface="Calibri"/>
                          <a:cs typeface="Times New Roman"/>
                        </a:rPr>
                        <a:t>Halka Arz Piyasa Değeri </a:t>
                      </a:r>
                      <a:endParaRPr lang="tr-TR" sz="180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800" dirty="0">
                          <a:latin typeface="Times New Roman"/>
                          <a:ea typeface="Calibri"/>
                          <a:cs typeface="Times New Roman"/>
                        </a:rPr>
                        <a:t>131.250.000 YTL (96 milyon $)</a:t>
                      </a:r>
                      <a:endParaRPr lang="tr-TR" sz="18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9073" name="Rectangle 1"/>
          <p:cNvSpPr>
            <a:spLocks noChangeArrowheads="1"/>
          </p:cNvSpPr>
          <p:nvPr/>
        </p:nvSpPr>
        <p:spPr bwMode="auto">
          <a:xfrm>
            <a:off x="1238216" y="428604"/>
            <a:ext cx="904881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Tablo :</a:t>
            </a:r>
            <a:r>
              <a:rPr kumimoji="0" lang="tr-T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Trabzonspor Sportif A.</a:t>
            </a:r>
            <a:r>
              <a:rPr kumimoji="0" lang="tr-T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Ş</a:t>
            </a:r>
            <a:r>
              <a:rPr kumimoji="0" lang="tr-TR" b="0" i="0"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tr-TR"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nin</a:t>
            </a:r>
            <a:r>
              <a:rPr kumimoji="0" lang="tr-T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Halka Arz Bilgileri</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6684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4577" y="764373"/>
            <a:ext cx="10861623" cy="1293028"/>
          </a:xfrm>
        </p:spPr>
        <p:txBody>
          <a:bodyPr/>
          <a:lstStyle/>
          <a:p>
            <a:pPr algn="ctr"/>
            <a:r>
              <a:rPr lang="tr-TR" dirty="0" smtClean="0"/>
              <a:t>Spor kulüplerinin yapısı</a:t>
            </a:r>
            <a:endParaRPr lang="tr-TR" dirty="0"/>
          </a:p>
        </p:txBody>
      </p:sp>
      <p:sp>
        <p:nvSpPr>
          <p:cNvPr id="3" name="İçerik Yer Tutucusu 2"/>
          <p:cNvSpPr>
            <a:spLocks noGrp="1"/>
          </p:cNvSpPr>
          <p:nvPr>
            <p:ph idx="1"/>
          </p:nvPr>
        </p:nvSpPr>
        <p:spPr>
          <a:xfrm>
            <a:off x="699447" y="1716888"/>
            <a:ext cx="10820400" cy="4206240"/>
          </a:xfrm>
        </p:spPr>
        <p:txBody>
          <a:bodyPr/>
          <a:lstStyle/>
          <a:p>
            <a:pPr marL="0" indent="0" algn="just">
              <a:buNone/>
            </a:pPr>
            <a:endParaRPr lang="tr-TR" dirty="0" smtClean="0"/>
          </a:p>
          <a:p>
            <a:pPr algn="just"/>
            <a:r>
              <a:rPr lang="tr-TR" dirty="0" smtClean="0"/>
              <a:t>Spor </a:t>
            </a:r>
            <a:r>
              <a:rPr lang="tr-TR" dirty="0"/>
              <a:t>kulübü kurmak için önce 5253 sayılı Dernekler Yasası ve 31.03.2005 tarihli ve 25772 sayılı Resmi </a:t>
            </a:r>
            <a:r>
              <a:rPr lang="tr-TR" dirty="0" err="1"/>
              <a:t>Gazete’de</a:t>
            </a:r>
            <a:r>
              <a:rPr lang="tr-TR" dirty="0"/>
              <a:t> yayımlanan Dernekler Yönetmeliğine uygun olarak Spor Kulübü Derneğini kurmak gerekmektedir</a:t>
            </a:r>
            <a:r>
              <a:rPr lang="tr-TR" dirty="0" smtClean="0"/>
              <a:t>.</a:t>
            </a:r>
          </a:p>
          <a:p>
            <a:pPr algn="just"/>
            <a:endParaRPr lang="tr-TR" dirty="0"/>
          </a:p>
          <a:p>
            <a:pPr algn="just"/>
            <a:r>
              <a:rPr lang="tr-TR" dirty="0"/>
              <a:t>Dernek kurmak içinde en az 7 gerçek veya tüzel kişinin bir araya gelmesi gerekmektedir. Bir araya gelen bu kişilerin dernekleri ile ilgili bir tüzük hazırlamaları gerekir. Bu tüzükte aşağıda gösterilen hususların belirtilmesi zorunludur.</a:t>
            </a:r>
          </a:p>
          <a:p>
            <a:pPr marL="0" indent="0" algn="just">
              <a:buNone/>
            </a:pPr>
            <a:endParaRPr lang="tr-TR" dirty="0"/>
          </a:p>
        </p:txBody>
      </p:sp>
    </p:spTree>
    <p:extLst>
      <p:ext uri="{BB962C8B-B14F-4D97-AF65-F5344CB8AC3E}">
        <p14:creationId xmlns:p14="http://schemas.microsoft.com/office/powerpoint/2010/main" val="2645391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59565" y="2622007"/>
            <a:ext cx="11077731" cy="1200329"/>
          </a:xfrm>
          <a:prstGeom prst="rect">
            <a:avLst/>
          </a:prstGeom>
        </p:spPr>
        <p:txBody>
          <a:bodyPr wrap="square">
            <a:spAutoFit/>
          </a:bodyPr>
          <a:lstStyle/>
          <a:p>
            <a:pPr algn="just"/>
            <a:r>
              <a:rPr lang="tr-TR" sz="2400" dirty="0" smtClean="0"/>
              <a:t>	Bu </a:t>
            </a:r>
            <a:r>
              <a:rPr lang="tr-TR" sz="2400" dirty="0"/>
              <a:t>doğrultuda kulüplerin yaşadığı ekonomik sıkıntılara çözüm aramak adına, dünyadaki bazı gelişmiş sistemleri </a:t>
            </a:r>
            <a:r>
              <a:rPr lang="tr-TR" sz="2400" dirty="0" smtClean="0"/>
              <a:t>incelenerek, ülkemizin </a:t>
            </a:r>
            <a:r>
              <a:rPr lang="tr-TR" sz="2400" dirty="0" err="1" smtClean="0"/>
              <a:t>sosyo</a:t>
            </a:r>
            <a:r>
              <a:rPr lang="tr-TR" sz="2400" dirty="0" smtClean="0"/>
              <a:t>-kültürel değerleri çerçevesinde uygulanmaya sokulmalıdır.</a:t>
            </a:r>
            <a:endParaRPr lang="tr-TR" sz="2400" dirty="0"/>
          </a:p>
        </p:txBody>
      </p:sp>
    </p:spTree>
    <p:extLst>
      <p:ext uri="{BB962C8B-B14F-4D97-AF65-F5344CB8AC3E}">
        <p14:creationId xmlns:p14="http://schemas.microsoft.com/office/powerpoint/2010/main" val="184901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90386" y="2286886"/>
            <a:ext cx="10820400" cy="3501243"/>
          </a:xfrm>
        </p:spPr>
        <p:txBody>
          <a:bodyPr>
            <a:normAutofit/>
          </a:bodyPr>
          <a:lstStyle/>
          <a:p>
            <a:pPr marL="0" indent="0" algn="just">
              <a:buNone/>
            </a:pPr>
            <a:r>
              <a:rPr lang="tr-TR" sz="2400" dirty="0" smtClean="0">
                <a:latin typeface="Arial" panose="020B0604020202020204" pitchFamily="34" charset="0"/>
                <a:cs typeface="Arial" panose="020B0604020202020204" pitchFamily="34" charset="0"/>
              </a:rPr>
              <a:t>Televizyon </a:t>
            </a:r>
            <a:r>
              <a:rPr lang="tr-TR" sz="2400" dirty="0">
                <a:latin typeface="Arial" panose="020B0604020202020204" pitchFamily="34" charset="0"/>
                <a:cs typeface="Arial" panose="020B0604020202020204" pitchFamily="34" charset="0"/>
              </a:rPr>
              <a:t>kanallarının spor yayıncılığında kullandığı havuz sistemi 1960’lı yılların başında ABD’de başlayan bir uygulamadır. Bunun altında birbiriyle bağlantılı 2 neden yatmaktadır. Bunlardan biri yayın haklarının satıcı sayısını teke indirip yayın gelirinin yükselmesidir. Diğeri ise aynı ligde mücadele eden kulüpler arasındaki güç dengesini mümkün olduğunca korumaktır. </a:t>
            </a:r>
          </a:p>
        </p:txBody>
      </p:sp>
      <p:sp>
        <p:nvSpPr>
          <p:cNvPr id="2" name="Dikdörtgen 1"/>
          <p:cNvSpPr/>
          <p:nvPr/>
        </p:nvSpPr>
        <p:spPr>
          <a:xfrm>
            <a:off x="1094705" y="1247467"/>
            <a:ext cx="9826580" cy="646331"/>
          </a:xfrm>
          <a:prstGeom prst="rect">
            <a:avLst/>
          </a:prstGeom>
        </p:spPr>
        <p:txBody>
          <a:bodyPr wrap="square">
            <a:spAutoFit/>
          </a:bodyPr>
          <a:lstStyle/>
          <a:p>
            <a:pPr algn="ctr"/>
            <a:r>
              <a:rPr lang="tr-TR" sz="3600" b="1" dirty="0">
                <a:latin typeface="Arial" panose="020B0604020202020204" pitchFamily="34" charset="0"/>
                <a:cs typeface="Arial" panose="020B0604020202020204" pitchFamily="34" charset="0"/>
              </a:rPr>
              <a:t>Havuz Sistemi</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54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524259"/>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Bu denge unsuru yayınların izlenme oranları açısından bir gerekliliktir. Havuz sisteminden önce spor sevenlerin ekran başında sonucunu tahmin etmenin zor olduğu karşılamaları izlerken sonucu tahmin edebilir karşılaşmalara ilgi göstermedikleri gözlemlenmiştir.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346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743199"/>
            <a:ext cx="10820400" cy="3475485"/>
          </a:xfrm>
        </p:spPr>
        <p:txBody>
          <a:bodyPr>
            <a:normAutofit/>
          </a:bodyPr>
          <a:lstStyle/>
          <a:p>
            <a:pPr marL="0" indent="0" algn="just">
              <a:buNone/>
            </a:pPr>
            <a:r>
              <a:rPr lang="tr-TR" sz="2400" dirty="0" smtClean="0">
                <a:latin typeface="Arial" panose="020B0604020202020204" pitchFamily="34" charset="0"/>
                <a:cs typeface="Arial" panose="020B0604020202020204" pitchFamily="34" charset="0"/>
              </a:rPr>
              <a:t>1950’li </a:t>
            </a:r>
            <a:r>
              <a:rPr lang="tr-TR" sz="2400" dirty="0">
                <a:latin typeface="Arial" panose="020B0604020202020204" pitchFamily="34" charset="0"/>
                <a:cs typeface="Arial" panose="020B0604020202020204" pitchFamily="34" charset="0"/>
              </a:rPr>
              <a:t>yıllardan itibaren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yayınları </a:t>
            </a:r>
            <a:r>
              <a:rPr lang="tr-TR" sz="2400" dirty="0" err="1">
                <a:latin typeface="Arial" panose="020B0604020202020204" pitchFamily="34" charset="0"/>
                <a:cs typeface="Arial" panose="020B0604020202020204" pitchFamily="34" charset="0"/>
              </a:rPr>
              <a:t>Avrupadakinin</a:t>
            </a:r>
            <a:r>
              <a:rPr lang="tr-TR" sz="2400" dirty="0">
                <a:latin typeface="Arial" panose="020B0604020202020204" pitchFamily="34" charset="0"/>
                <a:cs typeface="Arial" panose="020B0604020202020204" pitchFamily="34" charset="0"/>
              </a:rPr>
              <a:t> aksine özel </a:t>
            </a:r>
            <a:r>
              <a:rPr lang="tr-TR" sz="2400" dirty="0" err="1">
                <a:latin typeface="Arial" panose="020B0604020202020204" pitchFamily="34" charset="0"/>
                <a:cs typeface="Arial" panose="020B0604020202020204" pitchFamily="34" charset="0"/>
              </a:rPr>
              <a:t>tv’lerin</a:t>
            </a:r>
            <a:r>
              <a:rPr lang="tr-TR" sz="2400" dirty="0">
                <a:latin typeface="Arial" panose="020B0604020202020204" pitchFamily="34" charset="0"/>
                <a:cs typeface="Arial" panose="020B0604020202020204" pitchFamily="34" charset="0"/>
              </a:rPr>
              <a:t> elinde İDİ. 3 kanal ABC, CBS, NBC, bu üç kanal arasında rekabet söz konusuydu. Bu rekabet çerçevesinde kanallar o dönemdeki </a:t>
            </a:r>
            <a:r>
              <a:rPr lang="tr-TR" sz="2400" dirty="0" err="1">
                <a:latin typeface="Arial" panose="020B0604020202020204" pitchFamily="34" charset="0"/>
                <a:cs typeface="Arial" panose="020B0604020202020204" pitchFamily="34" charset="0"/>
              </a:rPr>
              <a:t>beyzbol</a:t>
            </a:r>
            <a:r>
              <a:rPr lang="tr-TR" sz="2400" dirty="0">
                <a:latin typeface="Arial" panose="020B0604020202020204" pitchFamily="34" charset="0"/>
                <a:cs typeface="Arial" panose="020B0604020202020204" pitchFamily="34" charset="0"/>
              </a:rPr>
              <a:t> maçlarını takımlarla bire bir anlaşma yaparak yayınlama çabasındaydılar. Zaman içinde kanalların yüksek ücret ödediği kulüpler maçlarını sürekli kazanmasıyla </a:t>
            </a:r>
            <a:r>
              <a:rPr lang="tr-TR" sz="2400" dirty="0" err="1">
                <a:latin typeface="Arial" panose="020B0604020202020204" pitchFamily="34" charset="0"/>
                <a:cs typeface="Arial" panose="020B0604020202020204" pitchFamily="34" charset="0"/>
              </a:rPr>
              <a:t>beyzbol</a:t>
            </a:r>
            <a:r>
              <a:rPr lang="tr-TR" sz="2400" dirty="0">
                <a:latin typeface="Arial" panose="020B0604020202020204" pitchFamily="34" charset="0"/>
                <a:cs typeface="Arial" panose="020B0604020202020204" pitchFamily="34" charset="0"/>
              </a:rPr>
              <a:t> maçlarına olan ilgi azalmıştır. </a:t>
            </a:r>
          </a:p>
        </p:txBody>
      </p:sp>
      <p:sp>
        <p:nvSpPr>
          <p:cNvPr id="2" name="Dikdörtgen 1"/>
          <p:cNvSpPr/>
          <p:nvPr/>
        </p:nvSpPr>
        <p:spPr>
          <a:xfrm>
            <a:off x="888641" y="1789021"/>
            <a:ext cx="10277341" cy="584775"/>
          </a:xfrm>
          <a:prstGeom prst="rect">
            <a:avLst/>
          </a:prstGeom>
        </p:spPr>
        <p:txBody>
          <a:bodyPr wrap="square">
            <a:spAutoFit/>
          </a:bodyPr>
          <a:lstStyle/>
          <a:p>
            <a:pPr algn="ctr"/>
            <a:r>
              <a:rPr lang="tr-TR" sz="3200" b="1" dirty="0">
                <a:latin typeface="Arial" panose="020B0604020202020204" pitchFamily="34" charset="0"/>
                <a:cs typeface="Arial" panose="020B0604020202020204" pitchFamily="34" charset="0"/>
              </a:rPr>
              <a:t>ABD de Havuz Sistemi</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74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485623"/>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Bu olumsuzluk kanalların reklam gelirine yansıyınca kanallar </a:t>
            </a:r>
            <a:r>
              <a:rPr lang="tr-TR" sz="2400" dirty="0" err="1">
                <a:latin typeface="Arial" panose="020B0604020202020204" pitchFamily="34" charset="0"/>
                <a:cs typeface="Arial" panose="020B0604020202020204" pitchFamily="34" charset="0"/>
              </a:rPr>
              <a:t>beyzbol</a:t>
            </a:r>
            <a:r>
              <a:rPr lang="tr-TR" sz="2400" dirty="0">
                <a:latin typeface="Arial" panose="020B0604020202020204" pitchFamily="34" charset="0"/>
                <a:cs typeface="Arial" panose="020B0604020202020204" pitchFamily="34" charset="0"/>
              </a:rPr>
              <a:t> kulüplerine yaptıkları ödemeleri yarı yarıya indirmişlerdir.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gelirlerinde ciddi azalma yaşayan kulüpler endişelenmişler. Ne yapabiliriz </a:t>
            </a:r>
            <a:r>
              <a:rPr lang="tr-TR" sz="2400" dirty="0" smtClean="0">
                <a:latin typeface="Arial" panose="020B0604020202020204" pitchFamily="34" charset="0"/>
                <a:cs typeface="Arial" panose="020B0604020202020204" pitchFamily="34" charset="0"/>
              </a:rPr>
              <a:t>sorusunun </a:t>
            </a:r>
            <a:r>
              <a:rPr lang="tr-TR" sz="2400" dirty="0">
                <a:latin typeface="Arial" panose="020B0604020202020204" pitchFamily="34" charset="0"/>
                <a:cs typeface="Arial" panose="020B0604020202020204" pitchFamily="34" charset="0"/>
              </a:rPr>
              <a:t>cevabı havuz sistemi olmuştur. Havuz sistemiyle birlikte kulüpler, ulusal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kanallarıyla tek başlarına anlaşma yapmaları son bulmuştur. </a:t>
            </a:r>
          </a:p>
        </p:txBody>
      </p:sp>
    </p:spTree>
    <p:extLst>
      <p:ext uri="{BB962C8B-B14F-4D97-AF65-F5344CB8AC3E}">
        <p14:creationId xmlns:p14="http://schemas.microsoft.com/office/powerpoint/2010/main" val="17703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485623"/>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Yeni süreçte karşılaşmaların yayın hakları bir bütün olarak kulüp çıkarlarını temsil eden lig birlikleri tarafından kanallara pazarlanmaya başlamıştır. Havuz sistemine geçilip </a:t>
            </a:r>
            <a:r>
              <a:rPr lang="tr-TR" sz="2400" dirty="0" err="1">
                <a:latin typeface="Arial" panose="020B0604020202020204" pitchFamily="34" charset="0"/>
                <a:cs typeface="Arial" panose="020B0604020202020204" pitchFamily="34" charset="0"/>
              </a:rPr>
              <a:t>arz’ın</a:t>
            </a:r>
            <a:r>
              <a:rPr lang="tr-TR" sz="2400" dirty="0">
                <a:latin typeface="Arial" panose="020B0604020202020204" pitchFamily="34" charset="0"/>
                <a:cs typeface="Arial" panose="020B0604020202020204" pitchFamily="34" charset="0"/>
              </a:rPr>
              <a:t> kartelleşmesiyle birlikte kulüpler ürün olmaktan çıkıp lig ürün haline dönüşmüştür. Havuz sisteminden önce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kanalları kulüplerin marka değerine göre ödeme yaparlarken havuz sisteminde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kanalları ligin marka değerine göre yatırımlarını şekillendirmektedirler.</a:t>
            </a:r>
          </a:p>
        </p:txBody>
      </p:sp>
    </p:spTree>
    <p:extLst>
      <p:ext uri="{BB962C8B-B14F-4D97-AF65-F5344CB8AC3E}">
        <p14:creationId xmlns:p14="http://schemas.microsoft.com/office/powerpoint/2010/main" val="3832236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485623"/>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Ligin marka değerini belirleyen en önemli etken ligi oluşturan kulüpler arasındaki rekabettir. Rekabetin yoğun yaşanması ligin ekonomik değerini arttırmaktadır. Ligdeki rekabeti en üst seviyeye çıkartmanın yolu ise kulüpler arasındaki güç dengesinin korunmasından geçmektedir. Havuz sisteminde kulüpler arası güç dengesi elde edilen paranın şekliyle sağlanmaktadır. </a:t>
            </a:r>
          </a:p>
        </p:txBody>
      </p:sp>
    </p:spTree>
    <p:extLst>
      <p:ext uri="{BB962C8B-B14F-4D97-AF65-F5344CB8AC3E}">
        <p14:creationId xmlns:p14="http://schemas.microsoft.com/office/powerpoint/2010/main" val="80462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485623"/>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Dağıtım kriterleri dayanışma ödeneği, sıralama primi ve medya </a:t>
            </a:r>
            <a:r>
              <a:rPr lang="tr-TR" sz="2400" dirty="0" err="1">
                <a:latin typeface="Arial" panose="020B0604020202020204" pitchFamily="34" charset="0"/>
                <a:cs typeface="Arial" panose="020B0604020202020204" pitchFamily="34" charset="0"/>
              </a:rPr>
              <a:t>primi’dir</a:t>
            </a:r>
            <a:r>
              <a:rPr lang="tr-TR" sz="2400" dirty="0">
                <a:latin typeface="Arial" panose="020B0604020202020204" pitchFamily="34" charset="0"/>
                <a:cs typeface="Arial" panose="020B0604020202020204" pitchFamily="34" charset="0"/>
              </a:rPr>
              <a:t>. Bunlar içinde en önemlisi dayanışma ödeneğidir. Bu kriterlere göre elde edilen yayın gelirinin  </a:t>
            </a:r>
            <a:r>
              <a:rPr lang="tr-TR" sz="2400" dirty="0" smtClean="0">
                <a:latin typeface="Arial" panose="020B0604020202020204" pitchFamily="34" charset="0"/>
                <a:cs typeface="Arial" panose="020B0604020202020204" pitchFamily="34" charset="0"/>
              </a:rPr>
              <a:t>% 80’lik </a:t>
            </a:r>
            <a:r>
              <a:rPr lang="tr-TR" sz="2400" dirty="0">
                <a:latin typeface="Arial" panose="020B0604020202020204" pitchFamily="34" charset="0"/>
                <a:cs typeface="Arial" panose="020B0604020202020204" pitchFamily="34" charset="0"/>
              </a:rPr>
              <a:t>bölümü büyük küçük ayrımı yapmaksızın kulüplere eşit olarak dağıtılmaktadır. Buradaki amaç tüm gelir eşitsizliğini en aza indirmektir. Bu iki dağıtım kriterine 1990’lı yıllardan sonra kulüplerin maç sayılarına göre verilen medya pirimi eklenmiştir. </a:t>
            </a:r>
          </a:p>
        </p:txBody>
      </p:sp>
    </p:spTree>
    <p:extLst>
      <p:ext uri="{BB962C8B-B14F-4D97-AF65-F5344CB8AC3E}">
        <p14:creationId xmlns:p14="http://schemas.microsoft.com/office/powerpoint/2010/main" val="2434968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6" y="2151438"/>
            <a:ext cx="10820400" cy="3578516"/>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Medya primiyle birlikte dayanışma ödeneği ve sıralama priminin oranında bir azalma söz konusudur. Bu gelişmeye rağmen ABD’deki liglerdeki dayanışma ödeneğinin oranı Avrupa kıtasındaki liglerin tersine % 70 ila % 75’lerde seyretmektedir. </a:t>
            </a:r>
          </a:p>
        </p:txBody>
      </p:sp>
    </p:spTree>
    <p:extLst>
      <p:ext uri="{BB962C8B-B14F-4D97-AF65-F5344CB8AC3E}">
        <p14:creationId xmlns:p14="http://schemas.microsoft.com/office/powerpoint/2010/main" val="2293189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485623"/>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Havuz sistemi uygulamasıyla kulüplerin gelirlerinde ciddi artışlar kaydedilmiştir. 1950’lerde  bir Amerikan  futbol kulübünün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geliri bütçesinin 9,2’lik bölümünü oluştururken 1960’larda % 40, 1970’li yıllarda % 50’yi bulmuştur. </a:t>
            </a:r>
            <a:r>
              <a:rPr lang="tr-TR" sz="2400" dirty="0" err="1">
                <a:latin typeface="Arial" panose="020B0604020202020204" pitchFamily="34" charset="0"/>
                <a:cs typeface="Arial" panose="020B0604020202020204" pitchFamily="34" charset="0"/>
              </a:rPr>
              <a:t>Beyzbol</a:t>
            </a:r>
            <a:r>
              <a:rPr lang="tr-TR" sz="2400" dirty="0">
                <a:latin typeface="Arial" panose="020B0604020202020204" pitchFamily="34" charset="0"/>
                <a:cs typeface="Arial" panose="020B0604020202020204" pitchFamily="34" charset="0"/>
              </a:rPr>
              <a:t> kulüpleri içinde söz konusudur. 1950’de 4,2 M. Dolar, 1960’da 15.8 M. Dolar, 1998’de 290 M. Dolar olarak kayıtlara geçmiştir. </a:t>
            </a:r>
          </a:p>
        </p:txBody>
      </p:sp>
    </p:spTree>
    <p:extLst>
      <p:ext uri="{BB962C8B-B14F-4D97-AF65-F5344CB8AC3E}">
        <p14:creationId xmlns:p14="http://schemas.microsoft.com/office/powerpoint/2010/main" val="309534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2152" y="1833721"/>
            <a:ext cx="10820400" cy="3672591"/>
          </a:xfrm>
        </p:spPr>
        <p:txBody>
          <a:bodyPr/>
          <a:lstStyle/>
          <a:p>
            <a:pPr algn="just"/>
            <a:r>
              <a:rPr lang="tr-TR" dirty="0" smtClean="0"/>
              <a:t>Derneğin </a:t>
            </a:r>
            <a:r>
              <a:rPr lang="tr-TR" dirty="0"/>
              <a:t>adı ve merkezi</a:t>
            </a:r>
            <a:r>
              <a:rPr lang="tr-TR" dirty="0" smtClean="0"/>
              <a:t>,</a:t>
            </a:r>
            <a:endParaRPr lang="tr-TR" dirty="0"/>
          </a:p>
          <a:p>
            <a:pPr algn="just"/>
            <a:r>
              <a:rPr lang="tr-TR" dirty="0" smtClean="0"/>
              <a:t>Derneğin </a:t>
            </a:r>
            <a:r>
              <a:rPr lang="tr-TR" dirty="0"/>
              <a:t>amacı ve bu amacı gerçekleştirmek için sürdürülecek çalışma konuları ve çalışma biçimleri ile faaliyet alanı</a:t>
            </a:r>
            <a:r>
              <a:rPr lang="tr-TR" dirty="0" smtClean="0"/>
              <a:t>,</a:t>
            </a:r>
            <a:endParaRPr lang="tr-TR" dirty="0"/>
          </a:p>
          <a:p>
            <a:pPr algn="just"/>
            <a:r>
              <a:rPr lang="tr-TR" dirty="0" smtClean="0"/>
              <a:t>Derneğe </a:t>
            </a:r>
            <a:r>
              <a:rPr lang="tr-TR" dirty="0"/>
              <a:t>üye olma ve üyelikten çıkmanın şart ve şekilleri</a:t>
            </a:r>
            <a:r>
              <a:rPr lang="tr-TR" dirty="0" smtClean="0"/>
              <a:t>,</a:t>
            </a:r>
            <a:endParaRPr lang="tr-TR" dirty="0"/>
          </a:p>
          <a:p>
            <a:pPr algn="just"/>
            <a:r>
              <a:rPr lang="tr-TR" dirty="0" smtClean="0"/>
              <a:t>Genel </a:t>
            </a:r>
            <a:r>
              <a:rPr lang="tr-TR" dirty="0"/>
              <a:t>kurulun toplanma şekli ve zamanı,</a:t>
            </a:r>
          </a:p>
          <a:p>
            <a:pPr algn="just"/>
            <a:r>
              <a:rPr lang="tr-TR" dirty="0" smtClean="0"/>
              <a:t>Genel </a:t>
            </a:r>
            <a:r>
              <a:rPr lang="tr-TR" dirty="0"/>
              <a:t>Kurulun görevleri, yetkileri, oy kullanma ve karar alma usul ve şekilleri,</a:t>
            </a:r>
          </a:p>
          <a:p>
            <a:pPr algn="just"/>
            <a:r>
              <a:rPr lang="tr-TR" dirty="0" smtClean="0"/>
              <a:t>Yönetim </a:t>
            </a:r>
            <a:r>
              <a:rPr lang="tr-TR" dirty="0"/>
              <a:t>ve Denetim Kurullarının görev ve yetkileri, ne suretle seçileceği, asıl ve yedek üye sayısı,</a:t>
            </a:r>
          </a:p>
          <a:p>
            <a:pPr marL="0" indent="0" algn="just">
              <a:buNone/>
            </a:pPr>
            <a:endParaRPr lang="tr-TR" dirty="0"/>
          </a:p>
        </p:txBody>
      </p:sp>
    </p:spTree>
    <p:extLst>
      <p:ext uri="{BB962C8B-B14F-4D97-AF65-F5344CB8AC3E}">
        <p14:creationId xmlns:p14="http://schemas.microsoft.com/office/powerpoint/2010/main" val="3223235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485623"/>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ABD’de havuz sistemine geçen ilk lig AFL olmuştur. Her takımın kasasına 170 bin girmiştir. Bir diğer Amerikan futbolu (NFL) ligi ise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kanallarıyla tek tek anlaşıyordu. Baltimore </a:t>
            </a:r>
            <a:r>
              <a:rPr lang="tr-TR" sz="2400" dirty="0" err="1">
                <a:latin typeface="Arial" panose="020B0604020202020204" pitchFamily="34" charset="0"/>
                <a:cs typeface="Arial" panose="020B0604020202020204" pitchFamily="34" charset="0"/>
              </a:rPr>
              <a:t>Calts</a:t>
            </a:r>
            <a:r>
              <a:rPr lang="tr-TR" sz="2400" dirty="0">
                <a:latin typeface="Arial" panose="020B0604020202020204" pitchFamily="34" charset="0"/>
                <a:cs typeface="Arial" panose="020B0604020202020204" pitchFamily="34" charset="0"/>
              </a:rPr>
              <a:t> 600 Bin Dolarlık bir anlaşma sağlarken (NBC ile), 12 kulübün 9’u ile anlaşan CBS kanalı New York </a:t>
            </a:r>
            <a:r>
              <a:rPr lang="tr-TR" sz="2400" dirty="0" err="1">
                <a:latin typeface="Arial" panose="020B0604020202020204" pitchFamily="34" charset="0"/>
                <a:cs typeface="Arial" panose="020B0604020202020204" pitchFamily="34" charset="0"/>
              </a:rPr>
              <a:t>Giantis</a:t>
            </a:r>
            <a:r>
              <a:rPr lang="tr-TR" sz="2400" dirty="0">
                <a:latin typeface="Arial" panose="020B0604020202020204" pitchFamily="34" charset="0"/>
                <a:cs typeface="Arial" panose="020B0604020202020204" pitchFamily="34" charset="0"/>
              </a:rPr>
              <a:t> ile 175 Bin Dolar </a:t>
            </a:r>
            <a:r>
              <a:rPr lang="tr-TR" sz="2400" dirty="0" err="1">
                <a:latin typeface="Arial" panose="020B0604020202020204" pitchFamily="34" charset="0"/>
                <a:cs typeface="Arial" panose="020B0604020202020204" pitchFamily="34" charset="0"/>
              </a:rPr>
              <a:t>Green</a:t>
            </a:r>
            <a:r>
              <a:rPr lang="tr-TR" sz="2400" dirty="0">
                <a:latin typeface="Arial" panose="020B0604020202020204" pitchFamily="34" charset="0"/>
                <a:cs typeface="Arial" panose="020B0604020202020204" pitchFamily="34" charset="0"/>
              </a:rPr>
              <a:t> Bay ile 75 Bin Dolara anlaşmıştı. </a:t>
            </a:r>
            <a:r>
              <a:rPr lang="tr-TR" sz="2400" dirty="0" err="1">
                <a:latin typeface="Arial" panose="020B0604020202020204" pitchFamily="34" charset="0"/>
                <a:cs typeface="Arial" panose="020B0604020202020204" pitchFamily="34" charset="0"/>
              </a:rPr>
              <a:t>AFL’de</a:t>
            </a:r>
            <a:r>
              <a:rPr lang="tr-TR" sz="2400" dirty="0">
                <a:latin typeface="Arial" panose="020B0604020202020204" pitchFamily="34" charset="0"/>
                <a:cs typeface="Arial" panose="020B0604020202020204" pitchFamily="34" charset="0"/>
              </a:rPr>
              <a:t> her takım kasasına 170 Bin Dolar girerken NFL takımlarının kasasına giren para farklılık </a:t>
            </a:r>
            <a:r>
              <a:rPr lang="tr-TR" sz="2400" dirty="0" smtClean="0">
                <a:latin typeface="Arial" panose="020B0604020202020204" pitchFamily="34" charset="0"/>
                <a:cs typeface="Arial" panose="020B0604020202020204" pitchFamily="34" charset="0"/>
              </a:rPr>
              <a:t>gösteriyordu.</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636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51749" y="1847896"/>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Bu da rekabeti zorlaştırıyordu. Daha sonra 1961 yılında NFL havuz sistemine geçerek CBS Kanalı ile 2 yıl anlaşmış, bunun karşılığında 4.85 M. Dolar almıştır. Bu da her takımın kasasına 387 Bin Dolar girmesi anlamına geliyordu. NFL Ligi her takımın 170 Bin Dolar kasasına </a:t>
            </a:r>
            <a:r>
              <a:rPr lang="tr-TR" sz="2400" dirty="0" smtClean="0">
                <a:latin typeface="Arial" panose="020B0604020202020204" pitchFamily="34" charset="0"/>
                <a:cs typeface="Arial" panose="020B0604020202020204" pitchFamily="34" charset="0"/>
              </a:rPr>
              <a:t>girdiği, </a:t>
            </a:r>
            <a:r>
              <a:rPr lang="tr-TR" sz="2400" dirty="0" err="1">
                <a:latin typeface="Arial" panose="020B0604020202020204" pitchFamily="34" charset="0"/>
                <a:cs typeface="Arial" panose="020B0604020202020204" pitchFamily="34" charset="0"/>
              </a:rPr>
              <a:t>AFL’deki</a:t>
            </a:r>
            <a:r>
              <a:rPr lang="tr-TR" sz="2400" dirty="0">
                <a:latin typeface="Arial" panose="020B0604020202020204" pitchFamily="34" charset="0"/>
                <a:cs typeface="Arial" panose="020B0604020202020204" pitchFamily="34" charset="0"/>
              </a:rPr>
              <a:t> kulüplerden 2 katı daha fazla para kazanması anlamına geliyordu. Zaman içinde NFL büyüyerek yoluna devam ederken gelirini genişletemeyen </a:t>
            </a:r>
            <a:r>
              <a:rPr lang="tr-TR" sz="2400" dirty="0" smtClean="0">
                <a:latin typeface="Arial" panose="020B0604020202020204" pitchFamily="34" charset="0"/>
                <a:cs typeface="Arial" panose="020B0604020202020204" pitchFamily="34" charset="0"/>
              </a:rPr>
              <a:t>AFL, </a:t>
            </a:r>
            <a:r>
              <a:rPr lang="tr-TR" sz="2400" dirty="0">
                <a:latin typeface="Arial" panose="020B0604020202020204" pitchFamily="34" charset="0"/>
                <a:cs typeface="Arial" panose="020B0604020202020204" pitchFamily="34" charset="0"/>
              </a:rPr>
              <a:t>NFL liginin kontrolüne girmiştir.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755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485623"/>
            <a:ext cx="10820400" cy="3733062"/>
          </a:xfrm>
        </p:spPr>
        <p:txBody>
          <a:bodyPr>
            <a:normAutofit/>
          </a:bodyPr>
          <a:lstStyle/>
          <a:p>
            <a:pPr marL="0" indent="0">
              <a:buNone/>
            </a:pPr>
            <a:r>
              <a:rPr lang="tr-TR" sz="2400" dirty="0" smtClean="0">
                <a:latin typeface="Arial" panose="020B0604020202020204" pitchFamily="34" charset="0"/>
                <a:cs typeface="Arial" panose="020B0604020202020204" pitchFamily="34" charset="0"/>
              </a:rPr>
              <a:t>Amerika’daki </a:t>
            </a:r>
            <a:r>
              <a:rPr lang="tr-TR" sz="2400" dirty="0">
                <a:latin typeface="Arial" panose="020B0604020202020204" pitchFamily="34" charset="0"/>
                <a:cs typeface="Arial" panose="020B0604020202020204" pitchFamily="34" charset="0"/>
              </a:rPr>
              <a:t>liglerdeki en önemli özellik kapalı lig sisteminin uygulanmasıdır. Bu uygulamada küme düşme yoktur. Avrupa’da ise açık lig söz konusudur. En üst ligdeki en başarısız takımlar alt ligdeki en başarılı takımlarla önceden koyulan kota doğrultusunda yer değiştirmektedir.  ABD’de spor kulüplerindeki amaç, kar elde edip etmediğidir. Her kulüp bir şirkettir. Kar elde edemeyen kulüpler yer değiştirirler.</a:t>
            </a:r>
          </a:p>
          <a:p>
            <a:pPr marL="0" indent="0">
              <a:buNone/>
            </a:pPr>
            <a:r>
              <a:rPr lang="tr-TR" sz="2400" dirty="0" err="1">
                <a:latin typeface="Arial" panose="020B0604020202020204" pitchFamily="34" charset="0"/>
                <a:cs typeface="Arial" panose="020B0604020202020204" pitchFamily="34" charset="0"/>
              </a:rPr>
              <a:t>Örn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Rockets</a:t>
            </a:r>
            <a:r>
              <a:rPr lang="tr-TR" sz="2400" dirty="0">
                <a:latin typeface="Arial" panose="020B0604020202020204" pitchFamily="34" charset="0"/>
                <a:cs typeface="Arial" panose="020B0604020202020204" pitchFamily="34" charset="0"/>
              </a:rPr>
              <a:t> = San Diego 1967- Houston 1971, </a:t>
            </a:r>
            <a:r>
              <a:rPr lang="tr-TR" sz="2400" dirty="0" err="1">
                <a:latin typeface="Arial" panose="020B0604020202020204" pitchFamily="34" charset="0"/>
                <a:cs typeface="Arial" panose="020B0604020202020204" pitchFamily="34" charset="0"/>
              </a:rPr>
              <a:t>Hornets</a:t>
            </a:r>
            <a:r>
              <a:rPr lang="tr-TR" sz="2400" dirty="0">
                <a:latin typeface="Arial" panose="020B0604020202020204" pitchFamily="34" charset="0"/>
                <a:cs typeface="Arial" panose="020B0604020202020204" pitchFamily="34" charset="0"/>
              </a:rPr>
              <a:t> = </a:t>
            </a:r>
            <a:r>
              <a:rPr lang="tr-TR" sz="2400" dirty="0" err="1">
                <a:latin typeface="Arial" panose="020B0604020202020204" pitchFamily="34" charset="0"/>
                <a:cs typeface="Arial" panose="020B0604020202020204" pitchFamily="34" charset="0"/>
              </a:rPr>
              <a:t>Chorlotte</a:t>
            </a:r>
            <a:r>
              <a:rPr lang="tr-TR" sz="2400" dirty="0">
                <a:latin typeface="Arial" panose="020B0604020202020204" pitchFamily="34" charset="0"/>
                <a:cs typeface="Arial" panose="020B0604020202020204" pitchFamily="34" charset="0"/>
              </a:rPr>
              <a:t> 1968 - New Orleans 2002, </a:t>
            </a:r>
            <a:r>
              <a:rPr lang="tr-TR" sz="2400" dirty="0" err="1">
                <a:latin typeface="Arial" panose="020B0604020202020204" pitchFamily="34" charset="0"/>
                <a:cs typeface="Arial" panose="020B0604020202020204" pitchFamily="34" charset="0"/>
              </a:rPr>
              <a:t>Grizzlis</a:t>
            </a:r>
            <a:r>
              <a:rPr lang="tr-TR" sz="2400" dirty="0">
                <a:latin typeface="Arial" panose="020B0604020202020204" pitchFamily="34" charset="0"/>
                <a:cs typeface="Arial" panose="020B0604020202020204" pitchFamily="34" charset="0"/>
              </a:rPr>
              <a:t> = </a:t>
            </a:r>
            <a:r>
              <a:rPr lang="tr-TR" sz="2400" dirty="0" err="1">
                <a:latin typeface="Arial" panose="020B0604020202020204" pitchFamily="34" charset="0"/>
                <a:cs typeface="Arial" panose="020B0604020202020204" pitchFamily="34" charset="0"/>
              </a:rPr>
              <a:t>Vancover</a:t>
            </a:r>
            <a:r>
              <a:rPr lang="tr-TR" sz="2400" dirty="0">
                <a:latin typeface="Arial" panose="020B0604020202020204" pitchFamily="34" charset="0"/>
                <a:cs typeface="Arial" panose="020B0604020202020204" pitchFamily="34" charset="0"/>
              </a:rPr>
              <a:t> 1995 - </a:t>
            </a:r>
            <a:r>
              <a:rPr lang="tr-TR" sz="2400" dirty="0" err="1">
                <a:latin typeface="Arial" panose="020B0604020202020204" pitchFamily="34" charset="0"/>
                <a:cs typeface="Arial" panose="020B0604020202020204" pitchFamily="34" charset="0"/>
              </a:rPr>
              <a:t>Memphis</a:t>
            </a:r>
            <a:r>
              <a:rPr lang="tr-TR" sz="2400" dirty="0">
                <a:latin typeface="Arial" panose="020B0604020202020204" pitchFamily="34" charset="0"/>
                <a:cs typeface="Arial" panose="020B0604020202020204" pitchFamily="34" charset="0"/>
              </a:rPr>
              <a:t> 2001, Lakers = </a:t>
            </a:r>
            <a:r>
              <a:rPr lang="tr-TR" sz="2400" dirty="0" err="1">
                <a:latin typeface="Arial" panose="020B0604020202020204" pitchFamily="34" charset="0"/>
                <a:cs typeface="Arial" panose="020B0604020202020204" pitchFamily="34" charset="0"/>
              </a:rPr>
              <a:t>Mineapolis</a:t>
            </a:r>
            <a:r>
              <a:rPr lang="tr-TR" sz="2400" dirty="0">
                <a:latin typeface="Arial" panose="020B0604020202020204" pitchFamily="34" charset="0"/>
                <a:cs typeface="Arial" panose="020B0604020202020204" pitchFamily="34" charset="0"/>
              </a:rPr>
              <a:t> 1947 - Los Angeles 1960, </a:t>
            </a:r>
            <a:r>
              <a:rPr lang="tr-TR" sz="2400" dirty="0" err="1">
                <a:latin typeface="Arial" panose="020B0604020202020204" pitchFamily="34" charset="0"/>
                <a:cs typeface="Arial" panose="020B0604020202020204" pitchFamily="34" charset="0"/>
              </a:rPr>
              <a:t>Supersonic</a:t>
            </a:r>
            <a:r>
              <a:rPr lang="tr-TR" sz="2400" dirty="0">
                <a:latin typeface="Arial" panose="020B0604020202020204" pitchFamily="34" charset="0"/>
                <a:cs typeface="Arial" panose="020B0604020202020204" pitchFamily="34" charset="0"/>
              </a:rPr>
              <a:t> = Seattle 1967 - </a:t>
            </a:r>
            <a:r>
              <a:rPr lang="tr-TR" sz="2400" dirty="0" err="1">
                <a:latin typeface="Arial" panose="020B0604020202020204" pitchFamily="34" charset="0"/>
                <a:cs typeface="Arial" panose="020B0604020202020204" pitchFamily="34" charset="0"/>
              </a:rPr>
              <a:t>Oklohoma</a:t>
            </a:r>
            <a:r>
              <a:rPr lang="tr-TR" sz="2400" b="1"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0" indent="0" algn="just">
              <a:buNone/>
            </a:pPr>
            <a:endParaRPr lang="tr-TR" sz="2400" dirty="0">
              <a:latin typeface="Arial" panose="020B0604020202020204" pitchFamily="34" charset="0"/>
              <a:cs typeface="Arial" panose="020B0604020202020204" pitchFamily="34" charset="0"/>
            </a:endParaRPr>
          </a:p>
        </p:txBody>
      </p:sp>
      <p:sp>
        <p:nvSpPr>
          <p:cNvPr id="2" name="Dikdörtgen 1"/>
          <p:cNvSpPr/>
          <p:nvPr/>
        </p:nvSpPr>
        <p:spPr>
          <a:xfrm>
            <a:off x="901521" y="1673111"/>
            <a:ext cx="10380372" cy="646331"/>
          </a:xfrm>
          <a:prstGeom prst="rect">
            <a:avLst/>
          </a:prstGeom>
        </p:spPr>
        <p:txBody>
          <a:bodyPr wrap="square">
            <a:spAutoFit/>
          </a:bodyPr>
          <a:lstStyle/>
          <a:p>
            <a:pPr algn="ctr"/>
            <a:r>
              <a:rPr lang="tr-TR" sz="3600" b="1" dirty="0">
                <a:latin typeface="Arial" panose="020B0604020202020204" pitchFamily="34" charset="0"/>
                <a:cs typeface="Arial" panose="020B0604020202020204" pitchFamily="34" charset="0"/>
              </a:rPr>
              <a:t>Kapalı lig ve açık lig uygulamaları</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896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768957"/>
            <a:ext cx="10820400" cy="3449727"/>
          </a:xfrm>
        </p:spPr>
        <p:txBody>
          <a:bodyPr>
            <a:normAutofit/>
          </a:bodyPr>
          <a:lstStyle/>
          <a:p>
            <a:pPr marL="0" indent="0" algn="just">
              <a:buNone/>
            </a:pPr>
            <a:r>
              <a:rPr lang="tr-TR" sz="2400" dirty="0" smtClean="0">
                <a:latin typeface="Arial" panose="020B0604020202020204" pitchFamily="34" charset="0"/>
                <a:cs typeface="Arial" panose="020B0604020202020204" pitchFamily="34" charset="0"/>
              </a:rPr>
              <a:t>ABD’deki </a:t>
            </a:r>
            <a:r>
              <a:rPr lang="tr-TR" sz="2400" dirty="0">
                <a:latin typeface="Arial" panose="020B0604020202020204" pitchFamily="34" charset="0"/>
                <a:cs typeface="Arial" panose="020B0604020202020204" pitchFamily="34" charset="0"/>
              </a:rPr>
              <a:t>havuz sistemi Avrupa’ya 1980’li yılların 2. yarısında gelmiştir. Bu 25 yıllık gecikmenin nedeni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yayınlarının uzun süre kamu yayın kuruluşlarının tekelinde olmasındandır. Özel </a:t>
            </a:r>
            <a:r>
              <a:rPr lang="tr-TR" sz="2400" dirty="0" err="1">
                <a:latin typeface="Arial" panose="020B0604020202020204" pitchFamily="34" charset="0"/>
                <a:cs typeface="Arial" panose="020B0604020202020204" pitchFamily="34" charset="0"/>
              </a:rPr>
              <a:t>tv’lerin</a:t>
            </a:r>
            <a:r>
              <a:rPr lang="tr-TR" sz="2400" dirty="0">
                <a:latin typeface="Arial" panose="020B0604020202020204" pitchFamily="34" charset="0"/>
                <a:cs typeface="Arial" panose="020B0604020202020204" pitchFamily="34" charset="0"/>
              </a:rPr>
              <a:t> devreye</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girmesiyle ABD’deki uygulamalar Avrupa’da görülmeye başlanmasıdır. Bunlardan biri havuz sistemidir. Bu süreçte lig birlikleri ya da federasyonlar açık arttırma usulüyle ligin yayın hakkının en yüksek teklifi veren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kanallarna</a:t>
            </a:r>
            <a:r>
              <a:rPr lang="tr-TR" sz="2400" dirty="0">
                <a:latin typeface="Arial" panose="020B0604020202020204" pitchFamily="34" charset="0"/>
                <a:cs typeface="Arial" panose="020B0604020202020204" pitchFamily="34" charset="0"/>
              </a:rPr>
              <a:t> satmaktadırlar. Ancak Avrupa’daki havuz sistemi ABD’deki gibi çalışmamakta sonuçları da yeni dünyadaki gibi olmamaktadır. </a:t>
            </a:r>
          </a:p>
        </p:txBody>
      </p:sp>
      <p:sp>
        <p:nvSpPr>
          <p:cNvPr id="2" name="Dikdörtgen 1"/>
          <p:cNvSpPr/>
          <p:nvPr/>
        </p:nvSpPr>
        <p:spPr>
          <a:xfrm>
            <a:off x="1171977" y="1582960"/>
            <a:ext cx="9903854" cy="646331"/>
          </a:xfrm>
          <a:prstGeom prst="rect">
            <a:avLst/>
          </a:prstGeom>
        </p:spPr>
        <p:txBody>
          <a:bodyPr wrap="square">
            <a:spAutoFit/>
          </a:bodyPr>
          <a:lstStyle/>
          <a:p>
            <a:pPr algn="ctr"/>
            <a:r>
              <a:rPr lang="tr-TR" sz="3600" b="1" dirty="0">
                <a:latin typeface="Arial" panose="020B0604020202020204" pitchFamily="34" charset="0"/>
                <a:cs typeface="Arial" panose="020B0604020202020204" pitchFamily="34" charset="0"/>
              </a:rPr>
              <a:t>Avrupa Kıtasında Havuz sistemi</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356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17331" y="1760409"/>
            <a:ext cx="10820400" cy="3733062"/>
          </a:xfrm>
        </p:spPr>
        <p:txBody>
          <a:bodyPr>
            <a:normAutofit/>
          </a:bodyPr>
          <a:lstStyle/>
          <a:p>
            <a:pPr marL="0" indent="0" algn="just">
              <a:buNone/>
            </a:pPr>
            <a:r>
              <a:rPr lang="tr-TR" dirty="0">
                <a:latin typeface="Arial" panose="020B0604020202020204" pitchFamily="34" charset="0"/>
                <a:cs typeface="Arial" panose="020B0604020202020204" pitchFamily="34" charset="0"/>
              </a:rPr>
              <a:t>Avrupa’daki havuz sistemi uygulamasının ABD’deki gibi olmamasının birkaç nedeni vardır. Bunlardan biri havuz sisteminde dağıtılan paranın dağıtım şeklidir. ABD’de havuz sisteminden elde edilen gelirin  % 70 -  % 80’lik bir bölümü takımlara eşit miktarda Dayanışma ödeneği adı altında dağıtılmaktadır. Avrupa’da ise bu oran % 50’lerde kalmaktadır. %70’lerden % 50’lere çekilen bu Oran takımlar arasındaki güç dengesizliğini bozmaktadır.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20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72921" y="2125014"/>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Fransa 1. Liginden örnek verecek olursak;</a:t>
            </a:r>
          </a:p>
          <a:p>
            <a:pPr marL="0" indent="0" algn="just">
              <a:buNone/>
            </a:pPr>
            <a:r>
              <a:rPr lang="tr-TR" sz="2400" dirty="0">
                <a:latin typeface="Arial" panose="020B0604020202020204" pitchFamily="34" charset="0"/>
                <a:cs typeface="Arial" panose="020B0604020202020204" pitchFamily="34" charset="0"/>
              </a:rPr>
              <a:t>Dayanışma ödeneğinin  % 70 olduğu 2001-2002 sezonunda havuz sisteminden en yüksek geliri 15.160.383 Euro ile Lyon elde ederken en düşük gelir 9.062.265 Euro ile </a:t>
            </a:r>
            <a:r>
              <a:rPr lang="tr-TR" sz="2400" dirty="0" err="1">
                <a:latin typeface="Arial" panose="020B0604020202020204" pitchFamily="34" charset="0"/>
                <a:cs typeface="Arial" panose="020B0604020202020204" pitchFamily="34" charset="0"/>
              </a:rPr>
              <a:t>Guingamp’ın</a:t>
            </a:r>
            <a:r>
              <a:rPr lang="tr-TR" sz="2400" dirty="0">
                <a:latin typeface="Arial" panose="020B0604020202020204" pitchFamily="34" charset="0"/>
                <a:cs typeface="Arial" panose="020B0604020202020204" pitchFamily="34" charset="0"/>
              </a:rPr>
              <a:t> olmuştur. Dayanışma ödeneğinin % 50’lere düşmesiyle 2011/2012 sezonunda en çok kazanan Lyon kasasına 43.822.312 M. Euro, en az kazanan </a:t>
            </a:r>
            <a:r>
              <a:rPr lang="tr-TR" sz="2400" dirty="0" err="1">
                <a:latin typeface="Arial" panose="020B0604020202020204" pitchFamily="34" charset="0"/>
                <a:cs typeface="Arial" panose="020B0604020202020204" pitchFamily="34" charset="0"/>
              </a:rPr>
              <a:t>Dijon’un</a:t>
            </a:r>
            <a:r>
              <a:rPr lang="tr-TR" sz="2400" dirty="0">
                <a:latin typeface="Arial" panose="020B0604020202020204" pitchFamily="34" charset="0"/>
                <a:cs typeface="Arial" panose="020B0604020202020204" pitchFamily="34" charset="0"/>
              </a:rPr>
              <a:t> kasasına 13.724.368 M. Euro girmiştir. En çok kazananla en az kazanan arasındaki fark 3 katın üzerine çıkmıştır. Havuz sisteminin amacı güç dengesini korumaktır. Dayanışma ödeneğinin % 50’lere düşmesi havuz sistemini amacından uzaklaştırmaktır.</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697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1776174"/>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Önceden Lig </a:t>
            </a:r>
            <a:r>
              <a:rPr lang="tr-TR" sz="2400" dirty="0" err="1" smtClean="0">
                <a:latin typeface="Arial" panose="020B0604020202020204" pitchFamily="34" charset="0"/>
                <a:cs typeface="Arial" panose="020B0604020202020204" pitchFamily="34" charset="0"/>
              </a:rPr>
              <a:t>tv’de</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en az 4 maç yayınlıyordu. Şimdi ise tüm maçları veriyor.  600 M. Dolardan 500 M. Dolara çıkması ve pazarın büyümesi birazda buna bağlı olduğu söylenebilir. Bu süreçte dikkat çeken bir başka gelişme şampiyon olan kulübün kasasına giren paranın miktarıdır. Dayanışma ödeneğinin aşağı çekilmesi ve medya priminin yükseltilmesinin bir sonucu olarak sezonu şampiyon bitiren her kulüp pastadan en büyük payı alma şansına sahip değildir. </a:t>
            </a:r>
          </a:p>
        </p:txBody>
      </p:sp>
    </p:spTree>
    <p:extLst>
      <p:ext uri="{BB962C8B-B14F-4D97-AF65-F5344CB8AC3E}">
        <p14:creationId xmlns:p14="http://schemas.microsoft.com/office/powerpoint/2010/main" val="1887138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5" y="1514379"/>
            <a:ext cx="10820400" cy="4042155"/>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Mesela Fransa futbol liginde 2011/2012 sezonunu şampiyon bitiren Montpellier 35 M. Euro’nun sahibi olurken aynı sezonu 3. sırada tamamlayan O. Lyon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geliri en yüksek kulüp olarak, 44 M. Euro’yu kasasına koymuştur. Şampiyon kulüp ligi 3. sırada bitiren takımdan 9 M. Euro daha az kazanmıştır. Bu yüzden Avrupa kıtasında küçük ya da orta ölçekli kulüplerin sportif başarıyı yakalaması ya da yakaladıktan sonra devam ettirmesi zor bir ihtimaldir. Montpellier ligi şampiyon olarak bitirdiği sezonun ertesinde ligi </a:t>
            </a:r>
            <a:r>
              <a:rPr lang="tr-TR" sz="2400" dirty="0" smtClean="0">
                <a:latin typeface="Arial" panose="020B0604020202020204" pitchFamily="34" charset="0"/>
                <a:cs typeface="Arial" panose="020B0604020202020204" pitchFamily="34" charset="0"/>
              </a:rPr>
              <a:t>9. </a:t>
            </a:r>
            <a:r>
              <a:rPr lang="tr-TR" sz="2400" dirty="0">
                <a:latin typeface="Arial" panose="020B0604020202020204" pitchFamily="34" charset="0"/>
                <a:cs typeface="Arial" panose="020B0604020202020204" pitchFamily="34" charset="0"/>
              </a:rPr>
              <a:t>sırada bitirmiştir</a:t>
            </a:r>
            <a:r>
              <a:rPr lang="tr-TR" sz="2400" dirty="0" smtClean="0">
                <a:latin typeface="Arial" panose="020B0604020202020204" pitchFamily="34" charset="0"/>
                <a:cs typeface="Arial" panose="020B0604020202020204" pitchFamily="34" charset="0"/>
              </a:rPr>
              <a:t>.</a:t>
            </a:r>
          </a:p>
          <a:p>
            <a:pPr marL="0" indent="0" algn="just">
              <a:buNone/>
            </a:pPr>
            <a:r>
              <a:rPr lang="tr-TR" sz="2400" dirty="0" smtClean="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0" indent="0" algn="just">
              <a:buNone/>
            </a:pPr>
            <a:r>
              <a:rPr lang="tr-TR" sz="2400" b="1" dirty="0" err="1">
                <a:latin typeface="Arial" panose="020B0604020202020204" pitchFamily="34" charset="0"/>
                <a:cs typeface="Arial" panose="020B0604020202020204" pitchFamily="34" charset="0"/>
              </a:rPr>
              <a:t>Örn</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Bursaspor ve </a:t>
            </a:r>
            <a:r>
              <a:rPr lang="tr-TR" sz="2400" dirty="0" err="1">
                <a:latin typeface="Arial" panose="020B0604020202020204" pitchFamily="34" charset="0"/>
                <a:cs typeface="Arial" panose="020B0604020202020204" pitchFamily="34" charset="0"/>
              </a:rPr>
              <a:t>leicester</a:t>
            </a:r>
            <a:endParaRPr lang="tr-TR" sz="2400" dirty="0">
              <a:latin typeface="Arial" panose="020B0604020202020204" pitchFamily="34" charset="0"/>
              <a:cs typeface="Arial" panose="020B0604020202020204" pitchFamily="34" charset="0"/>
            </a:endParaRP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88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6" y="1618519"/>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Dayanışma ücretlerinin 2000’li yıllarda % 70’lerden % 50’lere düştüğünde en yüksek bütçeli takımlarla en düşük bütçeli takım arasındaki fark 6 katına kadar çıkmışken 2000’li yıllar öncesinde bu oran 3 katı dolaylarındaydı. </a:t>
            </a:r>
          </a:p>
          <a:p>
            <a:pPr marL="0" indent="0" algn="just">
              <a:buNone/>
            </a:pPr>
            <a:r>
              <a:rPr lang="tr-TR" sz="2400" dirty="0">
                <a:latin typeface="Arial" panose="020B0604020202020204" pitchFamily="34" charset="0"/>
                <a:cs typeface="Arial" panose="020B0604020202020204" pitchFamily="34" charset="0"/>
              </a:rPr>
              <a:t>Avrupa’da dayanışma ödeneğinin % 50’lere düşmesinde kulüplerin biz daha iyiyiz, biz şampiyon olduk bizim çok taraftarımız var gibi söylemlerle daha fazla parayı </a:t>
            </a:r>
            <a:r>
              <a:rPr lang="tr-TR" sz="2400" dirty="0" smtClean="0">
                <a:latin typeface="Arial" panose="020B0604020202020204" pitchFamily="34" charset="0"/>
                <a:cs typeface="Arial" panose="020B0604020202020204" pitchFamily="34" charset="0"/>
              </a:rPr>
              <a:t>hak ettiklerini </a:t>
            </a:r>
            <a:r>
              <a:rPr lang="tr-TR" sz="2400" dirty="0">
                <a:latin typeface="Arial" panose="020B0604020202020204" pitchFamily="34" charset="0"/>
                <a:cs typeface="Arial" panose="020B0604020202020204" pitchFamily="34" charset="0"/>
              </a:rPr>
              <a:t>söylemeleridir. Halbuki rakibiniz iyi olduğu sürece siz daha iyi olursunuz.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257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72921" y="1374043"/>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Paylaşım konusunda ciddi sıkıntıların yaşandığı ispanya ve Portekiz gibi ülkelerde ise havuz sistem uygulanmamaktadır. Söz konusu ülke liglerinde kulüpler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kanallarıyla ya da aynı kanalla ayrı ayrı anlaşma yapmaktadırlar. Bu durum ABD’deki havuz sistemi öncesi dönemdeki sıkıntıları beraberinde getirmektedir. Bunlar içinde en önemlisi belirsizlik ilkesinin temelini oluşturan rekabet ortamının kaybolmasıdır. </a:t>
            </a:r>
            <a:endParaRPr lang="tr-TR" sz="2400" dirty="0" smtClean="0">
              <a:latin typeface="Arial" panose="020B0604020202020204" pitchFamily="34" charset="0"/>
              <a:cs typeface="Arial" panose="020B0604020202020204" pitchFamily="34" charset="0"/>
            </a:endParaRPr>
          </a:p>
          <a:p>
            <a:pPr marL="0" indent="0" algn="just">
              <a:buNone/>
            </a:pPr>
            <a:endParaRPr lang="tr-TR" sz="2400" dirty="0">
              <a:latin typeface="Arial" panose="020B0604020202020204" pitchFamily="34" charset="0"/>
              <a:cs typeface="Arial" panose="020B0604020202020204" pitchFamily="34" charset="0"/>
            </a:endParaRPr>
          </a:p>
          <a:p>
            <a:pPr marL="0" indent="0" algn="just">
              <a:buNone/>
            </a:pPr>
            <a:r>
              <a:rPr lang="tr-TR" sz="2400" b="1" dirty="0" err="1">
                <a:latin typeface="Arial" panose="020B0604020202020204" pitchFamily="34" charset="0"/>
                <a:cs typeface="Arial" panose="020B0604020202020204" pitchFamily="34" charset="0"/>
              </a:rPr>
              <a:t>Örn</a:t>
            </a:r>
            <a:r>
              <a:rPr lang="tr-TR" sz="2400" b="1"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Benfica</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Benfica</a:t>
            </a:r>
            <a:r>
              <a:rPr lang="tr-TR" sz="2400" dirty="0">
                <a:latin typeface="Arial" panose="020B0604020202020204" pitchFamily="34" charset="0"/>
                <a:cs typeface="Arial" panose="020B0604020202020204" pitchFamily="34" charset="0"/>
              </a:rPr>
              <a:t> kulübü maçlarını kendi televizyon kanalında yayınlamaktadır.</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84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0790" y="1909747"/>
            <a:ext cx="10820400" cy="4024125"/>
          </a:xfrm>
        </p:spPr>
        <p:txBody>
          <a:bodyPr/>
          <a:lstStyle/>
          <a:p>
            <a:pPr algn="just"/>
            <a:r>
              <a:rPr lang="tr-TR" dirty="0" smtClean="0"/>
              <a:t>Derneğin </a:t>
            </a:r>
            <a:r>
              <a:rPr lang="tr-TR" dirty="0"/>
              <a:t>şubesinin bulunup bulunmayacağı bulunacak ise şubelerin nasıl kurulacağı, görev ve yetkileri ile Dernek genel kurulunda nasıl temsil edileceği,</a:t>
            </a:r>
          </a:p>
          <a:p>
            <a:pPr algn="just"/>
            <a:r>
              <a:rPr lang="tr-TR" dirty="0" smtClean="0"/>
              <a:t>Üyelerin </a:t>
            </a:r>
            <a:r>
              <a:rPr lang="tr-TR" dirty="0"/>
              <a:t>ödeyecekleri giriş ve yıllık aidat miktarlarının belirlenme şekli,</a:t>
            </a:r>
          </a:p>
          <a:p>
            <a:pPr algn="just"/>
            <a:r>
              <a:rPr lang="tr-TR" dirty="0" smtClean="0"/>
              <a:t>Derneğin </a:t>
            </a:r>
            <a:r>
              <a:rPr lang="tr-TR" dirty="0"/>
              <a:t>borçlanma usulleri,</a:t>
            </a:r>
          </a:p>
          <a:p>
            <a:pPr algn="just"/>
            <a:r>
              <a:rPr lang="tr-TR" dirty="0" smtClean="0"/>
              <a:t>Derneği </a:t>
            </a:r>
            <a:r>
              <a:rPr lang="tr-TR" dirty="0"/>
              <a:t>iç denetim şekilleri,</a:t>
            </a:r>
          </a:p>
          <a:p>
            <a:pPr algn="just"/>
            <a:r>
              <a:rPr lang="tr-TR" dirty="0" smtClean="0"/>
              <a:t>Tüzüğün </a:t>
            </a:r>
            <a:r>
              <a:rPr lang="tr-TR" dirty="0"/>
              <a:t>ne şekilde değiştirileceği,</a:t>
            </a:r>
          </a:p>
          <a:p>
            <a:pPr algn="just"/>
            <a:r>
              <a:rPr lang="tr-TR" dirty="0" smtClean="0"/>
              <a:t>Derneğin </a:t>
            </a:r>
            <a:r>
              <a:rPr lang="tr-TR" dirty="0"/>
              <a:t>fesih halinde mal varlığının tasfiye şekli.</a:t>
            </a:r>
          </a:p>
          <a:p>
            <a:pPr marL="0" indent="0" algn="just">
              <a:buNone/>
            </a:pPr>
            <a:endParaRPr lang="tr-TR" dirty="0"/>
          </a:p>
        </p:txBody>
      </p:sp>
    </p:spTree>
    <p:extLst>
      <p:ext uri="{BB962C8B-B14F-4D97-AF65-F5344CB8AC3E}">
        <p14:creationId xmlns:p14="http://schemas.microsoft.com/office/powerpoint/2010/main" val="853862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5" y="1555458"/>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2004 yılından bu yana tek bir sezon hariç (2008 - </a:t>
            </a:r>
            <a:r>
              <a:rPr lang="tr-TR" sz="2400" dirty="0" err="1">
                <a:latin typeface="Arial" panose="020B0604020202020204" pitchFamily="34" charset="0"/>
                <a:cs typeface="Arial" panose="020B0604020202020204" pitchFamily="34" charset="0"/>
              </a:rPr>
              <a:t>Villareal</a:t>
            </a:r>
            <a:r>
              <a:rPr lang="tr-TR" sz="2400" dirty="0">
                <a:latin typeface="Arial" panose="020B0604020202020204" pitchFamily="34" charset="0"/>
                <a:cs typeface="Arial" panose="020B0604020202020204" pitchFamily="34" charset="0"/>
              </a:rPr>
              <a:t>) İspanya ligini ilk iki sırada bitiren Real Madrid ve Barca ezici üstünlüklerini diğer kulüplerden çok daha yüksek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gelirleri elde etmelerine borçludur. İspanya 1. Liginin yayın haklarını elinde bulunduran </a:t>
            </a:r>
            <a:r>
              <a:rPr lang="tr-TR" sz="2400" dirty="0" err="1">
                <a:latin typeface="Arial" panose="020B0604020202020204" pitchFamily="34" charset="0"/>
                <a:cs typeface="Arial" panose="020B0604020202020204" pitchFamily="34" charset="0"/>
              </a:rPr>
              <a:t>Mediapro</a:t>
            </a:r>
            <a:r>
              <a:rPr lang="tr-TR" sz="2400" dirty="0">
                <a:latin typeface="Arial" panose="020B0604020202020204" pitchFamily="34" charset="0"/>
                <a:cs typeface="Arial" panose="020B0604020202020204" pitchFamily="34" charset="0"/>
              </a:rPr>
              <a:t> kanalı Real Madrid ve Barcelona’ya her sezon 184’er Milyon Euro ödemektedir. </a:t>
            </a:r>
            <a:r>
              <a:rPr lang="tr-TR" sz="2400" dirty="0" err="1">
                <a:latin typeface="Arial" panose="020B0604020202020204" pitchFamily="34" charset="0"/>
                <a:cs typeface="Arial" panose="020B0604020202020204" pitchFamily="34" charset="0"/>
              </a:rPr>
              <a:t>Mediapro’nun</a:t>
            </a:r>
            <a:r>
              <a:rPr lang="tr-TR" sz="2400" dirty="0">
                <a:latin typeface="Arial" panose="020B0604020202020204" pitchFamily="34" charset="0"/>
                <a:cs typeface="Arial" panose="020B0604020202020204" pitchFamily="34" charset="0"/>
              </a:rPr>
              <a:t> iki büyük takıma yaptığı ödeme tüm kulüplere yaptığı ödemenin %50’lik kısmını oluşturmaktadır. %12’si Valencia ve </a:t>
            </a:r>
            <a:r>
              <a:rPr lang="tr-TR" sz="2400" dirty="0" err="1">
                <a:latin typeface="Arial" panose="020B0604020202020204" pitchFamily="34" charset="0"/>
                <a:cs typeface="Arial" panose="020B0604020202020204" pitchFamily="34" charset="0"/>
              </a:rPr>
              <a:t>Atletico</a:t>
            </a:r>
            <a:r>
              <a:rPr lang="tr-TR" sz="2400" dirty="0">
                <a:latin typeface="Arial" panose="020B0604020202020204" pitchFamily="34" charset="0"/>
                <a:cs typeface="Arial" panose="020B0604020202020204" pitchFamily="34" charset="0"/>
              </a:rPr>
              <a:t> Madrid arasında paylaştırırken geri kalan 16 kulübe %38’lik kısım düşmektedir.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709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54269" y="1933830"/>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Avrupa kıtasında havuz sisteminin en çok değer kattığı lig İngiltere 1. futbol ligi olan </a:t>
            </a:r>
            <a:r>
              <a:rPr lang="tr-TR" sz="2400" dirty="0" err="1">
                <a:latin typeface="Arial" panose="020B0604020202020204" pitchFamily="34" charset="0"/>
                <a:cs typeface="Arial" panose="020B0604020202020204" pitchFamily="34" charset="0"/>
              </a:rPr>
              <a:t>Premier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lig’dir</a:t>
            </a:r>
            <a:r>
              <a:rPr lang="tr-TR" sz="2400" dirty="0">
                <a:latin typeface="Arial" panose="020B0604020202020204" pitchFamily="34" charset="0"/>
                <a:cs typeface="Arial" panose="020B0604020202020204" pitchFamily="34" charset="0"/>
              </a:rPr>
              <a:t>. 1996 yılında oluşturulan </a:t>
            </a:r>
            <a:r>
              <a:rPr lang="tr-TR" sz="2400" dirty="0" err="1">
                <a:latin typeface="Arial" panose="020B0604020202020204" pitchFamily="34" charset="0"/>
                <a:cs typeface="Arial" panose="020B0604020202020204" pitchFamily="34" charset="0"/>
              </a:rPr>
              <a:t>Premier</a:t>
            </a:r>
            <a:r>
              <a:rPr lang="tr-TR" sz="2400" dirty="0">
                <a:latin typeface="Arial" panose="020B0604020202020204" pitchFamily="34" charset="0"/>
                <a:cs typeface="Arial" panose="020B0604020202020204" pitchFamily="34" charset="0"/>
              </a:rPr>
              <a:t> ligin havuz sistemi değeri 1992 - 1997 yılları arası 44 Milyon Euro 2007 - 2010 arasında 660 M. Euro 2013 - 2016 yılları arasında 1.167 milyar Euro olmuştur. Sezon sonunda şampiyon olan takım yaklaşık 100 M. Euro ligi son sırada bitirecek takım 75 M. Euro yayın gelirinin sahibi olacaktır.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333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14443" y="2282891"/>
            <a:ext cx="10820400" cy="2562895"/>
          </a:xfrm>
        </p:spPr>
        <p:txBody>
          <a:bodyPr>
            <a:normAutofit/>
          </a:bodyPr>
          <a:lstStyle/>
          <a:p>
            <a:pPr marL="0" indent="0" algn="just">
              <a:buNone/>
            </a:pPr>
            <a:r>
              <a:rPr lang="tr-TR" sz="2400" dirty="0" err="1">
                <a:latin typeface="Arial" panose="020B0604020202020204" pitchFamily="34" charset="0"/>
                <a:cs typeface="Arial" panose="020B0604020202020204" pitchFamily="34" charset="0"/>
              </a:rPr>
              <a:t>Premier</a:t>
            </a:r>
            <a:r>
              <a:rPr lang="tr-TR" sz="2400" dirty="0">
                <a:latin typeface="Arial" panose="020B0604020202020204" pitchFamily="34" charset="0"/>
                <a:cs typeface="Arial" panose="020B0604020202020204" pitchFamily="34" charset="0"/>
              </a:rPr>
              <a:t> liginin değerinin bu kadar yüksek olmasını araştırmacılar havuz sisteminden gelen paranın kulüpler arasında uçurum oluşturmayacak şekilde dağıtılmasına bağlamaktadır.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693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3232597"/>
            <a:ext cx="10820400" cy="2986088"/>
          </a:xfrm>
        </p:spPr>
        <p:txBody>
          <a:bodyPr>
            <a:normAutofit/>
          </a:bodyPr>
          <a:lstStyle/>
          <a:p>
            <a:pPr marL="0" indent="0" algn="just">
              <a:buNone/>
            </a:pPr>
            <a:r>
              <a:rPr lang="tr-TR" sz="2400" dirty="0" smtClean="0">
                <a:latin typeface="Arial" panose="020B0604020202020204" pitchFamily="34" charset="0"/>
                <a:cs typeface="Arial" panose="020B0604020202020204" pitchFamily="34" charset="0"/>
              </a:rPr>
              <a:t>Dayanışma </a:t>
            </a:r>
            <a:r>
              <a:rPr lang="tr-TR" sz="2400" dirty="0">
                <a:latin typeface="Arial" panose="020B0604020202020204" pitchFamily="34" charset="0"/>
                <a:cs typeface="Arial" panose="020B0604020202020204" pitchFamily="34" charset="0"/>
              </a:rPr>
              <a:t>ücretinin oranları dışında havuz sisteminde ABD ile Avrupa kıtası arasındaki işletişi farklı kılan etkenlerden biri daha Avrupa’daki kulüplerin ABD’deki kulüplerden farklı olarak hem ulusal hem de uluslararası organizasyonlara katılmalarıdır.</a:t>
            </a:r>
          </a:p>
        </p:txBody>
      </p:sp>
      <p:sp>
        <p:nvSpPr>
          <p:cNvPr id="2" name="Dikdörtgen 1"/>
          <p:cNvSpPr/>
          <p:nvPr/>
        </p:nvSpPr>
        <p:spPr>
          <a:xfrm>
            <a:off x="685800" y="1789021"/>
            <a:ext cx="10943823" cy="646331"/>
          </a:xfrm>
          <a:prstGeom prst="rect">
            <a:avLst/>
          </a:prstGeom>
        </p:spPr>
        <p:txBody>
          <a:bodyPr wrap="square">
            <a:spAutoFit/>
          </a:bodyPr>
          <a:lstStyle/>
          <a:p>
            <a:pPr algn="ctr"/>
            <a:r>
              <a:rPr lang="tr-TR" sz="3600" b="1" dirty="0">
                <a:latin typeface="Arial" panose="020B0604020202020204" pitchFamily="34" charset="0"/>
                <a:cs typeface="Arial" panose="020B0604020202020204" pitchFamily="34" charset="0"/>
              </a:rPr>
              <a:t>Havuz Sistemini Bozan süreç: Şampiyonlar ligi</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560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85800" y="2091485"/>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Avrupa’daki kulüpler hem şampiyonlar ligi hem de </a:t>
            </a:r>
            <a:r>
              <a:rPr lang="tr-TR" sz="2400" dirty="0" err="1" smtClean="0">
                <a:latin typeface="Arial" panose="020B0604020202020204" pitchFamily="34" charset="0"/>
                <a:cs typeface="Arial" panose="020B0604020202020204" pitchFamily="34" charset="0"/>
              </a:rPr>
              <a:t>Uefa’da</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oynamaktadırlar. Şampiyonlar liginin gelir açısından cazip oluşu nedeniyle bu kupada sürekli mücadele eden ve belli bir sportif başarıyı yakalayıp gelirini fazlasıyla artırmaktadır. Şampiyonlar ligi geliri olan kulüpler kendi ulusal liginde böyle bir kulübe karşı ciddi bir avantaj sağlamaktadır. Bunun bir sonucu olarak hemen hemen aynı kulüpler ulusal liglerinde sportif başarıyı yakalayıp şampiyonlar ligine katılmaktadır.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363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5" y="1744644"/>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Fransa liginde 1992-2002 yılları arasında tam 8 farklı kulüp şampiyon olmuştur. 2002 yılından sonra ise O. Lyon toplamda 225 m. Euro kazanırken aynı zaman diliminde (Bordeaux 85 M. Euro), ( Marsilya 82 M. Euro ), (Lille 48 M. Euro) şampiyonlar ligi geliri elde etmiştir. Diğer takımlar ise sadece Fransa ulusal lig geliriyle yetinmek sorunda kalmıştır. Fransa gibi rekabetin yoğun yaşandığı bir ligde şampiyonlar ligi gelirinin dengeleri nasıl alt üst ettiği açık bir şekilde gözükmektedir. </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522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17331" y="1634285"/>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UEFA’nın şampiyonlar liginde dağıttığı para ödülü 2016-2017 yılında 1,318 Milyar Euro’dur. Bu toplama şampiyonlar liginin başladığı yıl olan 1992-1993 sezonunda sadece 45 M. Euro idi. 23 yıldaki bu artışın sebebi yayın haklarındaki artıştır. Şampiyonlar liginin yayın haklarını alabilmek için İngiliz, İspanyol ve Alman kanalları ülke içindeki rekabetten dolayı bu yayınların sahibi UEFA’ya çok yüksek ücretler ödemektedirler. </a:t>
            </a:r>
          </a:p>
        </p:txBody>
      </p:sp>
    </p:spTree>
    <p:extLst>
      <p:ext uri="{BB962C8B-B14F-4D97-AF65-F5344CB8AC3E}">
        <p14:creationId xmlns:p14="http://schemas.microsoft.com/office/powerpoint/2010/main" val="2840717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6" y="1814589"/>
            <a:ext cx="10820400" cy="3552758"/>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Bu tablo </a:t>
            </a:r>
            <a:r>
              <a:rPr lang="tr-TR" sz="2400" dirty="0" err="1">
                <a:latin typeface="Arial" panose="020B0604020202020204" pitchFamily="34" charset="0"/>
                <a:cs typeface="Arial" panose="020B0604020202020204" pitchFamily="34" charset="0"/>
              </a:rPr>
              <a:t>tv</a:t>
            </a:r>
            <a:r>
              <a:rPr lang="tr-TR" sz="2400" dirty="0">
                <a:latin typeface="Arial" panose="020B0604020202020204" pitchFamily="34" charset="0"/>
                <a:cs typeface="Arial" panose="020B0604020202020204" pitchFamily="34" charset="0"/>
              </a:rPr>
              <a:t> kanallarının yüksek ücret ödedikleri ülkelerden gelen takımların işine yaramaktadır. Çünkü bu kulüpler medya primi adı altında </a:t>
            </a:r>
            <a:r>
              <a:rPr lang="tr-TR" sz="2400" dirty="0" err="1">
                <a:latin typeface="Arial" panose="020B0604020202020204" pitchFamily="34" charset="0"/>
                <a:cs typeface="Arial" panose="020B0604020202020204" pitchFamily="34" charset="0"/>
              </a:rPr>
              <a:t>tv’den</a:t>
            </a:r>
            <a:r>
              <a:rPr lang="tr-TR" sz="2400" dirty="0">
                <a:latin typeface="Arial" panose="020B0604020202020204" pitchFamily="34" charset="0"/>
                <a:cs typeface="Arial" panose="020B0604020202020204" pitchFamily="34" charset="0"/>
              </a:rPr>
              <a:t> en yüksek ücreti almaktadırlar. Bu durumda bu ülke kulüpleriyle diğer ülke kulüpleri arasında güç dengelerini alt üst eden eşitsizliğe sebep olmaktadır. </a:t>
            </a:r>
          </a:p>
        </p:txBody>
      </p:sp>
    </p:spTree>
    <p:extLst>
      <p:ext uri="{BB962C8B-B14F-4D97-AF65-F5344CB8AC3E}">
        <p14:creationId xmlns:p14="http://schemas.microsoft.com/office/powerpoint/2010/main" val="3650818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64628" y="1949596"/>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Şampiyonlar liginde para ödülleri kulüplere medya primi dayanışma ödeneği ve sıralama primi (sportif başarı) gibi kriterlere göre dağıtılmaktadır. Bu üç kriter içinde en yüksek olanı Havuz sisteminin ruhuna uygun olmayan bir şekilde % 50’lik bir oranıyla bir medya primdir. </a:t>
            </a:r>
          </a:p>
        </p:txBody>
      </p:sp>
    </p:spTree>
    <p:extLst>
      <p:ext uri="{BB962C8B-B14F-4D97-AF65-F5344CB8AC3E}">
        <p14:creationId xmlns:p14="http://schemas.microsoft.com/office/powerpoint/2010/main" val="3906629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5" y="1965361"/>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Dayanışma ödeneği ve sıralama primi oranları ise % 25’dir. Şampiyonlar liginde 1999-2009 yılları arasında en çok parayı İngiliz kulüpleri kazanmıştır (1 milyar Euro), İtalya (878), İspanyol (850 milyon Euro) dur. Bu paranın sezon ortalaması 31,5 milyon Euro olup Avrupa futbolundaki pek çok takımın bütçesinden daha yüksektir gelirin büyük bir bölümünün birkaç kulübün tekeline girmesi diğer kulüplerin şansını azalttığı gibi belirsizlik ilkesini de zayıflatmaktadır.</a:t>
            </a:r>
          </a:p>
          <a:p>
            <a:pPr marL="0" indent="0" algn="just">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22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3095" y="1896591"/>
            <a:ext cx="10820400" cy="4090082"/>
          </a:xfrm>
        </p:spPr>
        <p:txBody>
          <a:bodyPr>
            <a:normAutofit/>
          </a:bodyPr>
          <a:lstStyle/>
          <a:p>
            <a:pPr marL="0" indent="0" algn="just">
              <a:lnSpc>
                <a:spcPct val="150000"/>
              </a:lnSpc>
              <a:buNone/>
            </a:pPr>
            <a:r>
              <a:rPr lang="tr-TR" dirty="0" smtClean="0"/>
              <a:t>	Spor </a:t>
            </a:r>
            <a:r>
              <a:rPr lang="tr-TR" dirty="0"/>
              <a:t>faaliyetlerinde bulunmak amacıyla kurulan dernekler illerindeki Gençlik Hizmetleri ve Spor İl Müdürlüğü’ne kayıtlarını yaptırarak SPOR KULÜBÜ, Gençlik faaliyetlerinde bulunmak amacıyla kurulan dernekler kayıt ve tescillerini yaptırdıktan sonra GENÇLİK KULÜBÜ, gençlik ve spor faaliyetlerinde bulunmak amacıyla kurulan dernekler  faaliyetleri yönünden ayrı ayrı kayıt ve tescillerini yaptırdıklarında GENÇLİK VE SPOR KULÜBÜ </a:t>
            </a:r>
            <a:r>
              <a:rPr lang="tr-TR" dirty="0" err="1"/>
              <a:t>ünvanını</a:t>
            </a:r>
            <a:r>
              <a:rPr lang="tr-TR" dirty="0"/>
              <a:t> kazanırlar</a:t>
            </a:r>
            <a:r>
              <a:rPr lang="tr-TR" dirty="0" smtClean="0"/>
              <a:t>.</a:t>
            </a:r>
          </a:p>
          <a:p>
            <a:pPr marL="0" indent="0" algn="just">
              <a:buNone/>
            </a:pPr>
            <a:endParaRPr lang="tr-TR" dirty="0"/>
          </a:p>
          <a:p>
            <a:pPr marL="0" indent="0" algn="just">
              <a:buNone/>
            </a:pPr>
            <a:endParaRPr lang="tr-TR" dirty="0"/>
          </a:p>
        </p:txBody>
      </p:sp>
      <p:sp>
        <p:nvSpPr>
          <p:cNvPr id="2" name="Dikdörtgen 1"/>
          <p:cNvSpPr/>
          <p:nvPr/>
        </p:nvSpPr>
        <p:spPr>
          <a:xfrm>
            <a:off x="4152634" y="860898"/>
            <a:ext cx="4463594" cy="523220"/>
          </a:xfrm>
          <a:prstGeom prst="rect">
            <a:avLst/>
          </a:prstGeom>
        </p:spPr>
        <p:txBody>
          <a:bodyPr wrap="none">
            <a:spAutoFit/>
          </a:bodyPr>
          <a:lstStyle/>
          <a:p>
            <a:r>
              <a:rPr lang="tr-TR" sz="2800" b="1" dirty="0"/>
              <a:t>KULÜP TESCİLİ NASIL YAPILIR</a:t>
            </a:r>
            <a:endParaRPr lang="tr-TR" sz="2800" dirty="0"/>
          </a:p>
        </p:txBody>
      </p:sp>
    </p:spTree>
    <p:extLst>
      <p:ext uri="{BB962C8B-B14F-4D97-AF65-F5344CB8AC3E}">
        <p14:creationId xmlns:p14="http://schemas.microsoft.com/office/powerpoint/2010/main" val="1463333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96159" y="1933830"/>
            <a:ext cx="10820400" cy="3733062"/>
          </a:xfrm>
        </p:spPr>
        <p:txBody>
          <a:bodyPr>
            <a:normAutofit/>
          </a:bodyPr>
          <a:lstStyle/>
          <a:p>
            <a:pPr marL="0" indent="0" algn="just">
              <a:buNone/>
            </a:pPr>
            <a:r>
              <a:rPr lang="tr-TR" sz="2400" b="1"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marL="0" indent="0" algn="just">
              <a:buNone/>
            </a:pPr>
            <a:r>
              <a:rPr lang="tr-TR" sz="2400" dirty="0" smtClean="0">
                <a:latin typeface="Arial" panose="020B0604020202020204" pitchFamily="34" charset="0"/>
                <a:cs typeface="Arial" panose="020B0604020202020204" pitchFamily="34" charset="0"/>
              </a:rPr>
              <a:t>ABD’de </a:t>
            </a:r>
            <a:r>
              <a:rPr lang="tr-TR" sz="2400" dirty="0">
                <a:latin typeface="Arial" panose="020B0604020202020204" pitchFamily="34" charset="0"/>
                <a:cs typeface="Arial" panose="020B0604020202020204" pitchFamily="34" charset="0"/>
              </a:rPr>
              <a:t>ortaya çıkan bir sistemdir. </a:t>
            </a:r>
            <a:r>
              <a:rPr lang="tr-TR" sz="2400" dirty="0" smtClean="0">
                <a:latin typeface="Arial" panose="020B0604020202020204" pitchFamily="34" charset="0"/>
                <a:cs typeface="Arial" panose="020B0604020202020204" pitchFamily="34" charset="0"/>
              </a:rPr>
              <a:t>NBA </a:t>
            </a:r>
            <a:r>
              <a:rPr lang="tr-TR" sz="2400" dirty="0">
                <a:latin typeface="Arial" panose="020B0604020202020204" pitchFamily="34" charset="0"/>
                <a:cs typeface="Arial" panose="020B0604020202020204" pitchFamily="34" charset="0"/>
              </a:rPr>
              <a:t>liginde uygulanmaktadır. 2 tur üzerinden gerçekleşir ve her kulüp 2 oyuncu kadrosuna katar. </a:t>
            </a:r>
            <a:r>
              <a:rPr lang="tr-TR" sz="2400" dirty="0" err="1">
                <a:latin typeface="Arial" panose="020B0604020202020204" pitchFamily="34" charset="0"/>
                <a:cs typeface="Arial" panose="020B0604020202020204" pitchFamily="34" charset="0"/>
              </a:rPr>
              <a:t>Draft</a:t>
            </a:r>
            <a:r>
              <a:rPr lang="tr-TR" sz="2400" dirty="0">
                <a:latin typeface="Arial" panose="020B0604020202020204" pitchFamily="34" charset="0"/>
                <a:cs typeface="Arial" panose="020B0604020202020204" pitchFamily="34" charset="0"/>
              </a:rPr>
              <a:t> Amerika dışındaki oyunculara da açık olup genellikle üniversitelerde okuyan NCAA liginde oynayan oyunculardır. Kurallarından biri 19-21 yaş arasındaki oyuncuları kapsamasıdır. </a:t>
            </a:r>
          </a:p>
        </p:txBody>
      </p:sp>
      <p:sp>
        <p:nvSpPr>
          <p:cNvPr id="2" name="Dikdörtgen 1"/>
          <p:cNvSpPr/>
          <p:nvPr/>
        </p:nvSpPr>
        <p:spPr>
          <a:xfrm>
            <a:off x="1017430" y="1217489"/>
            <a:ext cx="10071279" cy="646331"/>
          </a:xfrm>
          <a:prstGeom prst="rect">
            <a:avLst/>
          </a:prstGeom>
        </p:spPr>
        <p:txBody>
          <a:bodyPr wrap="square">
            <a:spAutoFit/>
          </a:bodyPr>
          <a:lstStyle/>
          <a:p>
            <a:pPr algn="ctr"/>
            <a:r>
              <a:rPr lang="tr-TR" sz="3600" b="1" dirty="0">
                <a:latin typeface="Arial" panose="020B0604020202020204" pitchFamily="34" charset="0"/>
                <a:cs typeface="Arial" panose="020B0604020202020204" pitchFamily="34" charset="0"/>
              </a:rPr>
              <a:t>DRAFT</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786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670035" y="1719996"/>
            <a:ext cx="10820400" cy="3552758"/>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Amacı ligin o yıldaki en kötü performansına sahip takımlarının en üst sıralardan en iyi oyuncuyu almasına hak tanımasıdır. Bu sistemin kötü tarafı </a:t>
            </a:r>
            <a:r>
              <a:rPr lang="tr-TR" sz="2400" dirty="0" err="1">
                <a:latin typeface="Arial" panose="020B0604020202020204" pitchFamily="34" charset="0"/>
                <a:cs typeface="Arial" panose="020B0604020202020204" pitchFamily="34" charset="0"/>
              </a:rPr>
              <a:t>play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off</a:t>
            </a:r>
            <a:r>
              <a:rPr lang="tr-TR" sz="2400" dirty="0">
                <a:latin typeface="Arial" panose="020B0604020202020204" pitchFamily="34" charset="0"/>
                <a:cs typeface="Arial" panose="020B0604020202020204" pitchFamily="34" charset="0"/>
              </a:rPr>
              <a:t> şansını kaybeden takımların kalan maçlarda daha fazla mağlup olarak son sıralarda yer almak istemeleridir. Böylelikle en iyi oyuncuyu </a:t>
            </a:r>
            <a:r>
              <a:rPr lang="tr-TR" sz="2400" dirty="0" err="1">
                <a:latin typeface="Arial" panose="020B0604020202020204" pitchFamily="34" charset="0"/>
                <a:cs typeface="Arial" panose="020B0604020202020204" pitchFamily="34" charset="0"/>
              </a:rPr>
              <a:t>draft</a:t>
            </a:r>
            <a:r>
              <a:rPr lang="tr-TR" sz="2400" dirty="0">
                <a:latin typeface="Arial" panose="020B0604020202020204" pitchFamily="34" charset="0"/>
                <a:cs typeface="Arial" panose="020B0604020202020204" pitchFamily="34" charset="0"/>
              </a:rPr>
              <a:t> etme şansı yakalamak istemektedirler. Ancak NBA yönetimi bu olumsuzluğun önüne geçmek adına son sıralarda yer alan takımlar arasında </a:t>
            </a:r>
            <a:r>
              <a:rPr lang="tr-TR" sz="2400" dirty="0" err="1">
                <a:latin typeface="Arial" panose="020B0604020202020204" pitchFamily="34" charset="0"/>
                <a:cs typeface="Arial" panose="020B0604020202020204" pitchFamily="34" charset="0"/>
              </a:rPr>
              <a:t>draft</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lottery</a:t>
            </a:r>
            <a:r>
              <a:rPr lang="tr-TR" sz="2400" dirty="0">
                <a:latin typeface="Arial" panose="020B0604020202020204" pitchFamily="34" charset="0"/>
                <a:cs typeface="Arial" panose="020B0604020202020204" pitchFamily="34" charset="0"/>
              </a:rPr>
              <a:t> adı altında kura çekimi yapılmaktadır.</a:t>
            </a:r>
          </a:p>
        </p:txBody>
      </p:sp>
    </p:spTree>
    <p:extLst>
      <p:ext uri="{BB962C8B-B14F-4D97-AF65-F5344CB8AC3E}">
        <p14:creationId xmlns:p14="http://schemas.microsoft.com/office/powerpoint/2010/main" val="2962700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17331" y="1839236"/>
            <a:ext cx="10820400" cy="3733062"/>
          </a:xfrm>
        </p:spPr>
        <p:txBody>
          <a:bodyPr>
            <a:normAutofit/>
          </a:bodyPr>
          <a:lstStyle/>
          <a:p>
            <a:pPr marL="0" indent="0" algn="just">
              <a:buNone/>
            </a:pPr>
            <a:r>
              <a:rPr lang="tr-TR" sz="2400" dirty="0">
                <a:latin typeface="Arial" panose="020B0604020202020204" pitchFamily="34" charset="0"/>
                <a:cs typeface="Arial" panose="020B0604020202020204" pitchFamily="34" charset="0"/>
              </a:rPr>
              <a:t>Bu sadece 1. Tur için geçerlidir. Ancak takas ve </a:t>
            </a:r>
            <a:r>
              <a:rPr lang="tr-TR" sz="2400" dirty="0" err="1">
                <a:latin typeface="Arial" panose="020B0604020202020204" pitchFamily="34" charset="0"/>
                <a:cs typeface="Arial" panose="020B0604020202020204" pitchFamily="34" charset="0"/>
              </a:rPr>
              <a:t>draft</a:t>
            </a:r>
            <a:r>
              <a:rPr lang="tr-TR" sz="2400" dirty="0">
                <a:latin typeface="Arial" panose="020B0604020202020204" pitchFamily="34" charset="0"/>
                <a:cs typeface="Arial" panose="020B0604020202020204" pitchFamily="34" charset="0"/>
              </a:rPr>
              <a:t> hakkı vermek gibi transfer dönemlerinde oyuncu değişimleri olmaktadır bu da </a:t>
            </a:r>
            <a:r>
              <a:rPr lang="tr-TR" sz="2400" dirty="0" err="1">
                <a:latin typeface="Arial" panose="020B0604020202020204" pitchFamily="34" charset="0"/>
                <a:cs typeface="Arial" panose="020B0604020202020204" pitchFamily="34" charset="0"/>
              </a:rPr>
              <a:t>draft’ın</a:t>
            </a:r>
            <a:r>
              <a:rPr lang="tr-TR" sz="2400" dirty="0">
                <a:latin typeface="Arial" panose="020B0604020202020204" pitchFamily="34" charset="0"/>
                <a:cs typeface="Arial" panose="020B0604020202020204" pitchFamily="34" charset="0"/>
              </a:rPr>
              <a:t> ruhuna aykırıdır. Bir başka uygulama oyuncuların seçme şansının olmamasıdır. Burada oyuncunun amacı profesyonel kulübe gitmekten çok NBA oyuncusu sıfatını kazanmaktır. </a:t>
            </a:r>
            <a:r>
              <a:rPr lang="tr-TR" sz="2400" dirty="0" err="1">
                <a:latin typeface="Arial" panose="020B0604020202020204" pitchFamily="34" charset="0"/>
                <a:cs typeface="Arial" panose="020B0604020202020204" pitchFamily="34" charset="0"/>
              </a:rPr>
              <a:t>Draft’ta</a:t>
            </a:r>
            <a:r>
              <a:rPr lang="tr-TR" sz="2400" dirty="0">
                <a:latin typeface="Arial" panose="020B0604020202020204" pitchFamily="34" charset="0"/>
                <a:cs typeface="Arial" panose="020B0604020202020204" pitchFamily="34" charset="0"/>
              </a:rPr>
              <a:t> en iyi oyuncuları alan en kötü takımlar zamanla zirveye çıkma şansına sahiptir.</a:t>
            </a:r>
          </a:p>
        </p:txBody>
      </p:sp>
    </p:spTree>
    <p:extLst>
      <p:ext uri="{BB962C8B-B14F-4D97-AF65-F5344CB8AC3E}">
        <p14:creationId xmlns:p14="http://schemas.microsoft.com/office/powerpoint/2010/main" val="1743089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64628" y="2189852"/>
            <a:ext cx="10820400" cy="3398212"/>
          </a:xfrm>
        </p:spPr>
        <p:txBody>
          <a:bodyPr>
            <a:normAutofit/>
          </a:bodyPr>
          <a:lstStyle/>
          <a:p>
            <a:pPr marL="0" indent="0" algn="just">
              <a:buNone/>
            </a:pPr>
            <a:r>
              <a:rPr lang="tr-TR" sz="2400" dirty="0" smtClean="0">
                <a:latin typeface="Arial" panose="020B0604020202020204" pitchFamily="34" charset="0"/>
                <a:cs typeface="Arial" panose="020B0604020202020204" pitchFamily="34" charset="0"/>
              </a:rPr>
              <a:t>Tavan </a:t>
            </a:r>
            <a:r>
              <a:rPr lang="tr-TR" sz="2400" dirty="0">
                <a:latin typeface="Arial" panose="020B0604020202020204" pitchFamily="34" charset="0"/>
                <a:cs typeface="Arial" panose="020B0604020202020204" pitchFamily="34" charset="0"/>
              </a:rPr>
              <a:t>maaşı anlamına gelmekte olup </a:t>
            </a:r>
            <a:r>
              <a:rPr lang="tr-TR" sz="2400" dirty="0" err="1">
                <a:latin typeface="Arial" panose="020B0604020202020204" pitchFamily="34" charset="0"/>
                <a:cs typeface="Arial" panose="020B0604020202020204" pitchFamily="34" charset="0"/>
              </a:rPr>
              <a:t>Salary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Cap</a:t>
            </a:r>
            <a:r>
              <a:rPr lang="tr-TR" sz="2400" dirty="0">
                <a:latin typeface="Arial" panose="020B0604020202020204" pitchFamily="34" charset="0"/>
                <a:cs typeface="Arial" panose="020B0604020202020204" pitchFamily="34" charset="0"/>
              </a:rPr>
              <a:t> İngilizlere ait bir uygulamadır. ABD’deki 4 profesyonel ligin 3’ünde uygulanmaktadır. </a:t>
            </a:r>
            <a:r>
              <a:rPr lang="tr-TR" sz="2400" dirty="0" err="1">
                <a:latin typeface="Arial" panose="020B0604020202020204" pitchFamily="34" charset="0"/>
                <a:cs typeface="Arial" panose="020B0604020202020204" pitchFamily="34" charset="0"/>
              </a:rPr>
              <a:t>Salary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Cap</a:t>
            </a:r>
            <a:r>
              <a:rPr lang="tr-TR" sz="2400" dirty="0">
                <a:latin typeface="Arial" panose="020B0604020202020204" pitchFamily="34" charset="0"/>
                <a:cs typeface="Arial" panose="020B0604020202020204" pitchFamily="34" charset="0"/>
              </a:rPr>
              <a:t> özel durumlar söz konusu olduğunda </a:t>
            </a:r>
            <a:r>
              <a:rPr lang="tr-TR" sz="2400" dirty="0" err="1">
                <a:latin typeface="Arial" panose="020B0604020202020204" pitchFamily="34" charset="0"/>
                <a:cs typeface="Arial" panose="020B0604020202020204" pitchFamily="34" charset="0"/>
              </a:rPr>
              <a:t>Soft</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Salary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Cap</a:t>
            </a:r>
            <a:r>
              <a:rPr lang="tr-TR" sz="2400" dirty="0">
                <a:latin typeface="Arial" panose="020B0604020202020204" pitchFamily="34" charset="0"/>
                <a:cs typeface="Arial" panose="020B0604020202020204" pitchFamily="34" charset="0"/>
              </a:rPr>
              <a:t> , özel durumlara izin verilmediğinde Hard </a:t>
            </a:r>
            <a:r>
              <a:rPr lang="tr-TR" sz="2400" dirty="0" err="1">
                <a:latin typeface="Arial" panose="020B0604020202020204" pitchFamily="34" charset="0"/>
                <a:cs typeface="Arial" panose="020B0604020202020204" pitchFamily="34" charset="0"/>
              </a:rPr>
              <a:t>Salary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Cap</a:t>
            </a:r>
            <a:r>
              <a:rPr lang="tr-TR" sz="2400" dirty="0">
                <a:latin typeface="Arial" panose="020B0604020202020204" pitchFamily="34" charset="0"/>
                <a:cs typeface="Arial" panose="020B0604020202020204" pitchFamily="34" charset="0"/>
              </a:rPr>
              <a:t> gibi kavramlar uygulanır. </a:t>
            </a:r>
            <a:r>
              <a:rPr lang="tr-TR" sz="2400" dirty="0" err="1">
                <a:latin typeface="Arial" panose="020B0604020202020204" pitchFamily="34" charset="0"/>
                <a:cs typeface="Arial" panose="020B0604020202020204" pitchFamily="34" charset="0"/>
              </a:rPr>
              <a:t>Salary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Cap’ın</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temelinde havuz </a:t>
            </a:r>
            <a:r>
              <a:rPr lang="tr-TR" sz="2400" dirty="0">
                <a:latin typeface="Arial" panose="020B0604020202020204" pitchFamily="34" charset="0"/>
                <a:cs typeface="Arial" panose="020B0604020202020204" pitchFamily="34" charset="0"/>
              </a:rPr>
              <a:t>sistemindeki gibi takımlar arası güç dengesini koruma fikri yatar. Takımlar arası güç dengesini korumak kadar, kulüplerin oyunculara çok fazla para vermesinin önüne geçmektedir. Anlaşmalar kulüp sahipleriyle, oyuncu birlikleri arasında yapılır. Grev (oyuncu), </a:t>
            </a:r>
            <a:r>
              <a:rPr lang="tr-TR" sz="2400" dirty="0" err="1">
                <a:latin typeface="Arial" panose="020B0604020202020204" pitchFamily="34" charset="0"/>
                <a:cs typeface="Arial" panose="020B0604020202020204" pitchFamily="34" charset="0"/>
              </a:rPr>
              <a:t>Lockout</a:t>
            </a:r>
            <a:r>
              <a:rPr lang="tr-TR" sz="2400" dirty="0">
                <a:latin typeface="Arial" panose="020B0604020202020204" pitchFamily="34" charset="0"/>
                <a:cs typeface="Arial" panose="020B0604020202020204" pitchFamily="34" charset="0"/>
              </a:rPr>
              <a:t> (patron) süreçleri yaşanmaktadır. </a:t>
            </a:r>
          </a:p>
          <a:p>
            <a:pPr marL="0" indent="0" algn="just">
              <a:buNone/>
            </a:pPr>
            <a:endParaRPr lang="tr-TR" sz="2400" dirty="0">
              <a:latin typeface="Arial" panose="020B0604020202020204" pitchFamily="34" charset="0"/>
              <a:cs typeface="Arial" panose="020B0604020202020204" pitchFamily="34" charset="0"/>
            </a:endParaRPr>
          </a:p>
        </p:txBody>
      </p:sp>
      <p:sp>
        <p:nvSpPr>
          <p:cNvPr id="2" name="Dikdörtgen 1"/>
          <p:cNvSpPr/>
          <p:nvPr/>
        </p:nvSpPr>
        <p:spPr>
          <a:xfrm>
            <a:off x="862885" y="1259793"/>
            <a:ext cx="10058400" cy="646331"/>
          </a:xfrm>
          <a:prstGeom prst="rect">
            <a:avLst/>
          </a:prstGeom>
        </p:spPr>
        <p:txBody>
          <a:bodyPr wrap="square">
            <a:spAutoFit/>
          </a:bodyPr>
          <a:lstStyle/>
          <a:p>
            <a:pPr algn="ctr"/>
            <a:r>
              <a:rPr lang="tr-TR" sz="3600" b="1" dirty="0">
                <a:latin typeface="Arial" panose="020B0604020202020204" pitchFamily="34" charset="0"/>
                <a:cs typeface="Arial" panose="020B0604020202020204" pitchFamily="34" charset="0"/>
              </a:rPr>
              <a:t>SALARY CAP</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4729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5" y="1949596"/>
            <a:ext cx="10820400" cy="3733062"/>
          </a:xfrm>
        </p:spPr>
        <p:txBody>
          <a:bodyPr>
            <a:normAutofit/>
          </a:bodyPr>
          <a:lstStyle/>
          <a:p>
            <a:pPr marL="0" indent="0" algn="just">
              <a:buNone/>
            </a:pPr>
            <a:r>
              <a:rPr lang="tr-TR" sz="2400" dirty="0" err="1">
                <a:latin typeface="Arial" panose="020B0604020202020204" pitchFamily="34" charset="0"/>
                <a:cs typeface="Arial" panose="020B0604020202020204" pitchFamily="34" charset="0"/>
              </a:rPr>
              <a:t>Salary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Cap</a:t>
            </a:r>
            <a:r>
              <a:rPr lang="tr-TR" sz="2400" dirty="0">
                <a:latin typeface="Arial" panose="020B0604020202020204" pitchFamily="34" charset="0"/>
                <a:cs typeface="Arial" panose="020B0604020202020204" pitchFamily="34" charset="0"/>
              </a:rPr>
              <a:t> oranı kulüplerin bütçelerinin % 50 - % % 60 arasındadır. Bazen kulüplerin bu sınırlara uymadığı görülmektedir. Bu noktada ise Lüks Vergisi devreye girmektedir. Sınırı geçen takımlar geçtikleri orana yakın bir miktarda lüks vergisi ödemektedir. Lüks vergisinden elde edilen gelir bir havuzda toplanarak sınırı geçmeyen tüm takımlar arasında eşit oranda dağıtılır. </a:t>
            </a:r>
            <a:r>
              <a:rPr lang="tr-TR" sz="2400" dirty="0" err="1">
                <a:latin typeface="Arial" panose="020B0604020202020204" pitchFamily="34" charset="0"/>
                <a:cs typeface="Arial" panose="020B0604020202020204" pitchFamily="34" charset="0"/>
              </a:rPr>
              <a:t>Brooklyn</a:t>
            </a:r>
            <a:r>
              <a:rPr lang="tr-TR" sz="2400" dirty="0">
                <a:latin typeface="Arial" panose="020B0604020202020204" pitchFamily="34" charset="0"/>
                <a:cs typeface="Arial" panose="020B0604020202020204" pitchFamily="34" charset="0"/>
              </a:rPr>
              <a:t> NETS örneği.</a:t>
            </a:r>
          </a:p>
        </p:txBody>
      </p:sp>
    </p:spTree>
    <p:extLst>
      <p:ext uri="{BB962C8B-B14F-4D97-AF65-F5344CB8AC3E}">
        <p14:creationId xmlns:p14="http://schemas.microsoft.com/office/powerpoint/2010/main" val="2628563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17331" y="1565893"/>
            <a:ext cx="10820400" cy="3990640"/>
          </a:xfrm>
        </p:spPr>
        <p:txBody>
          <a:bodyPr>
            <a:normAutofit/>
          </a:bodyPr>
          <a:lstStyle/>
          <a:p>
            <a:pPr marL="0" indent="0" algn="just">
              <a:buNone/>
            </a:pPr>
            <a:r>
              <a:rPr lang="tr-TR" sz="2400" dirty="0" smtClean="0">
                <a:latin typeface="Arial" panose="020B0604020202020204" pitchFamily="34" charset="0"/>
                <a:cs typeface="Arial" panose="020B0604020202020204" pitchFamily="34" charset="0"/>
              </a:rPr>
              <a:t>Sonuç olarak; Günümüzde tüm dünyada genel olarak spor kulüplerinin, özellikle futbol kulüplerinin ciddi bir şekilde ekonomik sıkıntı yaşadığı ve çok büyük borçlarının olduğu görülmektedir. Bu borçlar kulüplerin sürdürülebilirliğini ciddi şekilde tehdit etmektedir. Kulüplerin çevrelerine </a:t>
            </a:r>
            <a:r>
              <a:rPr lang="tr-TR" sz="2400" dirty="0" err="1" smtClean="0">
                <a:latin typeface="Arial" panose="020B0604020202020204" pitchFamily="34" charset="0"/>
                <a:cs typeface="Arial" panose="020B0604020202020204" pitchFamily="34" charset="0"/>
              </a:rPr>
              <a:t>sosyo</a:t>
            </a:r>
            <a:r>
              <a:rPr lang="tr-TR" sz="2400" dirty="0" smtClean="0">
                <a:latin typeface="Arial" panose="020B0604020202020204" pitchFamily="34" charset="0"/>
                <a:cs typeface="Arial" panose="020B0604020202020204" pitchFamily="34" charset="0"/>
              </a:rPr>
              <a:t>-ekonomik anlamda katkısının olabilmesi için sürdürülebilir olması gerekmektedir. Kulüplerin sürdürülebilir olması için ise finansal açıdan güçlü ve iyi yönetilmesi gerekmektedir. Ülkemiz özeline indirgeyerek açıklayacak olursak; kulüp başkanları kendi reklamlarını yapmak ve günü kurtarmak adına zaten ekonomik sıkıntı içinde olan kulüpleri futbolcu transferleri yaparak ekonomik anlamda her geçen yıl daha büyük sıkıntıya sokmaktadır.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118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701565" y="1716443"/>
            <a:ext cx="10820400" cy="3733062"/>
          </a:xfrm>
        </p:spPr>
        <p:txBody>
          <a:bodyPr>
            <a:normAutofit/>
          </a:bodyPr>
          <a:lstStyle/>
          <a:p>
            <a:pPr marL="0" indent="0" algn="just">
              <a:buNone/>
            </a:pPr>
            <a:r>
              <a:rPr lang="tr-TR" sz="2400" dirty="0" smtClean="0">
                <a:latin typeface="Arial" panose="020B0604020202020204" pitchFamily="34" charset="0"/>
                <a:cs typeface="Arial" panose="020B0604020202020204" pitchFamily="34" charset="0"/>
              </a:rPr>
              <a:t>Ülkemizdeki bu sıkıntının en büyük sebeplerinden biri, ülkemizdeki kulüplerin denetleme mekanizmasının yetersizliğinden kaynaklanmaktadır. Kulüpleri iflas noktasına getiren başkanlar, görevleri sona erdiğinde yaptığı harcamalar konusunda hiçbir sorumluluk taşımamaktadır. Bir çok kulüp başkanı ahlaksızlıklar yaparak milyon dolarları cebine indirmektedir. Bunun önüne geçebilmek adına UEFA Finansal </a:t>
            </a:r>
            <a:r>
              <a:rPr lang="tr-TR" sz="2400" dirty="0" err="1" smtClean="0">
                <a:latin typeface="Arial" panose="020B0604020202020204" pitchFamily="34" charset="0"/>
                <a:cs typeface="Arial" panose="020B0604020202020204" pitchFamily="34" charset="0"/>
              </a:rPr>
              <a:t>Fair</a:t>
            </a:r>
            <a:r>
              <a:rPr lang="tr-TR" sz="2400" dirty="0" smtClean="0">
                <a:latin typeface="Arial" panose="020B0604020202020204" pitchFamily="34" charset="0"/>
                <a:cs typeface="Arial" panose="020B0604020202020204" pitchFamily="34" charset="0"/>
              </a:rPr>
              <a:t> Play uygulamasını yürürlüğe koyarak kulüplerin daha fazla borçlanmasının önüne geçmeyi amaçlamaktadır. Ancak kulüplerin geçmişten günümüze kadar gelen yüksek borçlarını eritmesi gerekmektedir</a:t>
            </a:r>
            <a:r>
              <a:rPr lang="tr-TR" sz="2400" dirty="0" smtClean="0">
                <a:latin typeface="Arial" panose="020B0604020202020204" pitchFamily="34" charset="0"/>
                <a:cs typeface="Arial" panose="020B0604020202020204" pitchFamily="34" charset="0"/>
              </a:rPr>
              <a:t>. Bu formül yetersizdir.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870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2194560"/>
            <a:ext cx="10820400" cy="3124415"/>
          </a:xfrm>
        </p:spPr>
        <p:txBody>
          <a:bodyPr>
            <a:normAutofit/>
          </a:bodyPr>
          <a:lstStyle/>
          <a:p>
            <a:pPr marL="0" indent="0" algn="just">
              <a:buNone/>
            </a:pPr>
            <a:r>
              <a:rPr lang="tr-TR" sz="2400" dirty="0" smtClean="0">
                <a:latin typeface="Arial" panose="020B0604020202020204" pitchFamily="34" charset="0"/>
                <a:cs typeface="Arial" panose="020B0604020202020204" pitchFamily="34" charset="0"/>
              </a:rPr>
              <a:t>Bu yüzden Amerika örneğindeki gibi bir sistem uygulamak gereklidir. Zaten FİFA bu uygulama ile alakalı geleceğe yönelik planlar yapmaktadır. </a:t>
            </a:r>
            <a:r>
              <a:rPr lang="tr-TR" sz="2400" dirty="0" err="1" smtClean="0">
                <a:latin typeface="Arial" panose="020B0604020202020204" pitchFamily="34" charset="0"/>
                <a:cs typeface="Arial" panose="020B0604020202020204" pitchFamily="34" charset="0"/>
              </a:rPr>
              <a:t>Salary</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Cap</a:t>
            </a:r>
            <a:r>
              <a:rPr lang="tr-TR" sz="2400" dirty="0" smtClean="0">
                <a:latin typeface="Arial" panose="020B0604020202020204" pitchFamily="34" charset="0"/>
                <a:cs typeface="Arial" panose="020B0604020202020204" pitchFamily="34" charset="0"/>
              </a:rPr>
              <a:t> sistemi kulüp gelirlerinin, % 60’lık oranını transfere harcamasına izin vermektedir. Bu uygulama yakın gelecekte FİFA tarafından uygulamaya sokulacaktır. Çünkü kulüplerin düzlüğe çıkabilmesi için bu uygulama kaçınılmazdır.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259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6895" y="276370"/>
            <a:ext cx="10972800" cy="6233612"/>
          </a:xfrm>
        </p:spPr>
        <p:txBody>
          <a:bodyPr>
            <a:normAutofit/>
          </a:bodyPr>
          <a:lstStyle/>
          <a:p>
            <a:pPr marL="0" indent="0" algn="ctr">
              <a:buNone/>
            </a:pPr>
            <a:endParaRPr lang="tr-TR" sz="4400" b="1" dirty="0"/>
          </a:p>
          <a:p>
            <a:pPr marL="0" indent="0" algn="ctr">
              <a:buNone/>
            </a:pPr>
            <a:endParaRPr lang="tr-TR" sz="3200" b="1" smtClean="0"/>
          </a:p>
          <a:p>
            <a:pPr marL="0" indent="0" algn="ctr">
              <a:buNone/>
            </a:pPr>
            <a:endParaRPr lang="tr-TR" sz="3200" b="1" dirty="0"/>
          </a:p>
          <a:p>
            <a:pPr marL="0" indent="0" algn="ctr">
              <a:buNone/>
            </a:pPr>
            <a:endParaRPr lang="tr-TR" sz="3200" b="1" dirty="0" smtClean="0"/>
          </a:p>
          <a:p>
            <a:pPr marL="0" indent="0" algn="ctr">
              <a:buNone/>
            </a:pPr>
            <a:endParaRPr lang="tr-TR" sz="3200" b="1" dirty="0"/>
          </a:p>
          <a:p>
            <a:pPr marL="0" indent="0" algn="ctr">
              <a:buNone/>
            </a:pPr>
            <a:endParaRPr lang="tr-TR" sz="3200" b="1" dirty="0" smtClean="0"/>
          </a:p>
          <a:p>
            <a:pPr marL="0" indent="0" algn="ctr">
              <a:buNone/>
            </a:pPr>
            <a:endParaRPr lang="tr-TR" sz="3200" b="1" dirty="0" smtClean="0"/>
          </a:p>
          <a:p>
            <a:pPr marL="0" indent="0" algn="ctr">
              <a:buNone/>
            </a:pPr>
            <a:r>
              <a:rPr lang="tr-TR" sz="4400" b="1" dirty="0" smtClean="0"/>
              <a:t>DİNLEDİĞİNİZ İÇİN TEŞEKKÜRLER</a:t>
            </a:r>
            <a:endParaRPr lang="tr-TR" sz="4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693" y="1897039"/>
            <a:ext cx="3330053" cy="25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94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lnSpc>
                <a:spcPct val="150000"/>
              </a:lnSpc>
              <a:buNone/>
            </a:pPr>
            <a:r>
              <a:rPr lang="tr-TR" dirty="0"/>
              <a:t>Futbol branşının dışındaki spor branşlarında faaliyet göstermek amacıyla spor kulübü tescili yaptırmak isteyen kulüpler illerindeki Gençlik Hizmetleri ve Spor İl Müdürlüklerine kulüp tescilini ve branş tescilini yaptıracaklardır.</a:t>
            </a:r>
          </a:p>
          <a:p>
            <a:pPr marL="0" indent="0" algn="just">
              <a:lnSpc>
                <a:spcPct val="150000"/>
              </a:lnSpc>
              <a:buNone/>
            </a:pPr>
            <a:r>
              <a:rPr lang="tr-TR" dirty="0"/>
              <a:t>Futbol faaliyetlerinde bulunmak isteyen spor kulübü ise Türkiye Futbol Federasyonu’na başvurarak tescilini yaptırır.</a:t>
            </a:r>
          </a:p>
          <a:p>
            <a:pPr marL="0" indent="0" algn="just">
              <a:lnSpc>
                <a:spcPct val="150000"/>
              </a:lnSpc>
              <a:buNone/>
            </a:pPr>
            <a:endParaRPr lang="tr-TR" dirty="0"/>
          </a:p>
        </p:txBody>
      </p:sp>
    </p:spTree>
    <p:extLst>
      <p:ext uri="{BB962C8B-B14F-4D97-AF65-F5344CB8AC3E}">
        <p14:creationId xmlns:p14="http://schemas.microsoft.com/office/powerpoint/2010/main" val="92282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lnSpc>
                <a:spcPct val="150000"/>
              </a:lnSpc>
              <a:buNone/>
            </a:pPr>
            <a:r>
              <a:rPr lang="tr-TR" dirty="0" smtClean="0"/>
              <a:t>	Dernek </a:t>
            </a:r>
            <a:r>
              <a:rPr lang="tr-TR" dirty="0"/>
              <a:t>statüsüyle kurulan veya kurulmak istenen spor kulüpleri 5253 </a:t>
            </a:r>
            <a:r>
              <a:rPr lang="tr-TR" dirty="0" err="1"/>
              <a:t>no’lu</a:t>
            </a:r>
            <a:r>
              <a:rPr lang="tr-TR" dirty="0"/>
              <a:t> dernekler yasasının 25772 numaralı dernekler yönetmeliğine göre fiili ehliyete sahip, tüzel ya da gerçek kişiler tarafından kurulabilir. Ancak Türkiye’de dernek statüsüyle kurulan kulüpler kar amacı güdemez, dernek statüsüyle yönetilen kulüpler kar amacıyla ticari faaliyetlerde bulunamazlar. Bu kulüpler yalnızca sportif anlamda faaliyet gösterebilirler. Ülkemizde tüm kulüpler, ticari faaliyetlerde bulunamamakta ve hala dernek statüsüyle yönetilmektedir. Bunun sebebi, vergilerden muaf tutulmalarıdır. Bu vergiler aşağıda belirtilmiştir.</a:t>
            </a:r>
          </a:p>
          <a:p>
            <a:pPr marL="0" indent="0" algn="just">
              <a:lnSpc>
                <a:spcPct val="150000"/>
              </a:lnSpc>
              <a:buNone/>
            </a:pPr>
            <a:endParaRPr lang="tr-TR" dirty="0"/>
          </a:p>
        </p:txBody>
      </p:sp>
      <p:sp>
        <p:nvSpPr>
          <p:cNvPr id="4" name="Dikdörtgen 3"/>
          <p:cNvSpPr/>
          <p:nvPr/>
        </p:nvSpPr>
        <p:spPr>
          <a:xfrm>
            <a:off x="3164675" y="782579"/>
            <a:ext cx="6233373" cy="584775"/>
          </a:xfrm>
          <a:prstGeom prst="rect">
            <a:avLst/>
          </a:prstGeom>
        </p:spPr>
        <p:txBody>
          <a:bodyPr wrap="none">
            <a:spAutoFit/>
          </a:bodyPr>
          <a:lstStyle/>
          <a:p>
            <a:r>
              <a:rPr lang="tr-TR" sz="3200" b="1" dirty="0"/>
              <a:t>Dernek Statüsündeki Spor Kulüpleri</a:t>
            </a:r>
          </a:p>
        </p:txBody>
      </p:sp>
    </p:spTree>
    <p:extLst>
      <p:ext uri="{BB962C8B-B14F-4D97-AF65-F5344CB8AC3E}">
        <p14:creationId xmlns:p14="http://schemas.microsoft.com/office/powerpoint/2010/main" val="357162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2152" y="1989844"/>
            <a:ext cx="10820400" cy="3096968"/>
          </a:xfrm>
        </p:spPr>
        <p:txBody>
          <a:bodyPr/>
          <a:lstStyle/>
          <a:p>
            <a:pPr lvl="0" algn="just"/>
            <a:r>
              <a:rPr lang="tr-TR" dirty="0"/>
              <a:t>Katma Değer Vergisi </a:t>
            </a:r>
          </a:p>
          <a:p>
            <a:pPr lvl="0" algn="just"/>
            <a:r>
              <a:rPr lang="tr-TR" dirty="0"/>
              <a:t>Damga Vergisi</a:t>
            </a:r>
          </a:p>
          <a:p>
            <a:pPr lvl="0" algn="just"/>
            <a:r>
              <a:rPr lang="tr-TR" dirty="0"/>
              <a:t>Emlak Vergisi </a:t>
            </a:r>
          </a:p>
          <a:p>
            <a:pPr lvl="0" algn="just"/>
            <a:r>
              <a:rPr lang="tr-TR" dirty="0"/>
              <a:t>Gümrük Vergisi ve harç istisnası</a:t>
            </a:r>
          </a:p>
          <a:p>
            <a:pPr lvl="0" algn="just"/>
            <a:r>
              <a:rPr lang="tr-TR" dirty="0"/>
              <a:t>Veraset ve İntikal Vergisi </a:t>
            </a:r>
          </a:p>
          <a:p>
            <a:pPr lvl="0" algn="just"/>
            <a:r>
              <a:rPr lang="tr-TR" dirty="0"/>
              <a:t>Muafiyeti, Bağış ve yardımların gelirlerden düşürülebilmesidir. </a:t>
            </a:r>
          </a:p>
          <a:p>
            <a:pPr marL="0" indent="0" algn="just">
              <a:buNone/>
            </a:pPr>
            <a:endParaRPr lang="tr-TR" dirty="0"/>
          </a:p>
        </p:txBody>
      </p:sp>
    </p:spTree>
    <p:extLst>
      <p:ext uri="{BB962C8B-B14F-4D97-AF65-F5344CB8AC3E}">
        <p14:creationId xmlns:p14="http://schemas.microsoft.com/office/powerpoint/2010/main" val="349898323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5551</TotalTime>
  <Words>3629</Words>
  <Application>Microsoft Office PowerPoint</Application>
  <PresentationFormat>Özel</PresentationFormat>
  <Paragraphs>146</Paragraphs>
  <Slides>68</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68</vt:i4>
      </vt:variant>
    </vt:vector>
  </HeadingPairs>
  <TitlesOfParts>
    <vt:vector size="72" baseType="lpstr">
      <vt:lpstr>Arial</vt:lpstr>
      <vt:lpstr>Times New Roman</vt:lpstr>
      <vt:lpstr>Calibri</vt:lpstr>
      <vt:lpstr>Ofis Teması</vt:lpstr>
      <vt:lpstr>SPOR YÖNETİCİLİĞİ DOKTORA PROGRAMI SPOR HUKUKU DERSİ</vt:lpstr>
      <vt:lpstr>TÜRKİYE’DE KULÜPLERİN ŞİRKETLEŞME ŞEKİLLERİ ve BORÇ SORUNU</vt:lpstr>
      <vt:lpstr>Spor kulüplerinin yapısı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Topal</dc:creator>
  <cp:lastModifiedBy>Samsung</cp:lastModifiedBy>
  <cp:revision>293</cp:revision>
  <cp:lastPrinted>2019-11-07T05:50:38Z</cp:lastPrinted>
  <dcterms:created xsi:type="dcterms:W3CDTF">2017-10-03T07:46:27Z</dcterms:created>
  <dcterms:modified xsi:type="dcterms:W3CDTF">2022-02-12T10:57:05Z</dcterms:modified>
</cp:coreProperties>
</file>