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741" r:id="rId1"/>
  </p:sldMasterIdLst>
  <p:notesMasterIdLst>
    <p:notesMasterId r:id="rId26"/>
  </p:notesMasterIdLst>
  <p:sldIdLst>
    <p:sldId id="256" r:id="rId2"/>
    <p:sldId id="394" r:id="rId3"/>
    <p:sldId id="373" r:id="rId4"/>
    <p:sldId id="374" r:id="rId5"/>
    <p:sldId id="375" r:id="rId6"/>
    <p:sldId id="376" r:id="rId7"/>
    <p:sldId id="377" r:id="rId8"/>
    <p:sldId id="378" r:id="rId9"/>
    <p:sldId id="379" r:id="rId10"/>
    <p:sldId id="380" r:id="rId11"/>
    <p:sldId id="381" r:id="rId12"/>
    <p:sldId id="382" r:id="rId13"/>
    <p:sldId id="383" r:id="rId14"/>
    <p:sldId id="384" r:id="rId15"/>
    <p:sldId id="385" r:id="rId16"/>
    <p:sldId id="386" r:id="rId17"/>
    <p:sldId id="387" r:id="rId18"/>
    <p:sldId id="388" r:id="rId19"/>
    <p:sldId id="389" r:id="rId20"/>
    <p:sldId id="390" r:id="rId21"/>
    <p:sldId id="391" r:id="rId22"/>
    <p:sldId id="392" r:id="rId23"/>
    <p:sldId id="393" r:id="rId24"/>
    <p:sldId id="372" r:id="rId25"/>
  </p:sldIdLst>
  <p:sldSz cx="12192000" cy="6858000"/>
  <p:notesSz cx="6735763" cy="9866313"/>
  <p:embeddedFontLst>
    <p:embeddedFont>
      <p:font typeface="Calibri" pitchFamily="34" charset="0"/>
      <p:regular r:id="rId27"/>
      <p:bold r:id="rId28"/>
      <p:italic r:id="rId29"/>
      <p:boldItalic r:id="rId3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87666" autoAdjust="0"/>
  </p:normalViewPr>
  <p:slideViewPr>
    <p:cSldViewPr snapToGrid="0">
      <p:cViewPr>
        <p:scale>
          <a:sx n="60" d="100"/>
          <a:sy n="60" d="100"/>
        </p:scale>
        <p:origin x="-900" y="-174"/>
      </p:cViewPr>
      <p:guideLst>
        <p:guide orient="horz" pos="2160"/>
        <p:guide pos="3840"/>
      </p:guideLst>
    </p:cSldViewPr>
  </p:slideViewPr>
  <p:outlineViewPr>
    <p:cViewPr>
      <p:scale>
        <a:sx n="33" d="100"/>
        <a:sy n="33" d="100"/>
      </p:scale>
      <p:origin x="0" y="-26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BFDEEFCA-2797-4777-8232-2AAD777B6369}" type="datetimeFigureOut">
              <a:rPr lang="tr-TR" smtClean="0"/>
              <a:pPr/>
              <a:t>12.02.2022</a:t>
            </a:fld>
            <a:endParaRPr lang="tr-TR"/>
          </a:p>
        </p:txBody>
      </p:sp>
      <p:sp>
        <p:nvSpPr>
          <p:cNvPr id="4" name="Slayt Görüntüsü Yer Tutucusu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32180C86-1BE4-4C75-A4A2-BAA2ADE5FF65}" type="slidenum">
              <a:rPr lang="tr-TR" smtClean="0"/>
              <a:pPr/>
              <a:t>‹#›</a:t>
            </a:fld>
            <a:endParaRPr lang="tr-TR"/>
          </a:p>
        </p:txBody>
      </p:sp>
    </p:spTree>
    <p:extLst>
      <p:ext uri="{BB962C8B-B14F-4D97-AF65-F5344CB8AC3E}">
        <p14:creationId xmlns:p14="http://schemas.microsoft.com/office/powerpoint/2010/main" val="3230476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indent="0" algn="just">
              <a:buNone/>
            </a:pPr>
            <a:endParaRPr lang="tr-TR" dirty="0"/>
          </a:p>
        </p:txBody>
      </p:sp>
      <p:sp>
        <p:nvSpPr>
          <p:cNvPr id="4" name="Slayt Numarası Yer Tutucusu 3"/>
          <p:cNvSpPr>
            <a:spLocks noGrp="1"/>
          </p:cNvSpPr>
          <p:nvPr>
            <p:ph type="sldNum" sz="quarter" idx="10"/>
          </p:nvPr>
        </p:nvSpPr>
        <p:spPr/>
        <p:txBody>
          <a:bodyPr/>
          <a:lstStyle/>
          <a:p>
            <a:fld id="{32180C86-1BE4-4C75-A4A2-BAA2ADE5FF65}" type="slidenum">
              <a:rPr lang="tr-TR" smtClean="0"/>
              <a:pPr/>
              <a:t>1</a:t>
            </a:fld>
            <a:endParaRPr lang="tr-TR"/>
          </a:p>
        </p:txBody>
      </p:sp>
    </p:spTree>
    <p:extLst>
      <p:ext uri="{BB962C8B-B14F-4D97-AF65-F5344CB8AC3E}">
        <p14:creationId xmlns:p14="http://schemas.microsoft.com/office/powerpoint/2010/main" val="3839571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8"/>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F239A9A-B4B0-4B32-B8CD-2E25E95134C4}" type="datetimeFigureOut">
              <a:rPr lang="en-US" smtClean="0"/>
              <a:pPr/>
              <a:t>2/12/2022</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7004436-CA73-4D53-89B4-2A5C7347BF2F}" type="datetimeFigureOut">
              <a:rPr lang="en-US" smtClean="0"/>
              <a:pPr/>
              <a:t>2/12/2022</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1"/>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41"/>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513FEF9-69D0-4F8C-A336-59491FBEDC47}" type="datetimeFigureOut">
              <a:rPr lang="en-US" smtClean="0"/>
              <a:pPr/>
              <a:t>2/12/2022</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E21DC-8981-44E6-BC8C-2BA8F673FFBB}" type="datetimeFigureOut">
              <a:rPr lang="en-US" smtClean="0"/>
              <a:pPr/>
              <a:t>2/12/2022</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3"/>
            <a:ext cx="10363200" cy="1362075"/>
          </a:xfrm>
        </p:spPr>
        <p:txBody>
          <a:bodyPr anchor="t"/>
          <a:lstStyle>
            <a:lvl1pPr algn="l">
              <a:defRPr sz="3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7004436-CA73-4D53-89B4-2A5C7347BF2F}" type="datetimeFigureOut">
              <a:rPr lang="en-US" smtClean="0"/>
              <a:pPr/>
              <a:t>2/12/2022</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A5666F9-5B40-48E0-8DFD-99EF944CDD22}" type="datetimeFigureOut">
              <a:rPr lang="en-US" smtClean="0"/>
              <a:pPr/>
              <a:t>2/12/2022</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A698D6B-2C72-4E21-9893-A649C6E2A47D}" type="datetimeFigureOut">
              <a:rPr lang="en-US" smtClean="0"/>
              <a:pPr/>
              <a:t>2/12/2022</a:t>
            </a:fld>
            <a:endParaRPr lang="en-US" dirty="0"/>
          </a:p>
        </p:txBody>
      </p:sp>
      <p:sp>
        <p:nvSpPr>
          <p:cNvPr id="8" name="7 Altbilgi Yer Tutucusu"/>
          <p:cNvSpPr>
            <a:spLocks noGrp="1"/>
          </p:cNvSpPr>
          <p:nvPr>
            <p:ph type="ftr" sz="quarter" idx="11"/>
          </p:nvPr>
        </p:nvSpPr>
        <p:spPr/>
        <p:txBody>
          <a:bodyPr/>
          <a:lstStyle/>
          <a:p>
            <a:endParaRPr lang="en-US" dirty="0"/>
          </a:p>
        </p:txBody>
      </p:sp>
      <p:sp>
        <p:nvSpPr>
          <p:cNvPr id="9" name="8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86811C9-A66C-49F0-970E-F7B68D9109A0}" type="datetimeFigureOut">
              <a:rPr lang="en-US" smtClean="0"/>
              <a:pPr/>
              <a:t>2/12/2022</a:t>
            </a:fld>
            <a:endParaRPr lang="en-US" dirty="0"/>
          </a:p>
        </p:txBody>
      </p:sp>
      <p:sp>
        <p:nvSpPr>
          <p:cNvPr id="4" name="3 Altbilgi Yer Tutucusu"/>
          <p:cNvSpPr>
            <a:spLocks noGrp="1"/>
          </p:cNvSpPr>
          <p:nvPr>
            <p:ph type="ftr" sz="quarter" idx="11"/>
          </p:nvPr>
        </p:nvSpPr>
        <p:spPr/>
        <p:txBody>
          <a:bodyPr/>
          <a:lstStyle/>
          <a:p>
            <a:endParaRPr lang="en-US" dirty="0"/>
          </a:p>
        </p:txBody>
      </p:sp>
      <p:sp>
        <p:nvSpPr>
          <p:cNvPr id="5" name="4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C01AE78-96A2-4A23-B183-3B6DB4374FE7}" type="datetimeFigureOut">
              <a:rPr lang="en-US" smtClean="0"/>
              <a:pPr/>
              <a:t>2/12/2022</a:t>
            </a:fld>
            <a:endParaRPr lang="en-US" dirty="0"/>
          </a:p>
        </p:txBody>
      </p:sp>
      <p:sp>
        <p:nvSpPr>
          <p:cNvPr id="3" name="2 Altbilgi Yer Tutucusu"/>
          <p:cNvSpPr>
            <a:spLocks noGrp="1"/>
          </p:cNvSpPr>
          <p:nvPr>
            <p:ph type="ftr" sz="quarter" idx="11"/>
          </p:nvPr>
        </p:nvSpPr>
        <p:spPr/>
        <p:txBody>
          <a:bodyPr/>
          <a:lstStyle/>
          <a:p>
            <a:endParaRPr lang="en-US" dirty="0"/>
          </a:p>
        </p:txBody>
      </p:sp>
      <p:sp>
        <p:nvSpPr>
          <p:cNvPr id="4" name="3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2" y="273050"/>
            <a:ext cx="4011084" cy="1162050"/>
          </a:xfrm>
        </p:spPr>
        <p:txBody>
          <a:bodyPr anchor="b"/>
          <a:lstStyle>
            <a:lvl1pPr algn="l">
              <a:defRPr sz="15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3AE0757-B101-4811-9189-10EB2F458E2D}" type="datetimeFigureOut">
              <a:rPr lang="en-US" smtClean="0"/>
              <a:pPr/>
              <a:t>2/12/2022</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15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EBDC078-589F-40E3-816C-EE21D62B5BBA}" type="datetimeFigureOut">
              <a:rPr lang="en-US" smtClean="0"/>
              <a:pPr/>
              <a:t>2/12/2022</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7004436-CA73-4D53-89B4-2A5C7347BF2F}" type="datetimeFigureOut">
              <a:rPr lang="en-US" smtClean="0"/>
              <a:pPr/>
              <a:t>2/12/2022</a:t>
            </a:fld>
            <a:endParaRPr lang="en-US" dirty="0"/>
          </a:p>
        </p:txBody>
      </p:sp>
      <p:sp>
        <p:nvSpPr>
          <p:cNvPr id="5" name="4 Altbilgi Yer Tutucusu"/>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5 Slayt Numarası Yer Tutucusu"/>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hf sldNum="0"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58604" y="121964"/>
            <a:ext cx="2260716" cy="2198155"/>
          </a:xfrm>
          <a:prstGeom prst="rect">
            <a:avLst/>
          </a:prstGeom>
        </p:spPr>
      </p:pic>
      <p:sp>
        <p:nvSpPr>
          <p:cNvPr id="2" name="Unvan 1">
            <a:extLst>
              <a:ext uri="{FF2B5EF4-FFF2-40B4-BE49-F238E27FC236}">
                <a16:creationId xmlns:a16="http://schemas.microsoft.com/office/drawing/2014/main" xmlns="" id="{EA2E9A83-DAEE-43BA-A7DB-5A86138D7B43}"/>
              </a:ext>
            </a:extLst>
          </p:cNvPr>
          <p:cNvSpPr>
            <a:spLocks noGrp="1"/>
          </p:cNvSpPr>
          <p:nvPr>
            <p:ph type="ctrTitle"/>
          </p:nvPr>
        </p:nvSpPr>
        <p:spPr>
          <a:xfrm>
            <a:off x="364974" y="2421684"/>
            <a:ext cx="11368584" cy="1781530"/>
          </a:xfrm>
        </p:spPr>
        <p:txBody>
          <a:bodyPr>
            <a:noAutofit/>
          </a:bodyPr>
          <a:lstStyle/>
          <a:p>
            <a:r>
              <a:rPr lang="tr-TR" sz="4400" b="1" dirty="0" smtClean="0"/>
              <a:t>SPOR YÖNETİCİLİĞİ</a:t>
            </a:r>
            <a:r>
              <a:rPr lang="tr-TR" sz="4000" b="1" dirty="0" smtClean="0"/>
              <a:t/>
            </a:r>
            <a:br>
              <a:rPr lang="tr-TR" sz="4000" b="1" dirty="0" smtClean="0"/>
            </a:br>
            <a:r>
              <a:rPr lang="tr-TR" sz="3600" b="1" dirty="0" smtClean="0"/>
              <a:t>DOKTORA PROGRAMI</a:t>
            </a:r>
            <a:r>
              <a:rPr lang="tr-TR" sz="4000" b="1" dirty="0" smtClean="0"/>
              <a:t/>
            </a:r>
            <a:br>
              <a:rPr lang="tr-TR" sz="4000" b="1" dirty="0" smtClean="0"/>
            </a:br>
            <a:r>
              <a:rPr lang="tr-TR" sz="3200" b="1" dirty="0" smtClean="0"/>
              <a:t>SPOR HUKUKU DERSİ</a:t>
            </a:r>
            <a:endParaRPr lang="tr-TR" sz="3200" dirty="0"/>
          </a:p>
        </p:txBody>
      </p:sp>
      <p:sp>
        <p:nvSpPr>
          <p:cNvPr id="3" name="Alt Başlık 2">
            <a:extLst>
              <a:ext uri="{FF2B5EF4-FFF2-40B4-BE49-F238E27FC236}">
                <a16:creationId xmlns:a16="http://schemas.microsoft.com/office/drawing/2014/main" xmlns="" id="{C3F34A1E-1496-438D-BEAB-F2BBC2642C78}"/>
              </a:ext>
            </a:extLst>
          </p:cNvPr>
          <p:cNvSpPr>
            <a:spLocks noGrp="1"/>
          </p:cNvSpPr>
          <p:nvPr>
            <p:ph type="subTitle" idx="1"/>
          </p:nvPr>
        </p:nvSpPr>
        <p:spPr>
          <a:xfrm>
            <a:off x="297713" y="4455650"/>
            <a:ext cx="11521248" cy="831270"/>
          </a:xfrm>
        </p:spPr>
        <p:txBody>
          <a:bodyPr>
            <a:noAutofit/>
          </a:bodyPr>
          <a:lstStyle/>
          <a:p>
            <a:pPr algn="ctr"/>
            <a:r>
              <a:rPr lang="tr-TR" sz="4800" b="1" dirty="0" smtClean="0">
                <a:solidFill>
                  <a:schemeClr val="tx1"/>
                </a:solidFill>
              </a:rPr>
              <a:t>Prof. Dr. Soner ÇANKAYA</a:t>
            </a:r>
            <a:endParaRPr lang="tr-TR" sz="4800" b="1" dirty="0">
              <a:solidFill>
                <a:schemeClr val="tx1"/>
              </a:solidFill>
            </a:endParaRPr>
          </a:p>
          <a:p>
            <a:pPr algn="ctr"/>
            <a:endParaRPr lang="tr-TR" sz="4800" b="1" dirty="0"/>
          </a:p>
        </p:txBody>
      </p:sp>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49945" y="1623631"/>
            <a:ext cx="3082664" cy="2416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AutoShape 5" descr="Spor Hukuku - Evren Hukuk Büros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307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976" y="1746914"/>
            <a:ext cx="3199500" cy="2292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7650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20263" y="1481959"/>
            <a:ext cx="11252640" cy="4661685"/>
          </a:xfrm>
        </p:spPr>
        <p:txBody>
          <a:bodyPr>
            <a:normAutofit/>
          </a:bodyPr>
          <a:lstStyle/>
          <a:p>
            <a:pPr algn="just">
              <a:buNone/>
            </a:pPr>
            <a:r>
              <a:rPr lang="tr-TR" b="1" dirty="0" smtClean="0"/>
              <a:t>	</a:t>
            </a:r>
            <a:r>
              <a:rPr lang="tr-TR" sz="3200" b="1" dirty="0" smtClean="0">
                <a:ln w="10541" cmpd="sng">
                  <a:solidFill>
                    <a:schemeClr val="accent1">
                      <a:shade val="88000"/>
                      <a:satMod val="110000"/>
                    </a:schemeClr>
                  </a:solidFill>
                  <a:prstDash val="solid"/>
                </a:ln>
              </a:rPr>
              <a:t>3.Süreklilik</a:t>
            </a:r>
          </a:p>
          <a:p>
            <a:pPr algn="just">
              <a:buNone/>
            </a:pPr>
            <a:r>
              <a:rPr lang="tr-TR" dirty="0" smtClean="0"/>
              <a:t>    	</a:t>
            </a:r>
            <a:r>
              <a:rPr lang="tr-TR" dirty="0" smtClean="0">
                <a:ln>
                  <a:solidFill>
                    <a:srgbClr val="002060"/>
                  </a:solidFill>
                </a:ln>
              </a:rPr>
              <a:t>Sporcu, bir sonuç olsun ya da olmasın, bir efor sarf etme ve sporunu yapma borcu altındadır. Kulüp ise sporcunun bu faaliyeti ile birlikte, sözleşmeden doğan iş menfaatini elde etmektedir. Dolayısıyla sporcu sözleşmelerinde süreklilik unsuru mevcuttur. Bu nedenle de sporcu sözleşmelerinin hem belirli süreli hem de sürekli bir ilişki doğuracak şekilde yapılması yerinde olacaktır.</a:t>
            </a:r>
          </a:p>
          <a:p>
            <a:pPr algn="just"/>
            <a:endParaRPr lang="tr-TR" dirty="0"/>
          </a:p>
        </p:txBody>
      </p:sp>
    </p:spTree>
    <p:extLst>
      <p:ext uri="{BB962C8B-B14F-4D97-AF65-F5344CB8AC3E}">
        <p14:creationId xmlns:p14="http://schemas.microsoft.com/office/powerpoint/2010/main" val="2909392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6029" y="1513490"/>
            <a:ext cx="10894010" cy="4630154"/>
          </a:xfrm>
        </p:spPr>
        <p:txBody>
          <a:bodyPr>
            <a:normAutofit/>
          </a:bodyPr>
          <a:lstStyle/>
          <a:p>
            <a:pPr algn="just">
              <a:buNone/>
            </a:pPr>
            <a:r>
              <a:rPr lang="tr-TR" sz="3200" dirty="0" smtClean="0"/>
              <a:t>	</a:t>
            </a:r>
            <a:r>
              <a:rPr lang="tr-TR" sz="3200" dirty="0" smtClean="0">
                <a:ln w="10541" cmpd="sng">
                  <a:solidFill>
                    <a:schemeClr val="accent1">
                      <a:shade val="88000"/>
                      <a:satMod val="110000"/>
                    </a:schemeClr>
                  </a:solidFill>
                  <a:prstDash val="solid"/>
                </a:ln>
              </a:rPr>
              <a:t>4.Ücret</a:t>
            </a:r>
          </a:p>
          <a:p>
            <a:pPr algn="just">
              <a:buNone/>
            </a:pPr>
            <a:r>
              <a:rPr lang="tr-TR" dirty="0" smtClean="0">
                <a:latin typeface="+mj-lt"/>
              </a:rPr>
              <a:t>       </a:t>
            </a:r>
            <a:r>
              <a:rPr lang="tr-TR" dirty="0" smtClean="0">
                <a:ln w="31550" cmpd="sng">
                  <a:gradFill>
                    <a:gsLst>
                      <a:gs pos="25000">
                        <a:schemeClr val="accent1">
                          <a:shade val="25000"/>
                          <a:satMod val="190000"/>
                        </a:schemeClr>
                      </a:gs>
                      <a:gs pos="80000">
                        <a:schemeClr val="accent1">
                          <a:tint val="75000"/>
                          <a:satMod val="190000"/>
                        </a:schemeClr>
                      </a:gs>
                    </a:gsLst>
                    <a:lin ang="5400000"/>
                  </a:gradFill>
                  <a:prstDash val="solid"/>
                </a:ln>
                <a:latin typeface="+mj-lt"/>
              </a:rPr>
              <a:t>Ücret, sporcu sözleşmesinin zorunlu unsurlarındandır. Türk parası veya yabancı para olarak kararlaştırılabileceği gibi, eşya olarak da belirlenebilir. Ücretler transfer ücreti, aylık ücret, maç başı ücret ve prim adı altında incelenebilir.</a:t>
            </a:r>
            <a:endParaRPr lang="tr-TR" dirty="0">
              <a:ln w="31550" cmpd="sng">
                <a:gradFill>
                  <a:gsLst>
                    <a:gs pos="25000">
                      <a:schemeClr val="accent1">
                        <a:shade val="25000"/>
                        <a:satMod val="190000"/>
                      </a:schemeClr>
                    </a:gs>
                    <a:gs pos="80000">
                      <a:schemeClr val="accent1">
                        <a:tint val="75000"/>
                        <a:satMod val="190000"/>
                      </a:schemeClr>
                    </a:gs>
                  </a:gsLst>
                  <a:lin ang="5400000"/>
                </a:gradFill>
                <a:prstDash val="solid"/>
              </a:ln>
              <a:latin typeface="+mj-lt"/>
            </a:endParaRPr>
          </a:p>
        </p:txBody>
      </p:sp>
    </p:spTree>
    <p:extLst>
      <p:ext uri="{BB962C8B-B14F-4D97-AF65-F5344CB8AC3E}">
        <p14:creationId xmlns:p14="http://schemas.microsoft.com/office/powerpoint/2010/main" val="1005737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4855" y="1384900"/>
            <a:ext cx="10499836" cy="3786190"/>
          </a:xfrm>
        </p:spPr>
        <p:txBody>
          <a:bodyPr>
            <a:normAutofit lnSpcReduction="10000"/>
          </a:bodyPr>
          <a:lstStyle/>
          <a:p>
            <a:pPr algn="just"/>
            <a:endParaRPr lang="tr-TR" dirty="0" smtClean="0"/>
          </a:p>
          <a:p>
            <a:pPr marL="0" indent="0" algn="just">
              <a:buNone/>
            </a:pPr>
            <a:r>
              <a:rPr lang="tr-TR" sz="3600" b="1" dirty="0" smtClean="0">
                <a:ln w="10541" cmpd="sng">
                  <a:solidFill>
                    <a:schemeClr val="accent1">
                      <a:shade val="88000"/>
                      <a:satMod val="110000"/>
                    </a:schemeClr>
                  </a:solidFill>
                  <a:prstDash val="solid"/>
                </a:ln>
              </a:rPr>
              <a:t>5.Bağımlılık</a:t>
            </a:r>
          </a:p>
          <a:p>
            <a:pPr algn="just">
              <a:buNone/>
            </a:pPr>
            <a:r>
              <a:rPr lang="tr-TR" dirty="0" smtClean="0"/>
              <a:t>	</a:t>
            </a:r>
            <a:r>
              <a:rPr lang="tr-TR" sz="2800" dirty="0" smtClean="0">
                <a:ln>
                  <a:solidFill>
                    <a:srgbClr val="002060"/>
                  </a:solidFill>
                </a:ln>
              </a:rPr>
              <a:t>Bağımlılık; sporcunun, sözleşme yapmış olduğu kulübün direktifleri doğrultusunda, spor faaliyetlerini yerine getirmesidir. Sporcu, kulübün otorite ve yönetimi altında hareket edecektir. </a:t>
            </a:r>
          </a:p>
          <a:p>
            <a:pPr algn="just">
              <a:buNone/>
            </a:pPr>
            <a:r>
              <a:rPr lang="tr-TR" sz="2800" dirty="0" smtClean="0">
                <a:ln>
                  <a:solidFill>
                    <a:srgbClr val="002060"/>
                  </a:solidFill>
                </a:ln>
              </a:rPr>
              <a:t>	Sporcunun çalışma şekli, yeri, zamanı, katılacağı resmi ya da özel müsabakaların tümü kulüp tarafından belirlenecektir. Burada bahsedilen bağımlılık türü hukukî bağımlılıktır.</a:t>
            </a:r>
          </a:p>
          <a:p>
            <a:pPr algn="just"/>
            <a:endParaRPr lang="tr-TR" dirty="0"/>
          </a:p>
        </p:txBody>
      </p:sp>
    </p:spTree>
    <p:extLst>
      <p:ext uri="{BB962C8B-B14F-4D97-AF65-F5344CB8AC3E}">
        <p14:creationId xmlns:p14="http://schemas.microsoft.com/office/powerpoint/2010/main" val="77011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1101105"/>
            <a:ext cx="11009586" cy="5643602"/>
          </a:xfrm>
        </p:spPr>
        <p:txBody>
          <a:bodyPr>
            <a:normAutofit/>
          </a:bodyPr>
          <a:lstStyle/>
          <a:p>
            <a:pPr marL="0" indent="0" algn="just">
              <a:buNone/>
            </a:pPr>
            <a:r>
              <a:rPr lang="tr-TR" sz="3200" b="1" dirty="0" smtClean="0">
                <a:ln w="10541" cmpd="sng">
                  <a:solidFill>
                    <a:schemeClr val="accent1">
                      <a:shade val="88000"/>
                      <a:satMod val="110000"/>
                    </a:schemeClr>
                  </a:solidFill>
                  <a:prstDash val="solid"/>
                </a:ln>
              </a:rPr>
              <a:t>6.Sporcunun Sorumluluğunun Edim(İş) Fiiline Bağlı </a:t>
            </a:r>
            <a:r>
              <a:rPr lang="tr-TR" sz="3200" b="1" dirty="0" smtClean="0">
                <a:ln w="10541" cmpd="sng">
                  <a:solidFill>
                    <a:schemeClr val="accent1">
                      <a:shade val="88000"/>
                      <a:satMod val="110000"/>
                    </a:schemeClr>
                  </a:solidFill>
                  <a:prstDash val="solid"/>
                </a:ln>
              </a:rPr>
              <a:t>Olması</a:t>
            </a:r>
          </a:p>
          <a:p>
            <a:pPr marL="0" indent="0" algn="just">
              <a:buNone/>
            </a:pPr>
            <a:endParaRPr lang="tr-TR" sz="3200" b="1" dirty="0" smtClean="0">
              <a:ln w="10541" cmpd="sng">
                <a:solidFill>
                  <a:schemeClr val="accent1">
                    <a:shade val="88000"/>
                    <a:satMod val="110000"/>
                  </a:schemeClr>
                </a:solidFill>
                <a:prstDash val="solid"/>
              </a:ln>
            </a:endParaRPr>
          </a:p>
          <a:p>
            <a:pPr algn="just">
              <a:buNone/>
            </a:pPr>
            <a:r>
              <a:rPr lang="tr-TR" dirty="0" smtClean="0"/>
              <a:t>	</a:t>
            </a:r>
            <a:r>
              <a:rPr lang="tr-TR" dirty="0" smtClean="0">
                <a:ln>
                  <a:solidFill>
                    <a:srgbClr val="002060"/>
                  </a:solidFill>
                </a:ln>
              </a:rPr>
              <a:t>Sporcu bir işi tamamlamak için, örneğin kupa kazanmak için sözleşme imzalamaz ya da belli bir sayıya ulaşmak ya da hedefi tutturmak için de sözleşme imzalamaz. Bunun yerine süreye bağlı olan sözleşmeler yapılır. Doğal olarak bu sürenin bitiminde sözleşmenin yenilenmesi için performans dikkate alınacaktır ancak bu durum sözleşme yapıldıktan sonra bir anlam ifade etmez. </a:t>
            </a:r>
          </a:p>
          <a:p>
            <a:pPr algn="just"/>
            <a:endParaRPr lang="tr-TR" dirty="0"/>
          </a:p>
        </p:txBody>
      </p:sp>
    </p:spTree>
    <p:extLst>
      <p:ext uri="{BB962C8B-B14F-4D97-AF65-F5344CB8AC3E}">
        <p14:creationId xmlns:p14="http://schemas.microsoft.com/office/powerpoint/2010/main" val="2008474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72966" y="1285861"/>
            <a:ext cx="11209282" cy="4840303"/>
          </a:xfrm>
        </p:spPr>
        <p:txBody>
          <a:bodyPr>
            <a:noAutofit/>
          </a:bodyPr>
          <a:lstStyle/>
          <a:p>
            <a:pPr algn="just"/>
            <a:r>
              <a:rPr lang="tr-TR" dirty="0" smtClean="0">
                <a:ln>
                  <a:solidFill>
                    <a:srgbClr val="002060"/>
                  </a:solidFill>
                </a:ln>
              </a:rPr>
              <a:t>Sporcunun yükümlülüğü, kulübünün direktifleri doğrultusunda hareket ederek elinden gelen en iyi performansı sergilemeye çalışmaktır. Her zaman aynı seviyede performans sergilemeyeceği açıktır ve bu durum sporcunun sorumluluğunu yerine getirmediğini göstermez.</a:t>
            </a:r>
            <a:endParaRPr lang="tr-TR" dirty="0">
              <a:ln>
                <a:solidFill>
                  <a:srgbClr val="002060"/>
                </a:solidFill>
              </a:ln>
            </a:endParaRPr>
          </a:p>
        </p:txBody>
      </p:sp>
    </p:spTree>
    <p:extLst>
      <p:ext uri="{BB962C8B-B14F-4D97-AF65-F5344CB8AC3E}">
        <p14:creationId xmlns:p14="http://schemas.microsoft.com/office/powerpoint/2010/main" val="26909728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61" y="2269727"/>
            <a:ext cx="10972800" cy="3214710"/>
          </a:xfrm>
        </p:spPr>
        <p:txBody>
          <a:bodyPr>
            <a:normAutofit fontScale="70000" lnSpcReduction="20000"/>
          </a:bodyPr>
          <a:lstStyle/>
          <a:p>
            <a:pPr algn="just"/>
            <a:r>
              <a:rPr lang="tr-TR" sz="4400" b="1" dirty="0" smtClean="0">
                <a:ln w="10541" cmpd="sng">
                  <a:solidFill>
                    <a:schemeClr val="accent1">
                      <a:shade val="88000"/>
                      <a:satMod val="110000"/>
                    </a:schemeClr>
                  </a:solidFill>
                  <a:prstDash val="solid"/>
                </a:ln>
              </a:rPr>
              <a:t>1.Sporcu</a:t>
            </a:r>
          </a:p>
          <a:p>
            <a:pPr algn="just">
              <a:buNone/>
            </a:pPr>
            <a:r>
              <a:rPr lang="tr-TR" dirty="0" smtClean="0"/>
              <a:t>	</a:t>
            </a:r>
            <a:r>
              <a:rPr lang="tr-TR" sz="3300" dirty="0" smtClean="0">
                <a:ln>
                  <a:solidFill>
                    <a:srgbClr val="002060"/>
                  </a:solidFill>
                </a:ln>
              </a:rPr>
              <a:t>Profesyonel sporcu , ilgili olduğu spor dalını bir kulübe bağlı olarak yapan ve bunun karşılığında da belirli bir ücret alan sporcu olarak ifade edilebilir. Dolayısıyla sporcu sözleşmesinin taraflarından biri olarak ele alınan sporcudan kasıt, profesyonel sporcudur. Ülkemizde sadece futbol dalında, profesyonellik kimliği hukukî düzenlemelerle birlikte sporculara tanınmıştır. Futbol dışında kalan tüm spor dalları ise hukuken amatör olarak kabul edilmektedir.Ancak uygulamada, diğer spor dallarında da belirli bir ücret karşılığında ve bir kulübe bağlı olarak ilgili spor dalını icra eden sporcular varsa profesyonellik kimlik ve hukukî düzenlemelerle faydalanacaklardır.</a:t>
            </a:r>
          </a:p>
          <a:p>
            <a:pPr algn="just">
              <a:buNone/>
            </a:pPr>
            <a:r>
              <a:rPr lang="tr-TR" sz="3300" dirty="0" smtClean="0">
                <a:ln>
                  <a:solidFill>
                    <a:srgbClr val="002060"/>
                  </a:solidFill>
                </a:ln>
              </a:rPr>
              <a:t>       </a:t>
            </a:r>
            <a:endParaRPr lang="tr-TR" sz="3300" dirty="0">
              <a:ln>
                <a:solidFill>
                  <a:srgbClr val="002060"/>
                </a:solidFill>
              </a:ln>
            </a:endParaRPr>
          </a:p>
        </p:txBody>
      </p:sp>
      <p:sp>
        <p:nvSpPr>
          <p:cNvPr id="2" name="1 Başlık"/>
          <p:cNvSpPr>
            <a:spLocks noGrp="1"/>
          </p:cNvSpPr>
          <p:nvPr>
            <p:ph type="title"/>
          </p:nvPr>
        </p:nvSpPr>
        <p:spPr>
          <a:xfrm>
            <a:off x="730432" y="917335"/>
            <a:ext cx="10972800" cy="1143000"/>
          </a:xfrm>
        </p:spPr>
        <p:txBody>
          <a:bodyPr>
            <a:normAutofit fontScale="90000"/>
          </a:bodyPr>
          <a:lstStyle/>
          <a:p>
            <a:r>
              <a:rPr lang="tr-TR" sz="4000" b="1" dirty="0" smtClean="0">
                <a:ln w="19050">
                  <a:solidFill>
                    <a:schemeClr val="tx2">
                      <a:tint val="1000"/>
                    </a:schemeClr>
                  </a:solidFill>
                  <a:prstDash val="solid"/>
                </a:ln>
                <a:effectLst>
                  <a:outerShdw blurRad="50000" dist="50800" dir="7500000" algn="tl">
                    <a:srgbClr val="000000">
                      <a:shade val="5000"/>
                      <a:alpha val="35000"/>
                    </a:srgbClr>
                  </a:outerShdw>
                </a:effectLst>
                <a:latin typeface="+mn-lt"/>
                <a:ea typeface="+mn-ea"/>
                <a:cs typeface="+mn-cs"/>
              </a:rPr>
              <a:t>Sözleşmenin Tarafları</a:t>
            </a:r>
            <a:br>
              <a:rPr lang="tr-TR" sz="4000" b="1" dirty="0" smtClean="0">
                <a:ln w="19050">
                  <a:solidFill>
                    <a:schemeClr val="tx2">
                      <a:tint val="1000"/>
                    </a:schemeClr>
                  </a:solidFill>
                  <a:prstDash val="solid"/>
                </a:ln>
                <a:effectLst>
                  <a:outerShdw blurRad="50000" dist="50800" dir="7500000" algn="tl">
                    <a:srgbClr val="000000">
                      <a:shade val="5000"/>
                      <a:alpha val="35000"/>
                    </a:srgbClr>
                  </a:outerShdw>
                </a:effectLst>
                <a:latin typeface="+mn-lt"/>
                <a:ea typeface="+mn-ea"/>
                <a:cs typeface="+mn-cs"/>
              </a:rPr>
            </a:br>
            <a:endParaRPr lang="tr-TR" sz="4000" b="1" dirty="0">
              <a:ln w="19050">
                <a:solidFill>
                  <a:schemeClr val="tx2">
                    <a:tint val="1000"/>
                  </a:schemeClr>
                </a:solidFill>
                <a:prstDash val="solid"/>
              </a:ln>
              <a:effectLst>
                <a:outerShdw blurRad="50000" dist="50800" dir="7500000" algn="tl">
                  <a:srgbClr val="000000">
                    <a:shade val="5000"/>
                    <a:alpha val="35000"/>
                  </a:srgbClr>
                </a:outerShdw>
              </a:effectLst>
              <a:latin typeface="+mn-lt"/>
              <a:ea typeface="+mn-ea"/>
              <a:cs typeface="+mn-cs"/>
            </a:endParaRPr>
          </a:p>
        </p:txBody>
      </p:sp>
    </p:spTree>
    <p:extLst>
      <p:ext uri="{BB962C8B-B14F-4D97-AF65-F5344CB8AC3E}">
        <p14:creationId xmlns:p14="http://schemas.microsoft.com/office/powerpoint/2010/main" val="23392871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57213" y="1571612"/>
            <a:ext cx="9709187" cy="4902340"/>
          </a:xfrm>
        </p:spPr>
        <p:txBody>
          <a:bodyPr/>
          <a:lstStyle/>
          <a:p>
            <a:pPr algn="just"/>
            <a:r>
              <a:rPr lang="tr-TR" sz="2800" dirty="0" smtClean="0">
                <a:ln>
                  <a:solidFill>
                    <a:srgbClr val="002060"/>
                  </a:solidFill>
                </a:ln>
              </a:rPr>
              <a:t>Ülkemizde Türkiye Futbol Federasyonu futbolla ilgili tüm düzenlemeleri yapma yetkisine sahiptir. Diğer tüm spor dalları ise, Gençlik ve Spor Hizmetleri Müdürlüğü’nün düzenleme yetkisi içerisindedir. Sporcuların lisans, tescil, vize ve transfer durumları da bu kurumların çıkardıkları talimat ve yönetmeliklerle düzenlenmektedir. </a:t>
            </a:r>
          </a:p>
          <a:p>
            <a:endParaRPr lang="tr-TR" dirty="0"/>
          </a:p>
        </p:txBody>
      </p:sp>
    </p:spTree>
    <p:extLst>
      <p:ext uri="{BB962C8B-B14F-4D97-AF65-F5344CB8AC3E}">
        <p14:creationId xmlns:p14="http://schemas.microsoft.com/office/powerpoint/2010/main" val="15327894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62" y="2071679"/>
            <a:ext cx="11049077" cy="4525963"/>
          </a:xfrm>
        </p:spPr>
        <p:txBody>
          <a:bodyPr>
            <a:normAutofit/>
          </a:bodyPr>
          <a:lstStyle/>
          <a:p>
            <a:pPr algn="just"/>
            <a:r>
              <a:rPr lang="tr-TR" sz="2600" b="1" dirty="0" smtClean="0">
                <a:ln w="10541" cmpd="sng">
                  <a:solidFill>
                    <a:schemeClr val="accent1">
                      <a:shade val="88000"/>
                      <a:satMod val="110000"/>
                    </a:schemeClr>
                  </a:solidFill>
                  <a:prstDash val="solid"/>
                </a:ln>
              </a:rPr>
              <a:t>Spor Kulübü</a:t>
            </a:r>
          </a:p>
          <a:p>
            <a:pPr algn="just">
              <a:buNone/>
            </a:pPr>
            <a:r>
              <a:rPr lang="tr-TR" dirty="0" smtClean="0"/>
              <a:t>	</a:t>
            </a:r>
            <a:r>
              <a:rPr lang="tr-TR" dirty="0" smtClean="0">
                <a:ln>
                  <a:solidFill>
                    <a:srgbClr val="002060"/>
                  </a:solidFill>
                </a:ln>
              </a:rPr>
              <a:t>Sporcu sözleşmesinin taraflarından bir diğeri spor kulübüdür. Spor kulüpleri, 5253 Sayılı Dernekler Kanununa göre kurulan dernekler statüsünde olan özel hukuk tüzel kişileridir.Bir spor kulübünün GSHM bünyesinde, ilgili spor dalında müsabakalara çıkabilmesi için GSHM tarafından tescil edilmeleri gerekmektedir.Bu tescil aynı zamanda spor kulübünün, sporculara lisans verebilmelerini de sağlamaktadır.</a:t>
            </a:r>
          </a:p>
        </p:txBody>
      </p:sp>
    </p:spTree>
    <p:extLst>
      <p:ext uri="{BB962C8B-B14F-4D97-AF65-F5344CB8AC3E}">
        <p14:creationId xmlns:p14="http://schemas.microsoft.com/office/powerpoint/2010/main" val="25199340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1600201"/>
            <a:ext cx="10962290" cy="4757757"/>
          </a:xfrm>
        </p:spPr>
        <p:txBody>
          <a:bodyPr>
            <a:normAutofit/>
          </a:bodyPr>
          <a:lstStyle/>
          <a:p>
            <a:pPr algn="just"/>
            <a:r>
              <a:rPr lang="tr-TR" sz="2800" dirty="0" smtClean="0">
                <a:ln>
                  <a:solidFill>
                    <a:srgbClr val="002060"/>
                  </a:solidFill>
                </a:ln>
              </a:rPr>
              <a:t>Konuyla ilgili Dernekler Kanununun 14.maddesi derneklerin talepte bulunması hâlinde, spor faaliyetine yönelik olanların spor kulübü adını alacağı ve GSHM tarafından kayıt ve tescil olacağı hüküm altına alınmıştır. Spor kulüplerinin oluşumu, denetimi ve disiplin işlemleri Gençlik ve Spor Kulüpleri Yönetmeliği ile düzenlenmektedir.</a:t>
            </a:r>
          </a:p>
          <a:p>
            <a:pPr algn="just"/>
            <a:endParaRPr lang="tr-TR" sz="1800" dirty="0"/>
          </a:p>
        </p:txBody>
      </p:sp>
    </p:spTree>
    <p:extLst>
      <p:ext uri="{BB962C8B-B14F-4D97-AF65-F5344CB8AC3E}">
        <p14:creationId xmlns:p14="http://schemas.microsoft.com/office/powerpoint/2010/main" val="34410450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88731" y="1000109"/>
            <a:ext cx="11161986" cy="5126055"/>
          </a:xfrm>
        </p:spPr>
        <p:txBody>
          <a:bodyPr>
            <a:normAutofit/>
          </a:bodyPr>
          <a:lstStyle/>
          <a:p>
            <a:pPr algn="just"/>
            <a:endParaRPr lang="tr-TR" dirty="0" smtClean="0"/>
          </a:p>
          <a:p>
            <a:pPr algn="just"/>
            <a:r>
              <a:rPr lang="tr-TR" dirty="0" smtClean="0">
                <a:ln>
                  <a:solidFill>
                    <a:srgbClr val="002060"/>
                  </a:solidFill>
                </a:ln>
              </a:rPr>
              <a:t>3289 sayılı Gençlik ve spor hizmetleri  Müdürlüğünün Teşkilat ve Görevleri Hakkında(703 KHK) </a:t>
            </a:r>
            <a:r>
              <a:rPr lang="tr-TR" dirty="0" err="1" smtClean="0">
                <a:ln>
                  <a:solidFill>
                    <a:srgbClr val="002060"/>
                  </a:solidFill>
                </a:ln>
              </a:rPr>
              <a:t>nın</a:t>
            </a:r>
            <a:r>
              <a:rPr lang="tr-TR" dirty="0" smtClean="0">
                <a:ln>
                  <a:solidFill>
                    <a:srgbClr val="002060"/>
                  </a:solidFill>
                </a:ln>
              </a:rPr>
              <a:t> 24. Maddesi spor kulüplerinin profesyonel takımlarını, TTK(Türk Ticaret Kanunu) hükümlerine göre kuracakları ya da kurulmuş olan şirketlere devredebileceklerini veya profesyonel futbol takımlarını kiraya verebileceklerini ifade etmektedir. Ayrıca maddede, profesyonel dalların Gençlik ve Spor Bakan(ı)lığı tarafından tespit olacağı da belirtilmektedir.Bu düzenleme, spor kulüplerinin profesyonel takımlarını isterlerse dernek statüsünde değil de TTK hükümleri çerçevesinde ticaret şirketi olarak kurabilmelerinin önünü açmıştır.</a:t>
            </a:r>
          </a:p>
          <a:p>
            <a:pPr algn="just"/>
            <a:endParaRPr lang="tr-TR" dirty="0"/>
          </a:p>
        </p:txBody>
      </p:sp>
    </p:spTree>
    <p:extLst>
      <p:ext uri="{BB962C8B-B14F-4D97-AF65-F5344CB8AC3E}">
        <p14:creationId xmlns:p14="http://schemas.microsoft.com/office/powerpoint/2010/main" val="2199678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0773" y="2182265"/>
            <a:ext cx="10972800" cy="1143000"/>
          </a:xfrm>
        </p:spPr>
        <p:txBody>
          <a:bodyPr>
            <a:normAutofit/>
          </a:bodyPr>
          <a:lstStyle/>
          <a:p>
            <a:r>
              <a:rPr lang="tr-TR" sz="4400" b="1" dirty="0" smtClean="0"/>
              <a:t>SPORCU SÖZLEŞMELERİ</a:t>
            </a:r>
            <a:endParaRPr lang="tr-TR" sz="4400" b="1" dirty="0"/>
          </a:p>
        </p:txBody>
      </p:sp>
    </p:spTree>
    <p:extLst>
      <p:ext uri="{BB962C8B-B14F-4D97-AF65-F5344CB8AC3E}">
        <p14:creationId xmlns:p14="http://schemas.microsoft.com/office/powerpoint/2010/main" val="2136318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926697"/>
            <a:ext cx="10972800" cy="5000660"/>
          </a:xfrm>
        </p:spPr>
        <p:txBody>
          <a:bodyPr>
            <a:normAutofit/>
          </a:bodyPr>
          <a:lstStyle/>
          <a:p>
            <a:pPr algn="just"/>
            <a:r>
              <a:rPr lang="tr-TR" b="1" dirty="0" smtClean="0">
                <a:ln w="10541" cmpd="sng">
                  <a:solidFill>
                    <a:schemeClr val="accent1">
                      <a:shade val="88000"/>
                      <a:satMod val="110000"/>
                    </a:schemeClr>
                  </a:solidFill>
                  <a:prstDash val="solid"/>
                </a:ln>
              </a:rPr>
              <a:t>Sözleşmenin Şekli</a:t>
            </a:r>
          </a:p>
          <a:p>
            <a:pPr algn="just">
              <a:buNone/>
            </a:pPr>
            <a:r>
              <a:rPr lang="tr-TR" dirty="0" smtClean="0"/>
              <a:t>		</a:t>
            </a:r>
            <a:r>
              <a:rPr lang="tr-TR" dirty="0" smtClean="0">
                <a:ln>
                  <a:solidFill>
                    <a:srgbClr val="002060"/>
                  </a:solidFill>
                </a:ln>
              </a:rPr>
              <a:t>Sporcu sözleşmeleri hizmet sözleşmesi niteliği taşır. Hizmet sözleşmeleri ise, kanunda aksine bir hüküm olmadıkça özel bir şekle tâbi değildir (TBK m. 394/1). </a:t>
            </a:r>
          </a:p>
          <a:p>
            <a:pPr algn="just">
              <a:buNone/>
            </a:pPr>
            <a:r>
              <a:rPr lang="tr-TR" dirty="0" smtClean="0">
                <a:ln>
                  <a:solidFill>
                    <a:srgbClr val="002060"/>
                  </a:solidFill>
                </a:ln>
              </a:rPr>
              <a:t>	Dolayısıyla sporcu sözleşmeleri herhangi bir şekil şartına bağlanmamıştır.Ülkemizde tek profesyonel spor dalı olan futbolla ilgili tüm düzenlemeleri TFF yapmaktadır. Diğer spor dallarının düzenlemeleri ise </a:t>
            </a:r>
            <a:r>
              <a:rPr lang="tr-TR" dirty="0" err="1" smtClean="0">
                <a:ln>
                  <a:solidFill>
                    <a:srgbClr val="002060"/>
                  </a:solidFill>
                </a:ln>
              </a:rPr>
              <a:t>GSHM’ye</a:t>
            </a:r>
            <a:r>
              <a:rPr lang="tr-TR" dirty="0" smtClean="0">
                <a:ln>
                  <a:solidFill>
                    <a:srgbClr val="002060"/>
                  </a:solidFill>
                </a:ln>
              </a:rPr>
              <a:t> ait iken Bağımsız Spor Federasyonlarının Çalışma Usul ve Esasları Hakkında </a:t>
            </a:r>
            <a:r>
              <a:rPr lang="tr-TR" dirty="0" err="1" smtClean="0">
                <a:ln>
                  <a:solidFill>
                    <a:srgbClr val="002060"/>
                  </a:solidFill>
                </a:ln>
              </a:rPr>
              <a:t>Yönetmelik’in</a:t>
            </a:r>
            <a:r>
              <a:rPr lang="tr-TR" dirty="0" smtClean="0">
                <a:ln>
                  <a:solidFill>
                    <a:srgbClr val="002060"/>
                  </a:solidFill>
                </a:ln>
              </a:rPr>
              <a:t> 6. maddesinin ğ bendinde, sporcuların tescil işlemlerinin, ilgili federasyonun görevleri arasında olduğu belirtilmiştir. Yani GSHM sporcuların tescil işlemlerini bağımsız spor federasyonlarına bırakmıştır.</a:t>
            </a:r>
          </a:p>
          <a:p>
            <a:pPr algn="just"/>
            <a:endParaRPr lang="tr-TR" dirty="0"/>
          </a:p>
        </p:txBody>
      </p:sp>
    </p:spTree>
    <p:extLst>
      <p:ext uri="{BB962C8B-B14F-4D97-AF65-F5344CB8AC3E}">
        <p14:creationId xmlns:p14="http://schemas.microsoft.com/office/powerpoint/2010/main" val="16502935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1357298"/>
            <a:ext cx="10972800" cy="5097510"/>
          </a:xfrm>
        </p:spPr>
        <p:txBody>
          <a:bodyPr>
            <a:normAutofit/>
          </a:bodyPr>
          <a:lstStyle/>
          <a:p>
            <a:pPr algn="just"/>
            <a:r>
              <a:rPr lang="tr-TR" sz="2400" dirty="0" smtClean="0">
                <a:ln>
                  <a:solidFill>
                    <a:srgbClr val="002060"/>
                  </a:solidFill>
                </a:ln>
              </a:rPr>
              <a:t>Federasyonların sporcu sözleşmelerinin şekline ilişkin,talimat ve yönergelerinde, bazı düzenlemeler getirilmiştir. Ancak bu düzenlemeler kanuna aykırı durumlar öngöremez. Bu düzenlemelerle, ancak ispat kolaylığı sağlamak adına sporcu sözleşmelerinin belirli şekilde yapılması öngörülebilir.Örneğin; TFF tarafından çıkarılan, Profesyonel Futbolcuların Statüsü ve Transferleri Talimatı m. 19/5’te; tarafların birbirlerine yapacakları her türlü tebligat sözleşmede gösterilen adreslerine iadeli taahhütlü mektupla yapılır, şeklinde bir düzenleme getirilmiştir.</a:t>
            </a:r>
            <a:endParaRPr lang="tr-TR" sz="2400" dirty="0">
              <a:ln>
                <a:solidFill>
                  <a:srgbClr val="002060"/>
                </a:solidFill>
              </a:ln>
            </a:endParaRPr>
          </a:p>
        </p:txBody>
      </p:sp>
    </p:spTree>
    <p:extLst>
      <p:ext uri="{BB962C8B-B14F-4D97-AF65-F5344CB8AC3E}">
        <p14:creationId xmlns:p14="http://schemas.microsoft.com/office/powerpoint/2010/main" val="41138260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785794"/>
            <a:ext cx="10972800" cy="5669014"/>
          </a:xfrm>
        </p:spPr>
        <p:txBody>
          <a:bodyPr>
            <a:normAutofit/>
          </a:bodyPr>
          <a:lstStyle/>
          <a:p>
            <a:pPr algn="just"/>
            <a:r>
              <a:rPr lang="tr-TR" sz="2800" b="1" dirty="0" smtClean="0">
                <a:ln w="10541" cmpd="sng">
                  <a:solidFill>
                    <a:schemeClr val="accent1">
                      <a:shade val="88000"/>
                      <a:satMod val="110000"/>
                    </a:schemeClr>
                  </a:solidFill>
                  <a:prstDash val="solid"/>
                </a:ln>
              </a:rPr>
              <a:t>Sözleşmenin Süresi</a:t>
            </a:r>
          </a:p>
          <a:p>
            <a:pPr algn="just">
              <a:buNone/>
            </a:pPr>
            <a:r>
              <a:rPr lang="tr-TR" sz="2800" dirty="0" smtClean="0"/>
              <a:t>	</a:t>
            </a:r>
            <a:r>
              <a:rPr lang="tr-TR" sz="2800" dirty="0" smtClean="0">
                <a:ln>
                  <a:solidFill>
                    <a:srgbClr val="002060"/>
                  </a:solidFill>
                </a:ln>
              </a:rPr>
              <a:t>Sporcuların en verimli dönemleri belirli yaş aralıklarındadır. Verimli olan dönem geçtikten sonra ilerleyen yaş sebebiyle sporcudan istenilen verim alınamaz. Bu kısa dönem nedeniyle, sporcu sözleşmeleri belirli süreli olarak yapılmaktadır. Sporcu sözleşmelerinin belirli süreli olması hem sporcu açısından hem de kulüp açısından faydalıdır. </a:t>
            </a:r>
            <a:endParaRPr lang="tr-TR" sz="2800" dirty="0">
              <a:ln>
                <a:solidFill>
                  <a:srgbClr val="002060"/>
                </a:solidFill>
              </a:ln>
            </a:endParaRPr>
          </a:p>
        </p:txBody>
      </p:sp>
    </p:spTree>
    <p:extLst>
      <p:ext uri="{BB962C8B-B14F-4D97-AF65-F5344CB8AC3E}">
        <p14:creationId xmlns:p14="http://schemas.microsoft.com/office/powerpoint/2010/main" val="6724026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62152" y="857232"/>
            <a:ext cx="10988565" cy="5045216"/>
          </a:xfrm>
        </p:spPr>
        <p:txBody>
          <a:bodyPr>
            <a:normAutofit/>
          </a:bodyPr>
          <a:lstStyle/>
          <a:p>
            <a:endParaRPr lang="tr-TR" dirty="0" smtClean="0"/>
          </a:p>
          <a:p>
            <a:pPr algn="just"/>
            <a:r>
              <a:rPr lang="tr-TR" dirty="0" smtClean="0">
                <a:ln>
                  <a:solidFill>
                    <a:srgbClr val="002060"/>
                  </a:solidFill>
                </a:ln>
              </a:rPr>
              <a:t>Sporcu, kalitesini artırarak hızlı bir şekilde yükselebilir. Böylelikle daha iyi bir takımda, daha fazla ücret alarak oynamak isteyecektir. Sporcu sözleşmesinin belirli süreli olması, süresi bitince ayrılmasını kolaylaştırır. Kulüp ise, kaliteli bir oyuncu olarak aldıkları bir sporcudan istedikleri verimi alamayabilir. Sporcunun ayrılmak istememesi durumuna karşı, sporcu sözleşmesinin süresinin bitiminde, sporcu ayrılmak durumunda kalacaktır. Bununla birlikte sporcu ve kulüp, birbirinden memnunsa sözleşmeyi yenileyebilirler.</a:t>
            </a:r>
          </a:p>
          <a:p>
            <a:endParaRPr lang="tr-TR" dirty="0"/>
          </a:p>
        </p:txBody>
      </p:sp>
    </p:spTree>
    <p:extLst>
      <p:ext uri="{BB962C8B-B14F-4D97-AF65-F5344CB8AC3E}">
        <p14:creationId xmlns:p14="http://schemas.microsoft.com/office/powerpoint/2010/main" val="2832684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6895" y="276370"/>
            <a:ext cx="10972800" cy="6233612"/>
          </a:xfrm>
        </p:spPr>
        <p:txBody>
          <a:bodyPr>
            <a:normAutofit/>
          </a:bodyPr>
          <a:lstStyle/>
          <a:p>
            <a:pPr marL="0" indent="0" algn="ctr">
              <a:buNone/>
            </a:pPr>
            <a:endParaRPr lang="tr-TR" sz="4400" b="1" dirty="0"/>
          </a:p>
          <a:p>
            <a:pPr marL="0" indent="0" algn="ctr">
              <a:buNone/>
            </a:pPr>
            <a:endParaRPr lang="tr-TR" sz="3200" b="1" smtClean="0"/>
          </a:p>
          <a:p>
            <a:pPr marL="0" indent="0" algn="ctr">
              <a:buNone/>
            </a:pPr>
            <a:endParaRPr lang="tr-TR" sz="3200" b="1" dirty="0"/>
          </a:p>
          <a:p>
            <a:pPr marL="0" indent="0" algn="ctr">
              <a:buNone/>
            </a:pPr>
            <a:endParaRPr lang="tr-TR" sz="3200" b="1" dirty="0" smtClean="0"/>
          </a:p>
          <a:p>
            <a:pPr marL="0" indent="0" algn="ctr">
              <a:buNone/>
            </a:pPr>
            <a:endParaRPr lang="tr-TR" sz="3200" b="1" dirty="0"/>
          </a:p>
          <a:p>
            <a:pPr marL="0" indent="0" algn="ctr">
              <a:buNone/>
            </a:pPr>
            <a:endParaRPr lang="tr-TR" sz="3200" b="1" dirty="0" smtClean="0"/>
          </a:p>
          <a:p>
            <a:pPr marL="0" indent="0" algn="ctr">
              <a:buNone/>
            </a:pPr>
            <a:endParaRPr lang="tr-TR" sz="3200" b="1" dirty="0" smtClean="0"/>
          </a:p>
          <a:p>
            <a:pPr marL="0" indent="0" algn="ctr">
              <a:buNone/>
            </a:pPr>
            <a:r>
              <a:rPr lang="tr-TR" sz="4400" b="1" dirty="0" smtClean="0"/>
              <a:t>DİNLEDİĞİNİZ İÇİN TEŞEKKÜRLER</a:t>
            </a:r>
            <a:endParaRPr lang="tr-TR" sz="44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2693" y="1897039"/>
            <a:ext cx="3330053" cy="2552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0942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4294967295"/>
          </p:nvPr>
        </p:nvSpPr>
        <p:spPr>
          <a:xfrm>
            <a:off x="435551" y="1063446"/>
            <a:ext cx="11096807" cy="2043114"/>
          </a:xfrm>
          <a:prstGeom prst="rect">
            <a:avLst/>
          </a:prstGeom>
        </p:spPr>
        <p:txBody>
          <a:bodyPr>
            <a:normAutofit/>
          </a:bodyPr>
          <a:lstStyle/>
          <a:p>
            <a:pPr>
              <a:buNone/>
            </a:pPr>
            <a:r>
              <a:rPr lang="tr-TR" sz="3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SÖZLEŞME</a:t>
            </a:r>
          </a:p>
          <a:p>
            <a:pPr algn="just"/>
            <a:r>
              <a:rPr lang="tr-TR" dirty="0" smtClean="0">
                <a:ln>
                  <a:solidFill>
                    <a:srgbClr val="002060"/>
                  </a:solidFill>
                </a:ln>
              </a:rPr>
              <a:t>Sözlü veya yazılı olarak yapılmış olan, tarafların iradelerini karşılıklı ve birbirine uygun olarak açıklamasıyla ortaya çıkan anlaşmadır.</a:t>
            </a:r>
          </a:p>
        </p:txBody>
      </p:sp>
      <p:sp>
        <p:nvSpPr>
          <p:cNvPr id="5" name="4 İçerik Yer Tutucusu"/>
          <p:cNvSpPr>
            <a:spLocks noGrp="1"/>
          </p:cNvSpPr>
          <p:nvPr>
            <p:ph sz="quarter" idx="4294967295"/>
          </p:nvPr>
        </p:nvSpPr>
        <p:spPr>
          <a:xfrm>
            <a:off x="421904" y="3093964"/>
            <a:ext cx="11201440" cy="3054353"/>
          </a:xfrm>
          <a:prstGeom prst="rect">
            <a:avLst/>
          </a:prstGeom>
        </p:spPr>
        <p:txBody>
          <a:bodyPr>
            <a:normAutofit/>
          </a:bodyPr>
          <a:lstStyle/>
          <a:p>
            <a:pPr>
              <a:buNone/>
            </a:pPr>
            <a:r>
              <a:rPr lang="tr-TR" sz="3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SPORCU SÖZLEŞMESİ</a:t>
            </a:r>
          </a:p>
          <a:p>
            <a:pPr algn="just"/>
            <a:r>
              <a:rPr lang="tr-TR" dirty="0" smtClean="0">
                <a:ln>
                  <a:solidFill>
                    <a:srgbClr val="002060"/>
                  </a:solidFill>
                </a:ln>
              </a:rPr>
              <a:t>Sporcu sözleşmesi, sporcunun kulübün direktifleri doğrultusunda spor yapmayı üstlendiği, kulübün ise sporcuya edimi karşılığında belirli bir ücret ödemeyi taahhüt ettiği, tam iki tarafa borç yükleyen bir sözleşmedir. Örneğin, ülkemizdeki profesyonel spor dalı olan futbolda bu sözleşme, “Profesyonel Futbolcu Sözleşmesi” olarak geçmektedir. Ancak basketbol, voleybol ve hentbol gibi sporlarda “Tek Tip Sözleşme” olarak bahsedilmektedir.</a:t>
            </a:r>
          </a:p>
          <a:p>
            <a:endParaRPr lang="tr-TR" dirty="0"/>
          </a:p>
        </p:txBody>
      </p:sp>
    </p:spTree>
    <p:extLst>
      <p:ext uri="{BB962C8B-B14F-4D97-AF65-F5344CB8AC3E}">
        <p14:creationId xmlns:p14="http://schemas.microsoft.com/office/powerpoint/2010/main" val="702299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09" y="1939159"/>
            <a:ext cx="11349243" cy="3615501"/>
          </a:xfrm>
        </p:spPr>
        <p:txBody>
          <a:bodyPr>
            <a:noAutofit/>
          </a:bodyPr>
          <a:lstStyle/>
          <a:p>
            <a:pPr algn="just"/>
            <a:r>
              <a:rPr lang="tr-TR" sz="2400" b="1" spc="50" dirty="0" smtClean="0">
                <a:ln w="12700" cmpd="sng">
                  <a:solidFill>
                    <a:schemeClr val="accent6">
                      <a:satMod val="120000"/>
                      <a:shade val="80000"/>
                    </a:schemeClr>
                  </a:solidFill>
                  <a:prstDash val="solid"/>
                </a:ln>
                <a:effectLst>
                  <a:glow rad="53100">
                    <a:schemeClr val="accent6">
                      <a:satMod val="180000"/>
                      <a:alpha val="30000"/>
                    </a:schemeClr>
                  </a:glow>
                </a:effectLst>
              </a:rPr>
              <a:t>Sporcu sözleşmesinin konusu; </a:t>
            </a:r>
            <a:r>
              <a:rPr lang="tr-TR" sz="2200" dirty="0" smtClean="0">
                <a:ln>
                  <a:solidFill>
                    <a:srgbClr val="002060"/>
                  </a:solidFill>
                </a:ln>
              </a:rPr>
              <a:t>sporcunun belirli bir ücret karşılığında kulübü adına spor yapmayı taahhüt etmesi, gücünü ve mesaisini bu amaç uğruna harcama borcu altına girmesi, kulübün de, sporcuya ücret ödeme borcunu üstlenmesidir</a:t>
            </a:r>
            <a:r>
              <a:rPr lang="tr-TR" sz="2200" dirty="0" smtClean="0">
                <a:ln>
                  <a:solidFill>
                    <a:srgbClr val="002060"/>
                  </a:solidFill>
                </a:ln>
              </a:rPr>
              <a:t>.</a:t>
            </a:r>
          </a:p>
          <a:p>
            <a:pPr marL="0" indent="0" algn="just">
              <a:buNone/>
            </a:pPr>
            <a:endParaRPr lang="tr-TR" sz="2200" dirty="0" smtClean="0">
              <a:ln>
                <a:solidFill>
                  <a:srgbClr val="002060"/>
                </a:solidFill>
              </a:ln>
            </a:endParaRPr>
          </a:p>
          <a:p>
            <a:pPr algn="just"/>
            <a:r>
              <a:rPr lang="tr-TR" sz="2400" b="1" spc="50" dirty="0" smtClean="0">
                <a:ln w="12700" cmpd="sng">
                  <a:solidFill>
                    <a:schemeClr val="accent6">
                      <a:satMod val="120000"/>
                      <a:shade val="80000"/>
                    </a:schemeClr>
                  </a:solidFill>
                  <a:prstDash val="solid"/>
                </a:ln>
                <a:effectLst>
                  <a:glow rad="53100">
                    <a:schemeClr val="accent6">
                      <a:satMod val="180000"/>
                      <a:alpha val="30000"/>
                    </a:schemeClr>
                  </a:glow>
                </a:effectLst>
              </a:rPr>
              <a:t>Sporcu sözleşmesinin kapsamını ; </a:t>
            </a:r>
            <a:r>
              <a:rPr lang="tr-TR" sz="2200" dirty="0" smtClean="0">
                <a:ln>
                  <a:solidFill>
                    <a:srgbClr val="002060"/>
                  </a:solidFill>
                </a:ln>
              </a:rPr>
              <a:t>sporcu ile spor kulübü arasındaki karşılıklı hak ve borçları düzenleyen maddelerin tamamını oluşturur. Sporcu sözleşmesinin kapsamına ayrıca, sporcu ile kulübün, yükümlülüklerini ihlal etmeleri durumunda söz konusu olabilecek yaptırımlar da girmektedir.</a:t>
            </a:r>
            <a:endParaRPr lang="tr-TR" sz="2200" dirty="0">
              <a:ln>
                <a:solidFill>
                  <a:srgbClr val="002060"/>
                </a:solidFill>
              </a:ln>
            </a:endParaRPr>
          </a:p>
        </p:txBody>
      </p:sp>
      <p:sp>
        <p:nvSpPr>
          <p:cNvPr id="2" name="1 Başlık"/>
          <p:cNvSpPr>
            <a:spLocks noGrp="1"/>
          </p:cNvSpPr>
          <p:nvPr>
            <p:ph type="title"/>
          </p:nvPr>
        </p:nvSpPr>
        <p:spPr>
          <a:xfrm>
            <a:off x="650947" y="583324"/>
            <a:ext cx="10972800" cy="1143000"/>
          </a:xfrm>
        </p:spPr>
        <p:txBody>
          <a:bodyPr>
            <a:normAutofit fontScale="90000"/>
          </a:bodyPr>
          <a:lstStyle/>
          <a:p>
            <a:r>
              <a:rPr lang="tr-TR" sz="4000" b="1" dirty="0" smtClean="0">
                <a:ln w="19050">
                  <a:solidFill>
                    <a:schemeClr val="tx2">
                      <a:tint val="1000"/>
                    </a:schemeClr>
                  </a:solidFill>
                  <a:prstDash val="solid"/>
                </a:ln>
                <a:effectLst>
                  <a:outerShdw blurRad="50000" dist="50800" dir="7500000" algn="tl">
                    <a:srgbClr val="000000">
                      <a:shade val="5000"/>
                      <a:alpha val="35000"/>
                    </a:srgbClr>
                  </a:outerShdw>
                </a:effectLst>
                <a:latin typeface="+mn-lt"/>
                <a:ea typeface="+mn-ea"/>
                <a:cs typeface="+mn-cs"/>
              </a:rPr>
              <a:t>Sözleşmenin Konusu ve Kapsamı</a:t>
            </a:r>
            <a:r>
              <a:rPr lang="tr-TR" b="1" dirty="0" smtClean="0">
                <a:ln w="19050">
                  <a:solidFill>
                    <a:schemeClr val="tx2">
                      <a:tint val="1000"/>
                    </a:schemeClr>
                  </a:solidFill>
                  <a:prstDash val="solid"/>
                </a:ln>
                <a:effectLst>
                  <a:outerShdw blurRad="50000" dist="50800" dir="7500000" algn="tl">
                    <a:srgbClr val="000000">
                      <a:shade val="5000"/>
                      <a:alpha val="35000"/>
                    </a:srgbClr>
                  </a:outerShdw>
                </a:effectLst>
              </a:rPr>
              <a:t/>
            </a:r>
            <a:br>
              <a:rPr lang="tr-TR" b="1" dirty="0" smtClean="0">
                <a:ln w="19050">
                  <a:solidFill>
                    <a:schemeClr val="tx2">
                      <a:tint val="1000"/>
                    </a:schemeClr>
                  </a:solidFill>
                  <a:prstDash val="solid"/>
                </a:ln>
                <a:effectLst>
                  <a:outerShdw blurRad="50000" dist="50800" dir="7500000" algn="tl">
                    <a:srgbClr val="000000">
                      <a:shade val="5000"/>
                      <a:alpha val="35000"/>
                    </a:srgbClr>
                  </a:outerShdw>
                </a:effectLst>
              </a:rPr>
            </a:br>
            <a:endParaRPr lang="tr-TR" b="1" dirty="0">
              <a:ln w="19050">
                <a:solidFill>
                  <a:schemeClr val="tx2">
                    <a:tint val="1000"/>
                  </a:schemeClr>
                </a:solidFill>
                <a:prstDash val="solid"/>
              </a:ln>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339372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599" y="1600201"/>
            <a:ext cx="10851931" cy="4525963"/>
          </a:xfrm>
        </p:spPr>
        <p:txBody>
          <a:bodyPr>
            <a:normAutofit/>
          </a:bodyPr>
          <a:lstStyle/>
          <a:p>
            <a:pPr algn="just"/>
            <a:r>
              <a:rPr lang="tr-TR" sz="2600" b="1" dirty="0" smtClean="0">
                <a:ln w="19050">
                  <a:solidFill>
                    <a:schemeClr val="tx2">
                      <a:tint val="1000"/>
                    </a:schemeClr>
                  </a:solidFill>
                  <a:prstDash val="solid"/>
                </a:ln>
                <a:effectLst>
                  <a:outerShdw blurRad="38100" dist="38100" dir="2700000" algn="tl">
                    <a:srgbClr val="000000">
                      <a:alpha val="43137"/>
                    </a:srgbClr>
                  </a:outerShdw>
                </a:effectLst>
              </a:rPr>
              <a:t>Bir spor kulübünün sporcu sözleşmesi yapmasında temel amaç</a:t>
            </a:r>
            <a:r>
              <a:rPr lang="tr-TR" sz="2000" dirty="0" smtClean="0">
                <a:effectLst>
                  <a:outerShdw blurRad="38100" dist="38100" dir="2700000" algn="tl">
                    <a:srgbClr val="000000">
                      <a:alpha val="43137"/>
                    </a:srgbClr>
                  </a:outerShdw>
                </a:effectLst>
              </a:rPr>
              <a:t>, </a:t>
            </a:r>
            <a:r>
              <a:rPr lang="tr-TR" sz="2600" dirty="0" smtClean="0">
                <a:ln>
                  <a:solidFill>
                    <a:srgbClr val="002060"/>
                  </a:solidFill>
                </a:ln>
              </a:rPr>
              <a:t>sözleşme yaptığı o sporcunun kulübü için en yüksek performansı sergilemesidir. Bu amaç doğrultusunda sporcu sözleşmelerinin kapsamını oluşturan hak ve yükümlülükleri içerisine sıra dışı maddeler konulabilmektedir. Örneğin;Sporcunun yüklendiği özen yükümlülüğü, geceleri muntazam bir hayat sürdürmeyi, içki içmemeyi ve bedensel yeteneklerini kötü hayat ile bozmaktan kaçınmayı da kapsayabilmektedir.</a:t>
            </a:r>
            <a:endParaRPr lang="tr-TR" sz="2600" dirty="0">
              <a:ln>
                <a:solidFill>
                  <a:srgbClr val="002060"/>
                </a:solidFill>
              </a:ln>
            </a:endParaRPr>
          </a:p>
        </p:txBody>
      </p:sp>
    </p:spTree>
    <p:extLst>
      <p:ext uri="{BB962C8B-B14F-4D97-AF65-F5344CB8AC3E}">
        <p14:creationId xmlns:p14="http://schemas.microsoft.com/office/powerpoint/2010/main" val="2707187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9600" y="2427890"/>
            <a:ext cx="10972800" cy="3698276"/>
          </a:xfrm>
        </p:spPr>
        <p:txBody>
          <a:bodyPr>
            <a:normAutofit/>
          </a:bodyPr>
          <a:lstStyle/>
          <a:p>
            <a:pPr algn="just"/>
            <a:r>
              <a:rPr lang="tr-TR" dirty="0" smtClean="0">
                <a:ln>
                  <a:solidFill>
                    <a:srgbClr val="002060"/>
                  </a:solidFill>
                </a:ln>
              </a:rPr>
              <a:t>Sporcu sözleşmesi tüm unsurlarıyla birlikte incelendiğinde, bu sözleşmenin hizmet sözleşmesi niteliği taşıdığı söylenebilir</a:t>
            </a:r>
            <a:r>
              <a:rPr lang="tr-TR" sz="3500" dirty="0" smtClean="0"/>
              <a:t>. </a:t>
            </a:r>
            <a:r>
              <a:rPr lang="tr-TR" dirty="0" smtClean="0"/>
              <a:t>“Hizmet sözleşmesi, işçinin işverene bağımlı olarak belirli veya belirli olmayan süreyle iş görmeyi ve işverenin de ona zamana veya yapılan işe göre ücret ödemeyi üstlendiği sözleşmedir.”(Türk Borçlar Kanunu 393.madde).</a:t>
            </a:r>
            <a:r>
              <a:rPr lang="tr-TR" dirty="0" smtClean="0">
                <a:ln>
                  <a:solidFill>
                    <a:srgbClr val="002060"/>
                  </a:solidFill>
                </a:ln>
              </a:rPr>
              <a:t>Yargıtay’ın da aynı doğrultuda bir kararı vardır. Dolayısıyla </a:t>
            </a:r>
            <a:r>
              <a:rPr lang="tr-TR" dirty="0" err="1" smtClean="0">
                <a:ln>
                  <a:solidFill>
                    <a:srgbClr val="002060"/>
                  </a:solidFill>
                </a:ln>
              </a:rPr>
              <a:t>TBK’nın</a:t>
            </a:r>
            <a:r>
              <a:rPr lang="tr-TR" dirty="0" smtClean="0">
                <a:ln>
                  <a:solidFill>
                    <a:srgbClr val="002060"/>
                  </a:solidFill>
                </a:ln>
              </a:rPr>
              <a:t> hizmet sözleşmesine ilişkin hükümleri, sporcu sözleşmelerine de uygulanabilecektir. </a:t>
            </a:r>
          </a:p>
        </p:txBody>
      </p:sp>
      <p:sp>
        <p:nvSpPr>
          <p:cNvPr id="2" name="1 Başlık"/>
          <p:cNvSpPr>
            <a:spLocks noGrp="1"/>
          </p:cNvSpPr>
          <p:nvPr>
            <p:ph type="title"/>
          </p:nvPr>
        </p:nvSpPr>
        <p:spPr>
          <a:xfrm>
            <a:off x="625366" y="1047148"/>
            <a:ext cx="10972800" cy="1143000"/>
          </a:xfrm>
        </p:spPr>
        <p:txBody>
          <a:bodyPr>
            <a:normAutofit fontScale="90000"/>
          </a:bodyPr>
          <a:lstStyle/>
          <a:p>
            <a:r>
              <a:rPr lang="tr-TR" sz="4000" b="1" dirty="0" smtClean="0">
                <a:ln w="19050">
                  <a:solidFill>
                    <a:schemeClr val="tx2">
                      <a:tint val="1000"/>
                    </a:schemeClr>
                  </a:solidFill>
                  <a:prstDash val="solid"/>
                </a:ln>
                <a:effectLst>
                  <a:outerShdw blurRad="50000" dist="50800" dir="7500000" algn="tl">
                    <a:srgbClr val="000000">
                      <a:shade val="5000"/>
                      <a:alpha val="35000"/>
                    </a:srgbClr>
                  </a:outerShdw>
                </a:effectLst>
                <a:latin typeface="+mn-lt"/>
                <a:ea typeface="+mn-ea"/>
                <a:cs typeface="+mn-cs"/>
              </a:rPr>
              <a:t>Sporcu Sözleşmesinin Hukukî Niteliği ve Belirleyici Unsurları</a:t>
            </a:r>
          </a:p>
        </p:txBody>
      </p:sp>
    </p:spTree>
    <p:extLst>
      <p:ext uri="{BB962C8B-B14F-4D97-AF65-F5344CB8AC3E}">
        <p14:creationId xmlns:p14="http://schemas.microsoft.com/office/powerpoint/2010/main" val="3639860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5365" y="1994323"/>
            <a:ext cx="10972800" cy="2500330"/>
          </a:xfrm>
        </p:spPr>
        <p:txBody>
          <a:bodyPr>
            <a:noAutofit/>
          </a:bodyPr>
          <a:lstStyle/>
          <a:p>
            <a:pPr algn="just"/>
            <a:r>
              <a:rPr lang="tr-TR" dirty="0" smtClean="0">
                <a:ln>
                  <a:solidFill>
                    <a:srgbClr val="002060"/>
                  </a:solidFill>
                </a:ln>
              </a:rPr>
              <a:t>Burada üzerinde durulması gereken diğer bir husus da federasyonlardır. Federasyonların kendi spor dalına ait özel ve güncel düzenlemeleri mevcutsa, bu düzenlemeler öncelikli olarak dikkate alınacaktır. Bu düzenlemeler yoksa ya da var olan sorunu çözmeye yeterli değilse </a:t>
            </a:r>
            <a:r>
              <a:rPr lang="tr-TR" dirty="0" smtClean="0">
                <a:ln>
                  <a:solidFill>
                    <a:srgbClr val="002060"/>
                  </a:solidFill>
                </a:ln>
              </a:rPr>
              <a:t>Türk Borçlar Kanunu </a:t>
            </a:r>
            <a:r>
              <a:rPr lang="tr-TR" dirty="0" smtClean="0">
                <a:ln>
                  <a:solidFill>
                    <a:srgbClr val="002060"/>
                  </a:solidFill>
                </a:ln>
              </a:rPr>
              <a:t>hükümlerine başvurulacaktır.</a:t>
            </a:r>
            <a:endParaRPr lang="tr-TR" dirty="0">
              <a:ln>
                <a:solidFill>
                  <a:srgbClr val="002060"/>
                </a:solidFill>
              </a:ln>
            </a:endParaRPr>
          </a:p>
        </p:txBody>
      </p:sp>
    </p:spTree>
    <p:extLst>
      <p:ext uri="{BB962C8B-B14F-4D97-AF65-F5344CB8AC3E}">
        <p14:creationId xmlns:p14="http://schemas.microsoft.com/office/powerpoint/2010/main" val="971319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87227" y="2000216"/>
            <a:ext cx="10748179" cy="4857784"/>
          </a:xfrm>
        </p:spPr>
        <p:txBody>
          <a:bodyPr>
            <a:normAutofit/>
          </a:bodyPr>
          <a:lstStyle/>
          <a:p>
            <a:pPr algn="just"/>
            <a:r>
              <a:rPr lang="tr-TR" sz="3200" b="1" dirty="0" smtClean="0">
                <a:ln w="10541" cmpd="sng">
                  <a:solidFill>
                    <a:schemeClr val="accent1">
                      <a:shade val="88000"/>
                      <a:satMod val="110000"/>
                    </a:schemeClr>
                  </a:solidFill>
                  <a:prstDash val="solid"/>
                </a:ln>
              </a:rPr>
              <a:t>1.İşin Görülmesi</a:t>
            </a:r>
          </a:p>
          <a:p>
            <a:pPr algn="just">
              <a:buNone/>
            </a:pPr>
            <a:r>
              <a:rPr lang="tr-TR" dirty="0" smtClean="0"/>
              <a:t> 	</a:t>
            </a:r>
            <a:r>
              <a:rPr lang="tr-TR" dirty="0" smtClean="0">
                <a:ln>
                  <a:solidFill>
                    <a:srgbClr val="002060"/>
                  </a:solidFill>
                </a:ln>
              </a:rPr>
              <a:t>Sporcu sözleşmelerinde, sporcunun iş görme yükümlülüğü vardır. Bu yükümlülük, kulübün talimatları doğrultusunda belirli saatlerde antrenman yapmayı, belirli saatlerde de müsabakalara katılmayı gerektirir. Burada yapılan iş, kulübün sözleşme konusu çerçevesindeki herhangi bir ihtiyacının giderilmesini amaçlamaktadır.</a:t>
            </a:r>
          </a:p>
        </p:txBody>
      </p:sp>
      <p:sp>
        <p:nvSpPr>
          <p:cNvPr id="2" name="1 Başlık"/>
          <p:cNvSpPr>
            <a:spLocks noGrp="1"/>
          </p:cNvSpPr>
          <p:nvPr>
            <p:ph type="title"/>
          </p:nvPr>
        </p:nvSpPr>
        <p:spPr>
          <a:xfrm>
            <a:off x="666712" y="768056"/>
            <a:ext cx="10972800" cy="1143000"/>
          </a:xfrm>
        </p:spPr>
        <p:txBody>
          <a:bodyPr>
            <a:normAutofit/>
          </a:bodyPr>
          <a:lstStyle/>
          <a:p>
            <a:r>
              <a:rPr lang="tr-TR" sz="4000" b="1" dirty="0" smtClean="0">
                <a:ln w="19050">
                  <a:solidFill>
                    <a:schemeClr val="tx2">
                      <a:tint val="1000"/>
                    </a:schemeClr>
                  </a:solidFill>
                  <a:prstDash val="solid"/>
                </a:ln>
                <a:effectLst>
                  <a:outerShdw blurRad="50000" dist="50800" dir="7500000" algn="tl">
                    <a:srgbClr val="000000">
                      <a:shade val="5000"/>
                      <a:alpha val="35000"/>
                    </a:srgbClr>
                  </a:outerShdw>
                </a:effectLst>
                <a:latin typeface="+mn-lt"/>
                <a:ea typeface="+mn-ea"/>
                <a:cs typeface="+mn-cs"/>
              </a:rPr>
              <a:t>Belirleyici Unsurlar</a:t>
            </a:r>
            <a:endParaRPr lang="tr-TR" sz="4000" b="1" dirty="0">
              <a:ln w="19050">
                <a:solidFill>
                  <a:schemeClr val="tx2">
                    <a:tint val="1000"/>
                  </a:schemeClr>
                </a:solidFill>
                <a:prstDash val="solid"/>
              </a:ln>
              <a:effectLst>
                <a:outerShdw blurRad="50000" dist="50800" dir="7500000" algn="tl">
                  <a:srgbClr val="000000">
                    <a:shade val="5000"/>
                    <a:alpha val="35000"/>
                  </a:srgbClr>
                </a:outerShdw>
              </a:effectLst>
              <a:latin typeface="+mn-lt"/>
              <a:ea typeface="+mn-ea"/>
              <a:cs typeface="+mn-cs"/>
            </a:endParaRPr>
          </a:p>
        </p:txBody>
      </p:sp>
    </p:spTree>
    <p:extLst>
      <p:ext uri="{BB962C8B-B14F-4D97-AF65-F5344CB8AC3E}">
        <p14:creationId xmlns:p14="http://schemas.microsoft.com/office/powerpoint/2010/main" val="7719699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99545" y="2017986"/>
            <a:ext cx="11366938" cy="4197096"/>
          </a:xfrm>
        </p:spPr>
        <p:txBody>
          <a:bodyPr>
            <a:normAutofit/>
          </a:bodyPr>
          <a:lstStyle/>
          <a:p>
            <a:pPr algn="just">
              <a:buNone/>
            </a:pPr>
            <a:r>
              <a:rPr lang="tr-TR" b="1" dirty="0" smtClean="0"/>
              <a:t>       </a:t>
            </a:r>
            <a:r>
              <a:rPr lang="tr-TR" sz="2800" b="1" dirty="0" smtClean="0">
                <a:ln w="10541" cmpd="sng">
                  <a:solidFill>
                    <a:schemeClr val="accent1">
                      <a:shade val="88000"/>
                      <a:satMod val="110000"/>
                    </a:schemeClr>
                  </a:solidFill>
                  <a:prstDash val="solid"/>
                </a:ln>
              </a:rPr>
              <a:t>2.İşin Şahsiliği</a:t>
            </a:r>
          </a:p>
          <a:p>
            <a:pPr algn="just">
              <a:buNone/>
            </a:pPr>
            <a:r>
              <a:rPr lang="tr-TR" dirty="0" smtClean="0"/>
              <a:t>    </a:t>
            </a:r>
            <a:r>
              <a:rPr lang="tr-TR" dirty="0" smtClean="0">
                <a:ln>
                  <a:solidFill>
                    <a:srgbClr val="002060"/>
                  </a:solidFill>
                </a:ln>
              </a:rPr>
              <a:t>Sporcunun kişiliğine bağlı iş yükleyen bir sözleşmedir. Doğal olarak sporcunun kişisel yetenekleri sebebiyle bu sözleşme yapılmaktadır. Çünkü sporcu sözleşmesinin konusu, o sporcunun, işi bizzat yapmasını gerektirmektedir.</a:t>
            </a:r>
          </a:p>
          <a:p>
            <a:pPr algn="just"/>
            <a:endParaRPr lang="tr-TR" dirty="0" smtClean="0"/>
          </a:p>
          <a:p>
            <a:pPr algn="just"/>
            <a:endParaRPr lang="tr-TR" dirty="0"/>
          </a:p>
        </p:txBody>
      </p:sp>
    </p:spTree>
    <p:extLst>
      <p:ext uri="{BB962C8B-B14F-4D97-AF65-F5344CB8AC3E}">
        <p14:creationId xmlns:p14="http://schemas.microsoft.com/office/powerpoint/2010/main" val="159952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5548</TotalTime>
  <Words>761</Words>
  <Application>Microsoft Office PowerPoint</Application>
  <PresentationFormat>Özel</PresentationFormat>
  <Paragraphs>59</Paragraphs>
  <Slides>24</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24</vt:i4>
      </vt:variant>
    </vt:vector>
  </HeadingPairs>
  <TitlesOfParts>
    <vt:vector size="27" baseType="lpstr">
      <vt:lpstr>Arial</vt:lpstr>
      <vt:lpstr>Calibri</vt:lpstr>
      <vt:lpstr>Ofis Teması</vt:lpstr>
      <vt:lpstr>SPOR YÖNETİCİLİĞİ DOKTORA PROGRAMI SPOR HUKUKU DERSİ</vt:lpstr>
      <vt:lpstr>SPORCU SÖZLEŞMELERİ</vt:lpstr>
      <vt:lpstr>PowerPoint Sunusu</vt:lpstr>
      <vt:lpstr>Sözleşmenin Konusu ve Kapsamı </vt:lpstr>
      <vt:lpstr>PowerPoint Sunusu</vt:lpstr>
      <vt:lpstr>Sporcu Sözleşmesinin Hukukî Niteliği ve Belirleyici Unsurları</vt:lpstr>
      <vt:lpstr>PowerPoint Sunusu</vt:lpstr>
      <vt:lpstr>Belirleyici Unsurlar</vt:lpstr>
      <vt:lpstr>PowerPoint Sunusu</vt:lpstr>
      <vt:lpstr>PowerPoint Sunusu</vt:lpstr>
      <vt:lpstr>PowerPoint Sunusu</vt:lpstr>
      <vt:lpstr>PowerPoint Sunusu</vt:lpstr>
      <vt:lpstr>PowerPoint Sunusu</vt:lpstr>
      <vt:lpstr>PowerPoint Sunusu</vt:lpstr>
      <vt:lpstr>Sözleşmenin Tarafları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Murat Topal</dc:creator>
  <cp:lastModifiedBy>Samsung</cp:lastModifiedBy>
  <cp:revision>290</cp:revision>
  <cp:lastPrinted>2019-11-07T05:50:38Z</cp:lastPrinted>
  <dcterms:created xsi:type="dcterms:W3CDTF">2017-10-03T07:46:27Z</dcterms:created>
  <dcterms:modified xsi:type="dcterms:W3CDTF">2022-02-12T14:45:56Z</dcterms:modified>
</cp:coreProperties>
</file>