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41" r:id="rId1"/>
  </p:sldMasterIdLst>
  <p:notesMasterIdLst>
    <p:notesMasterId r:id="rId56"/>
  </p:notesMasterIdLst>
  <p:sldIdLst>
    <p:sldId id="256" r:id="rId2"/>
    <p:sldId id="373" r:id="rId3"/>
    <p:sldId id="374" r:id="rId4"/>
    <p:sldId id="375" r:id="rId5"/>
    <p:sldId id="376" r:id="rId6"/>
    <p:sldId id="377" r:id="rId7"/>
    <p:sldId id="378" r:id="rId8"/>
    <p:sldId id="379" r:id="rId9"/>
    <p:sldId id="380" r:id="rId10"/>
    <p:sldId id="38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64" r:id="rId54"/>
    <p:sldId id="372" r:id="rId55"/>
  </p:sldIdLst>
  <p:sldSz cx="12192000" cy="6858000"/>
  <p:notesSz cx="6735763" cy="9866313"/>
  <p:embeddedFontLst>
    <p:embeddedFont>
      <p:font typeface="Calibri" pitchFamily="34"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7666" autoAdjust="0"/>
  </p:normalViewPr>
  <p:slideViewPr>
    <p:cSldViewPr snapToGrid="0">
      <p:cViewPr>
        <p:scale>
          <a:sx n="70" d="100"/>
          <a:sy n="70" d="100"/>
        </p:scale>
        <p:origin x="-540" y="120"/>
      </p:cViewPr>
      <p:guideLst>
        <p:guide orient="horz" pos="2160"/>
        <p:guide pos="3840"/>
      </p:guideLst>
    </p:cSldViewPr>
  </p:slideViewPr>
  <p:outlineViewPr>
    <p:cViewPr>
      <p:scale>
        <a:sx n="33" d="100"/>
        <a:sy n="33" d="100"/>
      </p:scale>
      <p:origin x="0" y="-26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FDEEFCA-2797-4777-8232-2AAD777B6369}" type="datetimeFigureOut">
              <a:rPr lang="tr-TR" smtClean="0"/>
              <a:pPr/>
              <a:t>20.01.2022</a:t>
            </a:fld>
            <a:endParaRPr lang="tr-TR"/>
          </a:p>
        </p:txBody>
      </p:sp>
      <p:sp>
        <p:nvSpPr>
          <p:cNvPr id="4" name="Slayt Görüntüsü Yer Tutucusu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2180C86-1BE4-4C75-A4A2-BAA2ADE5FF65}" type="slidenum">
              <a:rPr lang="tr-TR" smtClean="0"/>
              <a:pPr/>
              <a:t>‹#›</a:t>
            </a:fld>
            <a:endParaRPr lang="tr-TR"/>
          </a:p>
        </p:txBody>
      </p:sp>
    </p:spTree>
    <p:extLst>
      <p:ext uri="{BB962C8B-B14F-4D97-AF65-F5344CB8AC3E}">
        <p14:creationId xmlns:p14="http://schemas.microsoft.com/office/powerpoint/2010/main" val="32304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a:t>
            </a:fld>
            <a:endParaRPr lang="tr-TR"/>
          </a:p>
        </p:txBody>
      </p:sp>
    </p:spTree>
    <p:extLst>
      <p:ext uri="{BB962C8B-B14F-4D97-AF65-F5344CB8AC3E}">
        <p14:creationId xmlns:p14="http://schemas.microsoft.com/office/powerpoint/2010/main" val="383957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t>2009 yılında, o dönemki adıyla Spordan Sorumlu Devlet Bakanlığının </a:t>
            </a:r>
            <a:r>
              <a:rPr lang="tr-TR" sz="1200" dirty="0" err="1" smtClean="0"/>
              <a:t>TFF’yi</a:t>
            </a:r>
            <a:r>
              <a:rPr lang="tr-TR" sz="1200" dirty="0" smtClean="0"/>
              <a:t> denetleme yetkisi bulunuyordu. Bu durum siyasi otoritenin futbola müdahalesini kaçınılmaz kılıyordu. Bu müdahaleyi gören UEFA, 2009 yılında T.C. Hükümetinden TFF yasasının bu kısmını değiştirmesini istemiştir. Bu </a:t>
            </a:r>
            <a:r>
              <a:rPr lang="tr-TR" sz="1200" dirty="0" err="1" smtClean="0"/>
              <a:t>ultimatom</a:t>
            </a:r>
            <a:r>
              <a:rPr lang="tr-TR" sz="1200" dirty="0" smtClean="0"/>
              <a:t> sonrası Meclis hemen toplanmış ve TFF yasasının Spordan Sorumlu Devlet Bakanlığının </a:t>
            </a:r>
            <a:r>
              <a:rPr lang="tr-TR" sz="1200" dirty="0" err="1" smtClean="0"/>
              <a:t>TFF’yi</a:t>
            </a:r>
            <a:r>
              <a:rPr lang="tr-TR" sz="1200" dirty="0" smtClean="0"/>
              <a:t> denetleyebilir maddesi, TFF Uluslararası bağımsız kuruluşlar tarafından denetlenebilir olarak değiştirilmiştir. UEFA’nın isteği yerine getirilerek 3813 </a:t>
            </a:r>
            <a:r>
              <a:rPr lang="tr-TR" sz="1200" dirty="0" err="1" smtClean="0"/>
              <a:t>no’lu</a:t>
            </a:r>
            <a:r>
              <a:rPr lang="tr-TR" sz="1200" dirty="0" smtClean="0"/>
              <a:t> TFF yasası  yerini 5894 </a:t>
            </a:r>
            <a:r>
              <a:rPr lang="tr-TR" sz="1200" dirty="0" err="1" smtClean="0"/>
              <a:t>no’lu</a:t>
            </a:r>
            <a:r>
              <a:rPr lang="tr-TR" sz="1200" dirty="0" smtClean="0"/>
              <a:t> yeni yasaya bırakmıştır. UEFA’nın bu isteği hemen yerine getirilerek 3813 </a:t>
            </a:r>
            <a:r>
              <a:rPr lang="tr-TR" sz="1200" dirty="0" err="1" smtClean="0"/>
              <a:t>no’lu</a:t>
            </a:r>
            <a:r>
              <a:rPr lang="tr-TR" sz="1200" dirty="0" smtClean="0"/>
              <a:t> TFF yasası değiştirilmiş ve yerine 5894 </a:t>
            </a:r>
            <a:r>
              <a:rPr lang="tr-TR" sz="1200" dirty="0" err="1" smtClean="0"/>
              <a:t>no’lu</a:t>
            </a:r>
            <a:r>
              <a:rPr lang="tr-TR" sz="1200" dirty="0" smtClean="0"/>
              <a:t> yasa getirilmiştir. </a:t>
            </a: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a:t>
            </a:fld>
            <a:endParaRPr lang="tr-TR"/>
          </a:p>
        </p:txBody>
      </p:sp>
    </p:spTree>
    <p:extLst>
      <p:ext uri="{BB962C8B-B14F-4D97-AF65-F5344CB8AC3E}">
        <p14:creationId xmlns:p14="http://schemas.microsoft.com/office/powerpoint/2010/main" val="297877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İcra kurulunu acil konularda karar alması gereken küçük yönetim kurulu olarak düşünebiliriz. İcra kurulu kararları, alınan karardan hemen sonraki yönetim kurulu toplantısında görüşülerek karara bağlanır.</a:t>
            </a:r>
          </a:p>
        </p:txBody>
      </p:sp>
      <p:sp>
        <p:nvSpPr>
          <p:cNvPr id="4" name="Slayt Numarası Yer Tutucusu 3"/>
          <p:cNvSpPr>
            <a:spLocks noGrp="1"/>
          </p:cNvSpPr>
          <p:nvPr>
            <p:ph type="sldNum" sz="quarter" idx="10"/>
          </p:nvPr>
        </p:nvSpPr>
        <p:spPr/>
        <p:txBody>
          <a:bodyPr/>
          <a:lstStyle/>
          <a:p>
            <a:fld id="{32180C86-1BE4-4C75-A4A2-BAA2ADE5FF65}" type="slidenum">
              <a:rPr lang="tr-TR" smtClean="0"/>
              <a:pPr/>
              <a:t>3</a:t>
            </a:fld>
            <a:endParaRPr lang="tr-TR"/>
          </a:p>
        </p:txBody>
      </p:sp>
    </p:spTree>
    <p:extLst>
      <p:ext uri="{BB962C8B-B14F-4D97-AF65-F5344CB8AC3E}">
        <p14:creationId xmlns:p14="http://schemas.microsoft.com/office/powerpoint/2010/main" val="164098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 konunun tahkim mahkemesine gidebilmesi için,</a:t>
            </a:r>
            <a:r>
              <a:rPr lang="tr-TR" baseline="0" dirty="0" smtClean="0"/>
              <a:t> ilk derece hukuk kurullarından birinin cezai yaptırım uygulaması gerekir. Yani mevcut bir karara itiraz </a:t>
            </a:r>
            <a:r>
              <a:rPr lang="tr-TR" baseline="0" dirty="0" err="1" smtClean="0"/>
              <a:t>mercii’dir</a:t>
            </a:r>
            <a:r>
              <a:rPr lang="tr-TR" baseline="0" dirty="0" smtClean="0"/>
              <a:t> tahkim. Bir anlamda temyiz de diyebiliriz.</a:t>
            </a: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10</a:t>
            </a:fld>
            <a:endParaRPr lang="tr-TR"/>
          </a:p>
        </p:txBody>
      </p:sp>
    </p:spTree>
    <p:extLst>
      <p:ext uri="{BB962C8B-B14F-4D97-AF65-F5344CB8AC3E}">
        <p14:creationId xmlns:p14="http://schemas.microsoft.com/office/powerpoint/2010/main" val="135538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 kurul olağan</a:t>
            </a:r>
            <a:r>
              <a:rPr lang="tr-TR" baseline="0" dirty="0" smtClean="0"/>
              <a:t> ve olağanüstü olarak iki şekilde yapılır.</a:t>
            </a: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27</a:t>
            </a:fld>
            <a:endParaRPr lang="tr-TR"/>
          </a:p>
        </p:txBody>
      </p:sp>
    </p:spTree>
    <p:extLst>
      <p:ext uri="{BB962C8B-B14F-4D97-AF65-F5344CB8AC3E}">
        <p14:creationId xmlns:p14="http://schemas.microsoft.com/office/powerpoint/2010/main" val="375119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Sadece genel</a:t>
            </a:r>
            <a:r>
              <a:rPr lang="tr-TR" baseline="0" dirty="0" smtClean="0"/>
              <a:t> kurulda Türk Hukukuna veya TFF Statüsüne aykırı alınan kararlara karşı sivil mahkemeye başvuruda bulunulabilir. Bunun dışında sporla alakalı her kararın son karar mercii Tahkim Kurulu’dur. Tahkim son karar </a:t>
            </a:r>
            <a:r>
              <a:rPr lang="tr-TR" baseline="0" dirty="0" err="1" smtClean="0"/>
              <a:t>mercii’dir</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30</a:t>
            </a:fld>
            <a:endParaRPr lang="tr-TR"/>
          </a:p>
        </p:txBody>
      </p:sp>
    </p:spTree>
    <p:extLst>
      <p:ext uri="{BB962C8B-B14F-4D97-AF65-F5344CB8AC3E}">
        <p14:creationId xmlns:p14="http://schemas.microsoft.com/office/powerpoint/2010/main" val="197917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F239A9A-B4B0-4B32-B8CD-2E25E95134C4}" type="datetimeFigureOut">
              <a:rPr lang="en-US" smtClean="0"/>
              <a:pPr/>
              <a:t>1/20/2022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004436-CA73-4D53-89B4-2A5C7347BF2F}" type="datetimeFigureOut">
              <a:rPr lang="en-US" smtClean="0"/>
              <a:pPr/>
              <a:t>1/20/2022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1"/>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1"/>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13FEF9-69D0-4F8C-A336-59491FBEDC47}" type="datetimeFigureOut">
              <a:rPr lang="en-US" smtClean="0"/>
              <a:pPr/>
              <a:t>1/20/2022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91E21DC-8981-44E6-BC8C-2BA8F673FFBB}" type="datetimeFigureOut">
              <a:rPr lang="en-US" smtClean="0"/>
              <a:pPr/>
              <a:t>1/20/2022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3"/>
            <a:ext cx="10363200" cy="1362075"/>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004436-CA73-4D53-89B4-2A5C7347BF2F}" type="datetimeFigureOut">
              <a:rPr lang="en-US" smtClean="0"/>
              <a:pPr/>
              <a:t>1/20/2022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A5666F9-5B40-48E0-8DFD-99EF944CDD22}" type="datetimeFigureOut">
              <a:rPr lang="en-US" smtClean="0"/>
              <a:pPr/>
              <a:t>1/20/2022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A698D6B-2C72-4E21-9893-A649C6E2A47D}" type="datetimeFigureOut">
              <a:rPr lang="en-US" smtClean="0"/>
              <a:pPr/>
              <a:t>1/20/2022</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86811C9-A66C-49F0-970E-F7B68D9109A0}" type="datetimeFigureOut">
              <a:rPr lang="en-US" smtClean="0"/>
              <a:pPr/>
              <a:t>1/20/2022</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C01AE78-96A2-4A23-B183-3B6DB4374FE7}" type="datetimeFigureOut">
              <a:rPr lang="en-US" smtClean="0"/>
              <a:pPr/>
              <a:t>1/20/2022</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2" y="273050"/>
            <a:ext cx="4011084" cy="1162050"/>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3AE0757-B101-4811-9189-10EB2F458E2D}" type="datetimeFigureOut">
              <a:rPr lang="en-US" smtClean="0"/>
              <a:pPr/>
              <a:t>1/20/2022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EBDC078-589F-40E3-816C-EE21D62B5BBA}" type="datetimeFigureOut">
              <a:rPr lang="en-US" smtClean="0"/>
              <a:pPr/>
              <a:t>1/20/2022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004436-CA73-4D53-89B4-2A5C7347BF2F}" type="datetimeFigureOut">
              <a:rPr lang="en-US" smtClean="0"/>
              <a:pPr/>
              <a:t>1/20/2022</a:t>
            </a:fld>
            <a:endParaRPr lang="en-US" dirty="0"/>
          </a:p>
        </p:txBody>
      </p:sp>
      <p:sp>
        <p:nvSpPr>
          <p:cNvPr id="5" name="4 Altbilgi Yer Tutucusu"/>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604" y="121964"/>
            <a:ext cx="2260716" cy="2198155"/>
          </a:xfrm>
          <a:prstGeom prst="rect">
            <a:avLst/>
          </a:prstGeom>
        </p:spPr>
      </p:pic>
      <p:sp>
        <p:nvSpPr>
          <p:cNvPr id="2" name="Unvan 1">
            <a:extLst>
              <a:ext uri="{FF2B5EF4-FFF2-40B4-BE49-F238E27FC236}">
                <a16:creationId xmlns="" xmlns:a16="http://schemas.microsoft.com/office/drawing/2014/main" id="{EA2E9A83-DAEE-43BA-A7DB-5A86138D7B43}"/>
              </a:ext>
            </a:extLst>
          </p:cNvPr>
          <p:cNvSpPr>
            <a:spLocks noGrp="1"/>
          </p:cNvSpPr>
          <p:nvPr>
            <p:ph type="ctrTitle"/>
          </p:nvPr>
        </p:nvSpPr>
        <p:spPr>
          <a:xfrm>
            <a:off x="364974" y="2421684"/>
            <a:ext cx="11368584" cy="1781530"/>
          </a:xfrm>
        </p:spPr>
        <p:txBody>
          <a:bodyPr>
            <a:noAutofit/>
          </a:bodyPr>
          <a:lstStyle/>
          <a:p>
            <a:r>
              <a:rPr lang="tr-TR" sz="4400" b="1" dirty="0" smtClean="0"/>
              <a:t>SPOR YÖNETİCİLİĞİ</a:t>
            </a:r>
            <a:r>
              <a:rPr lang="tr-TR" sz="4000" b="1" dirty="0" smtClean="0"/>
              <a:t/>
            </a:r>
            <a:br>
              <a:rPr lang="tr-TR" sz="4000" b="1" dirty="0" smtClean="0"/>
            </a:br>
            <a:r>
              <a:rPr lang="tr-TR" sz="3600" b="1" dirty="0" smtClean="0"/>
              <a:t>DOKTORA PROGRAMI</a:t>
            </a:r>
            <a:r>
              <a:rPr lang="tr-TR" sz="4000" b="1" dirty="0" smtClean="0"/>
              <a:t/>
            </a:r>
            <a:br>
              <a:rPr lang="tr-TR" sz="4000" b="1" dirty="0" smtClean="0"/>
            </a:br>
            <a:r>
              <a:rPr lang="tr-TR" sz="3200" b="1" dirty="0" smtClean="0"/>
              <a:t>SPOR HUKUKU DERSİ</a:t>
            </a:r>
            <a:endParaRPr lang="tr-TR" sz="3200" dirty="0"/>
          </a:p>
        </p:txBody>
      </p:sp>
      <p:sp>
        <p:nvSpPr>
          <p:cNvPr id="3" name="Alt Başlık 2">
            <a:extLst>
              <a:ext uri="{FF2B5EF4-FFF2-40B4-BE49-F238E27FC236}">
                <a16:creationId xmlns="" xmlns:a16="http://schemas.microsoft.com/office/drawing/2014/main" id="{C3F34A1E-1496-438D-BEAB-F2BBC2642C78}"/>
              </a:ext>
            </a:extLst>
          </p:cNvPr>
          <p:cNvSpPr>
            <a:spLocks noGrp="1"/>
          </p:cNvSpPr>
          <p:nvPr>
            <p:ph type="subTitle" idx="1"/>
          </p:nvPr>
        </p:nvSpPr>
        <p:spPr>
          <a:xfrm>
            <a:off x="297713" y="4455650"/>
            <a:ext cx="11521248" cy="831270"/>
          </a:xfrm>
        </p:spPr>
        <p:txBody>
          <a:bodyPr>
            <a:noAutofit/>
          </a:bodyPr>
          <a:lstStyle/>
          <a:p>
            <a:pPr algn="ctr"/>
            <a:r>
              <a:rPr lang="tr-TR" sz="4800" b="1" dirty="0" smtClean="0">
                <a:solidFill>
                  <a:schemeClr val="tx1"/>
                </a:solidFill>
              </a:rPr>
              <a:t>Prof. Dr. Soner ÇANKAYA</a:t>
            </a:r>
            <a:endParaRPr lang="tr-TR" sz="4800" b="1" dirty="0">
              <a:solidFill>
                <a:schemeClr val="tx1"/>
              </a:solidFill>
            </a:endParaRPr>
          </a:p>
          <a:p>
            <a:pPr algn="ctr"/>
            <a:endParaRPr lang="tr-TR" sz="4800" b="1"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945" y="1623631"/>
            <a:ext cx="3082664" cy="241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Spor Hukuku - Evren Hukuk Büros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6" y="1746914"/>
            <a:ext cx="3199500" cy="229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50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5343" y="2136339"/>
            <a:ext cx="10617958" cy="3016210"/>
          </a:xfrm>
          <a:prstGeom prst="rect">
            <a:avLst/>
          </a:prstGeom>
        </p:spPr>
        <p:txBody>
          <a:bodyPr wrap="square">
            <a:spAutoFit/>
          </a:bodyPr>
          <a:lstStyle/>
          <a:p>
            <a:pPr algn="just">
              <a:buNone/>
            </a:pPr>
            <a:r>
              <a:rPr lang="tr-TR" sz="2800" b="1" dirty="0"/>
              <a:t>İlk derece hukuk kurulları :</a:t>
            </a:r>
          </a:p>
          <a:p>
            <a:pPr algn="just">
              <a:buNone/>
            </a:pPr>
            <a:endParaRPr lang="tr-TR" b="1" dirty="0"/>
          </a:p>
          <a:p>
            <a:pPr algn="just">
              <a:buNone/>
            </a:pPr>
            <a:r>
              <a:rPr lang="tr-TR" sz="2400" dirty="0"/>
              <a:t>1) TFF ’</a:t>
            </a:r>
            <a:r>
              <a:rPr lang="tr-TR" sz="2400" dirty="0" err="1"/>
              <a:t>nin</a:t>
            </a:r>
            <a:r>
              <a:rPr lang="tr-TR" sz="2400" dirty="0"/>
              <a:t> ilk derece hukuk kurulları özellikle aşağıdaki kurullardan oluşur ; </a:t>
            </a:r>
          </a:p>
          <a:p>
            <a:pPr algn="just">
              <a:buNone/>
            </a:pPr>
            <a:endParaRPr lang="tr-TR" sz="2400" dirty="0"/>
          </a:p>
          <a:p>
            <a:pPr algn="just">
              <a:buNone/>
            </a:pPr>
            <a:r>
              <a:rPr lang="tr-TR" sz="2400" dirty="0"/>
              <a:t>a) Uyuşmazlık Çözüm Kurulu. </a:t>
            </a:r>
          </a:p>
          <a:p>
            <a:pPr algn="just">
              <a:buNone/>
            </a:pPr>
            <a:r>
              <a:rPr lang="tr-TR" sz="2400" dirty="0"/>
              <a:t>b) Disiplin kurulları. </a:t>
            </a:r>
          </a:p>
          <a:p>
            <a:pPr algn="just">
              <a:buNone/>
            </a:pPr>
            <a:r>
              <a:rPr lang="tr-TR" sz="2400" dirty="0"/>
              <a:t>c) Kulüp Lisans Kurulu. </a:t>
            </a:r>
          </a:p>
          <a:p>
            <a:pPr algn="just">
              <a:buNone/>
            </a:pPr>
            <a:r>
              <a:rPr lang="tr-TR" sz="2400" dirty="0"/>
              <a:t>ç) Etik Kurulu. </a:t>
            </a:r>
          </a:p>
        </p:txBody>
      </p:sp>
    </p:spTree>
    <p:extLst>
      <p:ext uri="{BB962C8B-B14F-4D97-AF65-F5344CB8AC3E}">
        <p14:creationId xmlns:p14="http://schemas.microsoft.com/office/powerpoint/2010/main" val="12256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7797" y="1600032"/>
            <a:ext cx="11068334" cy="3416320"/>
          </a:xfrm>
          <a:prstGeom prst="rect">
            <a:avLst/>
          </a:prstGeom>
        </p:spPr>
        <p:txBody>
          <a:bodyPr wrap="square">
            <a:spAutoFit/>
          </a:bodyPr>
          <a:lstStyle/>
          <a:p>
            <a:pPr algn="just"/>
            <a:r>
              <a:rPr lang="tr-TR" sz="2400" dirty="0"/>
              <a:t>2) İlk derece hukuk kurulları kulüp lisansı ile ilgili kararlar almaya veya bu Kanun, TFF Statüsü, TFF ’</a:t>
            </a:r>
            <a:r>
              <a:rPr lang="tr-TR" sz="2400" dirty="0" err="1"/>
              <a:t>nin</a:t>
            </a:r>
            <a:r>
              <a:rPr lang="tr-TR" sz="2400" dirty="0"/>
              <a:t> diğer talimat ve düzenlemeleri ile diğer yetkili TFF kurul ve organları tarafından alınacak kararlara ilişkin olarak çıkacak ihtilaflarda karar vermeye münhasıran yetkilidir. </a:t>
            </a:r>
          </a:p>
          <a:p>
            <a:pPr algn="just"/>
            <a:endParaRPr lang="tr-TR" sz="2400" dirty="0"/>
          </a:p>
          <a:p>
            <a:pPr algn="just"/>
            <a:r>
              <a:rPr lang="tr-TR" sz="2400" dirty="0"/>
              <a:t>3) TFF talimatları ilgili talimatın yayımından, ilk derece hukuk kurulları tarafından alınan kararlar ise ilgili kararın tebliğinden itibaren yedi gün içinde itiraz edilmez ise kesinleşir. İlk derece hukuk kurullarının görevlerine giren konularda ve bunlar tarafından verilen kararlara karşı yargı yoluna başvurulamaz. </a:t>
            </a:r>
          </a:p>
        </p:txBody>
      </p:sp>
    </p:spTree>
    <p:extLst>
      <p:ext uri="{BB962C8B-B14F-4D97-AF65-F5344CB8AC3E}">
        <p14:creationId xmlns:p14="http://schemas.microsoft.com/office/powerpoint/2010/main" val="61695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6853" y="1720840"/>
            <a:ext cx="11109277" cy="3785652"/>
          </a:xfrm>
          <a:prstGeom prst="rect">
            <a:avLst/>
          </a:prstGeom>
        </p:spPr>
        <p:txBody>
          <a:bodyPr wrap="square">
            <a:spAutoFit/>
          </a:bodyPr>
          <a:lstStyle/>
          <a:p>
            <a:pPr algn="just"/>
            <a:r>
              <a:rPr lang="tr-TR" sz="2400" dirty="0"/>
              <a:t>4) İlk derece hukuk kurullarının görevleri, yetkileri, hakları ve üyelerinin sahip olmaları gereken nitelikler ile her bir kurulun usul kuralları TFF Statüsü ve ilgili talimatlarda düzenlenir. </a:t>
            </a:r>
          </a:p>
          <a:p>
            <a:pPr algn="just"/>
            <a:endParaRPr lang="tr-TR" sz="2400" dirty="0"/>
          </a:p>
          <a:p>
            <a:pPr algn="just"/>
            <a:r>
              <a:rPr lang="tr-TR" sz="2400" dirty="0"/>
              <a:t>5) İlk derece hukuk kurullarının üyeleri TFF Statüsünde öngörülen şekilde belirlenir. </a:t>
            </a:r>
          </a:p>
          <a:p>
            <a:pPr algn="just"/>
            <a:endParaRPr lang="tr-TR" sz="2400" dirty="0"/>
          </a:p>
          <a:p>
            <a:pPr algn="just"/>
            <a:r>
              <a:rPr lang="tr-TR" sz="2400" dirty="0"/>
              <a:t>6) İlk derece hukuk kurullarının hiçbir üyesi, TFF ’</a:t>
            </a:r>
            <a:r>
              <a:rPr lang="tr-TR" sz="2400" dirty="0" err="1"/>
              <a:t>nin</a:t>
            </a:r>
            <a:r>
              <a:rPr lang="tr-TR" sz="2400" dirty="0"/>
              <a:t> başka kurul ve organlarında görev alamayacağı gibi TFF üyesi herhangi bir kulüp ya da diğer bir özel hukuk tüzel kişisi bünyesinde de görev alamaz. Bu üyeler tam bir bağımsızlık ve tarafsızlık içinde görevlerini icra etmek zorundadırlar. </a:t>
            </a:r>
          </a:p>
        </p:txBody>
      </p:sp>
    </p:spTree>
    <p:extLst>
      <p:ext uri="{BB962C8B-B14F-4D97-AF65-F5344CB8AC3E}">
        <p14:creationId xmlns:p14="http://schemas.microsoft.com/office/powerpoint/2010/main" val="61695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8615" y="1720840"/>
            <a:ext cx="11109278" cy="3693319"/>
          </a:xfrm>
          <a:prstGeom prst="rect">
            <a:avLst/>
          </a:prstGeom>
        </p:spPr>
        <p:txBody>
          <a:bodyPr wrap="square">
            <a:spAutoFit/>
          </a:bodyPr>
          <a:lstStyle/>
          <a:p>
            <a:pPr algn="just"/>
            <a:r>
              <a:rPr lang="tr-TR" sz="2400" b="1" dirty="0"/>
              <a:t>Tahkim Kurulu ;</a:t>
            </a:r>
          </a:p>
          <a:p>
            <a:pPr algn="just"/>
            <a:endParaRPr lang="tr-TR" dirty="0"/>
          </a:p>
          <a:p>
            <a:pPr algn="just"/>
            <a:r>
              <a:rPr lang="tr-TR" sz="2400" dirty="0"/>
              <a:t>1) Tahkim Kurulu, bu Kanun uyarınca bağımsız ve tarafsız bir zorunlu tahkim mercii olup TFF ’</a:t>
            </a:r>
            <a:r>
              <a:rPr lang="tr-TR" sz="2400" dirty="0" err="1"/>
              <a:t>nin</a:t>
            </a:r>
            <a:r>
              <a:rPr lang="tr-TR" sz="2400" dirty="0"/>
              <a:t> en üst hukuk kuruludur ve TFF Statüsü ve ilgili talimatlarda belirtilen nitelikteki uyuşmazlıklar ile ilgili nihai karar merciidir. </a:t>
            </a:r>
          </a:p>
          <a:p>
            <a:pPr algn="just"/>
            <a:endParaRPr lang="tr-TR" sz="2400" dirty="0"/>
          </a:p>
          <a:p>
            <a:pPr algn="just"/>
            <a:r>
              <a:rPr lang="tr-TR" sz="2400" dirty="0"/>
              <a:t>2) Tahkim Kurulu, TFF Statüsü ve ilgili talimatlar uyarınca karar verme yetkisine sahip kurul ve organlar tarafından verilecek kararları nihai olarak inceleyerek münhasıran karara bağlar. Tahkim Kuruluna başvuru süresi TFF talimatlarının yayımından veya itiraz edilen kararın tebliğinden itibaren yedi gündür. </a:t>
            </a:r>
          </a:p>
        </p:txBody>
      </p:sp>
    </p:spTree>
    <p:extLst>
      <p:ext uri="{BB962C8B-B14F-4D97-AF65-F5344CB8AC3E}">
        <p14:creationId xmlns:p14="http://schemas.microsoft.com/office/powerpoint/2010/main" val="61695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1318" y="1697588"/>
            <a:ext cx="11191165" cy="3046988"/>
          </a:xfrm>
          <a:prstGeom prst="rect">
            <a:avLst/>
          </a:prstGeom>
        </p:spPr>
        <p:txBody>
          <a:bodyPr wrap="square">
            <a:spAutoFit/>
          </a:bodyPr>
          <a:lstStyle/>
          <a:p>
            <a:pPr algn="just"/>
            <a:r>
              <a:rPr lang="tr-TR" sz="2400" dirty="0"/>
              <a:t>3) Tahkim Kurulunun oluşumu, görev, yetki, hak ve sorumlulukları ile üyelerinin sahip olması gereken nitelikler TFF Statüsünde belirlenir. Tahkim Kurulunun işleyişi ve usul kuralları TFF tarafından çıkarılacak talimatta yer alır. </a:t>
            </a:r>
          </a:p>
          <a:p>
            <a:pPr algn="just"/>
            <a:endParaRPr lang="tr-TR" sz="2400" dirty="0"/>
          </a:p>
          <a:p>
            <a:pPr algn="just"/>
            <a:r>
              <a:rPr lang="tr-TR" sz="2400" dirty="0"/>
              <a:t>4) Tahkim Kurulu kendisine yapılan başvuruları kesin ve nihai olarak karara bağlar.</a:t>
            </a:r>
          </a:p>
          <a:p>
            <a:pPr algn="just"/>
            <a:endParaRPr lang="tr-TR" sz="2400" dirty="0"/>
          </a:p>
          <a:p>
            <a:pPr algn="just"/>
            <a:r>
              <a:rPr lang="tr-TR" sz="2400" dirty="0"/>
              <a:t>5) Tahkim Kurulu üyeleri de bu Kanunun 5’ inci maddesinin altıncı fıkrası hükümlerine tabidir. </a:t>
            </a:r>
          </a:p>
        </p:txBody>
      </p:sp>
    </p:spTree>
    <p:extLst>
      <p:ext uri="{BB962C8B-B14F-4D97-AF65-F5344CB8AC3E}">
        <p14:creationId xmlns:p14="http://schemas.microsoft.com/office/powerpoint/2010/main" val="61695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6854" y="523881"/>
            <a:ext cx="11177516" cy="5909310"/>
          </a:xfrm>
          <a:prstGeom prst="rect">
            <a:avLst/>
          </a:prstGeom>
        </p:spPr>
        <p:txBody>
          <a:bodyPr wrap="square">
            <a:spAutoFit/>
          </a:bodyPr>
          <a:lstStyle/>
          <a:p>
            <a:pPr algn="just"/>
            <a:r>
              <a:rPr lang="tr-TR" sz="2400" b="1" dirty="0"/>
              <a:t>GENEL KURUL  </a:t>
            </a:r>
          </a:p>
          <a:p>
            <a:pPr algn="just"/>
            <a:endParaRPr lang="tr-TR" dirty="0"/>
          </a:p>
          <a:p>
            <a:pPr algn="just"/>
            <a:r>
              <a:rPr lang="tr-TR" sz="2400" b="1" dirty="0"/>
              <a:t>Genel Kurulun niteliği ve </a:t>
            </a:r>
            <a:r>
              <a:rPr lang="tr-TR" sz="2400" b="1" dirty="0" smtClean="0"/>
              <a:t>oluşumu;  </a:t>
            </a:r>
            <a:endParaRPr lang="tr-TR" sz="2400" b="1" dirty="0"/>
          </a:p>
          <a:p>
            <a:pPr algn="just"/>
            <a:endParaRPr lang="tr-TR" sz="2400" dirty="0"/>
          </a:p>
          <a:p>
            <a:pPr algn="just"/>
            <a:r>
              <a:rPr lang="tr-TR" sz="2400" dirty="0"/>
              <a:t>1.Genel Kurul, </a:t>
            </a:r>
            <a:r>
              <a:rPr lang="tr-TR" sz="2400" dirty="0" err="1"/>
              <a:t>TFF’nin</a:t>
            </a:r>
            <a:r>
              <a:rPr lang="tr-TR" sz="2400" dirty="0"/>
              <a:t> en yetkili  karar organıdır.</a:t>
            </a:r>
          </a:p>
          <a:p>
            <a:pPr algn="just"/>
            <a:r>
              <a:rPr lang="tr-TR" sz="2400" dirty="0"/>
              <a:t>2. Sadece usulüne uygun olarak toplanan bir Genel Kurul karar alma yetkisine sahiptir.</a:t>
            </a:r>
          </a:p>
          <a:p>
            <a:pPr algn="just"/>
            <a:r>
              <a:rPr lang="tr-TR" sz="2400" dirty="0"/>
              <a:t>3. Genel Kurul, olağan ve olağanüstü olmak üzere iki çeşittir.</a:t>
            </a:r>
          </a:p>
          <a:p>
            <a:pPr algn="just"/>
            <a:r>
              <a:rPr lang="tr-TR" sz="2400" dirty="0"/>
              <a:t>4. TFF, Genel Kurula ilişkin işlemleri Genel Kurul İç Tüzüğüne uygun olarak yapar</a:t>
            </a:r>
            <a:r>
              <a:rPr lang="tr-TR" sz="2400" dirty="0" smtClean="0"/>
              <a:t>.</a:t>
            </a:r>
          </a:p>
          <a:p>
            <a:pPr algn="just">
              <a:buNone/>
            </a:pPr>
            <a:r>
              <a:rPr lang="tr-TR" sz="2400" dirty="0"/>
              <a:t>5. Divan Kurulu,  Genel Kurul’a ilişkin işlemleri Genel Kurul İç Tüzüğüne uygun olarak yürütür. </a:t>
            </a:r>
          </a:p>
          <a:p>
            <a:pPr algn="just">
              <a:buNone/>
            </a:pPr>
            <a:r>
              <a:rPr lang="tr-TR" sz="2400" dirty="0"/>
              <a:t>6. Yönetim Kurulu, Genel Kurul’a misafir davet edebilir, ancak bu misafirler oy kullanamazlar</a:t>
            </a:r>
            <a:r>
              <a:rPr lang="tr-TR" sz="2400" dirty="0" smtClean="0"/>
              <a:t>.</a:t>
            </a:r>
            <a:endParaRPr lang="tr-TR" sz="2400" dirty="0"/>
          </a:p>
          <a:p>
            <a:pPr algn="just">
              <a:buNone/>
            </a:pPr>
            <a:r>
              <a:rPr lang="tr-TR" sz="2400" dirty="0"/>
              <a:t>7. Yönetim Kurulu ve Genel Sekreter,  oy kullanma hakkı olmaksızın  Genel Kurul toplantılarına katılırlar.</a:t>
            </a:r>
          </a:p>
          <a:p>
            <a:pPr algn="just">
              <a:buNone/>
            </a:pPr>
            <a:endParaRPr lang="tr-TR" sz="2400" dirty="0"/>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785" y="796836"/>
            <a:ext cx="11395881" cy="5447645"/>
          </a:xfrm>
          <a:prstGeom prst="rect">
            <a:avLst/>
          </a:prstGeom>
        </p:spPr>
        <p:txBody>
          <a:bodyPr wrap="square">
            <a:spAutoFit/>
          </a:bodyPr>
          <a:lstStyle/>
          <a:p>
            <a:r>
              <a:rPr lang="tr-TR" sz="2400" b="1" dirty="0"/>
              <a:t>Delegeler ve oylar  ;</a:t>
            </a:r>
          </a:p>
          <a:p>
            <a:endParaRPr lang="tr-TR" dirty="0"/>
          </a:p>
          <a:p>
            <a:r>
              <a:rPr lang="tr-TR" sz="2400" dirty="0"/>
              <a:t>1. Genel Kurul, çağrı tarihindeki aşağıda belirtilen delegelerden oluşur:</a:t>
            </a:r>
          </a:p>
          <a:p>
            <a:endParaRPr lang="tr-TR" sz="2400" dirty="0"/>
          </a:p>
          <a:p>
            <a:r>
              <a:rPr lang="tr-TR" sz="2400" dirty="0"/>
              <a:t>a) Türkiye Profesyonel futbol en üst ligindeki kulüplerin başkanları ile altı delege,</a:t>
            </a:r>
          </a:p>
          <a:p>
            <a:endParaRPr lang="tr-TR" sz="2400" dirty="0"/>
          </a:p>
          <a:p>
            <a:r>
              <a:rPr lang="tr-TR" sz="2400" dirty="0"/>
              <a:t>b) Türkiye Profesyonel birinci ligde yer alan kulüplerin başkanları ile bir delege</a:t>
            </a:r>
            <a:r>
              <a:rPr lang="tr-TR" sz="2400" dirty="0" smtClean="0"/>
              <a:t>,</a:t>
            </a:r>
          </a:p>
          <a:p>
            <a:endParaRPr lang="tr-TR" sz="2400" dirty="0" smtClean="0"/>
          </a:p>
          <a:p>
            <a:pPr algn="just">
              <a:buNone/>
            </a:pPr>
            <a:r>
              <a:rPr lang="tr-TR" sz="2400" dirty="0"/>
              <a:t>c) Türkiye Profesyonel ikinci ligde yer alan kulüplerin başkanları, </a:t>
            </a:r>
          </a:p>
          <a:p>
            <a:pPr algn="just">
              <a:buNone/>
            </a:pPr>
            <a:endParaRPr lang="tr-TR" sz="2400" dirty="0"/>
          </a:p>
          <a:p>
            <a:pPr algn="just">
              <a:buNone/>
            </a:pPr>
            <a:r>
              <a:rPr lang="tr-TR" sz="2400" dirty="0"/>
              <a:t>d) Türkiye Profesyonel üçüncü ligde yer alan kulüplerin başkanları,</a:t>
            </a:r>
          </a:p>
          <a:p>
            <a:pPr algn="just">
              <a:buNone/>
            </a:pPr>
            <a:endParaRPr lang="tr-TR" sz="2400" dirty="0"/>
          </a:p>
          <a:p>
            <a:pPr algn="just">
              <a:buNone/>
            </a:pPr>
            <a:r>
              <a:rPr lang="tr-TR" sz="2400" dirty="0"/>
              <a:t>e) Türkiye Amatör Spor Kulüpleri Konfederasyonu başkanı ile Yönetim Kurulu tarafından ayrıca belirlenecek dokuz delege</a:t>
            </a:r>
            <a:r>
              <a:rPr lang="tr-TR" dirty="0"/>
              <a:t>,</a:t>
            </a:r>
          </a:p>
          <a:p>
            <a:endParaRPr lang="tr-TR" dirty="0"/>
          </a:p>
        </p:txBody>
      </p:sp>
    </p:spTree>
    <p:extLst>
      <p:ext uri="{BB962C8B-B14F-4D97-AF65-F5344CB8AC3E}">
        <p14:creationId xmlns:p14="http://schemas.microsoft.com/office/powerpoint/2010/main" val="61695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24" y="1052604"/>
            <a:ext cx="11218460" cy="4278094"/>
          </a:xfrm>
          <a:prstGeom prst="rect">
            <a:avLst/>
          </a:prstGeom>
        </p:spPr>
        <p:txBody>
          <a:bodyPr wrap="square">
            <a:spAutoFit/>
          </a:bodyPr>
          <a:lstStyle/>
          <a:p>
            <a:pPr algn="just"/>
            <a:r>
              <a:rPr lang="tr-TR" sz="2400" dirty="0"/>
              <a:t>f) Profesyonel Futbolcular Derneği başkanı ile en fazla (A) Milli olmuş ve faal futbolculuğu bırakmış beş delege,</a:t>
            </a:r>
          </a:p>
          <a:p>
            <a:pPr algn="just"/>
            <a:r>
              <a:rPr lang="tr-TR" sz="2400" dirty="0"/>
              <a:t> </a:t>
            </a:r>
          </a:p>
          <a:p>
            <a:pPr algn="just"/>
            <a:r>
              <a:rPr lang="tr-TR" sz="2400" dirty="0"/>
              <a:t>g) Türkiye Futbol Antrenörleri Derneği başkanı ile en uzun süre (A) Milli Takım teknik direktörlüğü yapmış beş delege</a:t>
            </a:r>
            <a:r>
              <a:rPr lang="tr-TR" sz="2400" dirty="0" smtClean="0"/>
              <a:t>,</a:t>
            </a:r>
          </a:p>
          <a:p>
            <a:pPr algn="just"/>
            <a:endParaRPr lang="tr-TR" sz="2400" dirty="0"/>
          </a:p>
          <a:p>
            <a:pPr algn="just"/>
            <a:r>
              <a:rPr lang="tr-TR" sz="2400" dirty="0"/>
              <a:t>h) Türkiye  Faal Futbol Hakemleri ve Gözlemcileri Derneği başkanı ile  ön eleme müsabakaları hariç UEFA Şampiyonlar Ligi ya da bu lig öncesinde bu statüye denk organizasyonlarda en fazla müsabaka yönetmiş beş delege, (Başkan ve diğer beş delegenin de faal olmaması şarttır).</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4967" y="1724884"/>
            <a:ext cx="11191164" cy="3108543"/>
          </a:xfrm>
          <a:prstGeom prst="rect">
            <a:avLst/>
          </a:prstGeom>
        </p:spPr>
        <p:txBody>
          <a:bodyPr wrap="square">
            <a:spAutoFit/>
          </a:bodyPr>
          <a:lstStyle/>
          <a:p>
            <a:pPr algn="just"/>
            <a:r>
              <a:rPr lang="tr-TR" sz="2800" dirty="0" smtClean="0"/>
              <a:t>i) Bünyesinde </a:t>
            </a:r>
            <a:r>
              <a:rPr lang="tr-TR" sz="2800" dirty="0"/>
              <a:t>futbol dalı bulunan engelli spor federasyonlarının başkanları,</a:t>
            </a:r>
          </a:p>
          <a:p>
            <a:pPr algn="just"/>
            <a:endParaRPr lang="tr-TR" sz="2800" dirty="0"/>
          </a:p>
          <a:p>
            <a:pPr algn="just"/>
            <a:r>
              <a:rPr lang="tr-TR" sz="2800" dirty="0"/>
              <a:t>j) FIFA veya UEFA İcra Kurulu’nda görev yapmış kişiler,</a:t>
            </a:r>
          </a:p>
          <a:p>
            <a:pPr algn="just"/>
            <a:endParaRPr lang="tr-TR" sz="2800" dirty="0"/>
          </a:p>
          <a:p>
            <a:pPr algn="just"/>
            <a:r>
              <a:rPr lang="tr-TR" sz="2800" dirty="0"/>
              <a:t>k) FIFA veya UEFA komitelerinde fiilen en az on yıl görev alan kişiler,</a:t>
            </a:r>
          </a:p>
          <a:p>
            <a:pPr algn="just"/>
            <a:endParaRPr lang="tr-TR" sz="2800" dirty="0"/>
          </a:p>
          <a:p>
            <a:pPr algn="just"/>
            <a:r>
              <a:rPr lang="tr-TR" sz="2800" dirty="0"/>
              <a:t>l) Türkiye Futbol Federasyonu başkanlığını asaleten yapmış kişiler.</a:t>
            </a:r>
          </a:p>
        </p:txBody>
      </p:sp>
    </p:spTree>
    <p:extLst>
      <p:ext uri="{BB962C8B-B14F-4D97-AF65-F5344CB8AC3E}">
        <p14:creationId xmlns:p14="http://schemas.microsoft.com/office/powerpoint/2010/main" val="61695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0376" y="1836088"/>
            <a:ext cx="11300346" cy="3108543"/>
          </a:xfrm>
          <a:prstGeom prst="rect">
            <a:avLst/>
          </a:prstGeom>
        </p:spPr>
        <p:txBody>
          <a:bodyPr wrap="square">
            <a:spAutoFit/>
          </a:bodyPr>
          <a:lstStyle/>
          <a:p>
            <a:pPr algn="just"/>
            <a:r>
              <a:rPr lang="tr-TR" sz="2800" dirty="0"/>
              <a:t>2. TFF üyesi tüzel kişileri  temsil eden delegelerin, temsil ettikleri üyenin yetkili organı tarafından tayin edilmiş veya seçilmiş olması zorunludur. Delegeler, Genel Kurul’da talep edilmesi halinde bu durumu kanıtlayan delil sunmakla yükümlüdürler. </a:t>
            </a:r>
          </a:p>
          <a:p>
            <a:pPr algn="just"/>
            <a:endParaRPr lang="tr-TR" sz="2800" dirty="0"/>
          </a:p>
          <a:p>
            <a:pPr algn="just"/>
            <a:r>
              <a:rPr lang="tr-TR" sz="2800" dirty="0"/>
              <a:t>3. Her delegenin sadece bir oyu vardır. Yalnızca hazır bulunan delegeler oy kullanabilirler. Vekaleten veya mektup yoluyla oy kullanılamaz.</a:t>
            </a:r>
          </a:p>
        </p:txBody>
      </p:sp>
    </p:spTree>
    <p:extLst>
      <p:ext uri="{BB962C8B-B14F-4D97-AF65-F5344CB8AC3E}">
        <p14:creationId xmlns:p14="http://schemas.microsoft.com/office/powerpoint/2010/main" val="61695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230" y="787737"/>
            <a:ext cx="3957686" cy="707886"/>
          </a:xfrm>
          <a:prstGeom prst="rect">
            <a:avLst/>
          </a:prstGeom>
        </p:spPr>
        <p:txBody>
          <a:bodyPr wrap="none">
            <a:spAutoFit/>
          </a:bodyPr>
          <a:lstStyle/>
          <a:p>
            <a:r>
              <a:rPr lang="tr-TR" sz="4000" b="1" dirty="0"/>
              <a:t>TFF YASASI (5894)</a:t>
            </a:r>
          </a:p>
        </p:txBody>
      </p:sp>
      <p:sp>
        <p:nvSpPr>
          <p:cNvPr id="3" name="Dikdörtgen 2"/>
          <p:cNvSpPr/>
          <p:nvPr/>
        </p:nvSpPr>
        <p:spPr>
          <a:xfrm>
            <a:off x="559558" y="2274838"/>
            <a:ext cx="11081982" cy="2677656"/>
          </a:xfrm>
          <a:prstGeom prst="rect">
            <a:avLst/>
          </a:prstGeom>
        </p:spPr>
        <p:txBody>
          <a:bodyPr wrap="square">
            <a:spAutoFit/>
          </a:bodyPr>
          <a:lstStyle/>
          <a:p>
            <a:pPr algn="just"/>
            <a:r>
              <a:rPr lang="tr-TR" sz="2400" dirty="0"/>
              <a:t>Amaç :</a:t>
            </a:r>
          </a:p>
          <a:p>
            <a:pPr algn="just"/>
            <a:endParaRPr lang="tr-TR" sz="2400" dirty="0"/>
          </a:p>
          <a:p>
            <a:pPr algn="just"/>
            <a:r>
              <a:rPr lang="tr-TR" sz="2400" dirty="0"/>
              <a:t>            Bu Kanunun amacı; her türlü futbol faaliyetlerini milli ve milletlerarası kurallara göre yürütmek, teşkilatlandırmak, geliştirmek ve Türkiye’yi futbol konusunda yurt içinde ve yurt dışında temsil etmek üzere, özel hukuk hükümlerine tabi, tüzel kişiliğe sahip, özerk Türkiye Futbol Federasyonunun kurulması, teşkilat, görev ve yetkilerine ait esas ve usulleri düzenlemektir.</a:t>
            </a:r>
          </a:p>
        </p:txBody>
      </p:sp>
    </p:spTree>
    <p:extLst>
      <p:ext uri="{BB962C8B-B14F-4D97-AF65-F5344CB8AC3E}">
        <p14:creationId xmlns:p14="http://schemas.microsoft.com/office/powerpoint/2010/main" val="333989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9433" y="1600032"/>
            <a:ext cx="11313994" cy="3416320"/>
          </a:xfrm>
          <a:prstGeom prst="rect">
            <a:avLst/>
          </a:prstGeom>
        </p:spPr>
        <p:txBody>
          <a:bodyPr wrap="square">
            <a:spAutoFit/>
          </a:bodyPr>
          <a:lstStyle/>
          <a:p>
            <a:pPr algn="just"/>
            <a:r>
              <a:rPr lang="tr-TR" sz="2400" dirty="0"/>
              <a:t>4. TFF Yönetim Kurulu üyeleri ve Genel Sekreteri, görevde bulundukları sürece Genel Kurul delegesi seçilemezler.  	</a:t>
            </a:r>
          </a:p>
          <a:p>
            <a:pPr algn="just"/>
            <a:endParaRPr lang="tr-TR" sz="2400" dirty="0"/>
          </a:p>
          <a:p>
            <a:pPr algn="just"/>
            <a:r>
              <a:rPr lang="tr-TR" sz="2400" dirty="0"/>
              <a:t>5. TFF ’de ücretli veya sözleşmeli statüde görev yapanlar ile huzur hakkı alanlar Genel Kurul delegesi seçilemezler. Bu kişilerin Genel Kurul delegesi seçilebilmeleri için, seçilmek istedikleri ilk olağan veya olağanüstü Genel Kurul toplantısından en az bir yıl önce görevlerinden ayrılmış olmaları gerekir. </a:t>
            </a:r>
          </a:p>
          <a:p>
            <a:pPr algn="just"/>
            <a:endParaRPr lang="tr-TR" sz="2400" dirty="0"/>
          </a:p>
          <a:p>
            <a:pPr algn="just"/>
            <a:r>
              <a:rPr lang="tr-TR" sz="2400" dirty="0"/>
              <a:t>6. Delegelerin Türkiye Cumhuriyeti vatandaşı olmaları zorunludur.</a:t>
            </a:r>
          </a:p>
        </p:txBody>
      </p:sp>
    </p:spTree>
    <p:extLst>
      <p:ext uri="{BB962C8B-B14F-4D97-AF65-F5344CB8AC3E}">
        <p14:creationId xmlns:p14="http://schemas.microsoft.com/office/powerpoint/2010/main" val="61695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8615" y="369712"/>
            <a:ext cx="11204812" cy="6032421"/>
          </a:xfrm>
          <a:prstGeom prst="rect">
            <a:avLst/>
          </a:prstGeom>
        </p:spPr>
        <p:txBody>
          <a:bodyPr wrap="square">
            <a:spAutoFit/>
          </a:bodyPr>
          <a:lstStyle/>
          <a:p>
            <a:r>
              <a:rPr lang="tr-TR" sz="2800" b="1" dirty="0"/>
              <a:t>Genel Kurul’un yetkileri  ;</a:t>
            </a:r>
          </a:p>
          <a:p>
            <a:r>
              <a:rPr lang="tr-TR" dirty="0"/>
              <a:t> </a:t>
            </a:r>
          </a:p>
          <a:p>
            <a:r>
              <a:rPr lang="tr-TR" sz="2400" b="1" dirty="0"/>
              <a:t>1. Genel Kurul’un yetkileri şunlardır:</a:t>
            </a:r>
          </a:p>
          <a:p>
            <a:endParaRPr lang="tr-TR" dirty="0"/>
          </a:p>
          <a:p>
            <a:r>
              <a:rPr lang="tr-TR" sz="2400" dirty="0"/>
              <a:t>a)  TFF </a:t>
            </a:r>
            <a:r>
              <a:rPr lang="tr-TR" sz="2400" dirty="0" err="1"/>
              <a:t>Statüsü’nü</a:t>
            </a:r>
            <a:r>
              <a:rPr lang="tr-TR" sz="2400" dirty="0"/>
              <a:t> ve Genel Kurul İç Tüzüğünü kabul etmek ve değiştirmek,</a:t>
            </a:r>
          </a:p>
          <a:p>
            <a:endParaRPr lang="tr-TR" sz="2400" dirty="0"/>
          </a:p>
          <a:p>
            <a:r>
              <a:rPr lang="tr-TR" sz="2400" dirty="0"/>
              <a:t>b) Genel Kurul Divan Kurulu başkanını, başkan vekilini ve iki üyesini seçmek,</a:t>
            </a:r>
          </a:p>
          <a:p>
            <a:endParaRPr lang="tr-TR" sz="2400" dirty="0"/>
          </a:p>
          <a:p>
            <a:pPr marL="457200" indent="-457200">
              <a:buAutoNum type="alphaLcParenR" startAt="3"/>
            </a:pPr>
            <a:r>
              <a:rPr lang="tr-TR" sz="2400" dirty="0" smtClean="0"/>
              <a:t>Başkanı </a:t>
            </a:r>
            <a:r>
              <a:rPr lang="tr-TR" sz="2400" dirty="0"/>
              <a:t>ve Yönetim Kurulu ile Denetleme Kurulu’nun asıl ve yedek üyelerini seçmek</a:t>
            </a:r>
            <a:r>
              <a:rPr lang="tr-TR" sz="2400" dirty="0" smtClean="0"/>
              <a:t>,</a:t>
            </a:r>
          </a:p>
          <a:p>
            <a:pPr marL="457200" indent="-457200">
              <a:buAutoNum type="alphaLcParenR" startAt="3"/>
            </a:pPr>
            <a:endParaRPr lang="tr-TR" sz="2400" dirty="0"/>
          </a:p>
          <a:p>
            <a:pPr algn="just">
              <a:buNone/>
            </a:pPr>
            <a:r>
              <a:rPr lang="tr-TR" sz="2400" dirty="0"/>
              <a:t>ç) Mali raporları onaylamak,</a:t>
            </a:r>
          </a:p>
          <a:p>
            <a:pPr algn="just">
              <a:buNone/>
            </a:pPr>
            <a:endParaRPr lang="tr-TR" sz="2400" dirty="0"/>
          </a:p>
          <a:p>
            <a:pPr algn="just">
              <a:buNone/>
            </a:pPr>
            <a:r>
              <a:rPr lang="tr-TR" sz="2400" dirty="0"/>
              <a:t>d) Bütçeyi onaylamak,</a:t>
            </a:r>
          </a:p>
          <a:p>
            <a:pPr algn="just">
              <a:buNone/>
            </a:pPr>
            <a:endParaRPr lang="tr-TR" sz="2400" dirty="0"/>
          </a:p>
          <a:p>
            <a:pPr algn="just">
              <a:buNone/>
            </a:pPr>
            <a:r>
              <a:rPr lang="tr-TR" sz="2400" dirty="0"/>
              <a:t>e)  Yönetim Kurulu yıllık faaliyet raporunu onaylamak,</a:t>
            </a:r>
          </a:p>
          <a:p>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1319" y="755892"/>
            <a:ext cx="11354938" cy="5262979"/>
          </a:xfrm>
          <a:prstGeom prst="rect">
            <a:avLst/>
          </a:prstGeom>
        </p:spPr>
        <p:txBody>
          <a:bodyPr wrap="square">
            <a:spAutoFit/>
          </a:bodyPr>
          <a:lstStyle/>
          <a:p>
            <a:pPr algn="just"/>
            <a:r>
              <a:rPr lang="tr-TR" sz="2400" dirty="0"/>
              <a:t>f)  Gerektiğinde bütçe tadilleri yapmak üzere Yönetim Kurulu’na yetki vermek,</a:t>
            </a:r>
          </a:p>
          <a:p>
            <a:pPr algn="just"/>
            <a:endParaRPr lang="tr-TR" sz="2400" dirty="0"/>
          </a:p>
          <a:p>
            <a:pPr algn="just"/>
            <a:r>
              <a:rPr lang="tr-TR" sz="2400" dirty="0"/>
              <a:t>g)  Başkan ve Yönetim Kurulu üyelerini ibra etmek,</a:t>
            </a:r>
          </a:p>
          <a:p>
            <a:pPr algn="just"/>
            <a:endParaRPr lang="tr-TR" sz="2400" dirty="0"/>
          </a:p>
          <a:p>
            <a:pPr algn="just"/>
            <a:r>
              <a:rPr lang="tr-TR" sz="2400" dirty="0"/>
              <a:t>h)  Denetleme Kurulu tarafından her yıl hazırlanan denetim raporlarını onaylamak,</a:t>
            </a:r>
          </a:p>
          <a:p>
            <a:pPr algn="just"/>
            <a:endParaRPr lang="tr-TR" sz="2400" dirty="0"/>
          </a:p>
          <a:p>
            <a:pPr algn="just"/>
            <a:r>
              <a:rPr lang="tr-TR" sz="2400" dirty="0"/>
              <a:t>ı)  Yönetim Kurulu’na taşınmaz alım satımı ve ayni haklar tesisi için yetki vermek</a:t>
            </a:r>
            <a:r>
              <a:rPr lang="tr-TR" sz="2400" dirty="0" smtClean="0"/>
              <a:t>,</a:t>
            </a:r>
          </a:p>
          <a:p>
            <a:pPr algn="just"/>
            <a:endParaRPr lang="tr-TR" sz="2400" dirty="0" smtClean="0"/>
          </a:p>
          <a:p>
            <a:pPr algn="just"/>
            <a:r>
              <a:rPr lang="tr-TR" sz="2400" dirty="0"/>
              <a:t>i)  Gerekli görülen hallerde Genel Kurul çalışmaları sırasında komisyonlar oluşturmak,</a:t>
            </a:r>
          </a:p>
          <a:p>
            <a:pPr algn="just"/>
            <a:endParaRPr lang="tr-TR" sz="2400" dirty="0"/>
          </a:p>
          <a:p>
            <a:pPr algn="just"/>
            <a:r>
              <a:rPr lang="tr-TR" sz="2400" dirty="0"/>
              <a:t>j)  Onursal Başkanlık unvanının verilip verilmeyeceğine karar vermek,</a:t>
            </a:r>
          </a:p>
          <a:p>
            <a:pPr algn="just"/>
            <a:endParaRPr lang="tr-TR" sz="2400" dirty="0"/>
          </a:p>
          <a:p>
            <a:pPr algn="just"/>
            <a:r>
              <a:rPr lang="tr-TR" sz="2400" dirty="0"/>
              <a:t>k)   Üyeliğe kabul etmek, bir üyenin üyeliğini askıya almak ve üyelikten ihraç etmek,</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194" y="652777"/>
            <a:ext cx="11409528" cy="5632311"/>
          </a:xfrm>
          <a:prstGeom prst="rect">
            <a:avLst/>
          </a:prstGeom>
        </p:spPr>
        <p:txBody>
          <a:bodyPr wrap="square">
            <a:spAutoFit/>
          </a:bodyPr>
          <a:lstStyle/>
          <a:p>
            <a:r>
              <a:rPr lang="tr-TR" sz="2400" dirty="0"/>
              <a:t>l) </a:t>
            </a:r>
            <a:r>
              <a:rPr lang="tr-TR" sz="2400" dirty="0" err="1"/>
              <a:t>TFF’nin</a:t>
            </a:r>
            <a:r>
              <a:rPr lang="tr-TR" sz="2400" dirty="0"/>
              <a:t> bütçe dışında yapacağı harcamaları onaylamak,</a:t>
            </a:r>
          </a:p>
          <a:p>
            <a:endParaRPr lang="tr-TR" sz="2400" dirty="0"/>
          </a:p>
          <a:p>
            <a:r>
              <a:rPr lang="tr-TR" sz="2400" dirty="0"/>
              <a:t>m) Kanun’da kendisine verilen görevleri yerine getirmek,</a:t>
            </a:r>
          </a:p>
          <a:p>
            <a:endParaRPr lang="tr-TR" sz="2400" dirty="0"/>
          </a:p>
          <a:p>
            <a:r>
              <a:rPr lang="tr-TR" sz="2400" dirty="0"/>
              <a:t>n)  Üyelik aidatlarını tespit etmek;</a:t>
            </a:r>
          </a:p>
          <a:p>
            <a:endParaRPr lang="tr-TR" sz="2400" dirty="0"/>
          </a:p>
          <a:p>
            <a:pPr marL="342900" indent="-342900">
              <a:buAutoNum type="alphaLcParenR" startAt="15"/>
            </a:pPr>
            <a:r>
              <a:rPr lang="tr-TR" sz="2400" dirty="0" smtClean="0"/>
              <a:t>Üyelikten </a:t>
            </a:r>
            <a:r>
              <a:rPr lang="tr-TR" sz="2400" dirty="0"/>
              <a:t>çekilme başvurularını onaylamak</a:t>
            </a:r>
            <a:r>
              <a:rPr lang="tr-TR" sz="2400" dirty="0" smtClean="0"/>
              <a:t>;</a:t>
            </a:r>
          </a:p>
          <a:p>
            <a:endParaRPr lang="tr-TR" sz="2400" dirty="0"/>
          </a:p>
          <a:p>
            <a:pPr algn="just"/>
            <a:r>
              <a:rPr lang="tr-TR" sz="2400" dirty="0"/>
              <a:t>ö)  TFF organlarında ve kurullarında kendisi tarafından seçilerek yer alan üyeleri görevden </a:t>
            </a:r>
          </a:p>
          <a:p>
            <a:pPr algn="just"/>
            <a:r>
              <a:rPr lang="tr-TR" sz="2400" dirty="0"/>
              <a:t>almak;</a:t>
            </a:r>
          </a:p>
          <a:p>
            <a:pPr algn="just"/>
            <a:endParaRPr lang="tr-TR" sz="2400" dirty="0"/>
          </a:p>
          <a:p>
            <a:pPr marL="342900" indent="-342900" algn="just">
              <a:buAutoNum type="alphaLcParenR" startAt="16"/>
            </a:pPr>
            <a:r>
              <a:rPr lang="tr-TR" sz="2400" dirty="0"/>
              <a:t>Üyelerin tekliflerini bu Statü’ye uygun olarak değerlendirmek.</a:t>
            </a:r>
          </a:p>
          <a:p>
            <a:pPr marL="342900" indent="-342900" algn="just"/>
            <a:endParaRPr lang="tr-TR" sz="2400" dirty="0"/>
          </a:p>
          <a:p>
            <a:pPr algn="just"/>
            <a:r>
              <a:rPr lang="tr-TR" sz="2400" dirty="0"/>
              <a:t>2. Gerek olağan ve gerekse olağanüstü Genel Kurul toplantılarında TFF Başkanı, Yönetim </a:t>
            </a:r>
          </a:p>
          <a:p>
            <a:pPr algn="just"/>
            <a:r>
              <a:rPr lang="tr-TR" sz="2400" dirty="0"/>
              <a:t>Kurulu ve diğer kurulların seçimi yenilenebilir</a:t>
            </a:r>
            <a:r>
              <a:rPr lang="tr-TR" sz="2400" dirty="0" smtClean="0"/>
              <a:t>.</a:t>
            </a:r>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9433" y="1393294"/>
            <a:ext cx="11273051" cy="4124206"/>
          </a:xfrm>
          <a:prstGeom prst="rect">
            <a:avLst/>
          </a:prstGeom>
        </p:spPr>
        <p:txBody>
          <a:bodyPr wrap="square">
            <a:spAutoFit/>
          </a:bodyPr>
          <a:lstStyle/>
          <a:p>
            <a:r>
              <a:rPr lang="tr-TR" sz="2800" b="1" dirty="0"/>
              <a:t>Genel Kurul toplantı yeter sayısı  ;</a:t>
            </a:r>
          </a:p>
          <a:p>
            <a:r>
              <a:rPr lang="tr-TR" dirty="0"/>
              <a:t> </a:t>
            </a:r>
          </a:p>
          <a:p>
            <a:r>
              <a:rPr lang="tr-TR" sz="2400" dirty="0"/>
              <a:t>1. Genel Kurul toplantısının yapılabilmesi için delege  tam  sayısının  salt çoğunluğunun toplantıda hazır bulunması şarttır.</a:t>
            </a:r>
          </a:p>
          <a:p>
            <a:r>
              <a:rPr lang="tr-TR" sz="2400" dirty="0"/>
              <a:t> </a:t>
            </a:r>
          </a:p>
          <a:p>
            <a:r>
              <a:rPr lang="tr-TR" sz="2400" dirty="0"/>
              <a:t>2.İlk toplantıda bu çoğunluk sağlanamadığı takdirde, ikinci toplantı yirmi dört (24) saat sonra aynı yerde ve aynı gündemle delege tam sayısının asgari üçte biri ile yapılır.</a:t>
            </a:r>
          </a:p>
          <a:p>
            <a:r>
              <a:rPr lang="tr-TR" sz="2400" dirty="0"/>
              <a:t> </a:t>
            </a:r>
          </a:p>
          <a:p>
            <a:r>
              <a:rPr lang="tr-TR" sz="2400" dirty="0"/>
              <a:t>3. Eğer ikinci toplantıda yine toplantı yeter sayısı sağlanamazsa,  üçüncü toplantı ikincinin tarihinden yedi (7) gün sonra aynı saatte ve aynı gündemle  ve çoğunluk aranmaksızın yapılır.</a:t>
            </a:r>
          </a:p>
        </p:txBody>
      </p:sp>
    </p:spTree>
    <p:extLst>
      <p:ext uri="{BB962C8B-B14F-4D97-AF65-F5344CB8AC3E}">
        <p14:creationId xmlns:p14="http://schemas.microsoft.com/office/powerpoint/2010/main" val="61695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135" y="579358"/>
            <a:ext cx="11273051" cy="6278642"/>
          </a:xfrm>
          <a:prstGeom prst="rect">
            <a:avLst/>
          </a:prstGeom>
        </p:spPr>
        <p:txBody>
          <a:bodyPr wrap="square">
            <a:spAutoFit/>
          </a:bodyPr>
          <a:lstStyle/>
          <a:p>
            <a:pPr algn="just"/>
            <a:r>
              <a:rPr lang="tr-TR" sz="2400" b="1" dirty="0"/>
              <a:t>Genel Kurul’un kararları ;</a:t>
            </a:r>
          </a:p>
          <a:p>
            <a:pPr algn="just"/>
            <a:endParaRPr lang="tr-TR" dirty="0"/>
          </a:p>
          <a:p>
            <a:pPr algn="just"/>
            <a:r>
              <a:rPr lang="tr-TR" sz="2000" dirty="0"/>
              <a:t>1. Bu Statü’de aksi belirtilmediği sürece, kararlar, toplantıda hazır bulunan delegelerin yarısından bir fazlasının oyuyla alınır. Tahrif edilmiş veya boş oy pusulaları veya çekimser oylar oy sayımında dikkate alınmaz.</a:t>
            </a:r>
          </a:p>
          <a:p>
            <a:pPr algn="just"/>
            <a:endParaRPr lang="tr-TR" sz="2000" dirty="0"/>
          </a:p>
          <a:p>
            <a:pPr algn="just"/>
            <a:r>
              <a:rPr lang="tr-TR" sz="2000" dirty="0"/>
              <a:t>2. TFF Statüsü ve Genel Kurul İç Tüzüğünde  yapılacak değişikliklere ve bir üyenin kabulü, askıya alınması veya ihracına ilişkin kararlar delege tam sayısının asgari üçte ikisinin geçerli oyu ile alınır</a:t>
            </a:r>
            <a:r>
              <a:rPr lang="tr-TR" sz="2000" dirty="0" smtClean="0"/>
              <a:t>.</a:t>
            </a:r>
          </a:p>
          <a:p>
            <a:pPr algn="just"/>
            <a:endParaRPr lang="tr-TR" sz="2000" dirty="0"/>
          </a:p>
          <a:p>
            <a:pPr algn="just"/>
            <a:r>
              <a:rPr lang="tr-TR" sz="2000" dirty="0"/>
              <a:t>3. Oylama gerektiren kararlarda oy verme işlemi el kaldırarak veya elektronik sistem ile yapılır.  Eğer bir teklif oylanırken ellerin kaldırılması suretiyle yapılan oylamada  teklif lehine şüpheye yer bırakmayan bir sonuç sağlanamazsa,  oylama  alfabetik olarak  isim okumak suretiyle yapılır.</a:t>
            </a:r>
          </a:p>
          <a:p>
            <a:pPr algn="just"/>
            <a:endParaRPr lang="tr-TR" sz="2000" dirty="0"/>
          </a:p>
          <a:p>
            <a:pPr algn="just"/>
            <a:r>
              <a:rPr lang="tr-TR" sz="2000" dirty="0"/>
              <a:t>4. Genel Kurul toplantısında hazır bulunan delegelerin salt çoğunluğu gizli oylama yapılmasını teklif edebilir</a:t>
            </a:r>
            <a:r>
              <a:rPr lang="tr-TR" sz="2000" dirty="0" smtClean="0"/>
              <a:t>.</a:t>
            </a:r>
          </a:p>
          <a:p>
            <a:pPr algn="just"/>
            <a:endParaRPr lang="tr-TR" sz="2000" dirty="0"/>
          </a:p>
          <a:p>
            <a:pPr algn="just"/>
            <a:r>
              <a:rPr lang="tr-TR" sz="2000" dirty="0"/>
              <a:t>5. Genel Kurul’un, Türk hukukuna ve işbu Statü hükümlerine aykırılık teşkil eden tüm kararlarına karşı, karar tarihinden itibaren otuz gün içinde TFF merkezinin bulunduğu yer asliye hukuk mahkemesinde iptal davası açılabilir. Bu davalar basit yargılama usulüne tâbidir. </a:t>
            </a:r>
          </a:p>
          <a:p>
            <a:pPr algn="just"/>
            <a:endParaRPr lang="tr-TR" sz="2000" dirty="0"/>
          </a:p>
          <a:p>
            <a:pPr algn="just"/>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024" y="1128426"/>
            <a:ext cx="11313994" cy="4739759"/>
          </a:xfrm>
          <a:prstGeom prst="rect">
            <a:avLst/>
          </a:prstGeom>
        </p:spPr>
        <p:txBody>
          <a:bodyPr wrap="square">
            <a:spAutoFit/>
          </a:bodyPr>
          <a:lstStyle/>
          <a:p>
            <a:r>
              <a:rPr lang="tr-TR" sz="2400" b="1" dirty="0"/>
              <a:t>Seçimler ;</a:t>
            </a:r>
          </a:p>
          <a:p>
            <a:endParaRPr lang="tr-TR" dirty="0"/>
          </a:p>
          <a:p>
            <a:r>
              <a:rPr lang="tr-TR" sz="2000" dirty="0"/>
              <a:t>1. Seçimler gizli oyla ve serbestçe yapılır.</a:t>
            </a:r>
          </a:p>
          <a:p>
            <a:r>
              <a:rPr lang="tr-TR" sz="2000" dirty="0"/>
              <a:t>2. Başkanlık seçimi Yönetim Kurulu ve Denetleme Kurulu’nun seçiminden önce yapılır.</a:t>
            </a:r>
          </a:p>
          <a:p>
            <a:r>
              <a:rPr lang="tr-TR" sz="2000" dirty="0"/>
              <a:t>3. Oylamada en fazla geçerli oyu alan kişi seçimi kazanır. Oyların eşitliği halinde seçim yenilenir. </a:t>
            </a:r>
          </a:p>
          <a:p>
            <a:r>
              <a:rPr lang="tr-TR" sz="2000" dirty="0"/>
              <a:t>4. Oyların sayımında Divan Kurulu açık tasnif ilkesini uygular</a:t>
            </a:r>
            <a:r>
              <a:rPr lang="tr-TR" sz="2000" dirty="0" smtClean="0"/>
              <a:t>.</a:t>
            </a:r>
          </a:p>
          <a:p>
            <a:r>
              <a:rPr lang="tr-TR" sz="2000" dirty="0"/>
              <a:t>5. Genel Kurul tarafından usulüne uygun olarak seçilen bütün TFF kurulları dört yıl süreyle görev yaparlar. Bu süre her koşulda Yönetim Kurulu’nun görev süresi ile sınırlıdır</a:t>
            </a:r>
            <a:r>
              <a:rPr lang="tr-TR" sz="2000" dirty="0" smtClean="0"/>
              <a:t>.</a:t>
            </a:r>
            <a:endParaRPr lang="tr-TR" sz="2000" dirty="0"/>
          </a:p>
          <a:p>
            <a:r>
              <a:rPr lang="tr-TR" sz="2000" dirty="0"/>
              <a:t>6. Olağan veya Olağanüstü Genel Kurul’un </a:t>
            </a:r>
            <a:r>
              <a:rPr lang="tr-TR" sz="2000" dirty="0" err="1"/>
              <a:t>TFF’nin</a:t>
            </a:r>
            <a:r>
              <a:rPr lang="tr-TR" sz="2000" dirty="0"/>
              <a:t> bir kuruluna bu süre zarfında yeni bir üye seçmesi durumunda, bu üyenin görev süresi, o kurulun kalan görev süresiyle sınırlı olur</a:t>
            </a:r>
            <a:r>
              <a:rPr lang="tr-TR" sz="2000" dirty="0" smtClean="0"/>
              <a:t>.</a:t>
            </a:r>
          </a:p>
          <a:p>
            <a:r>
              <a:rPr lang="tr-TR" sz="2000" dirty="0"/>
              <a:t>7. Genel Kurul’da seçilen bir üyenin görev süresi, seçildiği Genel Kurul’un  kapanışıyla başlar ve görev süresinin 4. yılındaki seçimli Genel Kurul’un kapanışıyla sona erer. Görev süresi zarfında yapılacak seçimler, yalnızca olağan dört yıllık görev süresinin kalan kısmını kapsar.</a:t>
            </a:r>
          </a:p>
          <a:p>
            <a:endParaRPr lang="tr-TR" sz="2000" dirty="0"/>
          </a:p>
          <a:p>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8615" y="1305342"/>
            <a:ext cx="11232107" cy="4278094"/>
          </a:xfrm>
          <a:prstGeom prst="rect">
            <a:avLst/>
          </a:prstGeom>
        </p:spPr>
        <p:txBody>
          <a:bodyPr wrap="square">
            <a:spAutoFit/>
          </a:bodyPr>
          <a:lstStyle/>
          <a:p>
            <a:r>
              <a:rPr lang="tr-TR" sz="3200" b="1" dirty="0"/>
              <a:t>Olağan Genel Kurul ;</a:t>
            </a:r>
          </a:p>
          <a:p>
            <a:r>
              <a:rPr lang="tr-TR" sz="2400" dirty="0"/>
              <a:t> </a:t>
            </a:r>
          </a:p>
          <a:p>
            <a:r>
              <a:rPr lang="tr-TR" sz="2400" dirty="0"/>
              <a:t>1. Olağan Genel Kurul her yılın 31 Temmuz tarihine kadar, seçim Genel Kurulu ise dört yılda bir liglerin tescilinden itibaren en geç kırk beş gün içinde Yönetim Kurulunun belirleyeceği tarih ve yerde toplanır.</a:t>
            </a:r>
          </a:p>
          <a:p>
            <a:endParaRPr lang="tr-TR" sz="2400" dirty="0"/>
          </a:p>
          <a:p>
            <a:r>
              <a:rPr lang="tr-TR" sz="2400" dirty="0"/>
              <a:t>2. Toplantının gündemi, yeri ve tarihi Yönetim  Kurulu tarafından tespit edilir ve toplantı tarihinden en az on beş gün  önce ulusal bir gazete ile TFF ’</a:t>
            </a:r>
            <a:r>
              <a:rPr lang="tr-TR" sz="2400" dirty="0" err="1"/>
              <a:t>nin</a:t>
            </a:r>
            <a:r>
              <a:rPr lang="tr-TR" sz="2400" dirty="0"/>
              <a:t> resmi internet sitesinde (www.tff.org) ilan edilir ve TFF tarafından Genel Kurul delegelerine yazılı olarak gönderilir.</a:t>
            </a:r>
          </a:p>
          <a:p>
            <a:endParaRPr lang="tr-TR" sz="2400" dirty="0"/>
          </a:p>
          <a:p>
            <a:r>
              <a:rPr lang="tr-TR" sz="2400" dirty="0"/>
              <a:t>3. Bu davet, gündem, mali raporlar ve bağımsız denetçi raporu ile ilgili diğer evrakı içerir.</a:t>
            </a:r>
          </a:p>
        </p:txBody>
      </p:sp>
    </p:spTree>
    <p:extLst>
      <p:ext uri="{BB962C8B-B14F-4D97-AF65-F5344CB8AC3E}">
        <p14:creationId xmlns:p14="http://schemas.microsoft.com/office/powerpoint/2010/main" val="61695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1319" y="531464"/>
            <a:ext cx="11232108" cy="5970865"/>
          </a:xfrm>
          <a:prstGeom prst="rect">
            <a:avLst/>
          </a:prstGeom>
        </p:spPr>
        <p:txBody>
          <a:bodyPr wrap="square">
            <a:spAutoFit/>
          </a:bodyPr>
          <a:lstStyle/>
          <a:p>
            <a:pPr algn="just"/>
            <a:r>
              <a:rPr lang="tr-TR" sz="2800" b="1" dirty="0"/>
              <a:t>Olağanüstü Genel Kurul  ;</a:t>
            </a:r>
          </a:p>
          <a:p>
            <a:pPr algn="just"/>
            <a:endParaRPr lang="tr-TR" dirty="0"/>
          </a:p>
          <a:p>
            <a:pPr algn="just"/>
            <a:r>
              <a:rPr lang="tr-TR" sz="2400" dirty="0"/>
              <a:t>1. Yönetim Kurulu, Genel Kurulu her zaman olağanüstü toplantıya çağırabilir.</a:t>
            </a:r>
          </a:p>
          <a:p>
            <a:pPr algn="just"/>
            <a:endParaRPr lang="tr-TR" sz="2400" dirty="0"/>
          </a:p>
          <a:p>
            <a:pPr algn="just"/>
            <a:r>
              <a:rPr lang="tr-TR" sz="2400" dirty="0"/>
              <a:t>2. Genel Kurul, toplam delege sayısının yüzde kırkının noter onaylı yazılı müracaatı üzerine Yönetim Kurulu tarafından en geç otuz gün içinde olağanüstü olarak toplanır. Bu müracaatı yapacak delegelerin  temsil ettikleri üyeler tarafından  usulüne uygun olarak belirlenmiş olmaları zorunludur. Olağanüstü Genel Kurulun Yönetim Kurulu tarafından bu süre zarfında yapılmaması halinde, talepte bulunan delegeler FIFA’ya müracaat edebilirler. </a:t>
            </a:r>
            <a:endParaRPr lang="tr-TR" sz="2400" dirty="0" smtClean="0"/>
          </a:p>
          <a:p>
            <a:pPr algn="just"/>
            <a:r>
              <a:rPr lang="tr-TR" sz="2400" dirty="0" smtClean="0"/>
              <a:t>3</a:t>
            </a:r>
            <a:r>
              <a:rPr lang="tr-TR" sz="2400" dirty="0"/>
              <a:t>. Yönetim Kurulu, Olağanüstü Genel Kurul Toplantısının gündemi, tarihi ve yeri en az on beş </a:t>
            </a:r>
            <a:r>
              <a:rPr lang="tr-TR" sz="2400" dirty="0" smtClean="0"/>
              <a:t>gün </a:t>
            </a:r>
            <a:r>
              <a:rPr lang="tr-TR" sz="2400" dirty="0"/>
              <a:t>önceden günlük ulusal bir gazete ile </a:t>
            </a:r>
            <a:r>
              <a:rPr lang="tr-TR" sz="2400" dirty="0" err="1"/>
              <a:t>TFF’nin</a:t>
            </a:r>
            <a:r>
              <a:rPr lang="tr-TR" sz="2400" dirty="0"/>
              <a:t> resmi internet sitesinde (www.tff.org) ilan edilir ve TFF tarafından, Genel Kurul delegelerine yazılı olarak gönderilir.  </a:t>
            </a:r>
          </a:p>
          <a:p>
            <a:pPr algn="just"/>
            <a:r>
              <a:rPr lang="tr-TR" sz="2400" dirty="0"/>
              <a:t>4. Olağanüstü Genel Kurul talebinde bulunanlar gündem maddelerini belirtmelidirler. </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784" y="1178973"/>
            <a:ext cx="11395881" cy="3046988"/>
          </a:xfrm>
          <a:prstGeom prst="rect">
            <a:avLst/>
          </a:prstGeom>
        </p:spPr>
        <p:txBody>
          <a:bodyPr wrap="square">
            <a:spAutoFit/>
          </a:bodyPr>
          <a:lstStyle/>
          <a:p>
            <a:r>
              <a:rPr lang="tr-TR" sz="2400" dirty="0"/>
              <a:t>5. Olağanüstü  Genel Kurul gündeminde seçim maddesi var ise, seçim kararı Genel Kurul delege tam sayısının yarıdan bir fazlasının oyu ile alınır. Bu durumda olağanüstü seçim genel kurulu en geç 30 gün içinde yapılır.</a:t>
            </a:r>
          </a:p>
          <a:p>
            <a:endParaRPr lang="tr-TR" sz="2400" dirty="0"/>
          </a:p>
          <a:p>
            <a:r>
              <a:rPr lang="tr-TR" sz="2400" dirty="0"/>
              <a:t>6. Bu halde seçilen Başkan, Yönetim Kurulu ve Denetleme Kurulu, seçimli olağan genel kurul toplantı tarihine kadar görev yapar.</a:t>
            </a:r>
          </a:p>
          <a:p>
            <a:endParaRPr lang="tr-TR" sz="2400" dirty="0"/>
          </a:p>
          <a:p>
            <a:r>
              <a:rPr lang="tr-TR" sz="2400" dirty="0"/>
              <a:t>7. Olağanüstü Genel Kurul toplantısı gündemi değiştirilemez.</a:t>
            </a:r>
          </a:p>
        </p:txBody>
      </p:sp>
    </p:spTree>
    <p:extLst>
      <p:ext uri="{BB962C8B-B14F-4D97-AF65-F5344CB8AC3E}">
        <p14:creationId xmlns:p14="http://schemas.microsoft.com/office/powerpoint/2010/main" val="61695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0501" y="767519"/>
            <a:ext cx="11000096" cy="5293757"/>
          </a:xfrm>
          <a:prstGeom prst="rect">
            <a:avLst/>
          </a:prstGeom>
        </p:spPr>
        <p:txBody>
          <a:bodyPr wrap="square">
            <a:spAutoFit/>
          </a:bodyPr>
          <a:lstStyle/>
          <a:p>
            <a:r>
              <a:rPr lang="tr-TR" sz="2400" b="1" dirty="0" smtClean="0"/>
              <a:t>Tanım </a:t>
            </a:r>
            <a:r>
              <a:rPr lang="tr-TR" sz="2400" b="1" dirty="0"/>
              <a:t>ve kısaltmalar :</a:t>
            </a:r>
          </a:p>
          <a:p>
            <a:endParaRPr lang="tr-TR" dirty="0"/>
          </a:p>
          <a:p>
            <a:r>
              <a:rPr lang="tr-TR" b="1" dirty="0"/>
              <a:t>Bu Kanunda geçen; </a:t>
            </a:r>
          </a:p>
          <a:p>
            <a:endParaRPr lang="tr-TR" sz="2000" dirty="0"/>
          </a:p>
          <a:p>
            <a:r>
              <a:rPr lang="tr-TR" sz="2000" dirty="0"/>
              <a:t>a) FIFA : Uluslararası Futbol Federasyonları Birliğini, </a:t>
            </a:r>
          </a:p>
          <a:p>
            <a:r>
              <a:rPr lang="tr-TR" sz="2000" dirty="0"/>
              <a:t>b) UEFA : Avrupa Futbol Federasyonları Birliğini, </a:t>
            </a:r>
          </a:p>
          <a:p>
            <a:r>
              <a:rPr lang="tr-TR" sz="2000" dirty="0"/>
              <a:t>c) TFF : Türkiye Futbol Federasyonunu, </a:t>
            </a:r>
          </a:p>
          <a:p>
            <a:r>
              <a:rPr lang="tr-TR" sz="2000" dirty="0"/>
              <a:t>ç) Genel Kurul : Türkiye Futbol Federasyonu Genel Kurulunu, </a:t>
            </a:r>
          </a:p>
          <a:p>
            <a:r>
              <a:rPr lang="tr-TR" sz="2000" dirty="0"/>
              <a:t>d) Başkan : Türkiye Futbol Federasyonu Başkanını, </a:t>
            </a:r>
          </a:p>
          <a:p>
            <a:r>
              <a:rPr lang="tr-TR" sz="2000" dirty="0"/>
              <a:t>e)Yönetim Kurulu : Türkiye Futbol Federasyonu Yönetim Kurulunu</a:t>
            </a:r>
            <a:r>
              <a:rPr lang="tr-TR" sz="2000" dirty="0" smtClean="0"/>
              <a:t>,</a:t>
            </a:r>
          </a:p>
          <a:p>
            <a:pPr algn="just">
              <a:buNone/>
            </a:pPr>
            <a:r>
              <a:rPr lang="tr-TR" sz="2000" dirty="0"/>
              <a:t>f) İcra Kurulu : İki Yönetim Kurulu toplantısı arasında acil karar alınması gereken hususlarda toplanarak karar alan kurulu, </a:t>
            </a:r>
          </a:p>
          <a:p>
            <a:pPr algn="just">
              <a:buNone/>
            </a:pPr>
            <a:r>
              <a:rPr lang="tr-TR" sz="2000" dirty="0"/>
              <a:t>g) Denetleme Kurulu : Türkiye Futbol Federasyonu Denetleme Kurulunu, </a:t>
            </a:r>
          </a:p>
          <a:p>
            <a:pPr algn="just">
              <a:buNone/>
            </a:pPr>
            <a:r>
              <a:rPr lang="tr-TR" sz="2000" dirty="0"/>
              <a:t>ğ) Disiplin Kurulları : Kulüpler ve kişiler tarafından işlenen her türlü disiplin ihlalini veya sportmenlik dışı davranışı, Yönetim Kurulu tarafından hazırlanan Futbol Disiplin Talimatı çerçevesinde inceleyerek karara bağlayan kurulları, </a:t>
            </a:r>
          </a:p>
          <a:p>
            <a:r>
              <a:rPr lang="tr-TR" dirty="0" smtClean="0"/>
              <a:t> </a:t>
            </a:r>
            <a:endParaRPr lang="tr-TR" dirty="0"/>
          </a:p>
        </p:txBody>
      </p:sp>
    </p:spTree>
    <p:extLst>
      <p:ext uri="{BB962C8B-B14F-4D97-AF65-F5344CB8AC3E}">
        <p14:creationId xmlns:p14="http://schemas.microsoft.com/office/powerpoint/2010/main" val="12256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4967" y="2413338"/>
            <a:ext cx="11191164" cy="1846659"/>
          </a:xfrm>
          <a:prstGeom prst="rect">
            <a:avLst/>
          </a:prstGeom>
        </p:spPr>
        <p:txBody>
          <a:bodyPr wrap="square">
            <a:spAutoFit/>
          </a:bodyPr>
          <a:lstStyle/>
          <a:p>
            <a:r>
              <a:rPr lang="tr-TR" sz="2400" b="1" dirty="0"/>
              <a:t>Genel Kurul kararlarının iptali ;</a:t>
            </a:r>
          </a:p>
          <a:p>
            <a:endParaRPr lang="tr-TR" dirty="0"/>
          </a:p>
          <a:p>
            <a:r>
              <a:rPr lang="tr-TR" sz="2400" dirty="0"/>
              <a:t>1) Genel Kurulun, Türk hukukuna ve TFF Statüsüne aykırılık teşkil eden tüm kararlarına karşı, karar tarihinden itibaren otuz gün içinde TFF merkezinin bulunduğu yer asliye hukuk mahkemesinde iptal davası açılabilir. Bu davalar basit yargılama usulüne tâbidir. </a:t>
            </a:r>
          </a:p>
        </p:txBody>
      </p:sp>
    </p:spTree>
    <p:extLst>
      <p:ext uri="{BB962C8B-B14F-4D97-AF65-F5344CB8AC3E}">
        <p14:creationId xmlns:p14="http://schemas.microsoft.com/office/powerpoint/2010/main" val="61695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0376" y="217565"/>
            <a:ext cx="11313994" cy="6186309"/>
          </a:xfrm>
          <a:prstGeom prst="rect">
            <a:avLst/>
          </a:prstGeom>
        </p:spPr>
        <p:txBody>
          <a:bodyPr wrap="square">
            <a:spAutoFit/>
          </a:bodyPr>
          <a:lstStyle/>
          <a:p>
            <a:r>
              <a:rPr lang="tr-TR" sz="2800" b="1" dirty="0"/>
              <a:t>YÖNETİM KURULU :</a:t>
            </a:r>
          </a:p>
          <a:p>
            <a:endParaRPr lang="tr-TR" dirty="0"/>
          </a:p>
          <a:p>
            <a:r>
              <a:rPr lang="tr-TR" sz="2000" b="1" dirty="0"/>
              <a:t>Yönetim Kurulunun Oluşumu  ;</a:t>
            </a:r>
          </a:p>
          <a:p>
            <a:endParaRPr lang="tr-TR" dirty="0"/>
          </a:p>
          <a:p>
            <a:r>
              <a:rPr lang="tr-TR" sz="2400" dirty="0"/>
              <a:t>1. Yönetim Kurulu, TFF Başkanı ile Genel Kurul’un seçeceği on dört üyeden oluşur.</a:t>
            </a:r>
          </a:p>
          <a:p>
            <a:endParaRPr lang="tr-TR" sz="2400" dirty="0"/>
          </a:p>
          <a:p>
            <a:r>
              <a:rPr lang="tr-TR" sz="2400" dirty="0"/>
              <a:t>2. Yönetim Kurulu, ilk toplantısında görev süreleri kendi görev süresiyle sınırlı olmak üzere kendi üyeleri arasından birinci ve ikinci başkan vekillerini seçer.  Birinci veya ikinci başkan vekilliğinin boşalması halinde, boşalan başkan vekilliğine bir ay içinde yeni bir başkan vekili seçilir</a:t>
            </a:r>
            <a:r>
              <a:rPr lang="tr-TR" sz="2400" dirty="0" smtClean="0"/>
              <a:t>.</a:t>
            </a:r>
          </a:p>
          <a:p>
            <a:endParaRPr lang="tr-TR" sz="2400" dirty="0"/>
          </a:p>
          <a:p>
            <a:pPr algn="just"/>
            <a:r>
              <a:rPr lang="tr-TR" sz="2400" dirty="0"/>
              <a:t>3. Yönetim Kurulunun on dört asıl ve on dört yedek üyesi Genel Kurul’da oy çokluğu ile seçilir. Yönetim Kurulu üyelerinin Genel Kurul delegesi olması şart değildir.</a:t>
            </a:r>
          </a:p>
          <a:p>
            <a:pPr algn="just"/>
            <a:endParaRPr lang="tr-TR" sz="2400" dirty="0"/>
          </a:p>
          <a:p>
            <a:pPr algn="just"/>
            <a:r>
              <a:rPr lang="tr-TR" sz="2400" dirty="0"/>
              <a:t>4. Yönetim Kurulu üyeliğinin herhangi bir nedenle boşalması halinde, Yönetim Kurulu, görev süresinin sonuna kadar görev yapmak üzere usulünce seçilmiş olan yedek üyeler arasından atama yapar</a:t>
            </a:r>
            <a:r>
              <a:rPr lang="tr-TR" sz="2400" dirty="0" smtClean="0"/>
              <a:t>.</a:t>
            </a:r>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841" y="1114778"/>
            <a:ext cx="11450471" cy="5016758"/>
          </a:xfrm>
          <a:prstGeom prst="rect">
            <a:avLst/>
          </a:prstGeom>
        </p:spPr>
        <p:txBody>
          <a:bodyPr wrap="square">
            <a:spAutoFit/>
          </a:bodyPr>
          <a:lstStyle/>
          <a:p>
            <a:pPr algn="just"/>
            <a:r>
              <a:rPr lang="tr-TR" sz="2000" dirty="0"/>
              <a:t>5. Yönetim Kurulu üyeliğine seçilmek isteyenlerin aşağıdaki şartları (tamamını) taşıması zorunludur:</a:t>
            </a:r>
          </a:p>
          <a:p>
            <a:pPr algn="just"/>
            <a:endParaRPr lang="tr-TR" sz="2000" dirty="0"/>
          </a:p>
          <a:p>
            <a:pPr algn="just"/>
            <a:r>
              <a:rPr lang="tr-TR" sz="2000" dirty="0"/>
              <a:t>a) 25 yaşını doldurmuş ve Türkiye Cumhuriyeti vatandaşı olmak;</a:t>
            </a:r>
          </a:p>
          <a:p>
            <a:pPr algn="just"/>
            <a:endParaRPr lang="tr-TR" sz="2000" dirty="0"/>
          </a:p>
          <a:p>
            <a:pPr algn="just"/>
            <a:r>
              <a:rPr lang="tr-TR" sz="2000" dirty="0"/>
              <a:t>b) Seçim tarihinden önceki beş (5) yıl içinde TFF </a:t>
            </a:r>
            <a:r>
              <a:rPr lang="tr-TR" sz="2000" dirty="0" err="1"/>
              <a:t>Statüsü’nü</a:t>
            </a:r>
            <a:r>
              <a:rPr lang="tr-TR" sz="2000" dirty="0"/>
              <a:t> veya talimatlarını ihlal etmekten dolayı bir defada veya toplamda iki yıl ve daha fazla hak mahrumiyeti cezası almamış olmak</a:t>
            </a:r>
            <a:r>
              <a:rPr lang="tr-TR" sz="2000" dirty="0" smtClean="0"/>
              <a:t>;</a:t>
            </a:r>
          </a:p>
          <a:p>
            <a:pPr algn="just"/>
            <a:endParaRPr lang="tr-TR" sz="2000" dirty="0"/>
          </a:p>
          <a:p>
            <a:pPr algn="just"/>
            <a:r>
              <a:rPr lang="tr-TR" sz="2000" dirty="0"/>
              <a:t>c) Temerrüt halinde veya kesinleşmiş vergi veya sosyal sigorta prim borcu bulunmamak;</a:t>
            </a:r>
          </a:p>
          <a:p>
            <a:pPr algn="just"/>
            <a:endParaRPr lang="tr-TR" sz="2000" dirty="0"/>
          </a:p>
          <a:p>
            <a:pPr algn="just"/>
            <a:r>
              <a:rPr lang="tr-TR" sz="2000" dirty="0"/>
              <a:t>d) Türk Ceza Kanunu’nun 53. maddesinde belirtilen süreler geçmiş olsa dahi, kasten işlenen bir suçtan dolayı iki (2) yıldan fazla süreyle hapis cezasına veya Devletin güvenliğine karşı suçlar, Anayasal düzene ve bu düzenin işleyişine karşı suçlar, milli savunmaya karşı suçlar, Devlet sırlarına karşı suçlar ve casusluk, zimmet, irtikâp, rüşvet, hırsızlık, dolandırıcılık, sahtecilik, güveni kötüye kullanma, hileli iflas</a:t>
            </a:r>
            <a:r>
              <a:rPr lang="tr-TR" sz="2000" dirty="0" smtClean="0"/>
              <a:t>, ihaleye </a:t>
            </a:r>
            <a:r>
              <a:rPr lang="tr-TR" sz="2000" dirty="0"/>
              <a:t>fesat karıştırma</a:t>
            </a:r>
            <a:r>
              <a:rPr lang="tr-TR" sz="2000" dirty="0" smtClean="0"/>
              <a:t>, edimin </a:t>
            </a:r>
            <a:r>
              <a:rPr lang="tr-TR" sz="2000" dirty="0"/>
              <a:t>ifasına fesat karıştırma, suçtan kaynaklanan malvarlığı değerlerini aklama veya kaçakçılık suçlarından mahkum olmamak;  </a:t>
            </a:r>
          </a:p>
          <a:p>
            <a:pPr algn="just"/>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3203" y="492540"/>
            <a:ext cx="11054687" cy="6001643"/>
          </a:xfrm>
          <a:prstGeom prst="rect">
            <a:avLst/>
          </a:prstGeom>
        </p:spPr>
        <p:txBody>
          <a:bodyPr wrap="square">
            <a:spAutoFit/>
          </a:bodyPr>
          <a:lstStyle/>
          <a:p>
            <a:pPr algn="just"/>
            <a:r>
              <a:rPr lang="tr-TR" sz="2400" dirty="0"/>
              <a:t>e) Yukarıda sayılan yüz kızartıcı suçlardan biriyle hüküm giymiş kişilerin cezaları ertelenmiş, paraya çevrilmiş veya affa uğramış olsa bile Yönetim Kurulu üyesi olamazlar;</a:t>
            </a:r>
          </a:p>
          <a:p>
            <a:pPr algn="just"/>
            <a:endParaRPr lang="tr-TR" sz="2400" dirty="0"/>
          </a:p>
          <a:p>
            <a:pPr algn="just"/>
            <a:r>
              <a:rPr lang="tr-TR" sz="2400" dirty="0"/>
              <a:t>f) TFF üyesi olan ve profesyonel futbol liglerinde yer alan kulüplerde, başkanlık veya yönetim kurulu üyeliğinde bulunanların</a:t>
            </a:r>
            <a:r>
              <a:rPr lang="tr-TR" sz="2400" dirty="0" smtClean="0"/>
              <a:t>, seçimden </a:t>
            </a:r>
            <a:r>
              <a:rPr lang="tr-TR" sz="2400" dirty="0"/>
              <a:t>önce Yönetim Kurulu üyesi seçildikten  sonra derhal o görevlerinden istifa edeceklerine dair yazılı bir taahhütname vermeleri zorunludur.</a:t>
            </a:r>
          </a:p>
          <a:p>
            <a:pPr algn="just"/>
            <a:endParaRPr lang="tr-TR" sz="2400" dirty="0"/>
          </a:p>
          <a:p>
            <a:pPr algn="just"/>
            <a:r>
              <a:rPr lang="tr-TR" sz="2400" dirty="0"/>
              <a:t>6. Görev süresi dolan Yönetim Kurulu üyeleri yeniden seçilebilirler</a:t>
            </a:r>
            <a:r>
              <a:rPr lang="tr-TR" sz="2400" dirty="0" smtClean="0"/>
              <a:t>.</a:t>
            </a:r>
          </a:p>
          <a:p>
            <a:pPr algn="just"/>
            <a:endParaRPr lang="tr-TR" sz="2400" dirty="0"/>
          </a:p>
          <a:p>
            <a:pPr algn="just"/>
            <a:r>
              <a:rPr lang="tr-TR" sz="2400" dirty="0" smtClean="0"/>
              <a:t>7. </a:t>
            </a:r>
            <a:r>
              <a:rPr lang="tr-TR" sz="2400" dirty="0"/>
              <a:t>Yönetim Kurulu üyeleri, üyelikleri süresince </a:t>
            </a:r>
            <a:r>
              <a:rPr lang="tr-TR" sz="2400" dirty="0" err="1"/>
              <a:t>TFF’nin</a:t>
            </a:r>
            <a:r>
              <a:rPr lang="tr-TR" sz="2400" dirty="0"/>
              <a:t> diğer herhangi bir organ veya kurulunda veya Divan Kurulu’nda görev alamazlar veya Genel Kurul delegesi olamazlar.</a:t>
            </a:r>
          </a:p>
          <a:p>
            <a:pPr algn="just"/>
            <a:endParaRPr lang="tr-TR" sz="2400" dirty="0"/>
          </a:p>
          <a:p>
            <a:pPr algn="just"/>
            <a:r>
              <a:rPr lang="tr-TR" sz="2400" dirty="0"/>
              <a:t>8. Genel Kurul’a altı aydan az bir süre varsa Yönetim Kurulu’ndaki boşalmalar nedeniyle olağanüstü Genel Kurul’a gidilmez.</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8490" y="232011"/>
            <a:ext cx="11218460" cy="6432530"/>
          </a:xfrm>
          <a:prstGeom prst="rect">
            <a:avLst/>
          </a:prstGeom>
        </p:spPr>
        <p:txBody>
          <a:bodyPr wrap="square">
            <a:spAutoFit/>
          </a:bodyPr>
          <a:lstStyle/>
          <a:p>
            <a:pPr algn="just"/>
            <a:r>
              <a:rPr lang="tr-TR" sz="2800" b="1" dirty="0"/>
              <a:t>Yönetim Kurulunun Yetkileri  :</a:t>
            </a:r>
          </a:p>
          <a:p>
            <a:pPr algn="just"/>
            <a:r>
              <a:rPr lang="tr-TR" sz="2400" dirty="0"/>
              <a:t> </a:t>
            </a:r>
          </a:p>
          <a:p>
            <a:pPr algn="just"/>
            <a:r>
              <a:rPr lang="tr-TR" sz="2000" b="1" dirty="0"/>
              <a:t>1. Yönetim Kurulu aşağıdaki yetkilere sahiptir;</a:t>
            </a:r>
          </a:p>
          <a:p>
            <a:pPr algn="just"/>
            <a:endParaRPr lang="tr-TR" sz="2000" dirty="0"/>
          </a:p>
          <a:p>
            <a:pPr algn="just"/>
            <a:r>
              <a:rPr lang="tr-TR" sz="2000" dirty="0"/>
              <a:t>a) Futbol takımlarını kayıt ve tescil etmek, bunları liglere ve gruplara ayırmak, liglerin isimlerini belirlemek, ligleri düzenlemek, uygulanacak terfi ve tenzil statüsünü belirlemek,</a:t>
            </a:r>
          </a:p>
          <a:p>
            <a:pPr algn="just"/>
            <a:endParaRPr lang="tr-TR" sz="2000" dirty="0"/>
          </a:p>
          <a:p>
            <a:pPr algn="just"/>
            <a:r>
              <a:rPr lang="tr-TR" sz="2000" dirty="0"/>
              <a:t>b) Müsabaka sonuçlarını tescil etmek, müsabakaları ertelemek, gün, saat ve yerini değiştirmek</a:t>
            </a:r>
            <a:r>
              <a:rPr lang="tr-TR" sz="2000" dirty="0" smtClean="0"/>
              <a:t>, yarım </a:t>
            </a:r>
            <a:r>
              <a:rPr lang="tr-TR" sz="2000" dirty="0"/>
              <a:t>kalan müsabakalar ile olaylı ve anlaşmalı müsabakalar hakkında karar vermek</a:t>
            </a:r>
            <a:r>
              <a:rPr lang="tr-TR" sz="2000" dirty="0" smtClean="0"/>
              <a:t>,</a:t>
            </a:r>
          </a:p>
          <a:p>
            <a:pPr algn="just"/>
            <a:endParaRPr lang="tr-TR" sz="2000" dirty="0"/>
          </a:p>
          <a:p>
            <a:pPr algn="just"/>
            <a:r>
              <a:rPr lang="tr-TR" sz="2000" dirty="0"/>
              <a:t>c) Futbol ile ilgili idareci, yetiştirici, teknik eleman, hakem, futbolcu, sağlık personeli ve benzeri elemanları eğitmek  ve bu elemanların gelişmesi için her türlü tedbiri almak, sosyal güvenlik haklarını sağlamak, bunların kulüp değiştirmeleri ve çalışmaları ile ilgili usul ve esasları tespit etmek, futbol faaliyetlerinden alınacak tescil, vize, aktarma ücretlerini tespit etmek, taban birliklerine üyeliklerini referansları ile belgeleyenlere belirtilen ücretlerden belirli indirimler uygulamak ve esasları belirlemek,</a:t>
            </a:r>
          </a:p>
          <a:p>
            <a:pPr algn="just"/>
            <a:endParaRPr lang="tr-TR" sz="2000" dirty="0"/>
          </a:p>
          <a:p>
            <a:pPr algn="just"/>
            <a:r>
              <a:rPr lang="tr-TR" sz="2000" dirty="0"/>
              <a:t>ç) Türkiye futbol liglerinin isim haklarından elde edilen gelirlerin paylaşım esaslarını münhasıran belirlemek.  Ancak bu esaslar belirlenirken her ligden elde edilen isim hakkının belli bir oranının daha alt liglerde yer alan kulüplere aktarılması zorunludur.</a:t>
            </a:r>
          </a:p>
          <a:p>
            <a:pPr algn="just"/>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3079" y="983862"/>
            <a:ext cx="11354937" cy="4708981"/>
          </a:xfrm>
          <a:prstGeom prst="rect">
            <a:avLst/>
          </a:prstGeom>
        </p:spPr>
        <p:txBody>
          <a:bodyPr wrap="square">
            <a:spAutoFit/>
          </a:bodyPr>
          <a:lstStyle/>
          <a:p>
            <a:r>
              <a:rPr lang="tr-TR" sz="2000" dirty="0"/>
              <a:t>d) Kulüplerin futbol dalı kurmak için yapacakları başvuruları karara bağlamak, bununla ilgili faaliyet ve taahhütleri denetlemek,</a:t>
            </a:r>
          </a:p>
          <a:p>
            <a:endParaRPr lang="tr-TR" sz="2000" dirty="0"/>
          </a:p>
          <a:p>
            <a:r>
              <a:rPr lang="tr-TR" sz="2000" dirty="0"/>
              <a:t>e) Futbol takımlarını, futbolcularını, yöneticilerini ve çalıştırıcılarını ödüllendirmek,</a:t>
            </a:r>
          </a:p>
          <a:p>
            <a:endParaRPr lang="tr-TR" sz="2000" dirty="0"/>
          </a:p>
          <a:p>
            <a:r>
              <a:rPr lang="tr-TR" sz="2000" dirty="0"/>
              <a:t>f) </a:t>
            </a:r>
            <a:r>
              <a:rPr lang="tr-TR" sz="2000" dirty="0" err="1"/>
              <a:t>TFF’nin</a:t>
            </a:r>
            <a:r>
              <a:rPr lang="tr-TR" sz="2000" dirty="0"/>
              <a:t>, icra kurulu üyelerinden en fazla iki üyenin, merkez, taşra ve yurt dışı görevlerinde çalışan personelin ücretleri ile sosyal haklarını ve gerekli görülen  TFF kurullarının huzur haklarını, tazminatlarını, yolculuk ve ikamet giderlerini ve yolluklarını tespit etmek</a:t>
            </a:r>
            <a:r>
              <a:rPr lang="tr-TR" sz="2000" dirty="0" smtClean="0"/>
              <a:t>,</a:t>
            </a:r>
          </a:p>
          <a:p>
            <a:endParaRPr lang="tr-TR" sz="2000" dirty="0"/>
          </a:p>
          <a:p>
            <a:pPr algn="just"/>
            <a:r>
              <a:rPr lang="tr-TR" sz="2000" dirty="0"/>
              <a:t>g) Genel Kuruldan alınan yetki doğrultusunda müsabaka, eğitim ve sağlık ile ilgili tesisleri yapmak, yaptırmak,</a:t>
            </a:r>
          </a:p>
          <a:p>
            <a:pPr algn="just"/>
            <a:endParaRPr lang="tr-TR" sz="2000" dirty="0"/>
          </a:p>
          <a:p>
            <a:pPr algn="just"/>
            <a:r>
              <a:rPr lang="tr-TR" sz="2000" dirty="0"/>
              <a:t>h) TFF faaliyetleri ile ilgili olarak tesis kiralamak, işletmek, işlettirmek, futbol faaliyetlerinin her türlü araç, gereç malzeme ve benzeri ihtiyaçlarını sağlamak,</a:t>
            </a:r>
          </a:p>
          <a:p>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3081" y="781167"/>
            <a:ext cx="11273050" cy="5601533"/>
          </a:xfrm>
          <a:prstGeom prst="rect">
            <a:avLst/>
          </a:prstGeom>
        </p:spPr>
        <p:txBody>
          <a:bodyPr wrap="square">
            <a:spAutoFit/>
          </a:bodyPr>
          <a:lstStyle/>
          <a:p>
            <a:pPr algn="just"/>
            <a:r>
              <a:rPr lang="tr-TR" sz="2000" dirty="0"/>
              <a:t>ı) TFF yurt içi ve yurt dışı teşkilatlarını kurmak,</a:t>
            </a:r>
          </a:p>
          <a:p>
            <a:pPr algn="just"/>
            <a:endParaRPr lang="tr-TR" sz="2000" dirty="0"/>
          </a:p>
          <a:p>
            <a:pPr algn="just"/>
            <a:r>
              <a:rPr lang="tr-TR" sz="2000" dirty="0"/>
              <a:t>i) Görev alanına giren konularda düzenleme yapmak, uygulamak ve futbol ile ilgili her türlü faaliyetleri yürütmek,</a:t>
            </a:r>
          </a:p>
          <a:p>
            <a:pPr algn="just"/>
            <a:endParaRPr lang="tr-TR" sz="2000" dirty="0"/>
          </a:p>
          <a:p>
            <a:pPr algn="just"/>
            <a:r>
              <a:rPr lang="tr-TR" sz="2000" dirty="0"/>
              <a:t>j)  Futbol müsabakalarının televizyon, radyo, internet ve her türlü teknik cihaz ve benzeri araçlarla yayınlanmasını düzenlemek ve programlamak, basılı eser yayınları ile reklamlara ilişkin ticari ve mali hakları münhasıran düzenlemek ve denetlemek,</a:t>
            </a:r>
          </a:p>
          <a:p>
            <a:pPr algn="just"/>
            <a:r>
              <a:rPr lang="tr-TR" sz="2000" dirty="0"/>
              <a:t> </a:t>
            </a:r>
            <a:endParaRPr lang="tr-TR" sz="2000" dirty="0" smtClean="0"/>
          </a:p>
          <a:p>
            <a:pPr algn="just"/>
            <a:r>
              <a:rPr lang="tr-TR" sz="2000" dirty="0"/>
              <a:t>k) Yan kurulların Başkan tarafından teklif edilen başkan ve üyelerini atamak,</a:t>
            </a:r>
          </a:p>
          <a:p>
            <a:pPr algn="just"/>
            <a:endParaRPr lang="tr-TR" sz="2000" dirty="0"/>
          </a:p>
          <a:p>
            <a:pPr algn="just"/>
            <a:r>
              <a:rPr lang="tr-TR" sz="2000" dirty="0"/>
              <a:t>l) Başkan tarafından teklif edilecek yeni yan kurulların kurulmasını onaylamak ve bunların başkan ve üyelerini atamak, </a:t>
            </a:r>
          </a:p>
          <a:p>
            <a:pPr algn="just"/>
            <a:endParaRPr lang="tr-TR" sz="2000" dirty="0"/>
          </a:p>
          <a:p>
            <a:pPr algn="just"/>
            <a:r>
              <a:rPr lang="tr-TR" sz="2000" dirty="0"/>
              <a:t>m) Uyuşmazlık Çözüm Kurulu ve Disiplin Kurullarının görev ve yetkileri dışında kalan hususlarda; kulüpler, futbolcular, teknik yönetici ve öğreticiler, hakemler, müsabaka görevlileri ile futbol alanında görevli diğer ilgililerin başvurularını karara bağlamak,</a:t>
            </a:r>
          </a:p>
          <a:p>
            <a:pPr algn="just"/>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137" y="687653"/>
            <a:ext cx="11436824" cy="5601533"/>
          </a:xfrm>
          <a:prstGeom prst="rect">
            <a:avLst/>
          </a:prstGeom>
        </p:spPr>
        <p:txBody>
          <a:bodyPr wrap="square">
            <a:spAutoFit/>
          </a:bodyPr>
          <a:lstStyle/>
          <a:p>
            <a:pPr algn="just"/>
            <a:r>
              <a:rPr lang="tr-TR" sz="2000" dirty="0"/>
              <a:t>n) Genel Kurul toplantılarını hazırlamak,</a:t>
            </a:r>
          </a:p>
          <a:p>
            <a:pPr algn="just"/>
            <a:endParaRPr lang="tr-TR" sz="2000" dirty="0"/>
          </a:p>
          <a:p>
            <a:pPr algn="just"/>
            <a:r>
              <a:rPr lang="tr-TR" sz="2000" dirty="0"/>
              <a:t>o) Bütçeyi hazırlamak,</a:t>
            </a:r>
          </a:p>
          <a:p>
            <a:pPr algn="just"/>
            <a:endParaRPr lang="tr-TR" sz="2000" dirty="0"/>
          </a:p>
          <a:p>
            <a:pPr algn="just"/>
            <a:r>
              <a:rPr lang="tr-TR" sz="2000" dirty="0"/>
              <a:t>ö) Merkez Hakem Kurulu kararlarından, hukuki sonuçlar doğurabilecek ve Tahkim Kuruluna intikal ettirilebilecek olanları onaylamak,</a:t>
            </a:r>
          </a:p>
          <a:p>
            <a:pPr algn="just"/>
            <a:endParaRPr lang="tr-TR" sz="2000" dirty="0"/>
          </a:p>
          <a:p>
            <a:pPr algn="just"/>
            <a:r>
              <a:rPr lang="tr-TR" sz="2000" dirty="0"/>
              <a:t>p) Genel Kurulun verdiği yetkileri kullanmak, TFF Kanunu, TFF Statüsü ve buna bağlı mevzuatla verilen görevleri yapmak</a:t>
            </a:r>
            <a:r>
              <a:rPr lang="tr-TR" sz="2000" dirty="0" smtClean="0"/>
              <a:t>,</a:t>
            </a:r>
          </a:p>
          <a:p>
            <a:pPr algn="just"/>
            <a:endParaRPr lang="tr-TR" sz="2000" dirty="0"/>
          </a:p>
          <a:p>
            <a:pPr algn="just"/>
            <a:r>
              <a:rPr lang="tr-TR" sz="2000" dirty="0"/>
              <a:t>r) Birinci ve ikinci Başkan vekillerini belirlemek,</a:t>
            </a:r>
          </a:p>
          <a:p>
            <a:pPr algn="just"/>
            <a:endParaRPr lang="tr-TR" sz="2000" dirty="0"/>
          </a:p>
          <a:p>
            <a:pPr algn="just"/>
            <a:r>
              <a:rPr lang="tr-TR" sz="2000" dirty="0"/>
              <a:t>s) Ulusal ve uluslararası kuralların ve her türlü talimatın uygulanmasını sağlamak,</a:t>
            </a:r>
          </a:p>
          <a:p>
            <a:pPr algn="just"/>
            <a:endParaRPr lang="tr-TR" sz="2000" dirty="0"/>
          </a:p>
          <a:p>
            <a:pPr algn="just"/>
            <a:r>
              <a:rPr lang="tr-TR" sz="2000" dirty="0"/>
              <a:t>ş)  Ülkemizde faaliyette bulunan akredite belgesine sahip Doping Kontrol Merkezinde sporcuların anti doping kontrollerini yaptırmak, dopingli çıkan futbolcularla ilgili ulusal ve uluslararası kurulların kararlarını uygulamak,</a:t>
            </a:r>
          </a:p>
          <a:p>
            <a:pPr algn="just"/>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3080" y="359857"/>
            <a:ext cx="11232107" cy="6370975"/>
          </a:xfrm>
          <a:prstGeom prst="rect">
            <a:avLst/>
          </a:prstGeom>
        </p:spPr>
        <p:txBody>
          <a:bodyPr wrap="square">
            <a:spAutoFit/>
          </a:bodyPr>
          <a:lstStyle/>
          <a:p>
            <a:pPr algn="just"/>
            <a:r>
              <a:rPr lang="tr-TR" sz="2400" dirty="0"/>
              <a:t>t) Yönetim Kurulunca her yıl belirlenecek limiti aşan harcamalar için, Başkan ile birlikte bir Başkan vekiline yetki vermek,</a:t>
            </a:r>
          </a:p>
          <a:p>
            <a:pPr algn="just"/>
            <a:endParaRPr lang="tr-TR" sz="2400" dirty="0"/>
          </a:p>
          <a:p>
            <a:pPr algn="just"/>
            <a:r>
              <a:rPr lang="tr-TR" sz="2400" dirty="0"/>
              <a:t>u) Sporda şiddetin önlenmesi için çalışmalar yapmak ve yetkili mercilerle koordinasyon sağlamak,</a:t>
            </a:r>
          </a:p>
          <a:p>
            <a:pPr algn="just"/>
            <a:endParaRPr lang="tr-TR" sz="2400" dirty="0"/>
          </a:p>
          <a:p>
            <a:pPr algn="just"/>
            <a:r>
              <a:rPr lang="tr-TR" sz="2400" dirty="0"/>
              <a:t>ü) Başkanın teklifi üzerine Genel Sekreter atamak veya görevden almak</a:t>
            </a:r>
            <a:r>
              <a:rPr lang="tr-TR" sz="2400" dirty="0" smtClean="0"/>
              <a:t>,</a:t>
            </a:r>
          </a:p>
          <a:p>
            <a:pPr algn="just"/>
            <a:endParaRPr lang="tr-TR" sz="2400" dirty="0"/>
          </a:p>
          <a:p>
            <a:pPr algn="just"/>
            <a:r>
              <a:rPr lang="tr-TR" sz="2400" dirty="0"/>
              <a:t>v) Yönetim Kurulu, yetkilerini, gerekli görülen durumlarda üyeleri arasından belirleyeceği kişilere,  sınırlarını tespit edeceği çerçevede kullandırtabilir. Bu kişiler gerekli zamanlarda toplanabilir, kararlar alabilir ve uygulayabilir. Yapılan işlemler hakkında ilk Yönetim Kuruluna bilgi verilmesi ve onay alınması zorunludur.</a:t>
            </a:r>
          </a:p>
          <a:p>
            <a:pPr algn="just"/>
            <a:endParaRPr lang="tr-TR" sz="2400" dirty="0"/>
          </a:p>
          <a:p>
            <a:pPr algn="just"/>
            <a:r>
              <a:rPr lang="tr-TR" sz="2400" dirty="0"/>
              <a:t>y) Başkan tarafından teklif edilen Disiplin Kurulları, Tahkim Kurulu, Kulüp Lisans Kurulu ve  Etik Kurulu Başkanları ile asıl ve yedek üyelerini atamak; Uyuşmazlık Çözüm Kurulu hakem listesini belirlemek.</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8490" y="2364812"/>
            <a:ext cx="11423176" cy="1815882"/>
          </a:xfrm>
          <a:prstGeom prst="rect">
            <a:avLst/>
          </a:prstGeom>
        </p:spPr>
        <p:txBody>
          <a:bodyPr wrap="square">
            <a:spAutoFit/>
          </a:bodyPr>
          <a:lstStyle/>
          <a:p>
            <a:pPr algn="just"/>
            <a:r>
              <a:rPr lang="tr-TR" sz="2800" dirty="0"/>
              <a:t>2. İdari birimlerin görev yerleri Yönetim Kurulunca belirlenir.</a:t>
            </a:r>
          </a:p>
          <a:p>
            <a:pPr algn="just"/>
            <a:endParaRPr lang="tr-TR" sz="2800" dirty="0"/>
          </a:p>
          <a:p>
            <a:pPr algn="just"/>
            <a:r>
              <a:rPr lang="tr-TR" sz="2800" dirty="0"/>
              <a:t>3. Yönetim Kurulu, yukarıda belirtilen  görevlerini yerine getirmek amacıyla gerekli gördüğü talimatları çıkarır ve uygular. </a:t>
            </a:r>
          </a:p>
        </p:txBody>
      </p:sp>
    </p:spTree>
    <p:extLst>
      <p:ext uri="{BB962C8B-B14F-4D97-AF65-F5344CB8AC3E}">
        <p14:creationId xmlns:p14="http://schemas.microsoft.com/office/powerpoint/2010/main" val="61695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6852" y="316892"/>
            <a:ext cx="10986447" cy="6370975"/>
          </a:xfrm>
          <a:prstGeom prst="rect">
            <a:avLst/>
          </a:prstGeom>
        </p:spPr>
        <p:txBody>
          <a:bodyPr wrap="square">
            <a:spAutoFit/>
          </a:bodyPr>
          <a:lstStyle/>
          <a:p>
            <a:r>
              <a:rPr lang="tr-TR" sz="2400" dirty="0"/>
              <a:t>h) Genel Sekreter : Türkiye Futbol Federasyonu Genel Sekreterini, </a:t>
            </a:r>
          </a:p>
          <a:p>
            <a:endParaRPr lang="tr-TR" sz="2400" dirty="0"/>
          </a:p>
          <a:p>
            <a:r>
              <a:rPr lang="tr-TR" sz="2400" dirty="0"/>
              <a:t>ı) Genel Sekreterlik : Türkiye Futbol Federasyonu Genel Sekreterliğini, </a:t>
            </a:r>
            <a:endParaRPr lang="tr-TR" sz="2400" dirty="0" smtClean="0"/>
          </a:p>
          <a:p>
            <a:endParaRPr lang="tr-TR" sz="2400" dirty="0"/>
          </a:p>
          <a:p>
            <a:r>
              <a:rPr lang="tr-TR" sz="2400" dirty="0" smtClean="0"/>
              <a:t>i)TFF </a:t>
            </a:r>
            <a:r>
              <a:rPr lang="tr-TR" sz="2400" dirty="0"/>
              <a:t>Statüsü : Bu Kanunda belirtilen usul ve esaslar ile Kanunun uygulanmasına yönelik diğer hususlara dair Genel Kurul tarafından yapılan futbola ilişkin düzenlemeyi, </a:t>
            </a:r>
            <a:endParaRPr lang="tr-TR" sz="2400" dirty="0" smtClean="0"/>
          </a:p>
          <a:p>
            <a:endParaRPr lang="tr-TR" sz="2400" dirty="0" smtClean="0"/>
          </a:p>
          <a:p>
            <a:pPr algn="just">
              <a:buNone/>
            </a:pPr>
            <a:r>
              <a:rPr lang="tr-TR" sz="2400" dirty="0"/>
              <a:t>j) Talimat : Türkiye Futbol Federasyonu Statüsü ve söz konusu Statünün çizdiği çerçevede Yönetim Kurulu tarafından yapılan düzenlemeyi, </a:t>
            </a:r>
          </a:p>
          <a:p>
            <a:pPr algn="just">
              <a:buNone/>
            </a:pPr>
            <a:endParaRPr lang="tr-TR" sz="2400" dirty="0"/>
          </a:p>
          <a:p>
            <a:pPr algn="just">
              <a:buNone/>
            </a:pPr>
            <a:r>
              <a:rPr lang="tr-TR" sz="2400" dirty="0"/>
              <a:t>k) Yan ve Geçici Kurullar : Türkiye Futbol Federasyonu merkez teşkilatı içerisinde yer almayan, bu Kanunda belirtilen konularda faaliyetlerin yerine getirilmesi için oluşturulan kurulları, </a:t>
            </a:r>
          </a:p>
          <a:p>
            <a:pPr algn="just">
              <a:buNone/>
            </a:pPr>
            <a:endParaRPr lang="tr-TR" sz="2400" dirty="0"/>
          </a:p>
          <a:p>
            <a:pPr algn="just">
              <a:buNone/>
            </a:pPr>
            <a:r>
              <a:rPr lang="tr-TR" sz="2400" dirty="0"/>
              <a:t>l) Kulüp Lisans Kurulu : Türkiye Futbol Federasyonu kulüp lisans talimatı doğrultusunda başvuru sahibi bir kulübe lisans verilip verilmeyeceğine karar veren kurulu, ifade eder. </a:t>
            </a:r>
          </a:p>
          <a:p>
            <a:pPr marL="514350" indent="-514350">
              <a:buAutoNum type="romanLcParenR"/>
            </a:pPr>
            <a:endParaRPr lang="tr-TR" sz="2400" dirty="0"/>
          </a:p>
        </p:txBody>
      </p:sp>
    </p:spTree>
    <p:extLst>
      <p:ext uri="{BB962C8B-B14F-4D97-AF65-F5344CB8AC3E}">
        <p14:creationId xmlns:p14="http://schemas.microsoft.com/office/powerpoint/2010/main" val="12256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1319" y="348482"/>
            <a:ext cx="11218460" cy="6063198"/>
          </a:xfrm>
          <a:prstGeom prst="rect">
            <a:avLst/>
          </a:prstGeom>
        </p:spPr>
        <p:txBody>
          <a:bodyPr wrap="square">
            <a:spAutoFit/>
          </a:bodyPr>
          <a:lstStyle/>
          <a:p>
            <a:r>
              <a:rPr lang="tr-TR" sz="2800" b="1" dirty="0"/>
              <a:t>Yönetim Kurulunun Kararları  :</a:t>
            </a:r>
          </a:p>
          <a:p>
            <a:endParaRPr lang="tr-TR" sz="2400" dirty="0"/>
          </a:p>
          <a:p>
            <a:pPr algn="just"/>
            <a:r>
              <a:rPr lang="tr-TR" sz="2400" dirty="0"/>
              <a:t>1. Yönetim Kurulu’nun müzakerelere başlayabilmesi için üye tam sayısının yarıdan bir fazlasının hazır bulunması gerekir.</a:t>
            </a:r>
          </a:p>
          <a:p>
            <a:pPr algn="just"/>
            <a:endParaRPr lang="tr-TR" sz="2400" dirty="0"/>
          </a:p>
          <a:p>
            <a:pPr algn="just"/>
            <a:r>
              <a:rPr lang="tr-TR" sz="2400" dirty="0"/>
              <a:t>2. Yönetim Kurulu toplantıda hazır bulunan üyelerin basit çoğunluğu ile karar alır. Oyların eşit olması halinde, Başkanın oyu belirleyici olur. Vekaleten ya da mektup yolu ile oy kullanılmaz</a:t>
            </a:r>
            <a:r>
              <a:rPr lang="tr-TR" sz="2400" dirty="0" smtClean="0"/>
              <a:t>.</a:t>
            </a:r>
          </a:p>
          <a:p>
            <a:pPr algn="just"/>
            <a:endParaRPr lang="tr-TR" sz="2400" dirty="0"/>
          </a:p>
          <a:p>
            <a:pPr algn="just"/>
            <a:r>
              <a:rPr lang="tr-TR" sz="2400" dirty="0"/>
              <a:t>3. Yönetim Kurulu üyeleri, menfaat çatışması içine girebilecekleri müzakerelerden çekilmelidir.</a:t>
            </a:r>
          </a:p>
          <a:p>
            <a:pPr algn="just"/>
            <a:endParaRPr lang="tr-TR" sz="2400" dirty="0"/>
          </a:p>
          <a:p>
            <a:pPr algn="just"/>
            <a:r>
              <a:rPr lang="tr-TR" sz="2400" dirty="0"/>
              <a:t>4. Alınan kararların tutanağa geçirilmesi zorunludur.</a:t>
            </a:r>
          </a:p>
          <a:p>
            <a:pPr algn="just"/>
            <a:endParaRPr lang="tr-TR" sz="2400" dirty="0"/>
          </a:p>
          <a:p>
            <a:pPr algn="just"/>
            <a:r>
              <a:rPr lang="tr-TR" sz="2400" dirty="0"/>
              <a:t>5.  Yönetim Kurulu kararları, aksi yönde karar alınmaması halinde derhal yürürlüğe girer.</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0376" y="302359"/>
            <a:ext cx="11327642" cy="6555641"/>
          </a:xfrm>
          <a:prstGeom prst="rect">
            <a:avLst/>
          </a:prstGeom>
        </p:spPr>
        <p:txBody>
          <a:bodyPr wrap="square">
            <a:spAutoFit/>
          </a:bodyPr>
          <a:lstStyle/>
          <a:p>
            <a:pPr algn="just"/>
            <a:r>
              <a:rPr lang="tr-TR" sz="2400" b="1" dirty="0"/>
              <a:t>BAŞKAN :</a:t>
            </a:r>
          </a:p>
          <a:p>
            <a:pPr algn="just"/>
            <a:endParaRPr lang="tr-TR" dirty="0"/>
          </a:p>
          <a:p>
            <a:pPr algn="just"/>
            <a:r>
              <a:rPr lang="tr-TR" sz="2400" b="1" dirty="0"/>
              <a:t>Başkan ;</a:t>
            </a:r>
          </a:p>
          <a:p>
            <a:pPr algn="just"/>
            <a:r>
              <a:rPr lang="tr-TR" sz="2400" dirty="0"/>
              <a:t>1. Başkan TFF ’</a:t>
            </a:r>
            <a:r>
              <a:rPr lang="tr-TR" sz="2400" dirty="0" err="1"/>
              <a:t>nin</a:t>
            </a:r>
            <a:r>
              <a:rPr lang="tr-TR" sz="2400" dirty="0"/>
              <a:t> yasal temsilcisidir.</a:t>
            </a:r>
          </a:p>
          <a:p>
            <a:pPr algn="just"/>
            <a:endParaRPr lang="tr-TR" sz="2400" dirty="0"/>
          </a:p>
          <a:p>
            <a:pPr algn="just"/>
            <a:r>
              <a:rPr lang="tr-TR" sz="2400" dirty="0"/>
              <a:t>2. Başkanın görev ve yetkileri şunlardır:</a:t>
            </a:r>
          </a:p>
          <a:p>
            <a:pPr algn="just"/>
            <a:endParaRPr lang="tr-TR" sz="2400" dirty="0"/>
          </a:p>
          <a:p>
            <a:pPr algn="just"/>
            <a:r>
              <a:rPr lang="tr-TR" sz="2400" dirty="0"/>
              <a:t>a) Genel Kurul ve Yönetim Kurulu’nun aldığı kararları Genel Sekreterlik aracılığıyla uygulamak,</a:t>
            </a:r>
          </a:p>
          <a:p>
            <a:pPr algn="just"/>
            <a:r>
              <a:rPr lang="tr-TR" sz="2400" dirty="0"/>
              <a:t>b) TFF kurullarının bu Statüde yer alan hedeflere ulaşacak şekilde etkili işleyişini sağlamak,</a:t>
            </a:r>
          </a:p>
          <a:p>
            <a:pPr algn="just"/>
            <a:r>
              <a:rPr lang="tr-TR" sz="2400" dirty="0"/>
              <a:t>c) Genel Sekreterin atanmasını ve görevden alınmasını teklif etmek</a:t>
            </a:r>
            <a:r>
              <a:rPr lang="tr-TR" sz="2400" dirty="0" smtClean="0"/>
              <a:t>,</a:t>
            </a:r>
          </a:p>
          <a:p>
            <a:pPr algn="just"/>
            <a:r>
              <a:rPr lang="tr-TR" sz="2400" dirty="0"/>
              <a:t>ç) </a:t>
            </a:r>
            <a:r>
              <a:rPr lang="tr-TR" sz="2400" dirty="0" smtClean="0"/>
              <a:t>TFF </a:t>
            </a:r>
            <a:r>
              <a:rPr lang="tr-TR" sz="2400" dirty="0"/>
              <a:t>ile onun üyeleri, FIFA, UEFA,  siyasi kurumlar ve diğer ulusal ve uluslararası kuruluşlar arasındaki ilişkileri yürütmek</a:t>
            </a:r>
            <a:r>
              <a:rPr lang="tr-TR" sz="2400" dirty="0" smtClean="0"/>
              <a:t>,</a:t>
            </a:r>
            <a:endParaRPr lang="tr-TR" sz="2400" dirty="0"/>
          </a:p>
          <a:p>
            <a:pPr algn="just"/>
            <a:r>
              <a:rPr lang="tr-TR" sz="2400" dirty="0"/>
              <a:t>d) </a:t>
            </a:r>
            <a:r>
              <a:rPr lang="tr-TR" sz="2400" dirty="0" err="1"/>
              <a:t>TFF’nin</a:t>
            </a:r>
            <a:r>
              <a:rPr lang="tr-TR" sz="2400" dirty="0"/>
              <a:t> işlerini TFF Kanunu, TFF Statüsü ve diğer ilgili talimatlar uyarınca yürütmek</a:t>
            </a:r>
            <a:r>
              <a:rPr lang="tr-TR" sz="2400" dirty="0" smtClean="0"/>
              <a:t>,</a:t>
            </a:r>
            <a:endParaRPr lang="tr-TR" sz="2400" dirty="0"/>
          </a:p>
          <a:p>
            <a:pPr algn="just"/>
            <a:r>
              <a:rPr lang="tr-TR" sz="2400" dirty="0"/>
              <a:t>e) Genel Sekreterliğin çalışmasını denetlemek</a:t>
            </a:r>
            <a:r>
              <a:rPr lang="tr-TR" sz="2400" dirty="0" smtClean="0"/>
              <a:t>,</a:t>
            </a:r>
            <a:endParaRPr lang="tr-TR" sz="2400" dirty="0"/>
          </a:p>
          <a:p>
            <a:pPr algn="just"/>
            <a:r>
              <a:rPr lang="tr-TR" sz="2400" dirty="0"/>
              <a:t>f) Yan Kurulların kurulmasını ve bu kurulların başkanlarının ve üyelerinin Yönetim Kurulu tarafından atanmasını önermek,</a:t>
            </a:r>
          </a:p>
          <a:p>
            <a:pPr algn="just"/>
            <a:endParaRPr lang="tr-TR" dirty="0"/>
          </a:p>
        </p:txBody>
      </p:sp>
    </p:spTree>
    <p:extLst>
      <p:ext uri="{BB962C8B-B14F-4D97-AF65-F5344CB8AC3E}">
        <p14:creationId xmlns:p14="http://schemas.microsoft.com/office/powerpoint/2010/main" val="616959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2012" y="845515"/>
            <a:ext cx="11668836" cy="5016758"/>
          </a:xfrm>
          <a:prstGeom prst="rect">
            <a:avLst/>
          </a:prstGeom>
        </p:spPr>
        <p:txBody>
          <a:bodyPr wrap="square">
            <a:spAutoFit/>
          </a:bodyPr>
          <a:lstStyle/>
          <a:p>
            <a:r>
              <a:rPr lang="tr-TR" sz="2000" dirty="0"/>
              <a:t>g) TFF adına  harcamalar yapmak ve gerekirse bu yetkiyi Başkan  Vekillerine, Genel Sekreterliğe veya diğer personele vermek,</a:t>
            </a:r>
          </a:p>
          <a:p>
            <a:endParaRPr lang="tr-TR" sz="2000" dirty="0"/>
          </a:p>
          <a:p>
            <a:r>
              <a:rPr lang="tr-TR" sz="2000" dirty="0"/>
              <a:t>h) Gerekli hallerde yan kurulların toplantılarına katılmak ve başkanlık etmek,</a:t>
            </a:r>
          </a:p>
          <a:p>
            <a:endParaRPr lang="tr-TR" sz="2000" dirty="0"/>
          </a:p>
          <a:p>
            <a:r>
              <a:rPr lang="tr-TR" sz="2000" dirty="0"/>
              <a:t>i)Tahkim Kurulu, Etik Kurulu ve Kulüp Lisans Kurulu Başkanı, asıl ve yedek üyeleri ile  Uyuşmazlık Çözüm Kurulu hakem listesini Yönetim Kurulu’na teklif etme; </a:t>
            </a:r>
            <a:endParaRPr lang="tr-TR" sz="2000" dirty="0" smtClean="0"/>
          </a:p>
          <a:p>
            <a:endParaRPr lang="tr-TR" sz="2000" dirty="0"/>
          </a:p>
          <a:p>
            <a:pPr algn="just"/>
            <a:r>
              <a:rPr lang="tr-TR" sz="2000" dirty="0"/>
              <a:t>j) Amatör ve Profesyonel Futbol Disiplin </a:t>
            </a:r>
            <a:r>
              <a:rPr lang="tr-TR" sz="2000" dirty="0" err="1"/>
              <a:t>Kurulları’nın</a:t>
            </a:r>
            <a:r>
              <a:rPr lang="tr-TR" sz="2000" dirty="0"/>
              <a:t> Başkanları ile asıl ve yedek üyelerini Yönetim Kurulu’na teklif etme,</a:t>
            </a:r>
          </a:p>
          <a:p>
            <a:pPr algn="just"/>
            <a:endParaRPr lang="tr-TR" sz="2000" dirty="0"/>
          </a:p>
          <a:p>
            <a:pPr algn="just"/>
            <a:r>
              <a:rPr lang="tr-TR" sz="2000" dirty="0"/>
              <a:t>k) İl Disiplin Kurullarının atanmasını onaylamak,</a:t>
            </a:r>
          </a:p>
          <a:p>
            <a:pPr algn="just"/>
            <a:endParaRPr lang="tr-TR" sz="2000" dirty="0"/>
          </a:p>
          <a:p>
            <a:pPr algn="just"/>
            <a:r>
              <a:rPr lang="tr-TR" sz="2000" dirty="0"/>
              <a:t>l) TFF </a:t>
            </a:r>
            <a:r>
              <a:rPr lang="tr-TR" sz="2000" dirty="0" err="1"/>
              <a:t>Statüsü’nde</a:t>
            </a:r>
            <a:r>
              <a:rPr lang="tr-TR" sz="2000" dirty="0"/>
              <a:t> belirtilen diğer görevleri yapmak.</a:t>
            </a:r>
          </a:p>
          <a:p>
            <a:pPr algn="just"/>
            <a:endParaRPr lang="tr-TR" sz="2000" dirty="0"/>
          </a:p>
          <a:p>
            <a:pPr algn="just"/>
            <a:r>
              <a:rPr lang="tr-TR" sz="2000" dirty="0"/>
              <a:t>3. Başkan, Yönetim Kurulu ve İcra Kurulu  toplantılarına ve başkan olarak seçildiği kurullara başkanlık eder</a:t>
            </a:r>
            <a:r>
              <a:rPr lang="tr-TR" sz="2000" dirty="0" smtClean="0"/>
              <a:t>.</a:t>
            </a:r>
            <a:endParaRPr lang="tr-TR" sz="2000" dirty="0"/>
          </a:p>
        </p:txBody>
      </p:sp>
    </p:spTree>
    <p:extLst>
      <p:ext uri="{BB962C8B-B14F-4D97-AF65-F5344CB8AC3E}">
        <p14:creationId xmlns:p14="http://schemas.microsoft.com/office/powerpoint/2010/main" val="616959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136" y="1524211"/>
            <a:ext cx="11477767" cy="4154984"/>
          </a:xfrm>
          <a:prstGeom prst="rect">
            <a:avLst/>
          </a:prstGeom>
        </p:spPr>
        <p:txBody>
          <a:bodyPr wrap="square">
            <a:spAutoFit/>
          </a:bodyPr>
          <a:lstStyle/>
          <a:p>
            <a:pPr algn="just"/>
            <a:r>
              <a:rPr lang="tr-TR" sz="2400" dirty="0"/>
              <a:t>4. Yönetim Kurulu toplantılarında oyların eşitliği halinde Başkan’ın oyu belirleyicidir. </a:t>
            </a:r>
          </a:p>
          <a:p>
            <a:pPr algn="just"/>
            <a:endParaRPr lang="tr-TR" sz="2400" dirty="0"/>
          </a:p>
          <a:p>
            <a:pPr algn="just"/>
            <a:r>
              <a:rPr lang="tr-TR" sz="2400" dirty="0"/>
              <a:t>5. Başkanın katılmadığı toplantılara birinci başkan vekili başkanlık eder. Birinci başkan vekili de toplantıya katılamıyorsa, ikinci başkan vekili toplantıya başkanlık eder.  İkinci başkan  vekilinin de katılamadığı toplantıyı en kıdemli Yönetim Kurulu üyesi yönetir. </a:t>
            </a:r>
            <a:endParaRPr lang="tr-TR" sz="2400" dirty="0" smtClean="0"/>
          </a:p>
          <a:p>
            <a:pPr algn="just"/>
            <a:endParaRPr lang="tr-TR" sz="2400" dirty="0"/>
          </a:p>
          <a:p>
            <a:pPr algn="just"/>
            <a:r>
              <a:rPr lang="tr-TR" sz="2400" dirty="0"/>
              <a:t>6. Başkanın ölümü, istifası veya görevini sürekli olarak yerine getirememesi halinde, üç ay içinde tekrar seçim yapılması şartı ile birinci  başkan vekili, yoksa ikinci başkan vekili, başkan vekillerinin olmaması halinde de Yönetim Kurulu’nun kendi üyeleri arasından belirleyeceği kişi Başkanlığa vekâlet eder.</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842" y="1295737"/>
            <a:ext cx="11436824" cy="3754874"/>
          </a:xfrm>
          <a:prstGeom prst="rect">
            <a:avLst/>
          </a:prstGeom>
        </p:spPr>
        <p:txBody>
          <a:bodyPr wrap="square">
            <a:spAutoFit/>
          </a:bodyPr>
          <a:lstStyle/>
          <a:p>
            <a:pPr algn="just"/>
            <a:r>
              <a:rPr lang="tr-TR" sz="2800" b="1" dirty="0"/>
              <a:t>Başkan Adayları  :</a:t>
            </a:r>
          </a:p>
          <a:p>
            <a:pPr algn="just"/>
            <a:endParaRPr lang="tr-TR" dirty="0"/>
          </a:p>
          <a:p>
            <a:pPr algn="just"/>
            <a:r>
              <a:rPr lang="tr-TR" sz="2400" dirty="0"/>
              <a:t>1. Genel Kurulda Başkan adayı olmak isteyen kişi, ilgili Genel Kurul toplantısından en geç yedi (7) gün önce  TFF Genel Sekreterliği’ne yazılı olarak başvurmak zorundadır. Süresinde başvuruda bulunan Başkan adayları Genel Kurul toplantısına altı (6) gün önceden başlamak üzere </a:t>
            </a:r>
            <a:r>
              <a:rPr lang="tr-TR" sz="2400" dirty="0" err="1"/>
              <a:t>TFF’nin</a:t>
            </a:r>
            <a:r>
              <a:rPr lang="tr-TR" sz="2400" dirty="0"/>
              <a:t> resmi internet sitesinde (www.tff.org) ilan edilir.</a:t>
            </a:r>
          </a:p>
          <a:p>
            <a:pPr algn="just"/>
            <a:endParaRPr lang="tr-TR" sz="2400" dirty="0"/>
          </a:p>
          <a:p>
            <a:pPr algn="just"/>
            <a:r>
              <a:rPr lang="tr-TR" sz="2400" dirty="0"/>
              <a:t>2. Ayrıca başkan adayları, Genel Kurul toplantısında delegelerinin beşte birinin yazılı teklifini de Genel Kurul Divan Kurulu’na sunmak zorundadır. Ancak her delegenin bir başkan adayı gösterme hakkı vardır.</a:t>
            </a:r>
          </a:p>
        </p:txBody>
      </p:sp>
    </p:spTree>
    <p:extLst>
      <p:ext uri="{BB962C8B-B14F-4D97-AF65-F5344CB8AC3E}">
        <p14:creationId xmlns:p14="http://schemas.microsoft.com/office/powerpoint/2010/main" val="616959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4966" y="1241147"/>
            <a:ext cx="11245755" cy="4585871"/>
          </a:xfrm>
          <a:prstGeom prst="rect">
            <a:avLst/>
          </a:prstGeom>
        </p:spPr>
        <p:txBody>
          <a:bodyPr wrap="square">
            <a:spAutoFit/>
          </a:bodyPr>
          <a:lstStyle/>
          <a:p>
            <a:r>
              <a:rPr lang="tr-TR" sz="2800" b="1" dirty="0"/>
              <a:t>İCRA KURULU :</a:t>
            </a:r>
          </a:p>
          <a:p>
            <a:endParaRPr lang="tr-TR" sz="2400" dirty="0"/>
          </a:p>
          <a:p>
            <a:r>
              <a:rPr lang="tr-TR" sz="2400" b="1" dirty="0"/>
              <a:t>İcra Kurulu ;</a:t>
            </a:r>
          </a:p>
          <a:p>
            <a:endParaRPr lang="tr-TR" sz="2400" dirty="0"/>
          </a:p>
          <a:p>
            <a:r>
              <a:rPr lang="tr-TR" sz="2400" dirty="0"/>
              <a:t>1. Kurul,  TFF  Başkanı, başkan vekilleri ve  Yönetim Kurulu tarafından belirlenecek iki Yönetim Kurulu üyesinden oluşur. İcra Kurulunun görev süresi Yönetim Kurulunun görev süresi ile sınırlıdır.</a:t>
            </a:r>
          </a:p>
          <a:p>
            <a:endParaRPr lang="tr-TR" sz="2400" dirty="0"/>
          </a:p>
          <a:p>
            <a:r>
              <a:rPr lang="tr-TR" sz="2400" dirty="0"/>
              <a:t>2. Kurulu TFF Başkanı toplantıya çağırır.</a:t>
            </a:r>
          </a:p>
          <a:p>
            <a:endParaRPr lang="tr-TR" sz="2400" dirty="0"/>
          </a:p>
          <a:p>
            <a:r>
              <a:rPr lang="tr-TR" sz="2400" dirty="0"/>
              <a:t>3. İcra Kurulu, iki Yönetim Kurulu toplantısı arasında acil karar alınması gereken hususlarda oybirliğiyle karar alır.</a:t>
            </a:r>
          </a:p>
        </p:txBody>
      </p:sp>
    </p:spTree>
    <p:extLst>
      <p:ext uri="{BB962C8B-B14F-4D97-AF65-F5344CB8AC3E}">
        <p14:creationId xmlns:p14="http://schemas.microsoft.com/office/powerpoint/2010/main" val="616959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9558" y="1720840"/>
            <a:ext cx="11218460" cy="3416320"/>
          </a:xfrm>
          <a:prstGeom prst="rect">
            <a:avLst/>
          </a:prstGeom>
        </p:spPr>
        <p:txBody>
          <a:bodyPr wrap="square">
            <a:spAutoFit/>
          </a:bodyPr>
          <a:lstStyle/>
          <a:p>
            <a:pPr algn="just"/>
            <a:r>
              <a:rPr lang="tr-TR" sz="2400" dirty="0"/>
              <a:t>4. Genel Sekreter, İcra Kurulu toplantılarına katılır. İcra Kurulunun gerekli görmesi halinde, konularla ilgili danışmanlar ve uzmanlar da toplantılara katılabilir. Bu kişilerin oy hakkı yoktur. </a:t>
            </a:r>
          </a:p>
          <a:p>
            <a:pPr algn="just"/>
            <a:endParaRPr lang="tr-TR" sz="2400" dirty="0"/>
          </a:p>
          <a:p>
            <a:pPr algn="just"/>
            <a:r>
              <a:rPr lang="tr-TR" sz="2400" dirty="0"/>
              <a:t>5. İcra Kurulu’nda alınan kararlar derhal uygulanır. İcra Kurulu’nda alınan kararlar takip eden ilk Yönetim Kurulu toplantısında Yönetim Kurulu tarafından onaylanır.</a:t>
            </a:r>
          </a:p>
          <a:p>
            <a:pPr algn="just"/>
            <a:endParaRPr lang="tr-TR" sz="2400" dirty="0"/>
          </a:p>
          <a:p>
            <a:pPr algn="just"/>
            <a:r>
              <a:rPr lang="tr-TR" sz="2400" dirty="0"/>
              <a:t>6. Başkan’ın katılamaması halinde toplantıya birinci başkan vekili başkanlık eder. </a:t>
            </a:r>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6728" y="1048056"/>
            <a:ext cx="11313994" cy="4770537"/>
          </a:xfrm>
          <a:prstGeom prst="rect">
            <a:avLst/>
          </a:prstGeom>
        </p:spPr>
        <p:txBody>
          <a:bodyPr wrap="square">
            <a:spAutoFit/>
          </a:bodyPr>
          <a:lstStyle/>
          <a:p>
            <a:pPr algn="just"/>
            <a:r>
              <a:rPr lang="tr-TR" sz="2800" b="1" dirty="0"/>
              <a:t>DENETLEME KURULU  :</a:t>
            </a:r>
          </a:p>
          <a:p>
            <a:pPr algn="just"/>
            <a:endParaRPr lang="tr-TR" dirty="0"/>
          </a:p>
          <a:p>
            <a:pPr algn="just"/>
            <a:r>
              <a:rPr lang="tr-TR" sz="2400" b="1" dirty="0"/>
              <a:t>Denetleme Kurulu  ;</a:t>
            </a:r>
          </a:p>
          <a:p>
            <a:pPr algn="just"/>
            <a:endParaRPr lang="tr-TR" dirty="0"/>
          </a:p>
          <a:p>
            <a:pPr algn="just"/>
            <a:r>
              <a:rPr lang="tr-TR" sz="2400" dirty="0" smtClean="0"/>
              <a:t>1. Denetleme </a:t>
            </a:r>
            <a:r>
              <a:rPr lang="tr-TR" sz="2400" dirty="0"/>
              <a:t>Kurulu, dört yıl için, Genel Kurulca seçilecek mali konularda ihtisas sahibi olan beş asıl ve beş </a:t>
            </a:r>
            <a:r>
              <a:rPr lang="tr-TR" sz="2400" dirty="0" smtClean="0"/>
              <a:t>yedek üyeden </a:t>
            </a:r>
            <a:r>
              <a:rPr lang="tr-TR" sz="2400" dirty="0"/>
              <a:t>oluşur. Süresi dolan Denetleme Kurulu üyeleri yeniden seçilebilir. Denetim Kurulu üyelerinin Genel Kurul delegesi olması şart değildir</a:t>
            </a:r>
            <a:r>
              <a:rPr lang="tr-TR" sz="2400" dirty="0" smtClean="0"/>
              <a:t>.</a:t>
            </a:r>
          </a:p>
          <a:p>
            <a:pPr algn="just"/>
            <a:endParaRPr lang="tr-TR" sz="2400" dirty="0"/>
          </a:p>
          <a:p>
            <a:pPr algn="just"/>
            <a:r>
              <a:rPr lang="tr-TR" sz="2400" dirty="0"/>
              <a:t>2. Asıl üyeler kendi aralarından bir başkan seçerler</a:t>
            </a:r>
            <a:r>
              <a:rPr lang="tr-TR" sz="2400" dirty="0" smtClean="0"/>
              <a:t>.</a:t>
            </a:r>
          </a:p>
          <a:p>
            <a:pPr algn="just"/>
            <a:endParaRPr lang="tr-TR" sz="2400" dirty="0"/>
          </a:p>
          <a:p>
            <a:pPr algn="just"/>
            <a:r>
              <a:rPr lang="tr-TR" sz="2400" dirty="0"/>
              <a:t>3. Denetleme Kurulu, Yönetim Kurulunca hazırlanan ve Genel Kurulca kabul edilen talimata uygun olarak Federasyonun mali işlemlerini Genel Kurul adına denetler. Her yıl hazırlayacağı yıllık denetleme raporunu Genel Kurulun onayına sunar.</a:t>
            </a:r>
          </a:p>
        </p:txBody>
      </p:sp>
    </p:spTree>
    <p:extLst>
      <p:ext uri="{BB962C8B-B14F-4D97-AF65-F5344CB8AC3E}">
        <p14:creationId xmlns:p14="http://schemas.microsoft.com/office/powerpoint/2010/main" val="616959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785" y="2136339"/>
            <a:ext cx="11327642" cy="2308324"/>
          </a:xfrm>
          <a:prstGeom prst="rect">
            <a:avLst/>
          </a:prstGeom>
        </p:spPr>
        <p:txBody>
          <a:bodyPr wrap="square">
            <a:spAutoFit/>
          </a:bodyPr>
          <a:lstStyle/>
          <a:p>
            <a:pPr algn="just"/>
            <a:r>
              <a:rPr lang="tr-TR" sz="2400" dirty="0"/>
              <a:t>4. Denetleme Kurulu görevini toplu olarak yapabileceği gibi, denetçilerden biri tarafından belli konularda yapılacak inceleme ve araştırma sonucunda hazırlanacak rapor, Denetleme Kurulunun tamamı tarafından imzalanarak ortak rapor olarak sunulabilir. </a:t>
            </a:r>
          </a:p>
          <a:p>
            <a:pPr algn="just"/>
            <a:endParaRPr lang="tr-TR" sz="2400" dirty="0"/>
          </a:p>
          <a:p>
            <a:pPr algn="just"/>
            <a:r>
              <a:rPr lang="tr-TR" sz="2400" dirty="0"/>
              <a:t>5. Denetleme Kurulu kararlarını oy çokluğuyla alır, karara katılmayan üyeler, karşıt oyun gerekçelerini belirten bir raporu Genel Kurul’a sunmakla yükümlüdür.</a:t>
            </a:r>
          </a:p>
        </p:txBody>
      </p:sp>
    </p:spTree>
    <p:extLst>
      <p:ext uri="{BB962C8B-B14F-4D97-AF65-F5344CB8AC3E}">
        <p14:creationId xmlns:p14="http://schemas.microsoft.com/office/powerpoint/2010/main" val="616959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194" y="1945271"/>
            <a:ext cx="11436824" cy="2677656"/>
          </a:xfrm>
          <a:prstGeom prst="rect">
            <a:avLst/>
          </a:prstGeom>
        </p:spPr>
        <p:txBody>
          <a:bodyPr wrap="square">
            <a:spAutoFit/>
          </a:bodyPr>
          <a:lstStyle/>
          <a:p>
            <a:pPr algn="just"/>
            <a:r>
              <a:rPr lang="tr-TR" sz="2400" dirty="0"/>
              <a:t>6. Denetleme raporunda, gelir-gider tabloları, bilançolar ve yıllık faaliyetleri esas alan mali tablolar yer alır. Ayrıca kaynakların etkin, ekonomik ve verimli kullanılıp kullanılmadığı, harcamaların federasyon faaliyetleri için yapılıp yapılmadığı ve mali işlemlere ilişkin karar ve tasarrufların amaç ve programlarına uygun olup olmadığı hususlarına da yer verilir.</a:t>
            </a:r>
          </a:p>
          <a:p>
            <a:pPr algn="just"/>
            <a:endParaRPr lang="tr-TR" sz="2400" dirty="0"/>
          </a:p>
          <a:p>
            <a:pPr algn="just"/>
            <a:r>
              <a:rPr lang="tr-TR" sz="2400" dirty="0"/>
              <a:t>7. Denetleme Kurulu, raporunu Genel Kurul delegelerine Genel Kurulun toplantı tarihinden en az on beş gün önce gönderir. </a:t>
            </a:r>
          </a:p>
        </p:txBody>
      </p:sp>
    </p:spTree>
    <p:extLst>
      <p:ext uri="{BB962C8B-B14F-4D97-AF65-F5344CB8AC3E}">
        <p14:creationId xmlns:p14="http://schemas.microsoft.com/office/powerpoint/2010/main" val="61695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784" y="313099"/>
            <a:ext cx="11232108" cy="5970865"/>
          </a:xfrm>
          <a:prstGeom prst="rect">
            <a:avLst/>
          </a:prstGeom>
        </p:spPr>
        <p:txBody>
          <a:bodyPr wrap="square">
            <a:spAutoFit/>
          </a:bodyPr>
          <a:lstStyle/>
          <a:p>
            <a:r>
              <a:rPr lang="tr-TR" sz="2400" b="1" dirty="0"/>
              <a:t>Türkiye Futbol Federasyonunun görevleri : </a:t>
            </a:r>
          </a:p>
          <a:p>
            <a:endParaRPr lang="tr-TR" dirty="0"/>
          </a:p>
          <a:p>
            <a:r>
              <a:rPr lang="tr-TR" sz="2000" b="1" dirty="0"/>
              <a:t>1) TFF’ </a:t>
            </a:r>
            <a:r>
              <a:rPr lang="tr-TR" sz="2000" b="1" dirty="0" err="1"/>
              <a:t>nin</a:t>
            </a:r>
            <a:r>
              <a:rPr lang="tr-TR" sz="2000" b="1" dirty="0"/>
              <a:t> görevleri şunlardır ; </a:t>
            </a:r>
          </a:p>
          <a:p>
            <a:endParaRPr lang="tr-TR" sz="2000" dirty="0"/>
          </a:p>
          <a:p>
            <a:r>
              <a:rPr lang="tr-TR" sz="2000" dirty="0"/>
              <a:t>a) Türkiye’deki her türlü futbol faaliyetini yürütmek, düzenlemek ve denetlemek. </a:t>
            </a:r>
          </a:p>
          <a:p>
            <a:endParaRPr lang="tr-TR" sz="2000" dirty="0"/>
          </a:p>
          <a:p>
            <a:r>
              <a:rPr lang="tr-TR" sz="2000" dirty="0"/>
              <a:t>b) Futbolun gelişmesini ve yurt sathına yayılmasını sağlamak. </a:t>
            </a:r>
          </a:p>
          <a:p>
            <a:endParaRPr lang="tr-TR" sz="2000" dirty="0"/>
          </a:p>
          <a:p>
            <a:r>
              <a:rPr lang="tr-TR" sz="2000" dirty="0"/>
              <a:t>c) FIFA ve UEFA’nın yetkili organları tarafından konulan kuralların gereği gibi uygulanmasını sağlamak, ulusal talimatlar hazırlamak ve Türkiye’yi futbol ile ilgili konularda yurt dışında temsil etmek. </a:t>
            </a:r>
            <a:endParaRPr lang="tr-TR" sz="2000" dirty="0" smtClean="0"/>
          </a:p>
          <a:p>
            <a:endParaRPr lang="tr-TR" sz="2000" dirty="0" smtClean="0"/>
          </a:p>
          <a:p>
            <a:pPr algn="just">
              <a:buNone/>
            </a:pPr>
            <a:r>
              <a:rPr lang="tr-TR" sz="2000" dirty="0"/>
              <a:t>ç) Yurt içi ve yurt dışı futbol faaliyetleri için plan, program, benzeri her türlü düzenlemeyi ve anlaşmayı yapmak ve başarılı sonuçlar sağlanması için gerekli tedbirleri almak. </a:t>
            </a:r>
          </a:p>
          <a:p>
            <a:pPr algn="just">
              <a:buNone/>
            </a:pPr>
            <a:endParaRPr lang="tr-TR" sz="2000" dirty="0"/>
          </a:p>
          <a:p>
            <a:pPr algn="just">
              <a:buNone/>
            </a:pPr>
            <a:r>
              <a:rPr lang="tr-TR" sz="2000" dirty="0"/>
              <a:t>d) Her düzeyde müsabakalar düzenlemek ve milli takımlar ile kulüp takımlarının uluslararası müsabakalara katılması ve mücadele edebilmesi için gerekli tedbirleri almak. </a:t>
            </a:r>
          </a:p>
          <a:p>
            <a:pPr algn="just">
              <a:buNone/>
            </a:pPr>
            <a:endParaRPr lang="tr-TR" sz="2000" dirty="0"/>
          </a:p>
          <a:p>
            <a:pPr algn="just">
              <a:buNone/>
            </a:pPr>
            <a:r>
              <a:rPr lang="tr-TR" sz="2000" dirty="0"/>
              <a:t>e) </a:t>
            </a:r>
            <a:r>
              <a:rPr lang="tr-TR" sz="2000" dirty="0" err="1"/>
              <a:t>Fair</a:t>
            </a:r>
            <a:r>
              <a:rPr lang="tr-TR" sz="2000" dirty="0"/>
              <a:t> Play kurallarına uygun olarak bağlılık, dürüstlük ve sportmenlik prensiplerini gözetmek. </a:t>
            </a:r>
          </a:p>
          <a:p>
            <a:endParaRPr lang="tr-TR" sz="2000" dirty="0"/>
          </a:p>
        </p:txBody>
      </p:sp>
    </p:spTree>
    <p:extLst>
      <p:ext uri="{BB962C8B-B14F-4D97-AF65-F5344CB8AC3E}">
        <p14:creationId xmlns:p14="http://schemas.microsoft.com/office/powerpoint/2010/main" val="122563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0375" y="1227499"/>
            <a:ext cx="11259403" cy="4524315"/>
          </a:xfrm>
          <a:prstGeom prst="rect">
            <a:avLst/>
          </a:prstGeom>
        </p:spPr>
        <p:txBody>
          <a:bodyPr wrap="square">
            <a:spAutoFit/>
          </a:bodyPr>
          <a:lstStyle/>
          <a:p>
            <a:pPr algn="just"/>
            <a:r>
              <a:rPr lang="tr-TR" sz="2400" b="1" dirty="0"/>
              <a:t>Türkiye Futbol Federasyonunun gelirleri;</a:t>
            </a:r>
          </a:p>
          <a:p>
            <a:pPr algn="just"/>
            <a:r>
              <a:rPr lang="tr-TR" sz="2400" dirty="0"/>
              <a:t> </a:t>
            </a:r>
          </a:p>
          <a:p>
            <a:pPr algn="just"/>
            <a:r>
              <a:rPr lang="tr-TR" sz="2400" dirty="0"/>
              <a:t>1) TFF ’</a:t>
            </a:r>
            <a:r>
              <a:rPr lang="tr-TR" sz="2400" dirty="0" err="1"/>
              <a:t>nin</a:t>
            </a:r>
            <a:r>
              <a:rPr lang="tr-TR" sz="2400" dirty="0"/>
              <a:t> gelirleri şunlardır: </a:t>
            </a:r>
          </a:p>
          <a:p>
            <a:pPr algn="just"/>
            <a:endParaRPr lang="tr-TR" sz="2400" dirty="0"/>
          </a:p>
          <a:p>
            <a:pPr algn="just"/>
            <a:r>
              <a:rPr lang="tr-TR" sz="2400" dirty="0"/>
              <a:t>a) Futbol müşterek ve sabit ihtimalli bahis oyunlarından kulüplere verilen isim hakkının %15’i. </a:t>
            </a:r>
          </a:p>
          <a:p>
            <a:pPr algn="just"/>
            <a:endParaRPr lang="tr-TR" sz="2400" dirty="0"/>
          </a:p>
          <a:p>
            <a:pPr algn="just"/>
            <a:r>
              <a:rPr lang="tr-TR" sz="2400" dirty="0"/>
              <a:t>b) Başvuru harçları ve para cezaları. </a:t>
            </a:r>
          </a:p>
          <a:p>
            <a:pPr algn="just"/>
            <a:endParaRPr lang="tr-TR" sz="2400" dirty="0"/>
          </a:p>
          <a:p>
            <a:pPr algn="just"/>
            <a:r>
              <a:rPr lang="tr-TR" sz="2400" dirty="0"/>
              <a:t>c) Kulüplerin televizyon, radyo, internet ve her türlü teknik cihaz ve benzeri araçlarla yapılacak müsabaka yayınlarından ve yayın organları ile yapacakları her türlü sözleşmelerden elde ettikleri gelirlerin %10’u. </a:t>
            </a:r>
          </a:p>
        </p:txBody>
      </p:sp>
    </p:spTree>
    <p:extLst>
      <p:ext uri="{BB962C8B-B14F-4D97-AF65-F5344CB8AC3E}">
        <p14:creationId xmlns:p14="http://schemas.microsoft.com/office/powerpoint/2010/main" val="616959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7672" y="1219917"/>
            <a:ext cx="11286698" cy="4524315"/>
          </a:xfrm>
          <a:prstGeom prst="rect">
            <a:avLst/>
          </a:prstGeom>
        </p:spPr>
        <p:txBody>
          <a:bodyPr wrap="square">
            <a:spAutoFit/>
          </a:bodyPr>
          <a:lstStyle/>
          <a:p>
            <a:pPr algn="just"/>
            <a:r>
              <a:rPr lang="tr-TR" sz="2400" dirty="0"/>
              <a:t>ç) TFF tarafından akdedilen sponsorluk sözleşmelerinden elde edilen gelirler. </a:t>
            </a:r>
            <a:endParaRPr lang="tr-TR" sz="2400" dirty="0" smtClean="0"/>
          </a:p>
          <a:p>
            <a:pPr algn="just"/>
            <a:endParaRPr lang="tr-TR" sz="2400" dirty="0"/>
          </a:p>
          <a:p>
            <a:pPr algn="just"/>
            <a:r>
              <a:rPr lang="tr-TR" sz="2400" dirty="0"/>
              <a:t>d) Resmi ve özel milli müsabakalardan elde edilen gelirlerin kesintilerden sonra kalan net meblağı ile bu müsabakaların televizyon, radyo, internet ve her türlü teknik cihaz ve benzeri araçlarla yayınlarından elde edilecek gelirler</a:t>
            </a:r>
            <a:r>
              <a:rPr lang="tr-TR" sz="2400" dirty="0" smtClean="0"/>
              <a:t>.</a:t>
            </a:r>
          </a:p>
          <a:p>
            <a:pPr algn="just"/>
            <a:endParaRPr lang="tr-TR" sz="2400" dirty="0"/>
          </a:p>
          <a:p>
            <a:pPr algn="just"/>
            <a:r>
              <a:rPr lang="tr-TR" sz="2400" dirty="0"/>
              <a:t>e) Tescil, vize, aktarma, aidat ve </a:t>
            </a:r>
            <a:r>
              <a:rPr lang="tr-TR" sz="2400" dirty="0" err="1"/>
              <a:t>TFF’ye</a:t>
            </a:r>
            <a:r>
              <a:rPr lang="tr-TR" sz="2400" dirty="0"/>
              <a:t> bağlı futbolcular ve kulüplerden elde edilen benzeri gelirler. </a:t>
            </a:r>
            <a:endParaRPr lang="tr-TR" sz="2400" dirty="0" smtClean="0"/>
          </a:p>
          <a:p>
            <a:pPr algn="just"/>
            <a:endParaRPr lang="tr-TR" sz="2400" dirty="0" smtClean="0"/>
          </a:p>
          <a:p>
            <a:pPr algn="just"/>
            <a:r>
              <a:rPr lang="tr-TR" sz="2400" dirty="0" smtClean="0"/>
              <a:t>f) Mal </a:t>
            </a:r>
            <a:r>
              <a:rPr lang="tr-TR" sz="2400" dirty="0"/>
              <a:t>varlığı gelirleri, mal varlığı değerlerinin devir, temlik, satış ve kiralanması </a:t>
            </a:r>
            <a:r>
              <a:rPr lang="tr-TR" sz="2400" dirty="0" smtClean="0"/>
              <a:t>gibi hususlardan </a:t>
            </a:r>
            <a:r>
              <a:rPr lang="tr-TR" sz="2400" dirty="0"/>
              <a:t>elde edilen gelirler. </a:t>
            </a:r>
            <a:endParaRPr lang="tr-TR" sz="2400" dirty="0" smtClean="0"/>
          </a:p>
          <a:p>
            <a:pPr algn="just"/>
            <a:endParaRPr lang="tr-TR" sz="2400" dirty="0"/>
          </a:p>
        </p:txBody>
      </p:sp>
    </p:spTree>
    <p:extLst>
      <p:ext uri="{BB962C8B-B14F-4D97-AF65-F5344CB8AC3E}">
        <p14:creationId xmlns:p14="http://schemas.microsoft.com/office/powerpoint/2010/main" val="616959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1320" y="1803231"/>
            <a:ext cx="11204810" cy="3046988"/>
          </a:xfrm>
          <a:prstGeom prst="rect">
            <a:avLst/>
          </a:prstGeom>
        </p:spPr>
        <p:txBody>
          <a:bodyPr wrap="square">
            <a:spAutoFit/>
          </a:bodyPr>
          <a:lstStyle/>
          <a:p>
            <a:pPr algn="just"/>
            <a:r>
              <a:rPr lang="tr-TR" sz="2400" dirty="0"/>
              <a:t>g) TFF tarafından kurulacak veya ortak olunacak her türlü iktisadi teşebbüs ve şirketlerden elde edilecek gelirler. </a:t>
            </a:r>
            <a:endParaRPr lang="tr-TR" sz="2400" dirty="0" smtClean="0"/>
          </a:p>
          <a:p>
            <a:pPr algn="just"/>
            <a:endParaRPr lang="tr-TR" sz="2400" dirty="0"/>
          </a:p>
          <a:p>
            <a:pPr algn="just"/>
            <a:r>
              <a:rPr lang="tr-TR" sz="2400" dirty="0"/>
              <a:t>ğ) Faiz gelirleri. </a:t>
            </a:r>
            <a:endParaRPr lang="tr-TR" sz="2400" dirty="0" smtClean="0"/>
          </a:p>
          <a:p>
            <a:pPr algn="just"/>
            <a:endParaRPr lang="tr-TR" sz="2400" dirty="0"/>
          </a:p>
          <a:p>
            <a:pPr algn="just"/>
            <a:r>
              <a:rPr lang="tr-TR" sz="2400" dirty="0"/>
              <a:t>h) Bağış ve yardımlar. </a:t>
            </a:r>
            <a:endParaRPr lang="tr-TR" sz="2400" dirty="0" smtClean="0"/>
          </a:p>
          <a:p>
            <a:pPr algn="just"/>
            <a:endParaRPr lang="tr-TR" sz="2400" dirty="0"/>
          </a:p>
          <a:p>
            <a:pPr algn="just"/>
            <a:r>
              <a:rPr lang="tr-TR" sz="2400" dirty="0"/>
              <a:t>ı) Diğer gelirler. </a:t>
            </a:r>
          </a:p>
        </p:txBody>
      </p:sp>
    </p:spTree>
    <p:extLst>
      <p:ext uri="{BB962C8B-B14F-4D97-AF65-F5344CB8AC3E}">
        <p14:creationId xmlns:p14="http://schemas.microsoft.com/office/powerpoint/2010/main" val="616959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6727" y="2376438"/>
            <a:ext cx="11300347" cy="1938992"/>
          </a:xfrm>
          <a:prstGeom prst="rect">
            <a:avLst/>
          </a:prstGeom>
        </p:spPr>
        <p:txBody>
          <a:bodyPr wrap="square">
            <a:spAutoFit/>
          </a:bodyPr>
          <a:lstStyle/>
          <a:p>
            <a:r>
              <a:rPr lang="tr-TR" sz="2400" b="1" dirty="0"/>
              <a:t>Türkiye Futbol Federasyonunun giderleri ;</a:t>
            </a:r>
          </a:p>
          <a:p>
            <a:endParaRPr lang="tr-TR" sz="2400" dirty="0"/>
          </a:p>
          <a:p>
            <a:r>
              <a:rPr lang="tr-TR" sz="2400" dirty="0"/>
              <a:t>1) TFF yıllık bütçe esasına göre bütçesini hazırlar ve bu Kanunda kendisine verilen görevleri yerine getirebilmek için TFF Statüsü çerçevesinde gerekli bütün masraf ve harcamaları yapar.</a:t>
            </a:r>
          </a:p>
        </p:txBody>
      </p:sp>
    </p:spTree>
    <p:extLst>
      <p:ext uri="{BB962C8B-B14F-4D97-AF65-F5344CB8AC3E}">
        <p14:creationId xmlns:p14="http://schemas.microsoft.com/office/powerpoint/2010/main" val="616959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6895" y="276370"/>
            <a:ext cx="10972800" cy="6233612"/>
          </a:xfrm>
        </p:spPr>
        <p:txBody>
          <a:bodyPr>
            <a:normAutofit/>
          </a:bodyPr>
          <a:lstStyle/>
          <a:p>
            <a:pPr marL="514350" indent="-514350" algn="ctr">
              <a:buAutoNum type="arabicPeriod"/>
            </a:pPr>
            <a:endParaRPr lang="tr-TR" sz="4400" b="1" dirty="0" smtClean="0"/>
          </a:p>
          <a:p>
            <a:pPr marL="0" indent="0" algn="ctr">
              <a:buNone/>
            </a:pPr>
            <a:endParaRPr lang="tr-TR" sz="3200" b="1" smtClean="0"/>
          </a:p>
          <a:p>
            <a:pPr marL="0" indent="0" algn="ctr">
              <a:buNone/>
            </a:pPr>
            <a:endParaRPr lang="tr-TR" sz="3200" b="1" dirty="0"/>
          </a:p>
          <a:p>
            <a:pPr marL="0" indent="0" algn="ctr">
              <a:buNone/>
            </a:pPr>
            <a:endParaRPr lang="tr-TR" sz="3200" b="1" dirty="0" smtClean="0"/>
          </a:p>
          <a:p>
            <a:pPr marL="0" indent="0" algn="ctr">
              <a:buNone/>
            </a:pPr>
            <a:endParaRPr lang="tr-TR" sz="3200" b="1" dirty="0"/>
          </a:p>
          <a:p>
            <a:pPr marL="0" indent="0" algn="ctr">
              <a:buNone/>
            </a:pPr>
            <a:endParaRPr lang="tr-TR" sz="3200" b="1" dirty="0" smtClean="0"/>
          </a:p>
          <a:p>
            <a:pPr marL="0" indent="0" algn="ctr">
              <a:buNone/>
            </a:pPr>
            <a:endParaRPr lang="tr-TR" sz="3200" b="1" dirty="0" smtClean="0"/>
          </a:p>
          <a:p>
            <a:pPr marL="0" indent="0" algn="ctr">
              <a:buNone/>
            </a:pPr>
            <a:r>
              <a:rPr lang="tr-TR" sz="4400" b="1" dirty="0" smtClean="0"/>
              <a:t>DİNLEDİĞİNİZ İÇİN TEŞEKKÜRLER</a:t>
            </a:r>
            <a:endParaRPr lang="tr-TR"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693" y="1897039"/>
            <a:ext cx="3330053" cy="25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4149" y="953027"/>
            <a:ext cx="10986448" cy="4524315"/>
          </a:xfrm>
          <a:prstGeom prst="rect">
            <a:avLst/>
          </a:prstGeom>
        </p:spPr>
        <p:txBody>
          <a:bodyPr wrap="square">
            <a:spAutoFit/>
          </a:bodyPr>
          <a:lstStyle/>
          <a:p>
            <a:r>
              <a:rPr lang="tr-TR" sz="2400" dirty="0"/>
              <a:t>f) Üyelerinin, kulüplerin, futbolcuların, hakemlerin, yöneticilerin, teknik direktör ve antrenörlerin, sağlık personelleri, futbolcu temsilcileri ve müsabaka organizatörleri ile diğer tüm ilgililerin FIFA, UEFA ve TFF tarafından konulan Statü, talimat ve düzenlemeleri ile bunların yetkili kurulları tarafından verilen kararlara uymalarını sağlamak</a:t>
            </a:r>
            <a:r>
              <a:rPr lang="tr-TR" sz="2400" dirty="0" smtClean="0"/>
              <a:t>.</a:t>
            </a:r>
          </a:p>
          <a:p>
            <a:endParaRPr lang="tr-TR" sz="2400" dirty="0"/>
          </a:p>
          <a:p>
            <a:pPr algn="just">
              <a:buNone/>
            </a:pPr>
            <a:r>
              <a:rPr lang="tr-TR" sz="2400" dirty="0" smtClean="0"/>
              <a:t>g</a:t>
            </a:r>
            <a:r>
              <a:rPr lang="tr-TR" sz="2400" dirty="0"/>
              <a:t>) Şiddet, şike, teşvik primi, ırkçılık, doping ve her türlü ayrımcılıkla mücadele etmek. </a:t>
            </a:r>
          </a:p>
          <a:p>
            <a:pPr algn="just">
              <a:buNone/>
            </a:pPr>
            <a:endParaRPr lang="tr-TR" sz="2400" dirty="0"/>
          </a:p>
          <a:p>
            <a:pPr algn="just">
              <a:buNone/>
            </a:pPr>
            <a:r>
              <a:rPr lang="tr-TR" sz="2400" dirty="0"/>
              <a:t>ğ) Futbolu geliştirmek amacıyla; amatör futbol spor kulüp ve federasyonları ile bünyesinde futbol branşı bulunan engelliler spor federasyonlarına her türlü ayni ve nakdi yardımda bulunmak. </a:t>
            </a:r>
          </a:p>
          <a:p>
            <a:endParaRPr lang="tr-TR" sz="2400" dirty="0"/>
          </a:p>
        </p:txBody>
      </p:sp>
    </p:spTree>
    <p:extLst>
      <p:ext uri="{BB962C8B-B14F-4D97-AF65-F5344CB8AC3E}">
        <p14:creationId xmlns:p14="http://schemas.microsoft.com/office/powerpoint/2010/main" val="12256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9433" y="1440303"/>
            <a:ext cx="11191164" cy="2677656"/>
          </a:xfrm>
          <a:prstGeom prst="rect">
            <a:avLst/>
          </a:prstGeom>
        </p:spPr>
        <p:txBody>
          <a:bodyPr wrap="square">
            <a:spAutoFit/>
          </a:bodyPr>
          <a:lstStyle/>
          <a:p>
            <a:pPr algn="just"/>
            <a:r>
              <a:rPr lang="tr-TR" sz="2400" dirty="0"/>
              <a:t>2) TFF ’</a:t>
            </a:r>
            <a:r>
              <a:rPr lang="tr-TR" sz="2400" dirty="0" err="1"/>
              <a:t>nin</a:t>
            </a:r>
            <a:r>
              <a:rPr lang="tr-TR" sz="2400" dirty="0"/>
              <a:t> teşkilat, görev ve yetkileri, teşkilatın çalışma usul ve esasları, oluşturulacak diğer kurul ve birimler, merkez, yurt içi ve yurt dışı teşkilat birimlerinin görevleri ile bu Kanunun uygulanmasına dair diğer hususlar; TFF ’</a:t>
            </a:r>
            <a:r>
              <a:rPr lang="tr-TR" sz="2400" dirty="0" err="1"/>
              <a:t>nin</a:t>
            </a:r>
            <a:r>
              <a:rPr lang="tr-TR" sz="2400" dirty="0"/>
              <a:t> üyesi bulunduğu FIFA ve UEFA kurallarına uygun olarak, Genel Kurulun yapacağı ve Resmi </a:t>
            </a:r>
            <a:r>
              <a:rPr lang="tr-TR" sz="2400" dirty="0" err="1"/>
              <a:t>Gazete’de</a:t>
            </a:r>
            <a:r>
              <a:rPr lang="tr-TR" sz="2400" dirty="0"/>
              <a:t> yayımlanarak yürürlüğe girecek TFF Statüsü ile Yönetim Kurulunun yapacağı ve aksi kararlaştırılmadığı sürece TFF ’</a:t>
            </a:r>
            <a:r>
              <a:rPr lang="tr-TR" sz="2400" dirty="0" err="1"/>
              <a:t>nin</a:t>
            </a:r>
            <a:r>
              <a:rPr lang="tr-TR" sz="2400" dirty="0"/>
              <a:t> resmi internet sitesinde yayımlandığı gün yürürlüğe girecek talimatlarla belirlenir. </a:t>
            </a:r>
          </a:p>
        </p:txBody>
      </p:sp>
    </p:spTree>
    <p:extLst>
      <p:ext uri="{BB962C8B-B14F-4D97-AF65-F5344CB8AC3E}">
        <p14:creationId xmlns:p14="http://schemas.microsoft.com/office/powerpoint/2010/main" val="12256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8740" y="635086"/>
            <a:ext cx="11013744" cy="5632311"/>
          </a:xfrm>
          <a:prstGeom prst="rect">
            <a:avLst/>
          </a:prstGeom>
        </p:spPr>
        <p:txBody>
          <a:bodyPr wrap="square">
            <a:spAutoFit/>
          </a:bodyPr>
          <a:lstStyle/>
          <a:p>
            <a:r>
              <a:rPr lang="tr-TR" sz="2400" b="1" dirty="0"/>
              <a:t>Teşkilat ;</a:t>
            </a:r>
          </a:p>
          <a:p>
            <a:endParaRPr lang="tr-TR" sz="2000" dirty="0"/>
          </a:p>
          <a:p>
            <a:r>
              <a:rPr lang="tr-TR" sz="2000" dirty="0"/>
              <a:t>1) </a:t>
            </a:r>
            <a:r>
              <a:rPr lang="tr-TR" sz="2000" dirty="0" err="1"/>
              <a:t>TFF’nin</a:t>
            </a:r>
            <a:r>
              <a:rPr lang="tr-TR" sz="2000" dirty="0"/>
              <a:t> teşkilatı, TFF Statüsünde belirlenir. </a:t>
            </a:r>
          </a:p>
          <a:p>
            <a:r>
              <a:rPr lang="tr-TR" sz="2000" dirty="0"/>
              <a:t>2) TFF, merkez, yurt içi ve yurt dışı teşkilatından meydana gelir. </a:t>
            </a:r>
            <a:r>
              <a:rPr lang="tr-TR" sz="2000" dirty="0" err="1"/>
              <a:t>TFF’nin</a:t>
            </a:r>
            <a:r>
              <a:rPr lang="tr-TR" sz="2000" dirty="0"/>
              <a:t> merkezi Ankara’dadır. </a:t>
            </a:r>
          </a:p>
          <a:p>
            <a:r>
              <a:rPr lang="tr-TR" sz="2000" dirty="0"/>
              <a:t>3) Türkiye’deki her türlü futbol teşkilatı </a:t>
            </a:r>
            <a:r>
              <a:rPr lang="tr-TR" sz="2000" dirty="0" err="1"/>
              <a:t>TFF’ye</a:t>
            </a:r>
            <a:r>
              <a:rPr lang="tr-TR" sz="2000" dirty="0"/>
              <a:t> bağlıdır ve bunların hak ve görevleri TFF Statüsü ve diğer talimatlarda tanımlanır. </a:t>
            </a:r>
          </a:p>
          <a:p>
            <a:r>
              <a:rPr lang="tr-TR" sz="2000" dirty="0"/>
              <a:t>4) TFF, FIFA ve UEFA üyesidir. </a:t>
            </a:r>
            <a:endParaRPr lang="tr-TR" sz="2000" dirty="0" smtClean="0"/>
          </a:p>
          <a:p>
            <a:endParaRPr lang="tr-TR" sz="2000" dirty="0" smtClean="0"/>
          </a:p>
          <a:p>
            <a:pPr algn="just">
              <a:buNone/>
            </a:pPr>
            <a:r>
              <a:rPr lang="tr-TR" sz="2000" b="1" dirty="0"/>
              <a:t>5) TFF merkez teşkilatı en az aşağıdakilerden oluşur:</a:t>
            </a:r>
          </a:p>
          <a:p>
            <a:pPr algn="just">
              <a:buNone/>
            </a:pPr>
            <a:r>
              <a:rPr lang="tr-TR" sz="2000" dirty="0"/>
              <a:t> </a:t>
            </a:r>
          </a:p>
          <a:p>
            <a:pPr algn="just">
              <a:buNone/>
            </a:pPr>
            <a:r>
              <a:rPr lang="tr-TR" sz="2000" dirty="0"/>
              <a:t>a) Genel Kurul. </a:t>
            </a:r>
          </a:p>
          <a:p>
            <a:pPr algn="just">
              <a:buNone/>
            </a:pPr>
            <a:r>
              <a:rPr lang="tr-TR" sz="2000" dirty="0"/>
              <a:t>b) Başkan. </a:t>
            </a:r>
          </a:p>
          <a:p>
            <a:pPr algn="just">
              <a:buNone/>
            </a:pPr>
            <a:r>
              <a:rPr lang="tr-TR" sz="2000" dirty="0"/>
              <a:t>c) Yönetim Kurulu. </a:t>
            </a:r>
          </a:p>
          <a:p>
            <a:pPr algn="just">
              <a:buNone/>
            </a:pPr>
            <a:r>
              <a:rPr lang="tr-TR" sz="2000" dirty="0"/>
              <a:t>ç) İcra Kurulu. </a:t>
            </a:r>
          </a:p>
          <a:p>
            <a:pPr algn="just">
              <a:buNone/>
            </a:pPr>
            <a:r>
              <a:rPr lang="tr-TR" sz="2000" dirty="0"/>
              <a:t>d) Hukuk kurulları. </a:t>
            </a:r>
          </a:p>
          <a:p>
            <a:pPr algn="just">
              <a:buNone/>
            </a:pPr>
            <a:r>
              <a:rPr lang="tr-TR" sz="2000" dirty="0"/>
              <a:t>e) Denetleme Kurulu.</a:t>
            </a:r>
          </a:p>
          <a:p>
            <a:pPr algn="just">
              <a:buNone/>
            </a:pPr>
            <a:r>
              <a:rPr lang="tr-TR" sz="2000" dirty="0"/>
              <a:t>f) Genel Sekreter. </a:t>
            </a:r>
          </a:p>
          <a:p>
            <a:endParaRPr lang="tr-TR" dirty="0"/>
          </a:p>
        </p:txBody>
      </p:sp>
    </p:spTree>
    <p:extLst>
      <p:ext uri="{BB962C8B-B14F-4D97-AF65-F5344CB8AC3E}">
        <p14:creationId xmlns:p14="http://schemas.microsoft.com/office/powerpoint/2010/main" val="12256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3081" y="1997839"/>
            <a:ext cx="11286698" cy="3046988"/>
          </a:xfrm>
          <a:prstGeom prst="rect">
            <a:avLst/>
          </a:prstGeom>
        </p:spPr>
        <p:txBody>
          <a:bodyPr wrap="square">
            <a:spAutoFit/>
          </a:bodyPr>
          <a:lstStyle/>
          <a:p>
            <a:r>
              <a:rPr lang="tr-TR" sz="2400" dirty="0"/>
              <a:t>6) </a:t>
            </a:r>
            <a:r>
              <a:rPr lang="tr-TR" sz="2400" dirty="0" err="1"/>
              <a:t>TFF’nin</a:t>
            </a:r>
            <a:r>
              <a:rPr lang="tr-TR" sz="2400" dirty="0"/>
              <a:t>, danışma ve idari birimleri aşağıdakilerden oluşur ; </a:t>
            </a:r>
          </a:p>
          <a:p>
            <a:endParaRPr lang="tr-TR" sz="2400" dirty="0"/>
          </a:p>
          <a:p>
            <a:r>
              <a:rPr lang="tr-TR" sz="2400" dirty="0"/>
              <a:t>a) Genel Sekreterlik. </a:t>
            </a:r>
          </a:p>
          <a:p>
            <a:r>
              <a:rPr lang="tr-TR" sz="2400" dirty="0"/>
              <a:t>b) Yan ve geçici kurullar. </a:t>
            </a:r>
          </a:p>
          <a:p>
            <a:endParaRPr lang="tr-TR" sz="2400" dirty="0"/>
          </a:p>
          <a:p>
            <a:r>
              <a:rPr lang="tr-TR" sz="2400" dirty="0"/>
              <a:t>7) TFF kurul veya organları TFF Statüsü uyarınca atanarak veya seçilerek göreve gelir. </a:t>
            </a:r>
          </a:p>
          <a:p>
            <a:endParaRPr lang="tr-TR" sz="2400" dirty="0"/>
          </a:p>
          <a:p>
            <a:r>
              <a:rPr lang="tr-TR" sz="2400" dirty="0"/>
              <a:t>8) Seçimler, özgür ve bağımsız demokratik yollarla gerçekleştirilir. </a:t>
            </a:r>
          </a:p>
        </p:txBody>
      </p:sp>
    </p:spTree>
    <p:extLst>
      <p:ext uri="{BB962C8B-B14F-4D97-AF65-F5344CB8AC3E}">
        <p14:creationId xmlns:p14="http://schemas.microsoft.com/office/powerpoint/2010/main" val="12256332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5168</TotalTime>
  <Words>4490</Words>
  <Application>Microsoft Office PowerPoint</Application>
  <PresentationFormat>Özel</PresentationFormat>
  <Paragraphs>445</Paragraphs>
  <Slides>54</Slides>
  <Notes>6</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54</vt:i4>
      </vt:variant>
    </vt:vector>
  </HeadingPairs>
  <TitlesOfParts>
    <vt:vector size="57" baseType="lpstr">
      <vt:lpstr>Arial</vt:lpstr>
      <vt:lpstr>Calibri</vt:lpstr>
      <vt:lpstr>Ofis Teması</vt:lpstr>
      <vt:lpstr>SPOR YÖNETİCİLİĞİ DOKTORA PROGRAMI SPOR HUKUKU DERSİ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Topal</dc:creator>
  <cp:lastModifiedBy>Samsung</cp:lastModifiedBy>
  <cp:revision>249</cp:revision>
  <cp:lastPrinted>2019-11-07T05:50:38Z</cp:lastPrinted>
  <dcterms:created xsi:type="dcterms:W3CDTF">2017-10-03T07:46:27Z</dcterms:created>
  <dcterms:modified xsi:type="dcterms:W3CDTF">2022-01-20T08:05:28Z</dcterms:modified>
</cp:coreProperties>
</file>