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71"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5" r:id="rId19"/>
    <p:sldId id="274"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22.03.2020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22.03.2020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Cam Malzemeler</a:t>
            </a:r>
            <a:endParaRPr lang="tr-TR" dirty="0"/>
          </a:p>
        </p:txBody>
      </p:sp>
    </p:spTree>
    <p:extLst>
      <p:ext uri="{BB962C8B-B14F-4D97-AF65-F5344CB8AC3E}">
        <p14:creationId xmlns:p14="http://schemas.microsoft.com/office/powerpoint/2010/main" val="648376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algn="just"/>
            <a:r>
              <a:rPr lang="tr-TR" dirty="0" smtClean="0"/>
              <a:t>Camın yapısına </a:t>
            </a:r>
            <a:r>
              <a:rPr lang="tr-TR" dirty="0" err="1" smtClean="0"/>
              <a:t>boron</a:t>
            </a:r>
            <a:r>
              <a:rPr lang="tr-TR" dirty="0" smtClean="0"/>
              <a:t> oksit </a:t>
            </a:r>
            <a:r>
              <a:rPr lang="tr-TR" dirty="0"/>
              <a:t>(B</a:t>
            </a:r>
            <a:r>
              <a:rPr lang="tr-TR" baseline="-25000" dirty="0"/>
              <a:t>2</a:t>
            </a:r>
            <a:r>
              <a:rPr lang="tr-TR" dirty="0"/>
              <a:t>O</a:t>
            </a:r>
            <a:r>
              <a:rPr lang="tr-TR" baseline="-25000" dirty="0"/>
              <a:t>3</a:t>
            </a:r>
            <a:r>
              <a:rPr lang="tr-TR" dirty="0" smtClean="0"/>
              <a:t>) ilave edilmesi ile yapılan </a:t>
            </a:r>
            <a:r>
              <a:rPr lang="tr-TR" dirty="0" err="1" smtClean="0"/>
              <a:t>borosilikat</a:t>
            </a:r>
            <a:r>
              <a:rPr lang="tr-TR" dirty="0" smtClean="0"/>
              <a:t> camlar ısıya karşı dirençlidirler ve </a:t>
            </a:r>
            <a:r>
              <a:rPr lang="tr-TR" dirty="0" err="1" smtClean="0"/>
              <a:t>labaratuvarlarda</a:t>
            </a:r>
            <a:r>
              <a:rPr lang="tr-TR" dirty="0" smtClean="0"/>
              <a:t> yaygın olarak kullanılırlar. </a:t>
            </a:r>
            <a:r>
              <a:rPr lang="tr-TR" dirty="0" err="1" smtClean="0"/>
              <a:t>Borosilikat</a:t>
            </a:r>
            <a:r>
              <a:rPr lang="tr-TR" dirty="0" smtClean="0"/>
              <a:t> camlar (hem alkali madde oranı düşük hem de çinko ve arsenik gibi ağır metaller yoktur)  bir çok metali içermediği ve alkali direncinin yüksek olması nedeni ile </a:t>
            </a:r>
            <a:r>
              <a:rPr lang="tr-TR" dirty="0" err="1" smtClean="0"/>
              <a:t>labaratuvar</a:t>
            </a:r>
            <a:r>
              <a:rPr lang="tr-TR" dirty="0" smtClean="0"/>
              <a:t> malzemeleri üretiminde yaygın olarak kullanılırlar. Termal şoka, ısıya ve korozyona karşı dirençlidirler.</a:t>
            </a:r>
            <a:endParaRPr lang="tr-TR" dirty="0"/>
          </a:p>
          <a:p>
            <a:pPr algn="just"/>
            <a:endParaRPr lang="tr-TR" dirty="0"/>
          </a:p>
        </p:txBody>
      </p:sp>
    </p:spTree>
    <p:extLst>
      <p:ext uri="{BB962C8B-B14F-4D97-AF65-F5344CB8AC3E}">
        <p14:creationId xmlns:p14="http://schemas.microsoft.com/office/powerpoint/2010/main" val="245438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lstStyle/>
          <a:p>
            <a:pPr algn="just"/>
            <a:r>
              <a:rPr lang="tr-TR" dirty="0" smtClean="0"/>
              <a:t>Kül fırını ve ateşleme sisteminde 900 </a:t>
            </a:r>
            <a:r>
              <a:rPr lang="tr-TR" baseline="30000" dirty="0" smtClean="0"/>
              <a:t>0</a:t>
            </a:r>
            <a:r>
              <a:rPr lang="tr-TR" dirty="0" smtClean="0"/>
              <a:t>C gibi yüksek ısılarda kullanılacak cam malzemelerin hem bu </a:t>
            </a:r>
            <a:r>
              <a:rPr lang="tr-TR" dirty="0" err="1" smtClean="0"/>
              <a:t>yükesk</a:t>
            </a:r>
            <a:r>
              <a:rPr lang="tr-TR" dirty="0" smtClean="0"/>
              <a:t> ısıya hem de bu ısıdan 0 </a:t>
            </a:r>
            <a:r>
              <a:rPr lang="tr-TR" baseline="30000" dirty="0" smtClean="0"/>
              <a:t>0</a:t>
            </a:r>
            <a:r>
              <a:rPr lang="tr-TR" dirty="0" smtClean="0"/>
              <a:t>C ‘ye düşüşteki ısı şokuna karşı </a:t>
            </a:r>
            <a:r>
              <a:rPr lang="tr-TR" dirty="0" err="1" smtClean="0"/>
              <a:t>direçli</a:t>
            </a:r>
            <a:r>
              <a:rPr lang="tr-TR" dirty="0" smtClean="0"/>
              <a:t> olmaları istenir. Bu amaçla silikat içeriği çok yüksek (%96) camlar üretilir. </a:t>
            </a:r>
          </a:p>
          <a:p>
            <a:pPr algn="just"/>
            <a:r>
              <a:rPr lang="tr-TR" dirty="0" smtClean="0"/>
              <a:t>Gama ve X ışınları gibi yüksek </a:t>
            </a:r>
            <a:r>
              <a:rPr lang="tr-TR" dirty="0" err="1" smtClean="0"/>
              <a:t>radyant</a:t>
            </a:r>
            <a:r>
              <a:rPr lang="tr-TR" dirty="0" smtClean="0"/>
              <a:t> enerjinin transmisyonunun istenmediği durumlar için radyasyon emici camlar bikarbonat- kurşun ve kireçten imal edilirler.</a:t>
            </a:r>
            <a:endParaRPr lang="tr-TR" dirty="0"/>
          </a:p>
        </p:txBody>
      </p:sp>
    </p:spTree>
    <p:extLst>
      <p:ext uri="{BB962C8B-B14F-4D97-AF65-F5344CB8AC3E}">
        <p14:creationId xmlns:p14="http://schemas.microsoft.com/office/powerpoint/2010/main" val="3314010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u="sng" dirty="0" smtClean="0"/>
              <a:t/>
            </a:r>
            <a:br>
              <a:rPr lang="tr-TR" b="1" u="sng" dirty="0" smtClean="0"/>
            </a:br>
            <a:r>
              <a:rPr lang="tr-TR" b="1" u="sng" dirty="0"/>
              <a:t/>
            </a:r>
            <a:br>
              <a:rPr lang="tr-TR" b="1" u="sng" dirty="0"/>
            </a:br>
            <a:r>
              <a:rPr lang="tr-TR" b="1" dirty="0" smtClean="0"/>
              <a:t>BALON </a:t>
            </a:r>
            <a:r>
              <a:rPr lang="tr-TR" b="1" dirty="0"/>
              <a:t>JOJE</a:t>
            </a:r>
            <a:r>
              <a:rPr lang="tr-TR" dirty="0"/>
              <a:t/>
            </a:r>
            <a:br>
              <a:rPr lang="tr-TR" dirty="0"/>
            </a:br>
            <a:r>
              <a:rPr lang="tr-TR" dirty="0"/>
              <a:t/>
            </a:r>
            <a:br>
              <a:rPr lang="tr-TR" dirty="0"/>
            </a:br>
            <a:endParaRPr lang="tr-TR" dirty="0"/>
          </a:p>
        </p:txBody>
      </p:sp>
      <p:pic>
        <p:nvPicPr>
          <p:cNvPr id="4" name="İçerik Yer Tutucusu 3" descr="https://inovatifkimyadergisi.com/wp-content/uploads/2016/06/laboratuvar-malzemeleri-balon-joje.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68144" y="2492896"/>
            <a:ext cx="2520280" cy="2592288"/>
          </a:xfrm>
          <a:prstGeom prst="rect">
            <a:avLst/>
          </a:prstGeom>
          <a:noFill/>
          <a:ln>
            <a:noFill/>
          </a:ln>
        </p:spPr>
      </p:pic>
      <p:sp>
        <p:nvSpPr>
          <p:cNvPr id="5" name="Dikdörtgen 4"/>
          <p:cNvSpPr/>
          <p:nvPr/>
        </p:nvSpPr>
        <p:spPr>
          <a:xfrm>
            <a:off x="683568" y="1166843"/>
            <a:ext cx="4392488" cy="4801314"/>
          </a:xfrm>
          <a:prstGeom prst="rect">
            <a:avLst/>
          </a:prstGeom>
        </p:spPr>
        <p:txBody>
          <a:bodyPr wrap="square">
            <a:spAutoFit/>
          </a:bodyPr>
          <a:lstStyle/>
          <a:p>
            <a:pPr algn="just"/>
            <a:r>
              <a:rPr lang="tr-TR" dirty="0"/>
              <a:t>Standart çözeltilerin ve belli derişimdeki çözeltilerin hazırlanmasında kullanılan cam malzemelerdir. 25, 50, 100, 250, 500 ve1000 </a:t>
            </a:r>
            <a:r>
              <a:rPr lang="tr-TR" dirty="0" err="1"/>
              <a:t>mƖ</a:t>
            </a:r>
            <a:r>
              <a:rPr lang="tr-TR" dirty="0"/>
              <a:t> </a:t>
            </a:r>
            <a:r>
              <a:rPr lang="tr-TR" dirty="0" err="1"/>
              <a:t>hacimƖi</a:t>
            </a:r>
            <a:r>
              <a:rPr lang="tr-TR" dirty="0"/>
              <a:t> balon </a:t>
            </a:r>
            <a:r>
              <a:rPr lang="tr-TR" dirty="0" err="1"/>
              <a:t>jojeler</a:t>
            </a:r>
            <a:r>
              <a:rPr lang="tr-TR" dirty="0"/>
              <a:t> vardır. </a:t>
            </a:r>
            <a:r>
              <a:rPr lang="tr-TR" dirty="0" err="1"/>
              <a:t>Titrasyon</a:t>
            </a:r>
            <a:r>
              <a:rPr lang="tr-TR" dirty="0"/>
              <a:t> </a:t>
            </a:r>
            <a:r>
              <a:rPr lang="tr-TR" dirty="0" err="1"/>
              <a:t>işlemƖerinde</a:t>
            </a:r>
            <a:r>
              <a:rPr lang="tr-TR" dirty="0"/>
              <a:t> ayarlı çözelti hazırlamak ve saklamak için kullanılır. Balon ismini almasının nedeni, üst kısmının parmak kalınlığında ince uzun oluşu ve alt kısmının balon gibi yuvarlak olmasıdır. Balon </a:t>
            </a:r>
            <a:r>
              <a:rPr lang="tr-TR" dirty="0" err="1"/>
              <a:t>jojelerin</a:t>
            </a:r>
            <a:r>
              <a:rPr lang="tr-TR" dirty="0"/>
              <a:t> </a:t>
            </a:r>
            <a:r>
              <a:rPr lang="tr-TR" dirty="0" err="1"/>
              <a:t>şilifleri</a:t>
            </a:r>
            <a:r>
              <a:rPr lang="tr-TR" dirty="0"/>
              <a:t> (kapak) vardır ve ince boyun </a:t>
            </a:r>
            <a:r>
              <a:rPr lang="tr-TR" dirty="0" err="1"/>
              <a:t>kısımƖarında</a:t>
            </a:r>
            <a:r>
              <a:rPr lang="tr-TR" dirty="0"/>
              <a:t> kabın ölçü çizgisi net olarak belirtilmiştir. </a:t>
            </a:r>
            <a:r>
              <a:rPr lang="tr-TR" dirty="0" err="1"/>
              <a:t>Balonjoje</a:t>
            </a:r>
            <a:r>
              <a:rPr lang="tr-TR" dirty="0"/>
              <a:t> ile sıvı </a:t>
            </a:r>
            <a:r>
              <a:rPr lang="tr-TR" dirty="0" err="1"/>
              <a:t>hacimƖeri</a:t>
            </a:r>
            <a:r>
              <a:rPr lang="tr-TR" dirty="0"/>
              <a:t> hassas olarak ölçülür. Dikkat edilmesi gereken şey, balon </a:t>
            </a:r>
            <a:r>
              <a:rPr lang="tr-TR" dirty="0" err="1"/>
              <a:t>joje</a:t>
            </a:r>
            <a:r>
              <a:rPr lang="tr-TR" dirty="0"/>
              <a:t> içine konulan sıvının sıcaklığının balon </a:t>
            </a:r>
            <a:r>
              <a:rPr lang="tr-TR" dirty="0" err="1"/>
              <a:t>joje</a:t>
            </a:r>
            <a:r>
              <a:rPr lang="tr-TR" dirty="0"/>
              <a:t> üzerinde belirtilen sıcaklıkta olması gerektiğidir. Bu sıcaklık genellikle 20 °C’dir.</a:t>
            </a:r>
          </a:p>
        </p:txBody>
      </p:sp>
    </p:spTree>
    <p:extLst>
      <p:ext uri="{BB962C8B-B14F-4D97-AF65-F5344CB8AC3E}">
        <p14:creationId xmlns:p14="http://schemas.microsoft.com/office/powerpoint/2010/main" val="968795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BEHER</a:t>
            </a:r>
            <a:r>
              <a:rPr lang="tr-TR" dirty="0"/>
              <a:t/>
            </a:r>
            <a:br>
              <a:rPr lang="tr-TR" dirty="0"/>
            </a:br>
            <a:endParaRPr lang="tr-TR" dirty="0"/>
          </a:p>
        </p:txBody>
      </p:sp>
      <p:pic>
        <p:nvPicPr>
          <p:cNvPr id="4" name="İçerik Yer Tutucusu 3" descr="https://inovatifkimyadergisi.com/wp-content/uploads/2016/06/laboratuvar-malzemeleri-beher.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08104" y="1600201"/>
            <a:ext cx="3312368" cy="4205064"/>
          </a:xfrm>
          <a:prstGeom prst="rect">
            <a:avLst/>
          </a:prstGeom>
          <a:noFill/>
          <a:ln>
            <a:noFill/>
          </a:ln>
        </p:spPr>
      </p:pic>
      <p:sp>
        <p:nvSpPr>
          <p:cNvPr id="5" name="Dikdörtgen 4"/>
          <p:cNvSpPr/>
          <p:nvPr/>
        </p:nvSpPr>
        <p:spPr>
          <a:xfrm>
            <a:off x="683568" y="2274838"/>
            <a:ext cx="4176464" cy="2585323"/>
          </a:xfrm>
          <a:prstGeom prst="rect">
            <a:avLst/>
          </a:prstGeom>
        </p:spPr>
        <p:txBody>
          <a:bodyPr wrap="square">
            <a:spAutoFit/>
          </a:bodyPr>
          <a:lstStyle/>
          <a:p>
            <a:pPr algn="just"/>
            <a:r>
              <a:rPr lang="tr-TR" dirty="0"/>
              <a:t>Kimya laboratuvarlarında kullanılan bardağa benzer cam eşyadır. Çözelti hazırlama, maddelerin karıştırılması, aktarılması, ısıtma ve </a:t>
            </a:r>
            <a:r>
              <a:rPr lang="tr-TR" dirty="0" err="1"/>
              <a:t>kristallendirme</a:t>
            </a:r>
            <a:r>
              <a:rPr lang="tr-TR" dirty="0"/>
              <a:t> gibi birçok işlemde kullanılan silindirik  </a:t>
            </a:r>
            <a:r>
              <a:rPr lang="tr-TR" dirty="0" err="1"/>
              <a:t>biçimƖi</a:t>
            </a:r>
            <a:r>
              <a:rPr lang="tr-TR" dirty="0"/>
              <a:t> cam malzemelerdir. Yüksek sıcaklığa dayanıklı </a:t>
            </a:r>
            <a:r>
              <a:rPr lang="tr-TR" dirty="0" err="1"/>
              <a:t>temper</a:t>
            </a:r>
            <a:r>
              <a:rPr lang="tr-TR" dirty="0"/>
              <a:t> camdan üretilmiştir. Ağız kısmında sıvının kolayca akması için oluklu bir kısım vardır. </a:t>
            </a:r>
          </a:p>
        </p:txBody>
      </p:sp>
    </p:spTree>
    <p:extLst>
      <p:ext uri="{BB962C8B-B14F-4D97-AF65-F5344CB8AC3E}">
        <p14:creationId xmlns:p14="http://schemas.microsoft.com/office/powerpoint/2010/main" val="2741155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ERLEN</a:t>
            </a:r>
            <a:endParaRPr lang="tr-TR" dirty="0"/>
          </a:p>
        </p:txBody>
      </p:sp>
      <p:pic>
        <p:nvPicPr>
          <p:cNvPr id="4" name="İçerik Yer Tutucusu 3" descr="Erlenmayer, Cam, Şilifli, 250 ml, 29\3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24127" y="1885950"/>
            <a:ext cx="3312369" cy="3695700"/>
          </a:xfrm>
          <a:prstGeom prst="rect">
            <a:avLst/>
          </a:prstGeom>
          <a:noFill/>
          <a:ln>
            <a:noFill/>
          </a:ln>
        </p:spPr>
      </p:pic>
      <p:sp>
        <p:nvSpPr>
          <p:cNvPr id="5" name="Dikdörtgen 4"/>
          <p:cNvSpPr/>
          <p:nvPr/>
        </p:nvSpPr>
        <p:spPr>
          <a:xfrm>
            <a:off x="539552" y="2274838"/>
            <a:ext cx="5040560" cy="2031325"/>
          </a:xfrm>
          <a:prstGeom prst="rect">
            <a:avLst/>
          </a:prstGeom>
        </p:spPr>
        <p:txBody>
          <a:bodyPr wrap="square">
            <a:spAutoFit/>
          </a:bodyPr>
          <a:lstStyle/>
          <a:p>
            <a:pPr algn="just"/>
            <a:r>
              <a:rPr lang="tr-TR" dirty="0"/>
              <a:t>Kimya laboratuvarlarında kullanılan bardağa benzer cam eşyadır. Çözelti hazırlama, maddelerin karıştırılması, aktarılması, ısıtma ve </a:t>
            </a:r>
            <a:r>
              <a:rPr lang="tr-TR" dirty="0" err="1"/>
              <a:t>kristallendirme</a:t>
            </a:r>
            <a:r>
              <a:rPr lang="tr-TR" dirty="0"/>
              <a:t> gibi birçok işlemde kullanılan silindirik </a:t>
            </a:r>
            <a:r>
              <a:rPr lang="tr-TR" dirty="0" err="1"/>
              <a:t>biçimƖi</a:t>
            </a:r>
            <a:r>
              <a:rPr lang="tr-TR" dirty="0"/>
              <a:t> cam 5 malzemelerdir. Yüksek sıcaklığa dayanıklı </a:t>
            </a:r>
            <a:r>
              <a:rPr lang="tr-TR" dirty="0" err="1"/>
              <a:t>temper</a:t>
            </a:r>
            <a:r>
              <a:rPr lang="tr-TR" dirty="0"/>
              <a:t> camdan üretilmiştir. Ağız kısmında sıvının kolayca akması için oluklu bir kısım vardır. </a:t>
            </a:r>
          </a:p>
        </p:txBody>
      </p:sp>
    </p:spTree>
    <p:extLst>
      <p:ext uri="{BB962C8B-B14F-4D97-AF65-F5344CB8AC3E}">
        <p14:creationId xmlns:p14="http://schemas.microsoft.com/office/powerpoint/2010/main" val="3899673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rmAutofit fontScale="90000"/>
          </a:bodyPr>
          <a:lstStyle/>
          <a:p>
            <a:r>
              <a:rPr lang="tr-TR" b="1" dirty="0" smtClean="0"/>
              <a:t/>
            </a:r>
            <a:br>
              <a:rPr lang="tr-TR" b="1" dirty="0" smtClean="0"/>
            </a:br>
            <a:r>
              <a:rPr lang="tr-TR" b="1" dirty="0" smtClean="0"/>
              <a:t>DENEY </a:t>
            </a:r>
            <a:r>
              <a:rPr lang="tr-TR" b="1" dirty="0"/>
              <a:t>TÜPÜ</a:t>
            </a:r>
            <a:r>
              <a:rPr lang="tr-TR" dirty="0"/>
              <a:t/>
            </a:r>
            <a:br>
              <a:rPr lang="tr-TR" dirty="0"/>
            </a:br>
            <a:endParaRPr lang="tr-TR" dirty="0"/>
          </a:p>
        </p:txBody>
      </p:sp>
      <p:pic>
        <p:nvPicPr>
          <p:cNvPr id="4" name="İçerik Yer Tutucusu 3" descr="deney tüpü ile ilgili görsel sonucu"/>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20072" y="1844823"/>
            <a:ext cx="3744416" cy="4032449"/>
          </a:xfrm>
          <a:prstGeom prst="rect">
            <a:avLst/>
          </a:prstGeom>
          <a:noFill/>
          <a:ln>
            <a:noFill/>
          </a:ln>
        </p:spPr>
      </p:pic>
      <p:sp>
        <p:nvSpPr>
          <p:cNvPr id="5" name="Dikdörtgen 4"/>
          <p:cNvSpPr/>
          <p:nvPr/>
        </p:nvSpPr>
        <p:spPr>
          <a:xfrm>
            <a:off x="539552" y="2136339"/>
            <a:ext cx="4536504" cy="2585323"/>
          </a:xfrm>
          <a:prstGeom prst="rect">
            <a:avLst/>
          </a:prstGeom>
        </p:spPr>
        <p:txBody>
          <a:bodyPr wrap="square">
            <a:spAutoFit/>
          </a:bodyPr>
          <a:lstStyle/>
          <a:p>
            <a:pPr algn="just"/>
            <a:r>
              <a:rPr lang="tr-TR" dirty="0"/>
              <a:t>İnce uzun, bir tarafı kapalı bir tarafı açık, içine kimyasalların konulduğu 100 °C sıcaklığa dayanabilen deney aracıdır. Maddelerin birbirleriyle etkileşimini gözlemek amacıyla kullanılan silindirik </a:t>
            </a:r>
            <a:r>
              <a:rPr lang="tr-TR" dirty="0" err="1"/>
              <a:t>biçimƖi</a:t>
            </a:r>
            <a:r>
              <a:rPr lang="tr-TR" dirty="0"/>
              <a:t>, küçük çaplı cam malzemelerdir. Çeşitli ebatlarda olanları vardır. En sık kullanılanları 15 x 1,5 cm ebadında olanlarıdır. Kalitatif analizlerde basit tanıma deneylerinde kullanılır.</a:t>
            </a:r>
          </a:p>
        </p:txBody>
      </p:sp>
    </p:spTree>
    <p:extLst>
      <p:ext uri="{BB962C8B-B14F-4D97-AF65-F5344CB8AC3E}">
        <p14:creationId xmlns:p14="http://schemas.microsoft.com/office/powerpoint/2010/main" val="1198445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MEZÜR</a:t>
            </a:r>
            <a:r>
              <a:rPr lang="tr-TR" dirty="0"/>
              <a:t/>
            </a:r>
            <a:br>
              <a:rPr lang="tr-TR" dirty="0"/>
            </a:br>
            <a:endParaRPr lang="tr-TR" dirty="0"/>
          </a:p>
        </p:txBody>
      </p:sp>
      <p:pic>
        <p:nvPicPr>
          <p:cNvPr id="4" name="İçerik Yer Tutucusu 3" descr="https://inovatifkimyadergisi.com/wp-content/uploads/2016/06/laboratuvar-malzemeleri-mezur.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84168" y="2010569"/>
            <a:ext cx="2232248" cy="3705225"/>
          </a:xfrm>
          <a:prstGeom prst="rect">
            <a:avLst/>
          </a:prstGeom>
          <a:noFill/>
          <a:ln>
            <a:noFill/>
          </a:ln>
        </p:spPr>
      </p:pic>
      <p:sp>
        <p:nvSpPr>
          <p:cNvPr id="5" name="Dikdörtgen 4"/>
          <p:cNvSpPr/>
          <p:nvPr/>
        </p:nvSpPr>
        <p:spPr>
          <a:xfrm>
            <a:off x="683568" y="1859340"/>
            <a:ext cx="4608512" cy="3139321"/>
          </a:xfrm>
          <a:prstGeom prst="rect">
            <a:avLst/>
          </a:prstGeom>
        </p:spPr>
        <p:txBody>
          <a:bodyPr wrap="square">
            <a:spAutoFit/>
          </a:bodyPr>
          <a:lstStyle/>
          <a:p>
            <a:pPr algn="just"/>
            <a:r>
              <a:rPr lang="tr-TR" dirty="0"/>
              <a:t>Dereceli silindir şeklindedir. Saf sıvıların ve çözeltilerin hacmini ölçmek için kullanılan, üzerinde </a:t>
            </a:r>
            <a:r>
              <a:rPr lang="tr-TR" dirty="0" err="1"/>
              <a:t>mƖ</a:t>
            </a:r>
            <a:r>
              <a:rPr lang="tr-TR" dirty="0"/>
              <a:t> cinsinden bölmeler bulunan cam kap olarak  </a:t>
            </a:r>
            <a:r>
              <a:rPr lang="tr-TR" dirty="0" err="1"/>
              <a:t>tanımƖayabiliriz</a:t>
            </a:r>
            <a:r>
              <a:rPr lang="tr-TR" dirty="0"/>
              <a:t>. Genel olarak 50-1000 </a:t>
            </a:r>
            <a:r>
              <a:rPr lang="tr-TR" dirty="0" err="1"/>
              <a:t>mƖ</a:t>
            </a:r>
            <a:r>
              <a:rPr lang="tr-TR" dirty="0"/>
              <a:t> arası sıvıların </a:t>
            </a:r>
            <a:r>
              <a:rPr lang="tr-TR" dirty="0" err="1"/>
              <a:t>hacimƖerini</a:t>
            </a:r>
            <a:r>
              <a:rPr lang="tr-TR" dirty="0"/>
              <a:t> çok daha iyi ölçer. Biyokimya laboratuvarlarında, idrar </a:t>
            </a:r>
            <a:r>
              <a:rPr lang="tr-TR" dirty="0" err="1"/>
              <a:t>dansitesi</a:t>
            </a:r>
            <a:r>
              <a:rPr lang="tr-TR" dirty="0"/>
              <a:t> ölçmede, </a:t>
            </a:r>
            <a:r>
              <a:rPr lang="tr-TR" dirty="0" err="1"/>
              <a:t>besiyeri</a:t>
            </a:r>
            <a:r>
              <a:rPr lang="tr-TR" dirty="0"/>
              <a:t> ve boyaların hazırlanışı sırasında kullanılır. Ancak sıvıların yaklaşık </a:t>
            </a:r>
            <a:r>
              <a:rPr lang="tr-TR" dirty="0" err="1"/>
              <a:t>hacimƖerinin</a:t>
            </a:r>
            <a:r>
              <a:rPr lang="tr-TR" dirty="0"/>
              <a:t> </a:t>
            </a:r>
            <a:r>
              <a:rPr lang="tr-TR" dirty="0" err="1"/>
              <a:t>ölçümƖerinde</a:t>
            </a:r>
            <a:r>
              <a:rPr lang="tr-TR" dirty="0"/>
              <a:t> ve aktarılmalarında kullanılır, çok hassas ölçü kapları değildir.</a:t>
            </a:r>
          </a:p>
        </p:txBody>
      </p:sp>
    </p:spTree>
    <p:extLst>
      <p:ext uri="{BB962C8B-B14F-4D97-AF65-F5344CB8AC3E}">
        <p14:creationId xmlns:p14="http://schemas.microsoft.com/office/powerpoint/2010/main" val="3316654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PİPET</a:t>
            </a:r>
            <a:r>
              <a:rPr lang="tr-TR" dirty="0"/>
              <a:t/>
            </a:r>
            <a:br>
              <a:rPr lang="tr-TR" dirty="0"/>
            </a:br>
            <a:endParaRPr lang="tr-TR" dirty="0"/>
          </a:p>
        </p:txBody>
      </p:sp>
      <p:pic>
        <p:nvPicPr>
          <p:cNvPr id="4" name="İçerik Yer Tutucusu 3" descr="https://inovatifkimyadergisi.com/wp-content/uploads/2016/06/laboratuvar-malzemeleri-pipet.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92080" y="1958181"/>
            <a:ext cx="3851920" cy="3810000"/>
          </a:xfrm>
          <a:prstGeom prst="rect">
            <a:avLst/>
          </a:prstGeom>
          <a:noFill/>
          <a:ln>
            <a:noFill/>
          </a:ln>
        </p:spPr>
      </p:pic>
      <p:sp>
        <p:nvSpPr>
          <p:cNvPr id="5" name="Dikdörtgen 4"/>
          <p:cNvSpPr/>
          <p:nvPr/>
        </p:nvSpPr>
        <p:spPr>
          <a:xfrm>
            <a:off x="755576" y="1859340"/>
            <a:ext cx="4680520" cy="3139321"/>
          </a:xfrm>
          <a:prstGeom prst="rect">
            <a:avLst/>
          </a:prstGeom>
        </p:spPr>
        <p:txBody>
          <a:bodyPr wrap="square">
            <a:spAutoFit/>
          </a:bodyPr>
          <a:lstStyle/>
          <a:p>
            <a:pPr algn="just"/>
            <a:r>
              <a:rPr lang="tr-TR" dirty="0"/>
              <a:t>Çok hassas ve az miktardaki sıvı </a:t>
            </a:r>
            <a:r>
              <a:rPr lang="tr-TR" dirty="0" err="1"/>
              <a:t>hacimƖerinin</a:t>
            </a:r>
            <a:r>
              <a:rPr lang="tr-TR" dirty="0"/>
              <a:t> ölçümünde, sıvı maddeleri istenilen ölçüde bir kaptan bir diğer kaba aktarmada kullanılan cam malzemelerdir. Dereceli ve tam ölçülü pipetler olmak üzere iki gruba ayrılır. Dereceli pipetlerden 1 </a:t>
            </a:r>
            <a:r>
              <a:rPr lang="tr-TR" dirty="0" err="1"/>
              <a:t>mƖ</a:t>
            </a:r>
            <a:r>
              <a:rPr lang="tr-TR" dirty="0"/>
              <a:t>, 5 </a:t>
            </a:r>
            <a:r>
              <a:rPr lang="tr-TR" dirty="0" err="1"/>
              <a:t>mƖ</a:t>
            </a:r>
            <a:r>
              <a:rPr lang="tr-TR" dirty="0"/>
              <a:t>, 10 </a:t>
            </a:r>
            <a:r>
              <a:rPr lang="tr-TR" dirty="0" err="1"/>
              <a:t>mƖ’lik</a:t>
            </a:r>
            <a:r>
              <a:rPr lang="tr-TR" dirty="0"/>
              <a:t> pipetler laboratuvarda en çok kullanılan pipetlerdendir. Laboratuvarlarda en çok kullanılan dereceli, otomatik ve tek </a:t>
            </a:r>
            <a:r>
              <a:rPr lang="tr-TR" dirty="0" err="1"/>
              <a:t>kullanımƖık</a:t>
            </a:r>
            <a:r>
              <a:rPr lang="tr-TR" dirty="0"/>
              <a:t> pipetlerdir. Hangi hacim için olduğu ve ayarlandığı sıcaklık üzerinde yazılıdır.</a:t>
            </a:r>
          </a:p>
        </p:txBody>
      </p:sp>
    </p:spTree>
    <p:extLst>
      <p:ext uri="{BB962C8B-B14F-4D97-AF65-F5344CB8AC3E}">
        <p14:creationId xmlns:p14="http://schemas.microsoft.com/office/powerpoint/2010/main" val="2960329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BALON</a:t>
            </a:r>
            <a:r>
              <a:rPr lang="tr-TR" dirty="0"/>
              <a:t/>
            </a:r>
            <a:br>
              <a:rPr lang="tr-TR" dirty="0"/>
            </a:br>
            <a:endParaRPr lang="tr-TR" dirty="0"/>
          </a:p>
        </p:txBody>
      </p:sp>
      <p:pic>
        <p:nvPicPr>
          <p:cNvPr id="4" name="İçerik Yer Tutucusu 3" descr="laboratuvar-malzemeleri-balon"/>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3" y="1700808"/>
            <a:ext cx="2664295" cy="3376811"/>
          </a:xfrm>
          <a:prstGeom prst="rect">
            <a:avLst/>
          </a:prstGeom>
          <a:noFill/>
          <a:ln>
            <a:noFill/>
          </a:ln>
        </p:spPr>
      </p:pic>
      <p:sp>
        <p:nvSpPr>
          <p:cNvPr id="5" name="Dikdörtgen 4"/>
          <p:cNvSpPr/>
          <p:nvPr/>
        </p:nvSpPr>
        <p:spPr>
          <a:xfrm>
            <a:off x="3779912" y="1772816"/>
            <a:ext cx="4572000" cy="1477328"/>
          </a:xfrm>
          <a:prstGeom prst="rect">
            <a:avLst/>
          </a:prstGeom>
        </p:spPr>
        <p:txBody>
          <a:bodyPr>
            <a:spAutoFit/>
          </a:bodyPr>
          <a:lstStyle/>
          <a:p>
            <a:pPr algn="just"/>
            <a:r>
              <a:rPr lang="tr-TR" dirty="0"/>
              <a:t>Adi balon olarak da adlandırabiliriz. Çözeltileri hazırlamada, ısıtma ve kaynatma </a:t>
            </a:r>
            <a:r>
              <a:rPr lang="tr-TR" dirty="0" err="1"/>
              <a:t>işlemƖerinde</a:t>
            </a:r>
            <a:r>
              <a:rPr lang="tr-TR" dirty="0"/>
              <a:t> ve geri soğutucuya takılarak çeşitli deney düzeneklerinin hazırlanmasında kullanılan cam malzemelerdir. </a:t>
            </a:r>
          </a:p>
        </p:txBody>
      </p:sp>
    </p:spTree>
    <p:extLst>
      <p:ext uri="{BB962C8B-B14F-4D97-AF65-F5344CB8AC3E}">
        <p14:creationId xmlns:p14="http://schemas.microsoft.com/office/powerpoint/2010/main" val="1803214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BÜRET</a:t>
            </a:r>
            <a:r>
              <a:rPr lang="tr-TR" dirty="0"/>
              <a:t/>
            </a:r>
            <a:br>
              <a:rPr lang="tr-TR" dirty="0"/>
            </a:br>
            <a:endParaRPr lang="tr-TR" dirty="0"/>
          </a:p>
        </p:txBody>
      </p:sp>
      <p:pic>
        <p:nvPicPr>
          <p:cNvPr id="4" name="İçerik Yer Tutucusu 3" descr="Büret ile ilgili görsel sonucu"/>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12160" y="692696"/>
            <a:ext cx="1944216" cy="4084885"/>
          </a:xfrm>
          <a:prstGeom prst="rect">
            <a:avLst/>
          </a:prstGeom>
          <a:noFill/>
          <a:ln>
            <a:noFill/>
          </a:ln>
        </p:spPr>
      </p:pic>
      <p:sp>
        <p:nvSpPr>
          <p:cNvPr id="5" name="Dikdörtgen 4"/>
          <p:cNvSpPr/>
          <p:nvPr/>
        </p:nvSpPr>
        <p:spPr>
          <a:xfrm>
            <a:off x="899592" y="1443841"/>
            <a:ext cx="4392488" cy="4247317"/>
          </a:xfrm>
          <a:prstGeom prst="rect">
            <a:avLst/>
          </a:prstGeom>
        </p:spPr>
        <p:txBody>
          <a:bodyPr wrap="square">
            <a:spAutoFit/>
          </a:bodyPr>
          <a:lstStyle/>
          <a:p>
            <a:pPr algn="just"/>
            <a:r>
              <a:rPr lang="tr-TR" dirty="0" err="1"/>
              <a:t>Titrasyon</a:t>
            </a:r>
            <a:r>
              <a:rPr lang="tr-TR" dirty="0"/>
              <a:t> </a:t>
            </a:r>
            <a:r>
              <a:rPr lang="tr-TR" dirty="0" err="1"/>
              <a:t>işlemƖerinde</a:t>
            </a:r>
            <a:r>
              <a:rPr lang="tr-TR" dirty="0"/>
              <a:t> ve belli hacimde sıvı alınmasında kullanılan altı musluklu, genellikle 50 </a:t>
            </a:r>
            <a:r>
              <a:rPr lang="tr-TR" dirty="0" err="1"/>
              <a:t>mƖ</a:t>
            </a:r>
            <a:r>
              <a:rPr lang="tr-TR" dirty="0"/>
              <a:t> </a:t>
            </a:r>
            <a:r>
              <a:rPr lang="tr-TR" dirty="0" err="1"/>
              <a:t>hacimƖi</a:t>
            </a:r>
            <a:r>
              <a:rPr lang="tr-TR" dirty="0"/>
              <a:t>, üzeri çizgilerle derecelendirilmiş boru şeklindeki cam malzemedir. Genelde pipet ile karıştırılır. Özel bir tutuş stili vardır. Analitik kimya laboratuvarında </a:t>
            </a:r>
            <a:r>
              <a:rPr lang="tr-TR" dirty="0" err="1"/>
              <a:t>titrasyon</a:t>
            </a:r>
            <a:r>
              <a:rPr lang="tr-TR" dirty="0"/>
              <a:t> </a:t>
            </a:r>
            <a:r>
              <a:rPr lang="tr-TR" dirty="0" err="1"/>
              <a:t>işlemƖerinde</a:t>
            </a:r>
            <a:r>
              <a:rPr lang="tr-TR" dirty="0"/>
              <a:t> kullanılır. Musluk sol tarafta iken sağ elin iki parmağı ile musluk tutularak işlem gerçekleştirilir. Bu şekilde kullanılan </a:t>
            </a:r>
            <a:r>
              <a:rPr lang="tr-TR" dirty="0" err="1"/>
              <a:t>büret</a:t>
            </a:r>
            <a:r>
              <a:rPr lang="tr-TR" dirty="0"/>
              <a:t> ile daha </a:t>
            </a:r>
            <a:r>
              <a:rPr lang="tr-TR" dirty="0" err="1"/>
              <a:t>verimƖi</a:t>
            </a:r>
            <a:r>
              <a:rPr lang="tr-TR" dirty="0"/>
              <a:t> bir deneysel çalışma gerçekleştirilir. </a:t>
            </a:r>
            <a:r>
              <a:rPr lang="tr-TR" dirty="0" err="1"/>
              <a:t>Büretlerin</a:t>
            </a:r>
            <a:r>
              <a:rPr lang="tr-TR" dirty="0"/>
              <a:t> hem otomatik hem de manuel olanları vardır. Genellikle 25-50-100 </a:t>
            </a:r>
            <a:r>
              <a:rPr lang="tr-TR" dirty="0" err="1"/>
              <a:t>mƖ</a:t>
            </a:r>
            <a:r>
              <a:rPr lang="tr-TR" dirty="0"/>
              <a:t> hacmindedir. </a:t>
            </a:r>
            <a:r>
              <a:rPr lang="tr-TR" dirty="0" err="1"/>
              <a:t>Titrasyon</a:t>
            </a:r>
            <a:r>
              <a:rPr lang="tr-TR" dirty="0"/>
              <a:t> </a:t>
            </a:r>
            <a:r>
              <a:rPr lang="tr-TR" dirty="0" err="1"/>
              <a:t>işlemƖerinde</a:t>
            </a:r>
            <a:r>
              <a:rPr lang="tr-TR" dirty="0"/>
              <a:t> sıvı </a:t>
            </a:r>
            <a:r>
              <a:rPr lang="tr-TR" dirty="0" err="1"/>
              <a:t>hacimƖerini</a:t>
            </a:r>
            <a:r>
              <a:rPr lang="tr-TR" dirty="0"/>
              <a:t> ölçmede kullanılır.</a:t>
            </a:r>
          </a:p>
        </p:txBody>
      </p:sp>
    </p:spTree>
    <p:extLst>
      <p:ext uri="{BB962C8B-B14F-4D97-AF65-F5344CB8AC3E}">
        <p14:creationId xmlns:p14="http://schemas.microsoft.com/office/powerpoint/2010/main" val="1114323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DESİKATÖR</a:t>
            </a:r>
            <a:r>
              <a:rPr lang="tr-TR" dirty="0"/>
              <a:t/>
            </a:r>
            <a:br>
              <a:rPr lang="tr-TR" dirty="0"/>
            </a:br>
            <a:endParaRPr lang="tr-TR" dirty="0"/>
          </a:p>
        </p:txBody>
      </p:sp>
      <p:pic>
        <p:nvPicPr>
          <p:cNvPr id="4" name="İçerik Yer Tutucusu 3" descr="laboratuvar-malzemeleri-desikato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92080" y="1600200"/>
            <a:ext cx="3851920" cy="4525963"/>
          </a:xfrm>
          <a:prstGeom prst="rect">
            <a:avLst/>
          </a:prstGeom>
          <a:noFill/>
          <a:ln>
            <a:noFill/>
          </a:ln>
        </p:spPr>
      </p:pic>
      <p:sp>
        <p:nvSpPr>
          <p:cNvPr id="5" name="Dikdörtgen 4"/>
          <p:cNvSpPr/>
          <p:nvPr/>
        </p:nvSpPr>
        <p:spPr>
          <a:xfrm>
            <a:off x="971600" y="1859340"/>
            <a:ext cx="4320480" cy="3416320"/>
          </a:xfrm>
          <a:prstGeom prst="rect">
            <a:avLst/>
          </a:prstGeom>
        </p:spPr>
        <p:txBody>
          <a:bodyPr wrap="square">
            <a:spAutoFit/>
          </a:bodyPr>
          <a:lstStyle/>
          <a:p>
            <a:pPr algn="just"/>
            <a:r>
              <a:rPr lang="tr-TR" dirty="0"/>
              <a:t>Genellikle katı kimyasalların nem almadan bekletilmesinde veya saklanmasında kullanılan cam malzemelerdir. Tabanında nem çekici maddeler vardır. Bunlardan en çok kullanılanları kalsiyum klorür ve </a:t>
            </a:r>
            <a:r>
              <a:rPr lang="tr-TR" dirty="0" err="1"/>
              <a:t>silikajeldir</a:t>
            </a:r>
            <a:r>
              <a:rPr lang="tr-TR" dirty="0"/>
              <a:t>. Desikatörü </a:t>
            </a:r>
            <a:r>
              <a:rPr lang="tr-TR" dirty="0" err="1"/>
              <a:t>tanımƖamak</a:t>
            </a:r>
            <a:r>
              <a:rPr lang="tr-TR" dirty="0"/>
              <a:t> gerekirse nem tutucu olarak içine kalsiyum klorür veya </a:t>
            </a:r>
            <a:r>
              <a:rPr lang="tr-TR" dirty="0" err="1"/>
              <a:t>silikajel</a:t>
            </a:r>
            <a:r>
              <a:rPr lang="tr-TR" dirty="0"/>
              <a:t> konulan ve kurutma dolabında kurutulan örneklerin havanın nemini almadan soğuması için kullanılan kapaklı cam kaplardır. İki türü vardır, normal desikatör ve </a:t>
            </a:r>
            <a:r>
              <a:rPr lang="tr-TR" dirty="0" err="1"/>
              <a:t>vakumƖu</a:t>
            </a:r>
            <a:r>
              <a:rPr lang="tr-TR" dirty="0"/>
              <a:t> desikatör</a:t>
            </a:r>
          </a:p>
        </p:txBody>
      </p:sp>
    </p:spTree>
    <p:extLst>
      <p:ext uri="{BB962C8B-B14F-4D97-AF65-F5344CB8AC3E}">
        <p14:creationId xmlns:p14="http://schemas.microsoft.com/office/powerpoint/2010/main" val="4103052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u="sng" dirty="0"/>
              <a:t>PETRİ KABI</a:t>
            </a:r>
            <a:r>
              <a:rPr lang="tr-TR" dirty="0"/>
              <a:t/>
            </a:r>
            <a:br>
              <a:rPr lang="tr-TR" dirty="0"/>
            </a:br>
            <a:endParaRPr lang="tr-TR" dirty="0"/>
          </a:p>
        </p:txBody>
      </p:sp>
      <p:pic>
        <p:nvPicPr>
          <p:cNvPr id="4" name="İçerik Yer Tutucusu 3" descr="https://inovatifkimyadergisi.com/wp-content/uploads/2016/06/laboratuvar-malzemeleri-petri-kabi.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55976" y="1600200"/>
            <a:ext cx="3600400" cy="4525963"/>
          </a:xfrm>
          <a:prstGeom prst="rect">
            <a:avLst/>
          </a:prstGeom>
          <a:noFill/>
          <a:ln>
            <a:noFill/>
          </a:ln>
        </p:spPr>
      </p:pic>
      <p:sp>
        <p:nvSpPr>
          <p:cNvPr id="5" name="Dikdörtgen 4"/>
          <p:cNvSpPr/>
          <p:nvPr/>
        </p:nvSpPr>
        <p:spPr>
          <a:xfrm>
            <a:off x="395536" y="2690336"/>
            <a:ext cx="4104456" cy="1477328"/>
          </a:xfrm>
          <a:prstGeom prst="rect">
            <a:avLst/>
          </a:prstGeom>
        </p:spPr>
        <p:txBody>
          <a:bodyPr wrap="square">
            <a:spAutoFit/>
          </a:bodyPr>
          <a:lstStyle/>
          <a:p>
            <a:pPr algn="just" fontAlgn="base"/>
            <a:r>
              <a:rPr lang="tr-TR" dirty="0"/>
              <a:t>Basit bir cam veya plastik silindir şeklinde kapaklı kaptır. Cam </a:t>
            </a:r>
            <a:r>
              <a:rPr lang="tr-TR" dirty="0" err="1"/>
              <a:t>petri</a:t>
            </a:r>
            <a:r>
              <a:rPr lang="tr-TR" dirty="0"/>
              <a:t> kapları sterilize edilerek  yeniden kullanılabilir. </a:t>
            </a:r>
            <a:r>
              <a:rPr lang="tr-TR" dirty="0" err="1"/>
              <a:t>Petri</a:t>
            </a:r>
            <a:r>
              <a:rPr lang="tr-TR" dirty="0"/>
              <a:t> kapları genellikle mikrobiyoloji </a:t>
            </a:r>
            <a:r>
              <a:rPr lang="tr-TR" dirty="0" err="1"/>
              <a:t>labaratuarlarında</a:t>
            </a:r>
            <a:r>
              <a:rPr lang="tr-TR" dirty="0"/>
              <a:t> kullanılır</a:t>
            </a:r>
          </a:p>
        </p:txBody>
      </p:sp>
    </p:spTree>
    <p:extLst>
      <p:ext uri="{BB962C8B-B14F-4D97-AF65-F5344CB8AC3E}">
        <p14:creationId xmlns:p14="http://schemas.microsoft.com/office/powerpoint/2010/main" val="256242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u="sng" dirty="0"/>
              <a:t>SAAT CAMI</a:t>
            </a:r>
            <a:r>
              <a:rPr lang="tr-TR" dirty="0"/>
              <a:t/>
            </a:r>
            <a:br>
              <a:rPr lang="tr-TR" dirty="0"/>
            </a:br>
            <a:endParaRPr lang="tr-TR" dirty="0"/>
          </a:p>
        </p:txBody>
      </p:sp>
      <p:pic>
        <p:nvPicPr>
          <p:cNvPr id="4" name="İçerik Yer Tutucusu 3" descr="laboratuvar-malzemeleri-saat-cami"/>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2492896"/>
            <a:ext cx="3228950" cy="2743200"/>
          </a:xfrm>
          <a:prstGeom prst="rect">
            <a:avLst/>
          </a:prstGeom>
          <a:noFill/>
          <a:ln>
            <a:noFill/>
          </a:ln>
        </p:spPr>
      </p:pic>
      <p:sp>
        <p:nvSpPr>
          <p:cNvPr id="5" name="Dikdörtgen 4"/>
          <p:cNvSpPr/>
          <p:nvPr/>
        </p:nvSpPr>
        <p:spPr>
          <a:xfrm>
            <a:off x="5148064" y="2967335"/>
            <a:ext cx="3168352" cy="1200329"/>
          </a:xfrm>
          <a:prstGeom prst="rect">
            <a:avLst/>
          </a:prstGeom>
        </p:spPr>
        <p:txBody>
          <a:bodyPr wrap="square">
            <a:spAutoFit/>
          </a:bodyPr>
          <a:lstStyle/>
          <a:p>
            <a:pPr algn="just"/>
            <a:r>
              <a:rPr lang="tr-TR" dirty="0"/>
              <a:t>Az miktardaki katı maddelerin ısıtma ve kurutma işlemleri ile tartımda kullanılan konkav yapılı cam malzemelerdir</a:t>
            </a:r>
          </a:p>
        </p:txBody>
      </p:sp>
    </p:spTree>
    <p:extLst>
      <p:ext uri="{BB962C8B-B14F-4D97-AF65-F5344CB8AC3E}">
        <p14:creationId xmlns:p14="http://schemas.microsoft.com/office/powerpoint/2010/main" val="322599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HUNİ</a:t>
            </a:r>
          </a:p>
        </p:txBody>
      </p:sp>
      <p:pic>
        <p:nvPicPr>
          <p:cNvPr id="4" name="İçerik Yer Tutucusu 3" descr="https://inovatifkimyadergisi.com/wp-content/uploads/2016/06/laboratuvar-malzemeleri-huni.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9" y="1700807"/>
            <a:ext cx="3096344" cy="2952329"/>
          </a:xfrm>
          <a:prstGeom prst="rect">
            <a:avLst/>
          </a:prstGeom>
          <a:noFill/>
          <a:ln>
            <a:noFill/>
          </a:ln>
        </p:spPr>
      </p:pic>
      <p:sp>
        <p:nvSpPr>
          <p:cNvPr id="5" name="Dikdörtgen 4"/>
          <p:cNvSpPr/>
          <p:nvPr/>
        </p:nvSpPr>
        <p:spPr>
          <a:xfrm>
            <a:off x="3635896" y="1859340"/>
            <a:ext cx="4824536" cy="2862322"/>
          </a:xfrm>
          <a:prstGeom prst="rect">
            <a:avLst/>
          </a:prstGeom>
        </p:spPr>
        <p:txBody>
          <a:bodyPr wrap="square">
            <a:spAutoFit/>
          </a:bodyPr>
          <a:lstStyle/>
          <a:p>
            <a:pPr algn="just"/>
            <a:r>
              <a:rPr lang="tr-TR" dirty="0"/>
              <a:t>Kimya laboratuvarında ihtiyaç duyduğumuz araçlardan biridir. Süzme işleminde, sıvıların geniş ağızlı bir kaptan dar ağızlı bir kaba aktarılmasında ve toz halindeki katıların dar boğazlı kaplara aktarılmasında kullanılan cam veya plastik malzemelerdir. Cam olanlar adi ve kantitatif olmak üzere iki çeşittir. Kantitatif huni </a:t>
            </a:r>
            <a:r>
              <a:rPr lang="tr-TR" dirty="0" err="1"/>
              <a:t>gravimetrik</a:t>
            </a:r>
            <a:r>
              <a:rPr lang="tr-TR" dirty="0"/>
              <a:t> analizde süzme </a:t>
            </a:r>
            <a:r>
              <a:rPr lang="tr-TR" dirty="0" err="1"/>
              <a:t>işlemƖerinde</a:t>
            </a:r>
            <a:r>
              <a:rPr lang="tr-TR" dirty="0"/>
              <a:t> kullanılır. Boynu diğer hunilere göre daha ince ve uzundur. Bu özellik yaptığı vakum ile hızlı bir süzme sağlar.</a:t>
            </a:r>
          </a:p>
        </p:txBody>
      </p:sp>
    </p:spTree>
    <p:extLst>
      <p:ext uri="{BB962C8B-B14F-4D97-AF65-F5344CB8AC3E}">
        <p14:creationId xmlns:p14="http://schemas.microsoft.com/office/powerpoint/2010/main" val="2323735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REAKTİF ŞİŞE</a:t>
            </a:r>
            <a:br>
              <a:rPr lang="tr-TR" dirty="0"/>
            </a:br>
            <a:endParaRPr lang="tr-TR" dirty="0"/>
          </a:p>
        </p:txBody>
      </p:sp>
      <p:pic>
        <p:nvPicPr>
          <p:cNvPr id="4" name="İçerik Yer Tutucusu 3" descr="https://inovatifkimyadergisi.com/wp-content/uploads/2016/06/laboratuvar-malzemeleri-sise.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2305844"/>
            <a:ext cx="2664296" cy="3114675"/>
          </a:xfrm>
          <a:prstGeom prst="rect">
            <a:avLst/>
          </a:prstGeom>
          <a:noFill/>
          <a:ln>
            <a:noFill/>
          </a:ln>
        </p:spPr>
      </p:pic>
      <p:sp>
        <p:nvSpPr>
          <p:cNvPr id="5" name="Dikdörtgen 4"/>
          <p:cNvSpPr/>
          <p:nvPr/>
        </p:nvSpPr>
        <p:spPr>
          <a:xfrm>
            <a:off x="3923928" y="2274838"/>
            <a:ext cx="4248472" cy="2031325"/>
          </a:xfrm>
          <a:prstGeom prst="rect">
            <a:avLst/>
          </a:prstGeom>
        </p:spPr>
        <p:txBody>
          <a:bodyPr wrap="square">
            <a:spAutoFit/>
          </a:bodyPr>
          <a:lstStyle/>
          <a:p>
            <a:pPr algn="just"/>
            <a:r>
              <a:rPr lang="tr-TR" dirty="0"/>
              <a:t>Hazırlanan çözeltilerin saklandığı, silindirik şekilde, dar boyunlu, kapağı ya da tıkacı olan beyaz ya da koyu renkli (çözeltinin ışıktan etkilenmemesi için) cam malzemelerdir. </a:t>
            </a:r>
            <a:r>
              <a:rPr lang="tr-TR" dirty="0" err="1"/>
              <a:t>HacimƖeri</a:t>
            </a:r>
            <a:r>
              <a:rPr lang="tr-TR" dirty="0"/>
              <a:t> 25 </a:t>
            </a:r>
            <a:r>
              <a:rPr lang="tr-TR" dirty="0" err="1"/>
              <a:t>mƖ’den</a:t>
            </a:r>
            <a:r>
              <a:rPr lang="tr-TR" dirty="0"/>
              <a:t> 1000 </a:t>
            </a:r>
            <a:r>
              <a:rPr lang="tr-TR" dirty="0" err="1"/>
              <a:t>mƖ’ye</a:t>
            </a:r>
            <a:r>
              <a:rPr lang="tr-TR" dirty="0"/>
              <a:t> kadar değişir. Hazırlanan reaktiflerin saklanmasında kullanılır. </a:t>
            </a:r>
          </a:p>
        </p:txBody>
      </p:sp>
    </p:spTree>
    <p:extLst>
      <p:ext uri="{BB962C8B-B14F-4D97-AF65-F5344CB8AC3E}">
        <p14:creationId xmlns:p14="http://schemas.microsoft.com/office/powerpoint/2010/main" val="57949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BAGET</a:t>
            </a:r>
          </a:p>
        </p:txBody>
      </p:sp>
      <p:sp>
        <p:nvSpPr>
          <p:cNvPr id="3" name="İçerik Yer Tutucusu 2"/>
          <p:cNvSpPr>
            <a:spLocks noGrp="1"/>
          </p:cNvSpPr>
          <p:nvPr>
            <p:ph idx="1"/>
          </p:nvPr>
        </p:nvSpPr>
        <p:spPr>
          <a:xfrm>
            <a:off x="457200" y="1600200"/>
            <a:ext cx="5698976" cy="4525963"/>
          </a:xfrm>
        </p:spPr>
        <p:txBody>
          <a:bodyPr>
            <a:normAutofit fontScale="85000" lnSpcReduction="20000"/>
          </a:bodyPr>
          <a:lstStyle/>
          <a:p>
            <a:pPr algn="just"/>
            <a:r>
              <a:rPr lang="tr-TR" dirty="0"/>
              <a:t>Kimyasal </a:t>
            </a:r>
            <a:r>
              <a:rPr lang="tr-TR" dirty="0" err="1"/>
              <a:t>karışımƖarın</a:t>
            </a:r>
            <a:r>
              <a:rPr lang="tr-TR" dirty="0"/>
              <a:t> hazırlanması sırasında maddeleri karıştırmak için kullanılan kalın cam çubuk. Süzme işlemi sırasında kullanılarak iri taneli çökeleklerin tutunmasını ve süzgeç kağıdının tıkanmasını engeller. </a:t>
            </a:r>
            <a:r>
              <a:rPr lang="tr-TR" dirty="0" err="1"/>
              <a:t>Kristalizasyonda</a:t>
            </a:r>
            <a:r>
              <a:rPr lang="tr-TR" dirty="0"/>
              <a:t>, beherden huniye madde aktarılırken cam baget kullanılır. Katı maddelerin ezilip sıvıya karışması için kullanılan baget mutlaka cam olmalıdır çünkü metaller asidik sıvıyla reaksiyona girip paslanabilir. </a:t>
            </a:r>
          </a:p>
        </p:txBody>
      </p:sp>
      <p:pic>
        <p:nvPicPr>
          <p:cNvPr id="4" name="Resim 3" descr="https://inovatifkimyadergisi.com/wp-content/uploads/2016/06/laboratuvar-malzemeleri-baget.jpg"/>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948930"/>
            <a:ext cx="2592288" cy="2400300"/>
          </a:xfrm>
          <a:prstGeom prst="rect">
            <a:avLst/>
          </a:prstGeom>
          <a:noFill/>
          <a:ln>
            <a:noFill/>
          </a:ln>
        </p:spPr>
      </p:pic>
    </p:spTree>
    <p:extLst>
      <p:ext uri="{BB962C8B-B14F-4D97-AF65-F5344CB8AC3E}">
        <p14:creationId xmlns:p14="http://schemas.microsoft.com/office/powerpoint/2010/main" val="1010314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Hassas ölçüm cam malzemeleri;</a:t>
            </a:r>
          </a:p>
          <a:p>
            <a:r>
              <a:rPr lang="tr-TR" dirty="0" smtClean="0"/>
              <a:t>1. Balon </a:t>
            </a:r>
            <a:r>
              <a:rPr lang="tr-TR" dirty="0" err="1" smtClean="0"/>
              <a:t>Joje</a:t>
            </a:r>
            <a:endParaRPr lang="tr-TR" dirty="0" smtClean="0"/>
          </a:p>
          <a:p>
            <a:r>
              <a:rPr lang="tr-TR" dirty="0" smtClean="0"/>
              <a:t>2. Pipet</a:t>
            </a:r>
          </a:p>
          <a:p>
            <a:r>
              <a:rPr lang="tr-TR" dirty="0" smtClean="0"/>
              <a:t>3. </a:t>
            </a:r>
            <a:r>
              <a:rPr lang="tr-TR" dirty="0" err="1" smtClean="0"/>
              <a:t>Büret</a:t>
            </a:r>
            <a:endParaRPr lang="tr-TR" dirty="0"/>
          </a:p>
        </p:txBody>
      </p:sp>
    </p:spTree>
    <p:extLst>
      <p:ext uri="{BB962C8B-B14F-4D97-AF65-F5344CB8AC3E}">
        <p14:creationId xmlns:p14="http://schemas.microsoft.com/office/powerpoint/2010/main" val="3614893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Malzeme Temizliği</a:t>
            </a:r>
            <a:endParaRPr lang="tr-TR" dirty="0"/>
          </a:p>
        </p:txBody>
      </p:sp>
      <p:sp>
        <p:nvSpPr>
          <p:cNvPr id="3" name="İçerik Yer Tutucusu 2"/>
          <p:cNvSpPr>
            <a:spLocks noGrp="1"/>
          </p:cNvSpPr>
          <p:nvPr>
            <p:ph idx="1"/>
          </p:nvPr>
        </p:nvSpPr>
        <p:spPr/>
        <p:txBody>
          <a:bodyPr>
            <a:normAutofit fontScale="77500" lnSpcReduction="20000"/>
          </a:bodyPr>
          <a:lstStyle/>
          <a:p>
            <a:pPr algn="just"/>
            <a:r>
              <a:rPr lang="tr-TR" dirty="0" smtClean="0"/>
              <a:t>Kullanılan malzemeler içerisindeki organik ve inorganik maddelerin kurumadan temizlenmesi için iş bitince hemen çalkalanmalı, fırça ile musluk altında temizlenmeli ve deterjanlı su dolu bir kaba bırakılmalıdır.</a:t>
            </a:r>
          </a:p>
          <a:p>
            <a:pPr algn="just"/>
            <a:r>
              <a:rPr lang="tr-TR" dirty="0" smtClean="0"/>
              <a:t>Daha sonra cam malzemeler deterjanla yıkanmalarının ardından çeşme suyu ile durulanır ve asitli veya </a:t>
            </a:r>
            <a:r>
              <a:rPr lang="tr-TR" dirty="0" err="1" smtClean="0"/>
              <a:t>bikromat</a:t>
            </a:r>
            <a:r>
              <a:rPr lang="tr-TR" dirty="0" smtClean="0"/>
              <a:t> </a:t>
            </a:r>
            <a:r>
              <a:rPr lang="tr-TR" dirty="0" err="1" smtClean="0"/>
              <a:t>solusyonlu</a:t>
            </a:r>
            <a:r>
              <a:rPr lang="tr-TR" dirty="0" smtClean="0"/>
              <a:t> suda</a:t>
            </a:r>
            <a:r>
              <a:rPr lang="tr-TR" dirty="0"/>
              <a:t> (kapaklı </a:t>
            </a:r>
            <a:r>
              <a:rPr lang="tr-TR" dirty="0" smtClean="0"/>
              <a:t>kaplarda) bekletilir. </a:t>
            </a:r>
            <a:r>
              <a:rPr lang="tr-TR" dirty="0" err="1" smtClean="0"/>
              <a:t>Distile</a:t>
            </a:r>
            <a:r>
              <a:rPr lang="tr-TR" dirty="0" smtClean="0"/>
              <a:t> su ile temizlenip kuruması için kurutma </a:t>
            </a:r>
            <a:r>
              <a:rPr lang="tr-TR" dirty="0" err="1" smtClean="0"/>
              <a:t>dolaparında</a:t>
            </a:r>
            <a:r>
              <a:rPr lang="tr-TR" dirty="0" smtClean="0"/>
              <a:t> (100 </a:t>
            </a:r>
            <a:r>
              <a:rPr lang="tr-TR" baseline="30000" dirty="0" smtClean="0"/>
              <a:t>0</a:t>
            </a:r>
            <a:r>
              <a:rPr lang="tr-TR" dirty="0" smtClean="0"/>
              <a:t>C’nin altı) kurutulur.</a:t>
            </a:r>
          </a:p>
          <a:p>
            <a:pPr algn="just"/>
            <a:r>
              <a:rPr lang="tr-TR" dirty="0" smtClean="0"/>
              <a:t>Kan analizlerinde kullanılan ve içerisinde kan pıhtısı kalmış olan pipetlerin temizlenmesi için % 10’luk KOH </a:t>
            </a:r>
            <a:r>
              <a:rPr lang="tr-TR" dirty="0" err="1" smtClean="0"/>
              <a:t>solusyonu</a:t>
            </a:r>
            <a:r>
              <a:rPr lang="tr-TR" dirty="0" smtClean="0"/>
              <a:t> yaklaşık 12 saat bekletilebilir.</a:t>
            </a:r>
            <a:endParaRPr lang="tr-TR" dirty="0"/>
          </a:p>
        </p:txBody>
      </p:sp>
    </p:spTree>
    <p:extLst>
      <p:ext uri="{BB962C8B-B14F-4D97-AF65-F5344CB8AC3E}">
        <p14:creationId xmlns:p14="http://schemas.microsoft.com/office/powerpoint/2010/main" val="3812525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lstStyle/>
          <a:p>
            <a:pPr algn="ctr"/>
            <a:endParaRPr lang="tr-TR" dirty="0" smtClean="0"/>
          </a:p>
          <a:p>
            <a:pPr algn="ctr"/>
            <a:endParaRPr lang="tr-TR" dirty="0"/>
          </a:p>
          <a:p>
            <a:pPr algn="ctr"/>
            <a:endParaRPr lang="tr-TR" dirty="0" smtClean="0"/>
          </a:p>
          <a:p>
            <a:pPr marL="0" indent="0" algn="ctr">
              <a:buNone/>
            </a:pPr>
            <a:r>
              <a:rPr lang="tr-TR" dirty="0" smtClean="0"/>
              <a:t>LABARATUVARLARDA KULLANILAN CİHAZLAR</a:t>
            </a:r>
            <a:endParaRPr lang="tr-TR" dirty="0"/>
          </a:p>
          <a:p>
            <a:endParaRPr lang="tr-TR" dirty="0"/>
          </a:p>
        </p:txBody>
      </p:sp>
    </p:spTree>
    <p:extLst>
      <p:ext uri="{BB962C8B-B14F-4D97-AF65-F5344CB8AC3E}">
        <p14:creationId xmlns:p14="http://schemas.microsoft.com/office/powerpoint/2010/main" val="2205093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SANTRİFÜJ</a:t>
            </a:r>
            <a:endParaRPr lang="tr-TR" dirty="0"/>
          </a:p>
        </p:txBody>
      </p:sp>
      <p:sp>
        <p:nvSpPr>
          <p:cNvPr id="3" name="İçerik Yer Tutucusu 2"/>
          <p:cNvSpPr>
            <a:spLocks noGrp="1"/>
          </p:cNvSpPr>
          <p:nvPr>
            <p:ph idx="1"/>
          </p:nvPr>
        </p:nvSpPr>
        <p:spPr/>
        <p:txBody>
          <a:bodyPr>
            <a:normAutofit fontScale="92500"/>
          </a:bodyPr>
          <a:lstStyle/>
          <a:p>
            <a:pPr algn="just"/>
            <a:r>
              <a:rPr lang="tr-TR" dirty="0" smtClean="0"/>
              <a:t>Belirli bir devir hızında merkezkaç kuvvetinin etkisi ile bir </a:t>
            </a:r>
            <a:r>
              <a:rPr lang="tr-TR" dirty="0" err="1" smtClean="0"/>
              <a:t>solusyondaki</a:t>
            </a:r>
            <a:r>
              <a:rPr lang="tr-TR" dirty="0" smtClean="0"/>
              <a:t> farklı büyüklüklere (molekül ağırlığı) sahip </a:t>
            </a:r>
            <a:r>
              <a:rPr lang="tr-TR" dirty="0" err="1" smtClean="0"/>
              <a:t>maddeleribirbirinden</a:t>
            </a:r>
            <a:r>
              <a:rPr lang="tr-TR" dirty="0" smtClean="0"/>
              <a:t> ayırmak veya </a:t>
            </a:r>
            <a:r>
              <a:rPr lang="tr-TR" dirty="0" err="1" smtClean="0"/>
              <a:t>dansiteleri</a:t>
            </a:r>
            <a:r>
              <a:rPr lang="tr-TR" dirty="0" smtClean="0"/>
              <a:t> farklı iki sıvı karışımında faz teşkil ettirmektir. Çöktürülecek maddelerin </a:t>
            </a:r>
            <a:r>
              <a:rPr lang="tr-TR" dirty="0" err="1" smtClean="0"/>
              <a:t>mlekül</a:t>
            </a:r>
            <a:r>
              <a:rPr lang="tr-TR" dirty="0" smtClean="0"/>
              <a:t> büyüklüğü veya ağırlığına göre farklı devir hızları ve süreleri uygulanır. </a:t>
            </a:r>
          </a:p>
          <a:p>
            <a:pPr algn="just"/>
            <a:r>
              <a:rPr lang="tr-TR" dirty="0" smtClean="0"/>
              <a:t>Soğutmalı-soğutmasız, devir hızlarına göre normal-ultra santrifüjler olarak sınıflandırılabilir.</a:t>
            </a:r>
          </a:p>
          <a:p>
            <a:pPr algn="just"/>
            <a:endParaRPr lang="tr-TR" dirty="0"/>
          </a:p>
        </p:txBody>
      </p:sp>
    </p:spTree>
    <p:extLst>
      <p:ext uri="{BB962C8B-B14F-4D97-AF65-F5344CB8AC3E}">
        <p14:creationId xmlns:p14="http://schemas.microsoft.com/office/powerpoint/2010/main" val="4202965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052736"/>
            <a:ext cx="8229600" cy="4896544"/>
          </a:xfrm>
        </p:spPr>
        <p:txBody>
          <a:bodyPr>
            <a:normAutofit fontScale="92500" lnSpcReduction="10000"/>
          </a:bodyPr>
          <a:lstStyle/>
          <a:p>
            <a:pPr algn="just"/>
            <a:r>
              <a:rPr lang="tr-TR" dirty="0" smtClean="0"/>
              <a:t>Tüpler veya </a:t>
            </a:r>
            <a:r>
              <a:rPr lang="tr-TR" dirty="0" err="1" smtClean="0"/>
              <a:t>godeler</a:t>
            </a:r>
            <a:r>
              <a:rPr lang="tr-TR" dirty="0" smtClean="0"/>
              <a:t> yerleştirilirken karşılıklı olarak dengeli konulmasına (balans) dikkat edilmelidir. Kullanım için konik tüpler daha uygundur.</a:t>
            </a:r>
          </a:p>
          <a:p>
            <a:pPr algn="just"/>
            <a:r>
              <a:rPr lang="tr-TR" dirty="0" smtClean="0"/>
              <a:t>RPM: dakikadaki devir sayısıdır (</a:t>
            </a:r>
            <a:r>
              <a:rPr lang="tr-TR" dirty="0" err="1" smtClean="0"/>
              <a:t>revolution</a:t>
            </a:r>
            <a:r>
              <a:rPr lang="tr-TR" dirty="0" smtClean="0"/>
              <a:t> </a:t>
            </a:r>
            <a:r>
              <a:rPr lang="tr-TR" dirty="0" err="1" smtClean="0"/>
              <a:t>per</a:t>
            </a:r>
            <a:r>
              <a:rPr lang="tr-TR" dirty="0" smtClean="0"/>
              <a:t> </a:t>
            </a:r>
            <a:r>
              <a:rPr lang="tr-TR" dirty="0" err="1" smtClean="0"/>
              <a:t>minute</a:t>
            </a:r>
            <a:r>
              <a:rPr lang="tr-TR" dirty="0" smtClean="0"/>
              <a:t>)</a:t>
            </a:r>
          </a:p>
          <a:p>
            <a:pPr algn="just"/>
            <a:r>
              <a:rPr lang="tr-TR" dirty="0" smtClean="0"/>
              <a:t>RPM=1500 ise dakikadaki devir hızının 1500 olduğunu ifade eder.</a:t>
            </a:r>
          </a:p>
          <a:p>
            <a:pPr algn="just"/>
            <a:r>
              <a:rPr lang="tr-TR" dirty="0" smtClean="0"/>
              <a:t>Serum veya plazma çıkartırken 3000 devirde 10 </a:t>
            </a:r>
            <a:r>
              <a:rPr lang="tr-TR" dirty="0" err="1" smtClean="0"/>
              <a:t>dk</a:t>
            </a:r>
            <a:r>
              <a:rPr lang="tr-TR" dirty="0" smtClean="0"/>
              <a:t>, idrar santrifüjünde 1500 devirde 5 </a:t>
            </a:r>
            <a:r>
              <a:rPr lang="tr-TR" dirty="0" err="1" smtClean="0"/>
              <a:t>dk</a:t>
            </a:r>
            <a:r>
              <a:rPr lang="tr-TR" dirty="0" smtClean="0"/>
              <a:t> ya ayarlanır.</a:t>
            </a:r>
            <a:endParaRPr lang="tr-TR" dirty="0"/>
          </a:p>
        </p:txBody>
      </p:sp>
    </p:spTree>
    <p:extLst>
      <p:ext uri="{BB962C8B-B14F-4D97-AF65-F5344CB8AC3E}">
        <p14:creationId xmlns:p14="http://schemas.microsoft.com/office/powerpoint/2010/main" val="2087442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HASSAS TERAZİ</a:t>
            </a:r>
            <a:endParaRPr lang="tr-TR" dirty="0"/>
          </a:p>
        </p:txBody>
      </p:sp>
      <p:sp>
        <p:nvSpPr>
          <p:cNvPr id="3" name="İçerik Yer Tutucusu 2"/>
          <p:cNvSpPr>
            <a:spLocks noGrp="1"/>
          </p:cNvSpPr>
          <p:nvPr>
            <p:ph idx="1"/>
          </p:nvPr>
        </p:nvSpPr>
        <p:spPr/>
        <p:txBody>
          <a:bodyPr>
            <a:normAutofit fontScale="92500" lnSpcReduction="20000"/>
          </a:bodyPr>
          <a:lstStyle/>
          <a:p>
            <a:pPr algn="just"/>
            <a:r>
              <a:rPr lang="tr-TR" dirty="0" smtClean="0"/>
              <a:t>Güvenilir tartım için iyi dengelenmiş, hava akımlarından korunmuş olmaları önemlidir. Hava akımı, toz, rutubet ve diğer kimyasallardan korunmak için özel kapaklı bölmeler içinde kullanılmaları uygundur. </a:t>
            </a:r>
          </a:p>
          <a:p>
            <a:pPr algn="just"/>
            <a:r>
              <a:rPr lang="tr-TR" dirty="0" smtClean="0"/>
              <a:t>Zaman zaman özel ağırlıklar ile kontrol edilmeli, balans ayarları yapılmalıdır.</a:t>
            </a:r>
          </a:p>
          <a:p>
            <a:pPr algn="just"/>
            <a:r>
              <a:rPr lang="tr-TR" dirty="0" smtClean="0"/>
              <a:t>Kimyasal maddelerin kefeye direkt konulmayıp özel </a:t>
            </a:r>
            <a:r>
              <a:rPr lang="tr-TR" dirty="0" err="1" smtClean="0"/>
              <a:t>hdrofobik</a:t>
            </a:r>
            <a:r>
              <a:rPr lang="tr-TR" dirty="0" smtClean="0"/>
              <a:t> </a:t>
            </a:r>
            <a:r>
              <a:rPr lang="tr-TR" dirty="0" err="1" smtClean="0"/>
              <a:t>kağıttlarda</a:t>
            </a:r>
            <a:r>
              <a:rPr lang="tr-TR" dirty="0" smtClean="0"/>
              <a:t> veya saat camına konularak tartılması meydana gelebilecek oksitlenme ve </a:t>
            </a:r>
            <a:r>
              <a:rPr lang="tr-TR" dirty="0" err="1" smtClean="0"/>
              <a:t>kontaminasyonlardan</a:t>
            </a:r>
            <a:r>
              <a:rPr lang="tr-TR" dirty="0" smtClean="0"/>
              <a:t> koruyacaktır. </a:t>
            </a:r>
            <a:endParaRPr lang="tr-TR" dirty="0"/>
          </a:p>
        </p:txBody>
      </p:sp>
    </p:spTree>
    <p:extLst>
      <p:ext uri="{BB962C8B-B14F-4D97-AF65-F5344CB8AC3E}">
        <p14:creationId xmlns:p14="http://schemas.microsoft.com/office/powerpoint/2010/main" val="3384604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SPEKTROFOTOMETRE</a:t>
            </a:r>
            <a:endParaRPr lang="tr-TR" dirty="0"/>
          </a:p>
        </p:txBody>
      </p:sp>
      <p:sp>
        <p:nvSpPr>
          <p:cNvPr id="3" name="İçerik Yer Tutucusu 2"/>
          <p:cNvSpPr>
            <a:spLocks noGrp="1"/>
          </p:cNvSpPr>
          <p:nvPr>
            <p:ph idx="1"/>
          </p:nvPr>
        </p:nvSpPr>
        <p:spPr/>
        <p:txBody>
          <a:bodyPr>
            <a:normAutofit fontScale="92500" lnSpcReduction="20000"/>
          </a:bodyPr>
          <a:lstStyle/>
          <a:p>
            <a:pPr algn="just"/>
            <a:r>
              <a:rPr lang="tr-TR" dirty="0" smtClean="0"/>
              <a:t>Çözelti içindeki madde miktarını veya konsantrasyonunu ölçmek için çözeltiden geçen veya çözeltinin tuttuğu ışık miktarından faydalanarak ölçülmesi işlemine fotometri, bu tip ölçümde kullanılan cihazlara da fotometre denir.</a:t>
            </a:r>
          </a:p>
          <a:p>
            <a:pPr algn="just"/>
            <a:r>
              <a:rPr lang="tr-TR" dirty="0" smtClean="0"/>
              <a:t>Analiz </a:t>
            </a:r>
            <a:r>
              <a:rPr lang="tr-TR" dirty="0"/>
              <a:t>edilen örnek üzerine ışık demetinin bir kısmını filtreler kullanılarak ayıran ve gönderen aletler kolorimetre veya fotometre olarak adlandırılırken, yarıklar yada prizmalar aracılığıyla bu seçiciliği yapan aletler </a:t>
            </a:r>
            <a:r>
              <a:rPr lang="tr-TR" dirty="0" err="1"/>
              <a:t>spektrofotometre</a:t>
            </a:r>
            <a:r>
              <a:rPr lang="tr-TR" dirty="0"/>
              <a:t> olarak adlandırılır</a:t>
            </a:r>
            <a:r>
              <a:rPr lang="tr-TR" dirty="0" smtClean="0"/>
              <a:t>. </a:t>
            </a:r>
          </a:p>
          <a:p>
            <a:pPr algn="just"/>
            <a:endParaRPr lang="tr-TR" dirty="0" smtClean="0"/>
          </a:p>
          <a:p>
            <a:pPr algn="just"/>
            <a:endParaRPr lang="tr-TR" dirty="0"/>
          </a:p>
          <a:p>
            <a:endParaRPr lang="tr-TR" dirty="0"/>
          </a:p>
        </p:txBody>
      </p:sp>
    </p:spTree>
    <p:extLst>
      <p:ext uri="{BB962C8B-B14F-4D97-AF65-F5344CB8AC3E}">
        <p14:creationId xmlns:p14="http://schemas.microsoft.com/office/powerpoint/2010/main" val="213599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lstStyle/>
          <a:p>
            <a:pPr algn="just"/>
            <a:r>
              <a:rPr lang="tr-TR" dirty="0"/>
              <a:t>% T (</a:t>
            </a:r>
            <a:r>
              <a:rPr lang="tr-TR" dirty="0" err="1"/>
              <a:t>transmitans</a:t>
            </a:r>
            <a:r>
              <a:rPr lang="tr-TR" dirty="0"/>
              <a:t>)= </a:t>
            </a:r>
            <a:r>
              <a:rPr lang="tr-TR" dirty="0" err="1"/>
              <a:t>solusyondan</a:t>
            </a:r>
            <a:r>
              <a:rPr lang="tr-TR" dirty="0"/>
              <a:t> çıkan ışığın oranı</a:t>
            </a:r>
          </a:p>
          <a:p>
            <a:pPr algn="just"/>
            <a:r>
              <a:rPr lang="tr-TR" dirty="0"/>
              <a:t>A (</a:t>
            </a:r>
            <a:r>
              <a:rPr lang="tr-TR" dirty="0" err="1"/>
              <a:t>absorbans</a:t>
            </a:r>
            <a:r>
              <a:rPr lang="tr-TR" dirty="0"/>
              <a:t>)= madde tarafından tutulan (</a:t>
            </a:r>
            <a:r>
              <a:rPr lang="tr-TR" dirty="0" err="1"/>
              <a:t>absorbe</a:t>
            </a:r>
            <a:r>
              <a:rPr lang="tr-TR" dirty="0"/>
              <a:t>) enerjinin oranı</a:t>
            </a:r>
          </a:p>
          <a:p>
            <a:pPr algn="just"/>
            <a:endParaRPr lang="tr-TR" dirty="0" smtClean="0"/>
          </a:p>
          <a:p>
            <a:pPr marL="0" indent="0" algn="just">
              <a:buNone/>
            </a:pPr>
            <a:r>
              <a:rPr lang="tr-TR" dirty="0" smtClean="0"/>
              <a:t>380 (UV)-750 </a:t>
            </a:r>
            <a:r>
              <a:rPr lang="tr-TR" dirty="0" err="1" smtClean="0"/>
              <a:t>nm</a:t>
            </a:r>
            <a:r>
              <a:rPr lang="tr-TR" dirty="0" smtClean="0"/>
              <a:t> dalga boylarında ölçüm yapar</a:t>
            </a:r>
            <a:endParaRPr lang="tr-TR" dirty="0"/>
          </a:p>
          <a:p>
            <a:endParaRPr lang="tr-TR" dirty="0"/>
          </a:p>
        </p:txBody>
      </p:sp>
    </p:spTree>
    <p:extLst>
      <p:ext uri="{BB962C8B-B14F-4D97-AF65-F5344CB8AC3E}">
        <p14:creationId xmlns:p14="http://schemas.microsoft.com/office/powerpoint/2010/main" val="2094232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DİSTİLE SU CİHAZI</a:t>
            </a:r>
            <a:endParaRPr lang="tr-TR" dirty="0"/>
          </a:p>
        </p:txBody>
      </p:sp>
      <p:sp>
        <p:nvSpPr>
          <p:cNvPr id="3" name="İçerik Yer Tutucusu 2"/>
          <p:cNvSpPr>
            <a:spLocks noGrp="1"/>
          </p:cNvSpPr>
          <p:nvPr>
            <p:ph idx="1"/>
          </p:nvPr>
        </p:nvSpPr>
        <p:spPr/>
        <p:txBody>
          <a:bodyPr>
            <a:normAutofit/>
          </a:bodyPr>
          <a:lstStyle/>
          <a:p>
            <a:pPr algn="just"/>
            <a:r>
              <a:rPr lang="tr-TR" dirty="0" smtClean="0"/>
              <a:t>Laboratuvarlarda analizlerde, çözelti hazırlamada kullanılan </a:t>
            </a:r>
            <a:r>
              <a:rPr lang="tr-TR" dirty="0"/>
              <a:t>her açıdan saflaştırılmış suya </a:t>
            </a:r>
            <a:r>
              <a:rPr lang="tr-TR" dirty="0" err="1"/>
              <a:t>distile</a:t>
            </a:r>
            <a:r>
              <a:rPr lang="tr-TR" dirty="0"/>
              <a:t> edilmiş su denir</a:t>
            </a:r>
            <a:r>
              <a:rPr lang="tr-TR" dirty="0" smtClean="0"/>
              <a:t>. </a:t>
            </a:r>
            <a:r>
              <a:rPr lang="tr-TR" dirty="0" err="1" smtClean="0"/>
              <a:t>Distile</a:t>
            </a:r>
            <a:r>
              <a:rPr lang="tr-TR" dirty="0" smtClean="0"/>
              <a:t> </a:t>
            </a:r>
            <a:r>
              <a:rPr lang="tr-TR" dirty="0"/>
              <a:t>su adını </a:t>
            </a:r>
            <a:r>
              <a:rPr lang="tr-TR" dirty="0" err="1"/>
              <a:t>distilasyon</a:t>
            </a:r>
            <a:r>
              <a:rPr lang="tr-TR" dirty="0"/>
              <a:t> yönteminden almıştır. Yani </a:t>
            </a:r>
            <a:r>
              <a:rPr lang="tr-TR" dirty="0" err="1"/>
              <a:t>distile</a:t>
            </a:r>
            <a:r>
              <a:rPr lang="tr-TR" dirty="0"/>
              <a:t> su elde edilirken yapılan işlemin adı </a:t>
            </a:r>
            <a:r>
              <a:rPr lang="tr-TR" dirty="0" smtClean="0"/>
              <a:t> </a:t>
            </a:r>
            <a:r>
              <a:rPr lang="tr-TR" dirty="0" err="1" smtClean="0"/>
              <a:t>distilasyondur</a:t>
            </a:r>
            <a:r>
              <a:rPr lang="tr-TR" dirty="0"/>
              <a:t>. </a:t>
            </a:r>
            <a:r>
              <a:rPr lang="tr-TR" dirty="0" err="1"/>
              <a:t>Distilasyon</a:t>
            </a:r>
            <a:r>
              <a:rPr lang="tr-TR" dirty="0"/>
              <a:t> ise, suyun kaynatılıp daha sonra tekrar yoğunlaştırılarak saf hale getirilmesi </a:t>
            </a:r>
            <a:r>
              <a:rPr lang="tr-TR" err="1"/>
              <a:t>işlemidir</a:t>
            </a:r>
            <a:r>
              <a:rPr lang="tr-TR" smtClean="0"/>
              <a:t>. Bu </a:t>
            </a:r>
            <a:r>
              <a:rPr lang="tr-TR" dirty="0"/>
              <a:t>yöntem sayesinde </a:t>
            </a:r>
            <a:r>
              <a:rPr lang="tr-TR" dirty="0" err="1"/>
              <a:t>distile</a:t>
            </a:r>
            <a:r>
              <a:rPr lang="tr-TR" dirty="0"/>
              <a:t> saf su edilmiş olur</a:t>
            </a:r>
          </a:p>
        </p:txBody>
      </p:sp>
    </p:spTree>
    <p:extLst>
      <p:ext uri="{BB962C8B-B14F-4D97-AF65-F5344CB8AC3E}">
        <p14:creationId xmlns:p14="http://schemas.microsoft.com/office/powerpoint/2010/main" val="111933064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TotalTime>
  <Words>1341</Words>
  <Application>Microsoft Office PowerPoint</Application>
  <PresentationFormat>Ekran Gösterisi (4:3)</PresentationFormat>
  <Paragraphs>65</Paragraphs>
  <Slides>26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26</vt:i4>
      </vt:variant>
    </vt:vector>
  </HeadingPairs>
  <TitlesOfParts>
    <vt:vector size="29" baseType="lpstr">
      <vt:lpstr>Arial</vt:lpstr>
      <vt:lpstr>Calibri</vt:lpstr>
      <vt:lpstr>Ofis Teması</vt:lpstr>
      <vt:lpstr>Cam Malzemeler</vt:lpstr>
      <vt:lpstr>PowerPoint Sunusu</vt:lpstr>
      <vt:lpstr>PowerPoint Sunusu</vt:lpstr>
      <vt:lpstr>  BALON JOJE  </vt:lpstr>
      <vt:lpstr>BEHER </vt:lpstr>
      <vt:lpstr>ERLEN</vt:lpstr>
      <vt:lpstr> DENEY TÜPÜ </vt:lpstr>
      <vt:lpstr>MEZÜR </vt:lpstr>
      <vt:lpstr>PİPET </vt:lpstr>
      <vt:lpstr>BALON </vt:lpstr>
      <vt:lpstr>BÜRET </vt:lpstr>
      <vt:lpstr>DESİKATÖR </vt:lpstr>
      <vt:lpstr>PETRİ KABI </vt:lpstr>
      <vt:lpstr>SAAT CAMI </vt:lpstr>
      <vt:lpstr>HUNİ</vt:lpstr>
      <vt:lpstr>REAKTİF ŞİŞE </vt:lpstr>
      <vt:lpstr>BAGET</vt:lpstr>
      <vt:lpstr>PowerPoint Sunusu</vt:lpstr>
      <vt:lpstr>Malzeme Temizliği</vt:lpstr>
      <vt:lpstr>PowerPoint Sunusu</vt:lpstr>
      <vt:lpstr>SANTRİFÜJ</vt:lpstr>
      <vt:lpstr>PowerPoint Sunusu</vt:lpstr>
      <vt:lpstr> HASSAS TERAZİ</vt:lpstr>
      <vt:lpstr>SPEKTROFOTOMETRE</vt:lpstr>
      <vt:lpstr>PowerPoint Sunusu</vt:lpstr>
      <vt:lpstr>DİSTİLE SU CİHAZI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 Malzemeler</dc:title>
  <dc:creator>USER</dc:creator>
  <cp:lastModifiedBy>metin çenesiz</cp:lastModifiedBy>
  <cp:revision>38</cp:revision>
  <dcterms:modified xsi:type="dcterms:W3CDTF">2020-03-22T17:29:38Z</dcterms:modified>
</cp:coreProperties>
</file>