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67" r:id="rId11"/>
    <p:sldId id="269" r:id="rId12"/>
    <p:sldId id="270" r:id="rId13"/>
    <p:sldId id="272" r:id="rId14"/>
    <p:sldId id="273" r:id="rId15"/>
    <p:sldId id="271" r:id="rId16"/>
    <p:sldId id="274" r:id="rId17"/>
    <p:sldId id="268" r:id="rId18"/>
    <p:sldId id="266" r:id="rId19"/>
    <p:sldId id="275" r:id="rId20"/>
    <p:sldId id="276" r:id="rId2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14.05.2020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14.05.2020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14.05.2020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14.05.2020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14.05.2020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14.05.2020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14.05.2020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ftp://ftp126-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ftp://ftp126-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tr-TR" altLang="tr-TR" sz="2000" b="1" dirty="0" smtClean="0"/>
              <a:t>TERAPİ VE REHABİLİTASYON BÖLÜMÜ / FİZYOTERAPİ PROGRAMI</a:t>
            </a:r>
            <a:endParaRPr lang="tr-TR" altLang="tr-TR" sz="20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800" b="1" dirty="0" smtClean="0"/>
              <a:t>HAVZA MESLEK YÜKSEKOKULU</a:t>
            </a:r>
            <a:endParaRPr lang="tr-TR" altLang="tr-TR" sz="28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i="1" dirty="0">
                <a:hlinkClick r:id="rId3"/>
              </a:rPr>
              <a:t>FTP126 -</a:t>
            </a:r>
            <a:r>
              <a:rPr lang="tr-TR" altLang="tr-TR" sz="2000" i="1" dirty="0"/>
              <a:t> ORTEZ, PROTEZ VE YARDIMCI CİHAZ</a:t>
            </a:r>
            <a:endParaRPr lang="tr-TR" altLang="tr-TR" sz="2000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Gör. Seda KARAMAN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331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dirty="0" smtClean="0"/>
              <a:t>Yürüme yardımcıları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Hafta-14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i="1" dirty="0" smtClean="0">
                <a:hlinkClick r:id="rId3"/>
              </a:rPr>
              <a:t>FTP126 -</a:t>
            </a:r>
            <a:r>
              <a:rPr lang="tr-TR" altLang="tr-TR" i="1" dirty="0" smtClean="0"/>
              <a:t> ORTEZ, PROTEZ VE YARDIMCI CİHAZ </a:t>
            </a:r>
            <a:endParaRPr lang="tr-TR" altLang="tr-TR" sz="3200" i="1" dirty="0"/>
          </a:p>
        </p:txBody>
      </p:sp>
    </p:spTree>
    <p:extLst>
      <p:ext uri="{BB962C8B-B14F-4D97-AF65-F5344CB8AC3E}">
        <p14:creationId xmlns:p14="http://schemas.microsoft.com/office/powerpoint/2010/main" val="1618847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400" dirty="0"/>
              <a:t>Yürümeye yardımcı aletler; bir hasta, engelli veya fiziksel gücü yerinde olmayanın ayağa kalkması ve yürüyebilmesi için kullanılan yardımcı araçlardır. </a:t>
            </a:r>
          </a:p>
          <a:p>
            <a:pPr marL="0" indent="0">
              <a:buNone/>
            </a:pPr>
            <a:endParaRPr lang="tr-TR" sz="2400" dirty="0"/>
          </a:p>
          <a:p>
            <a:r>
              <a:rPr lang="tr-TR" sz="2400" dirty="0" smtClean="0"/>
              <a:t>Yürümek </a:t>
            </a:r>
            <a:r>
              <a:rPr lang="tr-TR" sz="2400" dirty="0"/>
              <a:t>için yardımcı alet ihtiyacı olan </a:t>
            </a:r>
            <a:r>
              <a:rPr lang="tr-TR" sz="2400" dirty="0" smtClean="0"/>
              <a:t>kişiler</a:t>
            </a:r>
            <a:r>
              <a:rPr lang="tr-TR" sz="2400" dirty="0"/>
              <a:t>: </a:t>
            </a:r>
          </a:p>
          <a:p>
            <a:pPr marL="0" indent="0">
              <a:buNone/>
            </a:pPr>
            <a:r>
              <a:rPr lang="tr-TR" sz="2400" dirty="0"/>
              <a:t> </a:t>
            </a:r>
          </a:p>
          <a:p>
            <a:pPr lvl="1"/>
            <a:r>
              <a:rPr lang="tr-TR" sz="2000" dirty="0" smtClean="0"/>
              <a:t>Denge </a:t>
            </a:r>
            <a:r>
              <a:rPr lang="tr-TR" sz="2000" dirty="0"/>
              <a:t>bozukluğu olanlar </a:t>
            </a:r>
            <a:endParaRPr lang="tr-TR" sz="2000" dirty="0" smtClean="0"/>
          </a:p>
          <a:p>
            <a:pPr lvl="1"/>
            <a:r>
              <a:rPr lang="tr-TR" sz="2000" dirty="0" smtClean="0"/>
              <a:t>Alt </a:t>
            </a:r>
            <a:r>
              <a:rPr lang="tr-TR" sz="2000" dirty="0" err="1"/>
              <a:t>ekstremitelerini</a:t>
            </a:r>
            <a:r>
              <a:rPr lang="tr-TR" sz="2000" dirty="0"/>
              <a:t> kontrol edemeyenler </a:t>
            </a:r>
            <a:endParaRPr lang="tr-TR" sz="2000" dirty="0" smtClean="0"/>
          </a:p>
          <a:p>
            <a:pPr lvl="1"/>
            <a:r>
              <a:rPr lang="tr-TR" sz="2000" dirty="0" smtClean="0"/>
              <a:t>Gövde </a:t>
            </a:r>
            <a:r>
              <a:rPr lang="tr-TR" sz="2000" dirty="0"/>
              <a:t>ağırlığının alt </a:t>
            </a:r>
            <a:r>
              <a:rPr lang="tr-TR" sz="2000" dirty="0" err="1"/>
              <a:t>ekstremitelere</a:t>
            </a:r>
            <a:r>
              <a:rPr lang="tr-TR" sz="2000" dirty="0"/>
              <a:t> veremeyenler </a:t>
            </a:r>
            <a:endParaRPr lang="tr-TR" sz="2000" dirty="0" smtClean="0"/>
          </a:p>
          <a:p>
            <a:pPr lvl="1"/>
            <a:r>
              <a:rPr lang="tr-TR" sz="2000" dirty="0" smtClean="0"/>
              <a:t>Gövde </a:t>
            </a:r>
            <a:r>
              <a:rPr lang="tr-TR" sz="2000" dirty="0"/>
              <a:t>ağırlığını alt </a:t>
            </a:r>
            <a:r>
              <a:rPr lang="tr-TR" sz="2000" dirty="0" err="1"/>
              <a:t>ekstremitelere</a:t>
            </a:r>
            <a:r>
              <a:rPr lang="tr-TR" sz="2000" dirty="0"/>
              <a:t> vermemesi gerekenler </a:t>
            </a:r>
          </a:p>
        </p:txBody>
      </p:sp>
    </p:spTree>
    <p:extLst>
      <p:ext uri="{BB962C8B-B14F-4D97-AF65-F5344CB8AC3E}">
        <p14:creationId xmlns:p14="http://schemas.microsoft.com/office/powerpoint/2010/main" val="429438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269289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tr-TR" sz="2400" dirty="0" smtClean="0"/>
              <a:t>Yürümeye </a:t>
            </a:r>
            <a:r>
              <a:rPr lang="tr-TR" sz="2400" dirty="0"/>
              <a:t>yardımcı aletlerin </a:t>
            </a:r>
            <a:r>
              <a:rPr lang="tr-TR" sz="2400" dirty="0" smtClean="0"/>
              <a:t>işlevleri</a:t>
            </a:r>
            <a:r>
              <a:rPr lang="tr-TR" sz="2400" dirty="0"/>
              <a:t>: </a:t>
            </a:r>
          </a:p>
          <a:p>
            <a:pPr lvl="1"/>
            <a:endParaRPr lang="tr-TR" sz="1800" dirty="0"/>
          </a:p>
          <a:p>
            <a:pPr lvl="1"/>
            <a:r>
              <a:rPr lang="tr-TR" sz="1800" dirty="0" smtClean="0"/>
              <a:t>Kişinin </a:t>
            </a:r>
            <a:r>
              <a:rPr lang="tr-TR" sz="1800" dirty="0"/>
              <a:t>dengesini sağlamak (destek yüzeyini artırmak) </a:t>
            </a:r>
            <a:endParaRPr lang="tr-TR" sz="1800" dirty="0" smtClean="0"/>
          </a:p>
          <a:p>
            <a:pPr lvl="1"/>
            <a:r>
              <a:rPr lang="tr-TR" sz="1800" dirty="0" smtClean="0"/>
              <a:t>Vücut </a:t>
            </a:r>
            <a:r>
              <a:rPr lang="tr-TR" sz="1800" dirty="0"/>
              <a:t>ağırlığının bir veya iki bacağa binmesini azaltmak </a:t>
            </a:r>
            <a:endParaRPr lang="tr-TR" sz="1800" dirty="0" smtClean="0"/>
          </a:p>
          <a:p>
            <a:pPr lvl="1"/>
            <a:r>
              <a:rPr lang="tr-TR" sz="1800" dirty="0" smtClean="0"/>
              <a:t>Bacaklardaki </a:t>
            </a:r>
            <a:r>
              <a:rPr lang="tr-TR" sz="1800" dirty="0"/>
              <a:t>vücut ağırlığının desteklenmesini sağlamak 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611560" y="4293096"/>
            <a:ext cx="7848872" cy="19082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u="sng" dirty="0"/>
              <a:t>Yürümeye yardımcı aletler: </a:t>
            </a:r>
          </a:p>
          <a:p>
            <a:r>
              <a:rPr lang="tr-TR" sz="2000" dirty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/>
              <a:t>Paralel barlar ve tutunma destekleri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/>
              <a:t>Yürüteçler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/>
              <a:t>Baston ve değnekler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4393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1. Paralel Barlar ve Tutunma Destekleri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367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tr-TR" sz="2000" dirty="0" smtClean="0"/>
              <a:t>Yürümeye </a:t>
            </a:r>
            <a:r>
              <a:rPr lang="tr-TR" sz="2000" dirty="0"/>
              <a:t>yardımcı olan sabit ekipmanlardır. Yere, yatağa veya duvara monte edilerek hasta, engelli veya fiziksel gücü yerinde olmayanların tutunup destek alarak yürümelerine yardımcı olur. 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576" y="4501517"/>
            <a:ext cx="3816424" cy="2373033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467544" y="2970818"/>
            <a:ext cx="82089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1. Paralel Yürüme Barları </a:t>
            </a:r>
          </a:p>
          <a:p>
            <a:r>
              <a:rPr lang="tr-TR" dirty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dirty="0"/>
              <a:t>Paralel yürüme barı, tek veya çift elle tutunup destek alınan ve yüksekliği </a:t>
            </a:r>
            <a:r>
              <a:rPr lang="tr-TR" dirty="0" smtClean="0"/>
              <a:t>kişinin </a:t>
            </a:r>
            <a:r>
              <a:rPr lang="tr-TR" dirty="0"/>
              <a:t>boyuna göre ayarlanabilen bardır. </a:t>
            </a:r>
            <a:endParaRPr lang="tr-TR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tr-TR" dirty="0" smtClean="0"/>
              <a:t>Özellikle </a:t>
            </a:r>
            <a:r>
              <a:rPr lang="tr-TR" dirty="0"/>
              <a:t>fizik tedavi ve rehabilitasyon merkezlerinde hasta, engelli veya fiziksel gücü yerinde olmayanların yürüme egzersizlerinde </a:t>
            </a:r>
            <a:r>
              <a:rPr lang="tr-TR" dirty="0" smtClean="0"/>
              <a:t>kullanılır.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1231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1. Paralel Barlar ve Tutunma Destekleri </a:t>
            </a:r>
          </a:p>
        </p:txBody>
      </p:sp>
      <p:sp>
        <p:nvSpPr>
          <p:cNvPr id="4" name="Dikdörtgen 3"/>
          <p:cNvSpPr/>
          <p:nvPr/>
        </p:nvSpPr>
        <p:spPr>
          <a:xfrm>
            <a:off x="467544" y="1340768"/>
            <a:ext cx="82089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/>
              <a:t>2</a:t>
            </a:r>
            <a:r>
              <a:rPr lang="tr-TR" b="1" dirty="0"/>
              <a:t>. Sabit Tutunma Destekleri </a:t>
            </a:r>
          </a:p>
          <a:p>
            <a:r>
              <a:rPr lang="tr-TR" b="1" dirty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dirty="0"/>
              <a:t>Bu ürünler duvara veya yatağa monte </a:t>
            </a:r>
            <a:r>
              <a:rPr lang="tr-TR" dirty="0" smtClean="0"/>
              <a:t>edilmiş, </a:t>
            </a:r>
            <a:r>
              <a:rPr lang="tr-TR" dirty="0"/>
              <a:t>tek veya çift elle tutunma ve destek alma ekipmanlarıdır. </a:t>
            </a:r>
            <a:endParaRPr lang="tr-TR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tr-TR" dirty="0" smtClean="0"/>
              <a:t>Yatakta</a:t>
            </a:r>
            <a:r>
              <a:rPr lang="tr-TR" dirty="0"/>
              <a:t>, koridorda, banyoda ya da tuvalette hasta, engelli veya fiziksel gücü yerinde olmayanların tutunup destek almasını sağlar.  </a:t>
            </a:r>
          </a:p>
          <a:p>
            <a:r>
              <a:rPr lang="tr-TR" b="1" dirty="0"/>
              <a:t> </a:t>
            </a:r>
            <a:endParaRPr lang="tr-TR" dirty="0"/>
          </a:p>
        </p:txBody>
      </p:sp>
      <p:sp>
        <p:nvSpPr>
          <p:cNvPr id="7" name="Dikdörtgen 6"/>
          <p:cNvSpPr/>
          <p:nvPr/>
        </p:nvSpPr>
        <p:spPr>
          <a:xfrm>
            <a:off x="453689" y="3369439"/>
            <a:ext cx="8208912" cy="1631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tr-TR" sz="1600" dirty="0"/>
              <a:t> </a:t>
            </a:r>
            <a:r>
              <a:rPr lang="tr-TR" sz="1600" dirty="0" smtClean="0"/>
              <a:t>Yatak </a:t>
            </a:r>
            <a:r>
              <a:rPr lang="tr-TR" sz="1600" dirty="0"/>
              <a:t>Tutunma Destekleri </a:t>
            </a:r>
          </a:p>
          <a:p>
            <a:r>
              <a:rPr lang="tr-TR" sz="1600" dirty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1600" dirty="0"/>
              <a:t>Çoğu hasta, engelli veya fiziksel gücü yerinde olmayanlar yataktan kalkarken tutunacak bir destek arar. </a:t>
            </a:r>
            <a:endParaRPr lang="tr-TR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tr-TR" sz="1600" dirty="0" smtClean="0"/>
              <a:t>Hasta</a:t>
            </a:r>
            <a:r>
              <a:rPr lang="tr-TR" sz="1600" dirty="0"/>
              <a:t>, yatak tutunma barını kullanarak kimseden destek almadan kendi </a:t>
            </a:r>
            <a:r>
              <a:rPr lang="tr-TR" sz="1600" dirty="0" smtClean="0"/>
              <a:t>başına </a:t>
            </a:r>
            <a:r>
              <a:rPr lang="tr-TR" sz="1600" dirty="0"/>
              <a:t>doğrulabilir. Böylece beline fazla yük </a:t>
            </a:r>
            <a:r>
              <a:rPr lang="tr-TR" sz="1600" dirty="0" smtClean="0"/>
              <a:t>binmemiş olur.</a:t>
            </a:r>
            <a:endParaRPr lang="tr-TR" sz="1600" dirty="0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292" y="4933705"/>
            <a:ext cx="4039164" cy="188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66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861048"/>
            <a:ext cx="2200582" cy="1276528"/>
          </a:xfrm>
        </p:spPr>
      </p:pic>
      <p:sp>
        <p:nvSpPr>
          <p:cNvPr id="4" name="Dikdörtgen 3"/>
          <p:cNvSpPr/>
          <p:nvPr/>
        </p:nvSpPr>
        <p:spPr>
          <a:xfrm>
            <a:off x="467544" y="1628800"/>
            <a:ext cx="8208912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dirty="0" smtClean="0"/>
              <a:t>B.  </a:t>
            </a:r>
            <a:r>
              <a:rPr lang="tr-TR" dirty="0"/>
              <a:t>Islak Zemin Tutunma Barları </a:t>
            </a:r>
          </a:p>
          <a:p>
            <a:r>
              <a:rPr lang="tr-TR" dirty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dirty="0"/>
              <a:t>Engelli, hasta veya fiziksel gücü yerinde olmayanların ihtiyaçlarını kolayca giderebilmeleri için </a:t>
            </a:r>
            <a:r>
              <a:rPr lang="tr-TR" dirty="0" smtClean="0"/>
              <a:t>tasarlanmıştır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tr-TR" dirty="0" smtClean="0"/>
              <a:t>Ev </a:t>
            </a:r>
            <a:r>
              <a:rPr lang="tr-TR" dirty="0"/>
              <a:t>içerisinde banyo ve tuvaletten </a:t>
            </a:r>
            <a:r>
              <a:rPr lang="tr-TR" dirty="0" smtClean="0"/>
              <a:t>koridorlara </a:t>
            </a:r>
            <a:r>
              <a:rPr lang="tr-TR" dirty="0"/>
              <a:t>kadar bir çok yerde </a:t>
            </a:r>
            <a:r>
              <a:rPr lang="tr-TR" dirty="0" smtClean="0"/>
              <a:t>kullanılabilir.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8866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2. Yürüteçler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endParaRPr lang="tr-TR" sz="2000" dirty="0"/>
          </a:p>
          <a:p>
            <a:r>
              <a:rPr lang="tr-TR" sz="2000" dirty="0"/>
              <a:t>Yürümeye yardımcı olan hareketli destek ekipmanların tümüne “yürüteç” denir. </a:t>
            </a:r>
            <a:endParaRPr lang="tr-TR" sz="2000" dirty="0" smtClean="0"/>
          </a:p>
          <a:p>
            <a:r>
              <a:rPr lang="tr-TR" sz="2000" dirty="0" smtClean="0"/>
              <a:t>Engelli</a:t>
            </a:r>
            <a:r>
              <a:rPr lang="tr-TR" sz="2000" dirty="0"/>
              <a:t>, hasta veya fiziksel gücü yerinde olmayanların ihtiyaçlarına göre </a:t>
            </a:r>
            <a:r>
              <a:rPr lang="tr-TR" sz="2000" dirty="0" smtClean="0"/>
              <a:t>değişik </a:t>
            </a:r>
            <a:r>
              <a:rPr lang="tr-TR" sz="2000" dirty="0"/>
              <a:t>modellerde ve ölçülerde </a:t>
            </a:r>
            <a:r>
              <a:rPr lang="tr-TR" sz="2000" dirty="0" smtClean="0"/>
              <a:t>üretilmiştir</a:t>
            </a:r>
            <a:r>
              <a:rPr lang="tr-TR" sz="2000" dirty="0"/>
              <a:t>. </a:t>
            </a:r>
          </a:p>
          <a:p>
            <a:pPr marL="0" indent="0">
              <a:buNone/>
            </a:pPr>
            <a:r>
              <a:rPr lang="tr-TR" sz="2000" dirty="0"/>
              <a:t> </a:t>
            </a:r>
          </a:p>
          <a:p>
            <a:r>
              <a:rPr lang="tr-TR" sz="2000" dirty="0"/>
              <a:t>Yürüteçler, bağımsız yürümenin sağlanmasında kullanılır. Yürüteçlerin </a:t>
            </a:r>
            <a:r>
              <a:rPr lang="tr-TR" sz="2000" dirty="0" smtClean="0"/>
              <a:t>çeşitleri </a:t>
            </a:r>
            <a:r>
              <a:rPr lang="tr-TR" sz="2000" dirty="0"/>
              <a:t>vardır. Bazıları hastanın itmesini </a:t>
            </a:r>
            <a:r>
              <a:rPr lang="tr-TR" sz="2000" dirty="0" smtClean="0"/>
              <a:t>kolaylaştıracak şekilde </a:t>
            </a:r>
            <a:r>
              <a:rPr lang="tr-TR" sz="2000" dirty="0"/>
              <a:t>dört tekerleklidir, bazılarında da yanda iki paralel çubuk vardır ve ön tarafı kapalıdır; böylelikle hastanın üç tarafı </a:t>
            </a:r>
            <a:r>
              <a:rPr lang="tr-TR" sz="2000" dirty="0" smtClean="0"/>
              <a:t>desteklenmiş </a:t>
            </a:r>
            <a:r>
              <a:rPr lang="tr-TR" sz="2000" dirty="0"/>
              <a:t>olur. </a:t>
            </a:r>
          </a:p>
        </p:txBody>
      </p:sp>
    </p:spTree>
    <p:extLst>
      <p:ext uri="{BB962C8B-B14F-4D97-AF65-F5344CB8AC3E}">
        <p14:creationId xmlns:p14="http://schemas.microsoft.com/office/powerpoint/2010/main" val="3479609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b="1" dirty="0"/>
              <a:t>1. </a:t>
            </a:r>
            <a:r>
              <a:rPr lang="tr-TR" sz="2000" b="1" dirty="0" err="1"/>
              <a:t>Walker</a:t>
            </a:r>
            <a:r>
              <a:rPr lang="tr-TR" sz="2000" b="1" dirty="0"/>
              <a:t> </a:t>
            </a:r>
          </a:p>
          <a:p>
            <a:pPr marL="0" indent="0">
              <a:buNone/>
            </a:pPr>
            <a:endParaRPr lang="tr-TR" sz="2000" dirty="0"/>
          </a:p>
          <a:p>
            <a:r>
              <a:rPr lang="tr-TR" sz="2000" dirty="0"/>
              <a:t>Engelli, </a:t>
            </a:r>
            <a:r>
              <a:rPr lang="tr-TR" sz="2000" dirty="0" smtClean="0"/>
              <a:t>yaşlı</a:t>
            </a:r>
            <a:r>
              <a:rPr lang="tr-TR" sz="2000" dirty="0"/>
              <a:t>, hasta veya fiziksel gücü yerinde olmayanlar için hafif profil metallerden </a:t>
            </a:r>
            <a:r>
              <a:rPr lang="tr-TR" sz="2000" dirty="0" smtClean="0"/>
              <a:t>üretilmiş </a:t>
            </a:r>
            <a:r>
              <a:rPr lang="tr-TR" sz="2000" dirty="0"/>
              <a:t>yürümeye yardımcı </a:t>
            </a:r>
            <a:r>
              <a:rPr lang="tr-TR" sz="2000" dirty="0" smtClean="0"/>
              <a:t>alettir.</a:t>
            </a:r>
          </a:p>
          <a:p>
            <a:r>
              <a:rPr lang="tr-TR" sz="2000" dirty="0"/>
              <a:t>Dört ayağı sayesinde yerden tam destek alır ve devrilmez. Yüksekliği ayarlanabilir. </a:t>
            </a:r>
            <a:endParaRPr lang="tr-TR" sz="2000" dirty="0" smtClean="0"/>
          </a:p>
          <a:p>
            <a:r>
              <a:rPr lang="tr-TR" sz="2000" dirty="0"/>
              <a:t> Katlanabilir özelliği sayesinde kullanılmadığı zamanlar evde yer kaplamaz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129120"/>
            <a:ext cx="2808312" cy="248819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336" y="4293096"/>
            <a:ext cx="2286488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24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b="1" dirty="0"/>
              <a:t>2. Ters </a:t>
            </a:r>
            <a:r>
              <a:rPr lang="tr-TR" sz="2000" b="1" dirty="0" err="1"/>
              <a:t>Walker</a:t>
            </a:r>
            <a:r>
              <a:rPr lang="tr-TR" sz="2000" b="1" dirty="0"/>
              <a:t> </a:t>
            </a:r>
            <a:endParaRPr lang="tr-TR" sz="2000" b="1" dirty="0" smtClean="0"/>
          </a:p>
          <a:p>
            <a:pPr marL="0" indent="0">
              <a:buNone/>
            </a:pPr>
            <a:r>
              <a:rPr lang="tr-TR" sz="2000" b="1" dirty="0" smtClean="0"/>
              <a:t> </a:t>
            </a:r>
            <a:endParaRPr lang="tr-TR" sz="2000" b="1" dirty="0"/>
          </a:p>
          <a:p>
            <a:r>
              <a:rPr lang="tr-TR" sz="2000" dirty="0"/>
              <a:t>Ters </a:t>
            </a:r>
            <a:r>
              <a:rPr lang="tr-TR" sz="2000" dirty="0" err="1"/>
              <a:t>walker</a:t>
            </a:r>
            <a:r>
              <a:rPr lang="tr-TR" sz="2000" dirty="0"/>
              <a:t> sistemi; çocuk ve </a:t>
            </a:r>
            <a:r>
              <a:rPr lang="tr-TR" sz="2000" dirty="0" smtClean="0"/>
              <a:t>yetişkin </a:t>
            </a:r>
            <a:r>
              <a:rPr lang="tr-TR" sz="2000" dirty="0"/>
              <a:t>için </a:t>
            </a:r>
            <a:r>
              <a:rPr lang="tr-TR" sz="2000" dirty="0" smtClean="0"/>
              <a:t>tasarlanmış </a:t>
            </a:r>
            <a:r>
              <a:rPr lang="tr-TR" sz="2000" dirty="0"/>
              <a:t>bir yürüteçtir. </a:t>
            </a:r>
            <a:endParaRPr lang="tr-TR" sz="2000" dirty="0" smtClean="0"/>
          </a:p>
          <a:p>
            <a:r>
              <a:rPr lang="tr-TR" sz="2000" dirty="0" smtClean="0"/>
              <a:t>Dört </a:t>
            </a:r>
            <a:r>
              <a:rPr lang="tr-TR" sz="2000" dirty="0"/>
              <a:t>adet tekerleği sayesinde hareket etmesi daha kolaydır. </a:t>
            </a:r>
            <a:endParaRPr lang="tr-TR" sz="2000" dirty="0" smtClean="0"/>
          </a:p>
          <a:p>
            <a:r>
              <a:rPr lang="tr-TR" sz="2000" dirty="0" smtClean="0"/>
              <a:t>Tekerlekler</a:t>
            </a:r>
            <a:r>
              <a:rPr lang="tr-TR" sz="2000" dirty="0"/>
              <a:t>, istenildiğinde frenlenerek sabit durması </a:t>
            </a:r>
            <a:r>
              <a:rPr lang="tr-TR" sz="2000" dirty="0" smtClean="0"/>
              <a:t>sağlanır.</a:t>
            </a:r>
            <a:endParaRPr lang="tr-TR" sz="2000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40" t="15148" r="17972" b="21864"/>
          <a:stretch/>
        </p:blipFill>
        <p:spPr>
          <a:xfrm>
            <a:off x="5292080" y="3845259"/>
            <a:ext cx="2376263" cy="2659150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712362"/>
            <a:ext cx="2922088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90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b="1" dirty="0"/>
              <a:t>3. Destekli </a:t>
            </a:r>
            <a:r>
              <a:rPr lang="tr-TR" sz="2000" b="1" dirty="0" err="1"/>
              <a:t>Walker</a:t>
            </a:r>
            <a:r>
              <a:rPr lang="tr-TR" sz="2000" b="1" dirty="0"/>
              <a:t> </a:t>
            </a:r>
            <a:endParaRPr lang="tr-TR" sz="2000" b="1" dirty="0" smtClean="0"/>
          </a:p>
          <a:p>
            <a:pPr marL="0" indent="0">
              <a:buNone/>
            </a:pPr>
            <a:r>
              <a:rPr lang="tr-TR" sz="2000" b="1" dirty="0" smtClean="0"/>
              <a:t> </a:t>
            </a:r>
            <a:endParaRPr lang="tr-TR" sz="2000" b="1" dirty="0"/>
          </a:p>
          <a:p>
            <a:r>
              <a:rPr lang="tr-TR" sz="2000" dirty="0"/>
              <a:t>Metal gövdeli ve elektrostatik boyalı, gövdeyi destekleyici bir </a:t>
            </a:r>
            <a:r>
              <a:rPr lang="tr-TR" sz="2000" dirty="0" err="1"/>
              <a:t>walker</a:t>
            </a:r>
            <a:r>
              <a:rPr lang="tr-TR" sz="2000" dirty="0"/>
              <a:t> </a:t>
            </a:r>
            <a:r>
              <a:rPr lang="tr-TR" sz="2000" dirty="0" smtClean="0"/>
              <a:t>çeşididir</a:t>
            </a:r>
            <a:r>
              <a:rPr lang="tr-TR" sz="2000" dirty="0"/>
              <a:t>. Önde tutunma yerleri olup yüksekliği ayarlanabilir. Tekerlekleri istenildiğinde frenlenerek </a:t>
            </a:r>
            <a:r>
              <a:rPr lang="tr-TR" sz="2000" dirty="0" smtClean="0"/>
              <a:t>sabitlenebilir.</a:t>
            </a:r>
          </a:p>
          <a:p>
            <a:r>
              <a:rPr lang="tr-TR" sz="2000" dirty="0"/>
              <a:t>Destek </a:t>
            </a:r>
            <a:r>
              <a:rPr lang="tr-TR" sz="2000" dirty="0" err="1"/>
              <a:t>walker</a:t>
            </a:r>
            <a:r>
              <a:rPr lang="tr-TR" sz="2000" dirty="0"/>
              <a:t> özellikleri: </a:t>
            </a:r>
            <a:endParaRPr lang="tr-TR" sz="2000" dirty="0" smtClean="0"/>
          </a:p>
          <a:p>
            <a:pPr lvl="1"/>
            <a:r>
              <a:rPr lang="tr-TR" sz="1600" dirty="0" smtClean="0"/>
              <a:t>Yükseklik </a:t>
            </a:r>
            <a:r>
              <a:rPr lang="tr-TR" sz="1600" dirty="0"/>
              <a:t>ayarlanabilir. </a:t>
            </a:r>
            <a:endParaRPr lang="tr-TR" sz="1600" dirty="0" smtClean="0"/>
          </a:p>
          <a:p>
            <a:pPr lvl="1"/>
            <a:r>
              <a:rPr lang="tr-TR" sz="1600" dirty="0" smtClean="0"/>
              <a:t>Genişliği </a:t>
            </a:r>
            <a:r>
              <a:rPr lang="tr-TR" sz="1600" dirty="0"/>
              <a:t>ayarlanabilir. </a:t>
            </a:r>
            <a:endParaRPr lang="tr-TR" sz="1600" dirty="0" smtClean="0"/>
          </a:p>
          <a:p>
            <a:pPr lvl="1"/>
            <a:r>
              <a:rPr lang="tr-TR" sz="1600" dirty="0" smtClean="0"/>
              <a:t>Tekerleklerinde </a:t>
            </a:r>
            <a:r>
              <a:rPr lang="tr-TR" sz="1600" dirty="0"/>
              <a:t>frenleme tertibatı vardır. </a:t>
            </a:r>
            <a:endParaRPr lang="tr-TR" sz="1600" dirty="0" smtClean="0"/>
          </a:p>
          <a:p>
            <a:pPr lvl="1"/>
            <a:r>
              <a:rPr lang="tr-TR" sz="1600" dirty="0" smtClean="0"/>
              <a:t>Önde </a:t>
            </a:r>
            <a:r>
              <a:rPr lang="tr-TR" sz="1600" dirty="0"/>
              <a:t>tutunma yeri vardır. </a:t>
            </a:r>
            <a:endParaRPr lang="tr-TR" sz="1600" dirty="0" smtClean="0"/>
          </a:p>
          <a:p>
            <a:pPr lvl="1"/>
            <a:r>
              <a:rPr lang="tr-TR" sz="1600" dirty="0" smtClean="0"/>
              <a:t>Yastıklı </a:t>
            </a:r>
            <a:r>
              <a:rPr lang="tr-TR" sz="1600" dirty="0"/>
              <a:t>kolçak, vücut ağırlığını destekler. </a:t>
            </a: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981463"/>
            <a:ext cx="2576179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0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b="1" dirty="0" smtClean="0"/>
              <a:t>4. Dar </a:t>
            </a:r>
            <a:r>
              <a:rPr lang="tr-TR" sz="2000" b="1" dirty="0"/>
              <a:t>Tekerlekli Çerçeve </a:t>
            </a:r>
            <a:r>
              <a:rPr lang="tr-TR" sz="2000" b="1" dirty="0" err="1"/>
              <a:t>Walker</a:t>
            </a:r>
            <a:r>
              <a:rPr lang="tr-TR" sz="2000" b="1" dirty="0"/>
              <a:t> </a:t>
            </a:r>
          </a:p>
          <a:p>
            <a:pPr marL="0" indent="0">
              <a:buNone/>
            </a:pPr>
            <a:endParaRPr lang="tr-TR" sz="2000" b="1" dirty="0"/>
          </a:p>
          <a:p>
            <a:r>
              <a:rPr lang="tr-TR" sz="2000" dirty="0"/>
              <a:t>Bu yürüteç, alüminyum çerçeveden </a:t>
            </a:r>
            <a:r>
              <a:rPr lang="tr-TR" sz="2000" dirty="0" smtClean="0"/>
              <a:t>üretilmiş </a:t>
            </a:r>
            <a:r>
              <a:rPr lang="tr-TR" sz="2000" dirty="0"/>
              <a:t>ve ev kullanımı için, dar </a:t>
            </a:r>
            <a:r>
              <a:rPr lang="tr-TR" sz="2000" dirty="0" smtClean="0"/>
              <a:t>genişliği </a:t>
            </a:r>
            <a:r>
              <a:rPr lang="tr-TR" sz="2000" dirty="0"/>
              <a:t>nedeniyle idealdir. </a:t>
            </a:r>
            <a:endParaRPr lang="tr-TR" sz="2000" dirty="0" smtClean="0"/>
          </a:p>
          <a:p>
            <a:r>
              <a:rPr lang="tr-TR" sz="2000" dirty="0" smtClean="0"/>
              <a:t>Ön </a:t>
            </a:r>
            <a:r>
              <a:rPr lang="tr-TR" sz="2000" dirty="0"/>
              <a:t>tekerleri mükemmel manevra kabiliyeti ve akıcı bir </a:t>
            </a:r>
            <a:r>
              <a:rPr lang="tr-TR" sz="2000" dirty="0" smtClean="0"/>
              <a:t>yürüyüş </a:t>
            </a:r>
            <a:r>
              <a:rPr lang="tr-TR" sz="2000" dirty="0"/>
              <a:t>sağlar. </a:t>
            </a:r>
            <a:endParaRPr lang="tr-TR" sz="2000" dirty="0" smtClean="0"/>
          </a:p>
          <a:p>
            <a:r>
              <a:rPr lang="tr-TR" sz="2000" dirty="0" smtClean="0"/>
              <a:t>Yüksekliği ayarlanabilir.</a:t>
            </a:r>
            <a:endParaRPr lang="tr-TR" sz="20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717032"/>
            <a:ext cx="1499352" cy="267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38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b="1" dirty="0"/>
              <a:t>5. Önkol Destekli </a:t>
            </a:r>
            <a:r>
              <a:rPr lang="tr-TR" sz="2000" b="1" dirty="0" err="1"/>
              <a:t>Walker</a:t>
            </a:r>
            <a:r>
              <a:rPr lang="tr-TR" sz="2000" b="1" dirty="0"/>
              <a:t> </a:t>
            </a:r>
          </a:p>
          <a:p>
            <a:pPr marL="0" indent="0">
              <a:buNone/>
            </a:pPr>
            <a:r>
              <a:rPr lang="tr-TR" sz="2000" b="1" dirty="0"/>
              <a:t> </a:t>
            </a:r>
          </a:p>
          <a:p>
            <a:r>
              <a:rPr lang="tr-TR" sz="2000" dirty="0"/>
              <a:t>Hafif alüminyum çerçeveden </a:t>
            </a:r>
            <a:r>
              <a:rPr lang="tr-TR" sz="2000" dirty="0" smtClean="0"/>
              <a:t>üretilmiştir</a:t>
            </a:r>
            <a:r>
              <a:rPr lang="tr-TR" sz="2000" dirty="0"/>
              <a:t>. Kolunu geremeyen ve ellerini kullanamayan </a:t>
            </a:r>
            <a:r>
              <a:rPr lang="tr-TR" sz="2000" dirty="0" smtClean="0"/>
              <a:t>kişiler </a:t>
            </a:r>
            <a:r>
              <a:rPr lang="tr-TR" sz="2000" dirty="0"/>
              <a:t>için </a:t>
            </a:r>
            <a:r>
              <a:rPr lang="tr-TR" sz="2000" dirty="0" smtClean="0"/>
              <a:t>tasarlanmıştır</a:t>
            </a:r>
            <a:r>
              <a:rPr lang="tr-TR" sz="2000" dirty="0"/>
              <a:t>. </a:t>
            </a:r>
            <a:endParaRPr lang="tr-TR" sz="2000" dirty="0" smtClean="0"/>
          </a:p>
          <a:p>
            <a:r>
              <a:rPr lang="tr-TR" sz="2000" dirty="0" smtClean="0"/>
              <a:t>Önde</a:t>
            </a:r>
            <a:r>
              <a:rPr lang="tr-TR" sz="2000" dirty="0"/>
              <a:t>, iki adet önkol desteği </a:t>
            </a:r>
            <a:r>
              <a:rPr lang="tr-TR" sz="2000" dirty="0" err="1"/>
              <a:t>pedi</a:t>
            </a:r>
            <a:r>
              <a:rPr lang="tr-TR" sz="2000" dirty="0"/>
              <a:t> ve tutunma yeri vardır. Bağlantı </a:t>
            </a:r>
            <a:r>
              <a:rPr lang="tr-TR" sz="2000" dirty="0" smtClean="0"/>
              <a:t>kayışları </a:t>
            </a:r>
            <a:r>
              <a:rPr lang="tr-TR" sz="2000" dirty="0"/>
              <a:t>ile kol, güvenli bir </a:t>
            </a:r>
            <a:r>
              <a:rPr lang="tr-TR" sz="2000" dirty="0" smtClean="0"/>
              <a:t>şekilde </a:t>
            </a:r>
            <a:r>
              <a:rPr lang="tr-TR" sz="2000" dirty="0"/>
              <a:t>bağlanabilir. </a:t>
            </a:r>
            <a:endParaRPr lang="tr-TR" sz="2000" dirty="0" smtClean="0"/>
          </a:p>
          <a:p>
            <a:r>
              <a:rPr lang="tr-TR" sz="2000" dirty="0" smtClean="0"/>
              <a:t>Ön </a:t>
            </a:r>
            <a:r>
              <a:rPr lang="tr-TR" sz="2000" dirty="0"/>
              <a:t>tekerlekler, istenilen yöne hareket ettirme kolaylığı </a:t>
            </a:r>
            <a:r>
              <a:rPr lang="tr-TR" sz="2000" dirty="0" smtClean="0"/>
              <a:t>sağlar.</a:t>
            </a:r>
            <a:endParaRPr lang="tr-TR" sz="20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779" y="4077072"/>
            <a:ext cx="2687782" cy="268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76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279301"/>
            <a:ext cx="8229600" cy="4525963"/>
          </a:xfrm>
        </p:spPr>
        <p:txBody>
          <a:bodyPr>
            <a:normAutofit/>
          </a:bodyPr>
          <a:lstStyle/>
          <a:p>
            <a:r>
              <a:rPr lang="tr-TR" sz="2000" b="1" dirty="0"/>
              <a:t>6. </a:t>
            </a:r>
            <a:r>
              <a:rPr lang="tr-TR" sz="2000" b="1" dirty="0" err="1"/>
              <a:t>Rollator</a:t>
            </a:r>
            <a:r>
              <a:rPr lang="tr-TR" sz="2000" b="1" dirty="0"/>
              <a:t> Yürüteç </a:t>
            </a:r>
            <a:endParaRPr lang="tr-TR" sz="2000" b="1" dirty="0" smtClean="0"/>
          </a:p>
          <a:p>
            <a:pPr marL="0" indent="0">
              <a:buNone/>
            </a:pPr>
            <a:r>
              <a:rPr lang="tr-TR" sz="2000" b="1" dirty="0" smtClean="0"/>
              <a:t> </a:t>
            </a:r>
            <a:endParaRPr lang="tr-TR" sz="2000" b="1" dirty="0"/>
          </a:p>
          <a:p>
            <a:r>
              <a:rPr lang="tr-TR" sz="1800" dirty="0" err="1"/>
              <a:t>Rollator</a:t>
            </a:r>
            <a:r>
              <a:rPr lang="tr-TR" sz="1800" dirty="0"/>
              <a:t> yürüteç, </a:t>
            </a:r>
            <a:r>
              <a:rPr lang="tr-TR" sz="1800" dirty="0" err="1"/>
              <a:t>rollatör</a:t>
            </a:r>
            <a:r>
              <a:rPr lang="tr-TR" sz="1800" dirty="0"/>
              <a:t> </a:t>
            </a:r>
            <a:r>
              <a:rPr lang="tr-TR" sz="1800" dirty="0" err="1"/>
              <a:t>walker</a:t>
            </a:r>
            <a:r>
              <a:rPr lang="tr-TR" sz="1800" dirty="0"/>
              <a:t> diye de adlandırılan bu ürün özellikle </a:t>
            </a:r>
            <a:r>
              <a:rPr lang="tr-TR" sz="1800" dirty="0" smtClean="0"/>
              <a:t>alışveriş </a:t>
            </a:r>
            <a:r>
              <a:rPr lang="tr-TR" sz="1800" dirty="0"/>
              <a:t>yaparken </a:t>
            </a:r>
            <a:r>
              <a:rPr lang="tr-TR" sz="1800" dirty="0" smtClean="0"/>
              <a:t>yaşlı </a:t>
            </a:r>
            <a:r>
              <a:rPr lang="tr-TR" sz="1800" dirty="0"/>
              <a:t>veya fiziksel gücü yerinde olmayanlar için büyük kolaylık sağlar. </a:t>
            </a:r>
            <a:endParaRPr lang="tr-TR" sz="1800" dirty="0" smtClean="0"/>
          </a:p>
          <a:p>
            <a:r>
              <a:rPr lang="tr-TR" sz="1800" dirty="0" smtClean="0"/>
              <a:t>Yorulduğu </a:t>
            </a:r>
            <a:r>
              <a:rPr lang="tr-TR" sz="1800" dirty="0"/>
              <a:t>zaman oturabileceği bir oturağı da olan </a:t>
            </a:r>
            <a:r>
              <a:rPr lang="tr-TR" sz="1800" dirty="0" err="1"/>
              <a:t>yürüteçin</a:t>
            </a:r>
            <a:r>
              <a:rPr lang="tr-TR" sz="1800" dirty="0"/>
              <a:t> aynı zamanda </a:t>
            </a:r>
            <a:r>
              <a:rPr lang="tr-TR" sz="1800" dirty="0" smtClean="0"/>
              <a:t>alışveriş </a:t>
            </a:r>
            <a:r>
              <a:rPr lang="tr-TR" sz="1800" dirty="0" err="1"/>
              <a:t>sepetide</a:t>
            </a:r>
            <a:r>
              <a:rPr lang="tr-TR" sz="1800" dirty="0"/>
              <a:t> üzerinde hazır bulunmaktadır. </a:t>
            </a:r>
            <a:endParaRPr lang="tr-TR" sz="1800" dirty="0" smtClean="0"/>
          </a:p>
          <a:p>
            <a:r>
              <a:rPr lang="tr-TR" sz="1800" dirty="0" smtClean="0"/>
              <a:t>Alışveriş </a:t>
            </a:r>
            <a:r>
              <a:rPr lang="tr-TR" sz="1800" dirty="0"/>
              <a:t>yaparken bir yandan da dengeli yürümeye olanak sağlar. Durmak ve aynı yerde sabit kalmak istendiğinde iki </a:t>
            </a:r>
            <a:r>
              <a:rPr lang="tr-TR" sz="1800" dirty="0" smtClean="0"/>
              <a:t>aşamalı </a:t>
            </a:r>
            <a:r>
              <a:rPr lang="tr-TR" sz="1800" dirty="0"/>
              <a:t>fren sistemi devreye sokulur. </a:t>
            </a:r>
            <a:endParaRPr lang="tr-TR" sz="1800" dirty="0" smtClean="0"/>
          </a:p>
          <a:p>
            <a:r>
              <a:rPr lang="tr-TR" sz="1800" dirty="0" smtClean="0"/>
              <a:t>Katlanır </a:t>
            </a:r>
            <a:r>
              <a:rPr lang="tr-TR" sz="1800" dirty="0"/>
              <a:t>olmasından dolayı istendiği zaman katlayıp araba bagajına </a:t>
            </a:r>
            <a:r>
              <a:rPr lang="tr-TR" sz="1800" dirty="0" smtClean="0"/>
              <a:t>koyulabilir.</a:t>
            </a:r>
            <a:endParaRPr lang="tr-TR" sz="18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371717"/>
            <a:ext cx="4320480" cy="236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3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3. Baston ve Değnekler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tr-TR" sz="2400" dirty="0"/>
              <a:t>Bağımsız yürüme potansiyeli olan ancak dengenin sağlanması için bir desteğe gereksinim duyan </a:t>
            </a:r>
            <a:r>
              <a:rPr lang="tr-TR" sz="2400" dirty="0" smtClean="0"/>
              <a:t>kişiler </a:t>
            </a:r>
            <a:r>
              <a:rPr lang="tr-TR" sz="2400" dirty="0"/>
              <a:t>için kullanılabilir. </a:t>
            </a:r>
            <a:endParaRPr lang="tr-TR" sz="2400" dirty="0" smtClean="0"/>
          </a:p>
          <a:p>
            <a:r>
              <a:rPr lang="tr-TR" sz="2400" dirty="0" smtClean="0"/>
              <a:t>Bastonların </a:t>
            </a:r>
            <a:r>
              <a:rPr lang="tr-TR" sz="2400" dirty="0"/>
              <a:t>ve koltuk değneklerin pek çok </a:t>
            </a:r>
            <a:r>
              <a:rPr lang="tr-TR" sz="2400" dirty="0" smtClean="0"/>
              <a:t>çeşidi </a:t>
            </a:r>
            <a:r>
              <a:rPr lang="tr-TR" sz="2400" dirty="0"/>
              <a:t>vardır ve bu araçlarla yürümenin de farklı </a:t>
            </a:r>
            <a:r>
              <a:rPr lang="tr-TR" sz="2400" dirty="0" smtClean="0"/>
              <a:t>şekilleri </a:t>
            </a:r>
            <a:r>
              <a:rPr lang="tr-TR" sz="2400" dirty="0"/>
              <a:t>vardır. </a:t>
            </a:r>
            <a:endParaRPr lang="tr-TR" sz="2400" dirty="0" smtClean="0"/>
          </a:p>
          <a:p>
            <a:r>
              <a:rPr lang="tr-TR" sz="2400" dirty="0" smtClean="0"/>
              <a:t>Bu </a:t>
            </a:r>
            <a:r>
              <a:rPr lang="tr-TR" sz="2400" dirty="0"/>
              <a:t>nedenle hasta, aile, fizyoterapisti ve/veya doktoru ile </a:t>
            </a:r>
            <a:r>
              <a:rPr lang="tr-TR" sz="2400" dirty="0" smtClean="0"/>
              <a:t>konuşarak </a:t>
            </a:r>
            <a:r>
              <a:rPr lang="tr-TR" sz="2400" dirty="0"/>
              <a:t>yürümesi için en uygun yolun belirlenmesi ve hastaya öğretilmesi gerekmektedir. </a:t>
            </a:r>
          </a:p>
        </p:txBody>
      </p:sp>
    </p:spTree>
    <p:extLst>
      <p:ext uri="{BB962C8B-B14F-4D97-AF65-F5344CB8AC3E}">
        <p14:creationId xmlns:p14="http://schemas.microsoft.com/office/powerpoint/2010/main" val="53290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3. Baston ve Değnekler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2735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tr-TR" sz="2000" b="1" dirty="0" smtClean="0"/>
              <a:t>A. </a:t>
            </a:r>
            <a:r>
              <a:rPr lang="tr-TR" sz="2000" b="1" dirty="0"/>
              <a:t>Bastonlar </a:t>
            </a:r>
          </a:p>
          <a:p>
            <a:pPr marL="0" indent="0">
              <a:buNone/>
            </a:pPr>
            <a:endParaRPr lang="tr-TR" sz="2000" dirty="0"/>
          </a:p>
          <a:p>
            <a:r>
              <a:rPr lang="tr-TR" sz="2000" dirty="0" smtClean="0"/>
              <a:t>Yaşlı</a:t>
            </a:r>
            <a:r>
              <a:rPr lang="tr-TR" sz="2000" dirty="0"/>
              <a:t>, engelli, kilolu, hasta ve fiziksel gücü yerinde olmayanlar için denge sağlamak amacıyla kullanır. Tekli, üçlü veya dörtlü ayak modellerde üretilir. 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899592" y="2924944"/>
            <a:ext cx="74168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1. Denge Bastonu (Asa) </a:t>
            </a:r>
          </a:p>
          <a:p>
            <a:r>
              <a:rPr lang="tr-TR" dirty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dirty="0" smtClean="0"/>
              <a:t>Yaşlı</a:t>
            </a:r>
            <a:r>
              <a:rPr lang="tr-TR" dirty="0"/>
              <a:t>, engelli, kilolu, hasta ve fiziksel gücü yerinde olmayanlar için denge sağlamak amacıyla kullanır. </a:t>
            </a:r>
            <a:endParaRPr lang="tr-TR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tr-TR" dirty="0" err="1" smtClean="0"/>
              <a:t>Alüminyüm</a:t>
            </a:r>
            <a:r>
              <a:rPr lang="tr-TR" dirty="0" smtClean="0"/>
              <a:t> </a:t>
            </a:r>
            <a:r>
              <a:rPr lang="tr-TR" dirty="0"/>
              <a:t>gibi hafif malzemelerden </a:t>
            </a:r>
            <a:r>
              <a:rPr lang="tr-TR" dirty="0" smtClean="0"/>
              <a:t>üretilmiştir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tr-TR" dirty="0" smtClean="0"/>
              <a:t>Alt </a:t>
            </a:r>
            <a:r>
              <a:rPr lang="tr-TR" dirty="0"/>
              <a:t>ucundaki lastik, ses yapmasını ve ıslak zeminde kaymasını engeller. </a:t>
            </a:r>
            <a:endParaRPr lang="tr-TR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tr-TR" dirty="0" smtClean="0"/>
              <a:t>Yüksekliği </a:t>
            </a:r>
            <a:r>
              <a:rPr lang="tr-TR" dirty="0"/>
              <a:t>ayarlanabilir, katlanabilir gibi özelliklere </a:t>
            </a:r>
            <a:r>
              <a:rPr lang="tr-TR" dirty="0" smtClean="0"/>
              <a:t>sahiptir.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944549"/>
            <a:ext cx="2664296" cy="1913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74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2. Üç </a:t>
            </a:r>
            <a:r>
              <a:rPr lang="tr-TR" dirty="0"/>
              <a:t>Ayaklı Denge Bastonu (</a:t>
            </a:r>
            <a:r>
              <a:rPr lang="tr-TR" dirty="0" err="1"/>
              <a:t>Tripot</a:t>
            </a:r>
            <a:r>
              <a:rPr lang="tr-TR" dirty="0"/>
              <a:t>) 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 </a:t>
            </a:r>
            <a:r>
              <a:rPr lang="tr-TR" sz="1800" dirty="0" smtClean="0"/>
              <a:t>Alüminyum</a:t>
            </a:r>
            <a:r>
              <a:rPr lang="tr-TR" sz="1800" dirty="0"/>
              <a:t>, üçlü denge bastonudur. </a:t>
            </a:r>
            <a:endParaRPr lang="tr-TR" sz="1800" dirty="0" smtClean="0"/>
          </a:p>
          <a:p>
            <a:r>
              <a:rPr lang="tr-TR" sz="1800" dirty="0" smtClean="0"/>
              <a:t>Yaşlı</a:t>
            </a:r>
            <a:r>
              <a:rPr lang="tr-TR" sz="1800" dirty="0"/>
              <a:t>, engelli, hasta veya ayakta dengede durmakta zorlananlar içindir. </a:t>
            </a:r>
            <a:endParaRPr lang="tr-TR" sz="1800" dirty="0" smtClean="0"/>
          </a:p>
          <a:p>
            <a:r>
              <a:rPr lang="tr-TR" sz="1800" dirty="0" smtClean="0"/>
              <a:t>Yükseklik </a:t>
            </a:r>
            <a:r>
              <a:rPr lang="tr-TR" sz="1800" dirty="0"/>
              <a:t>ayarı yapılabilir. Ayak uçları kaymaz, lastiklidir. </a:t>
            </a:r>
            <a:endParaRPr lang="tr-TR" sz="1800" dirty="0" smtClean="0"/>
          </a:p>
          <a:p>
            <a:r>
              <a:rPr lang="tr-TR" sz="1800" dirty="0" smtClean="0"/>
              <a:t>Sağ </a:t>
            </a:r>
            <a:r>
              <a:rPr lang="tr-TR" sz="1800" dirty="0"/>
              <a:t>veya sol el kullanımı için ayarlanabilir </a:t>
            </a:r>
          </a:p>
        </p:txBody>
      </p:sp>
      <p:sp>
        <p:nvSpPr>
          <p:cNvPr id="7" name="Metin Yer Tutucusu 6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tr-TR" sz="2200" dirty="0" smtClean="0"/>
              <a:t>3. Dört </a:t>
            </a:r>
            <a:r>
              <a:rPr lang="tr-TR" sz="2200" dirty="0"/>
              <a:t>Ayaklı Denge Bastonu (</a:t>
            </a:r>
            <a:r>
              <a:rPr lang="tr-TR" sz="2200" dirty="0" err="1"/>
              <a:t>Tetrapot</a:t>
            </a:r>
            <a:r>
              <a:rPr lang="tr-TR" sz="2200" dirty="0"/>
              <a:t>) </a:t>
            </a:r>
          </a:p>
        </p:txBody>
      </p:sp>
      <p:sp>
        <p:nvSpPr>
          <p:cNvPr id="8" name="İçerik Yer Tutucusu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tr-TR" sz="1800" dirty="0" smtClean="0"/>
              <a:t>Alüminyum</a:t>
            </a:r>
            <a:r>
              <a:rPr lang="tr-TR" sz="1800" dirty="0"/>
              <a:t>, dörtlü denge bastonudur. </a:t>
            </a:r>
            <a:endParaRPr lang="tr-TR" sz="1800" dirty="0" smtClean="0"/>
          </a:p>
          <a:p>
            <a:r>
              <a:rPr lang="tr-TR" sz="1800" dirty="0" smtClean="0"/>
              <a:t>Yaşlı</a:t>
            </a:r>
            <a:r>
              <a:rPr lang="tr-TR" sz="1800" dirty="0"/>
              <a:t>, engelli, hasta veya ayakta dengede durmakta zorlananlar içindir. </a:t>
            </a:r>
            <a:endParaRPr lang="tr-TR" sz="1800" dirty="0" smtClean="0"/>
          </a:p>
          <a:p>
            <a:r>
              <a:rPr lang="tr-TR" sz="1800" dirty="0" smtClean="0"/>
              <a:t>Yükseklik </a:t>
            </a:r>
            <a:r>
              <a:rPr lang="tr-TR" sz="1800" dirty="0"/>
              <a:t>ayarı yapılabilir. Ayak uçları kaymaz lastiklidir</a:t>
            </a:r>
            <a:r>
              <a:rPr lang="tr-TR" sz="1800" dirty="0" smtClean="0"/>
              <a:t>.</a:t>
            </a:r>
          </a:p>
          <a:p>
            <a:r>
              <a:rPr lang="tr-TR" sz="1800" dirty="0" smtClean="0"/>
              <a:t>Sağ </a:t>
            </a:r>
            <a:r>
              <a:rPr lang="tr-TR" sz="1800" dirty="0"/>
              <a:t>veya sol el kullanımı için ayarlanabilir</a:t>
            </a: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1" y="4695087"/>
            <a:ext cx="1975115" cy="1975115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092" y="4695087"/>
            <a:ext cx="1542364" cy="197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14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2797771"/>
          </a:xfrm>
        </p:spPr>
        <p:txBody>
          <a:bodyPr>
            <a:normAutofit/>
          </a:bodyPr>
          <a:lstStyle/>
          <a:p>
            <a:r>
              <a:rPr lang="tr-TR" sz="2000" b="1" dirty="0"/>
              <a:t>B. </a:t>
            </a:r>
            <a:r>
              <a:rPr lang="tr-TR" sz="2000" b="1" dirty="0" err="1"/>
              <a:t>Kanadyen</a:t>
            </a:r>
            <a:r>
              <a:rPr lang="tr-TR" sz="2000" b="1" dirty="0"/>
              <a:t> </a:t>
            </a:r>
          </a:p>
          <a:p>
            <a:pPr marL="0" indent="0">
              <a:buNone/>
            </a:pPr>
            <a:endParaRPr lang="tr-TR" sz="2000" dirty="0"/>
          </a:p>
          <a:p>
            <a:r>
              <a:rPr lang="tr-TR" sz="2000" dirty="0"/>
              <a:t>Kolların gergin tutulmasıyla ön koldan destek alan, yürümeye yardımcı bir araçtır. </a:t>
            </a:r>
            <a:endParaRPr lang="tr-TR" sz="2000" dirty="0" smtClean="0"/>
          </a:p>
          <a:p>
            <a:r>
              <a:rPr lang="tr-TR" sz="2000" dirty="0" smtClean="0"/>
              <a:t>Hafif </a:t>
            </a:r>
            <a:r>
              <a:rPr lang="tr-TR" sz="2000" dirty="0"/>
              <a:t>alüminyum metalden üretilir. </a:t>
            </a:r>
            <a:endParaRPr lang="tr-TR" sz="2000" dirty="0" smtClean="0"/>
          </a:p>
          <a:p>
            <a:r>
              <a:rPr lang="tr-TR" sz="2000" dirty="0" smtClean="0"/>
              <a:t>Kol </a:t>
            </a:r>
            <a:r>
              <a:rPr lang="tr-TR" sz="2000" dirty="0"/>
              <a:t>destekleri ve el tutamaçları plastik kaplıdır. </a:t>
            </a:r>
            <a:endParaRPr lang="tr-TR" sz="2000" dirty="0" smtClean="0"/>
          </a:p>
          <a:p>
            <a:r>
              <a:rPr lang="tr-TR" sz="2000" dirty="0" smtClean="0"/>
              <a:t>Alt </a:t>
            </a:r>
            <a:r>
              <a:rPr lang="tr-TR" sz="2000" dirty="0"/>
              <a:t>ucunda kaymaz lastik vardır.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530" y="4293096"/>
            <a:ext cx="5606941" cy="215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8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b="1" dirty="0" smtClean="0"/>
              <a:t>C. </a:t>
            </a:r>
            <a:r>
              <a:rPr lang="tr-TR" b="1" dirty="0"/>
              <a:t>Koltuk Altı Değneği </a:t>
            </a:r>
          </a:p>
          <a:p>
            <a:pPr marL="0" indent="0">
              <a:buNone/>
            </a:pPr>
            <a:r>
              <a:rPr lang="tr-TR" dirty="0"/>
              <a:t> </a:t>
            </a:r>
          </a:p>
          <a:p>
            <a:r>
              <a:rPr lang="tr-TR" dirty="0"/>
              <a:t>Koltuk altından destek sağlayan yürümeye yardımcı bir araçtır. </a:t>
            </a:r>
            <a:endParaRPr lang="tr-TR" dirty="0" smtClean="0"/>
          </a:p>
          <a:p>
            <a:r>
              <a:rPr lang="tr-TR" dirty="0" smtClean="0"/>
              <a:t>Hafif </a:t>
            </a:r>
            <a:r>
              <a:rPr lang="tr-TR" dirty="0"/>
              <a:t>malzemelerden üretilir. </a:t>
            </a:r>
            <a:endParaRPr lang="tr-TR" dirty="0" smtClean="0"/>
          </a:p>
          <a:p>
            <a:r>
              <a:rPr lang="tr-TR" dirty="0" smtClean="0"/>
              <a:t>Boyu </a:t>
            </a:r>
            <a:r>
              <a:rPr lang="tr-TR" dirty="0"/>
              <a:t>ve el tutma yeri ayarlanabilir. </a:t>
            </a:r>
            <a:endParaRPr lang="tr-TR" dirty="0" smtClean="0"/>
          </a:p>
          <a:p>
            <a:r>
              <a:rPr lang="tr-TR" dirty="0" smtClean="0"/>
              <a:t>Özellikle </a:t>
            </a:r>
            <a:r>
              <a:rPr lang="tr-TR" dirty="0"/>
              <a:t>ayağını yere basamayan veya basmaması gereken </a:t>
            </a:r>
            <a:r>
              <a:rPr lang="tr-TR" dirty="0" smtClean="0"/>
              <a:t>kişilerde </a:t>
            </a:r>
            <a:r>
              <a:rPr lang="tr-TR" dirty="0"/>
              <a:t>kullanılır. </a:t>
            </a: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r>
              <a:rPr lang="tr-TR" u="sng" dirty="0"/>
              <a:t>Koltuk altı değneği boyutlarının ayarlanması </a:t>
            </a:r>
            <a:r>
              <a:rPr lang="tr-TR" u="sng" dirty="0" smtClean="0"/>
              <a:t>;</a:t>
            </a:r>
            <a:endParaRPr lang="tr-TR" u="sng" dirty="0"/>
          </a:p>
          <a:p>
            <a:r>
              <a:rPr lang="tr-TR" dirty="0" smtClean="0"/>
              <a:t>Hastanın </a:t>
            </a:r>
            <a:r>
              <a:rPr lang="tr-TR" dirty="0"/>
              <a:t>koltuk altı-avuç içi uzunluğu ölçülür ve bu uzunluğa uygun tutamaç-koltuk altı mesafesi ayarlanır. </a:t>
            </a:r>
            <a:endParaRPr lang="tr-TR" dirty="0" smtClean="0"/>
          </a:p>
          <a:p>
            <a:r>
              <a:rPr lang="tr-TR" dirty="0" smtClean="0"/>
              <a:t>Koltuk </a:t>
            </a:r>
            <a:r>
              <a:rPr lang="tr-TR" dirty="0"/>
              <a:t>altı-zemin ara mesafesi ölçülür ve bu uzunluğa uygun koltuk değneğinin boyu ayarlanır. </a:t>
            </a:r>
            <a:endParaRPr lang="tr-TR" dirty="0" smtClean="0"/>
          </a:p>
          <a:p>
            <a:r>
              <a:rPr lang="tr-TR" dirty="0" smtClean="0"/>
              <a:t>Hasta </a:t>
            </a:r>
            <a:r>
              <a:rPr lang="tr-TR" dirty="0"/>
              <a:t>koltuk değneğiyle yürütülerek yapılan ayarlamalar kontrol edilir.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315679"/>
            <a:ext cx="1552792" cy="177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0201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24547195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1050</Words>
  <Application>Microsoft Office PowerPoint</Application>
  <PresentationFormat>Ekran Gösterisi (4:3)</PresentationFormat>
  <Paragraphs>127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1" baseType="lpstr">
      <vt:lpstr>Ofis Teması</vt:lpstr>
      <vt:lpstr>PowerPoint Sunusu</vt:lpstr>
      <vt:lpstr>Yürüme yardımcıları</vt:lpstr>
      <vt:lpstr>PowerPoint Sunusu</vt:lpstr>
      <vt:lpstr>PowerPoint Sunusu</vt:lpstr>
      <vt:lpstr>1. Paralel Barlar ve Tutunma Destekleri </vt:lpstr>
      <vt:lpstr>1. Paralel Barlar ve Tutunma Destekleri </vt:lpstr>
      <vt:lpstr>PowerPoint Sunusu</vt:lpstr>
      <vt:lpstr>2. Yürüteçler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3. Baston ve Değnekler </vt:lpstr>
      <vt:lpstr>3. Baston ve Değnekler 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Seda KARAMAN</dc:creator>
  <cp:lastModifiedBy>Seda KARAMAN</cp:lastModifiedBy>
  <cp:revision>7</cp:revision>
  <dcterms:created xsi:type="dcterms:W3CDTF">2020-03-20T18:26:33Z</dcterms:created>
  <dcterms:modified xsi:type="dcterms:W3CDTF">2020-05-14T17:09:58Z</dcterms:modified>
</cp:coreProperties>
</file>