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7" r:id="rId18"/>
    <p:sldId id="272" r:id="rId19"/>
    <p:sldId id="285" r:id="rId20"/>
    <p:sldId id="273" r:id="rId21"/>
    <p:sldId id="274" r:id="rId22"/>
    <p:sldId id="275" r:id="rId23"/>
    <p:sldId id="286" r:id="rId24"/>
    <p:sldId id="291" r:id="rId25"/>
    <p:sldId id="292" r:id="rId26"/>
    <p:sldId id="290" r:id="rId27"/>
    <p:sldId id="293" r:id="rId28"/>
    <p:sldId id="294" r:id="rId29"/>
    <p:sldId id="277" r:id="rId30"/>
    <p:sldId id="276" r:id="rId31"/>
    <p:sldId id="295" r:id="rId32"/>
    <p:sldId id="296" r:id="rId33"/>
    <p:sldId id="278" r:id="rId34"/>
    <p:sldId id="279" r:id="rId35"/>
    <p:sldId id="283" r:id="rId36"/>
    <p:sldId id="288" r:id="rId37"/>
    <p:sldId id="284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>
      <p:cViewPr varScale="1">
        <p:scale>
          <a:sx n="69" d="100"/>
          <a:sy n="69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Yuvarlatılmış Dikdörtgen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Yuvarlatılmış Dikdörtgen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Dikdörtgen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ikdörtgen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Yuvarlatılmış Dikdörtgen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Dikdörtgen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ikdörtgen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Yuvarlatılmış Dikdörtgen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5.03.2020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295400" y="3933056"/>
            <a:ext cx="6400800" cy="867544"/>
          </a:xfrm>
        </p:spPr>
        <p:txBody>
          <a:bodyPr/>
          <a:lstStyle/>
          <a:p>
            <a:r>
              <a:rPr lang="tr-TR" dirty="0" err="1" smtClean="0"/>
              <a:t>Öğr</a:t>
            </a:r>
            <a:r>
              <a:rPr lang="tr-TR" dirty="0" smtClean="0"/>
              <a:t>. Gör. Seda KARAMAN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ALT EKSTİREMİTE ORTEZLERİ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883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r>
              <a:rPr lang="tr-TR" dirty="0"/>
              <a:t>Yürüyüşe yardımcı olmak </a:t>
            </a:r>
            <a:endParaRPr lang="tr-TR" dirty="0" smtClean="0"/>
          </a:p>
          <a:p>
            <a:r>
              <a:rPr lang="tr-TR" dirty="0" smtClean="0"/>
              <a:t>Ağrıyı </a:t>
            </a:r>
            <a:r>
              <a:rPr lang="tr-TR" dirty="0"/>
              <a:t>azaltmak </a:t>
            </a:r>
            <a:endParaRPr lang="tr-TR" dirty="0" smtClean="0"/>
          </a:p>
          <a:p>
            <a:r>
              <a:rPr lang="tr-TR" dirty="0" smtClean="0"/>
              <a:t> </a:t>
            </a:r>
            <a:r>
              <a:rPr lang="tr-TR" dirty="0"/>
              <a:t>Yüklenmeyi azaltmak </a:t>
            </a:r>
            <a:endParaRPr lang="tr-TR" dirty="0" smtClean="0"/>
          </a:p>
          <a:p>
            <a:r>
              <a:rPr lang="tr-TR" dirty="0" smtClean="0"/>
              <a:t>Hareket </a:t>
            </a:r>
            <a:r>
              <a:rPr lang="tr-TR" dirty="0"/>
              <a:t>kontrolü sağlamak </a:t>
            </a:r>
            <a:endParaRPr lang="tr-TR" dirty="0" smtClean="0"/>
          </a:p>
          <a:p>
            <a:r>
              <a:rPr lang="tr-TR" dirty="0" err="1" smtClean="0"/>
              <a:t>Deformite</a:t>
            </a:r>
            <a:r>
              <a:rPr lang="tr-TR" dirty="0" smtClean="0"/>
              <a:t> </a:t>
            </a:r>
            <a:r>
              <a:rPr lang="tr-TR" dirty="0" err="1"/>
              <a:t>progresyonunu</a:t>
            </a:r>
            <a:r>
              <a:rPr lang="tr-TR" dirty="0"/>
              <a:t> azaltmak </a:t>
            </a:r>
            <a:endParaRPr lang="tr-TR" dirty="0" smtClean="0"/>
          </a:p>
          <a:p>
            <a:r>
              <a:rPr lang="tr-TR" dirty="0" smtClean="0"/>
              <a:t>Yürüyemeyen </a:t>
            </a:r>
            <a:r>
              <a:rPr lang="tr-TR" dirty="0"/>
              <a:t>hastaların transferlerine, kabiliyetlerine yardımcı olmak </a:t>
            </a:r>
            <a:endParaRPr lang="tr-TR" dirty="0" smtClean="0"/>
          </a:p>
          <a:p>
            <a:r>
              <a:rPr lang="tr-TR" dirty="0" smtClean="0"/>
              <a:t>Yürüyebilenlerinse </a:t>
            </a:r>
            <a:r>
              <a:rPr lang="tr-TR" dirty="0"/>
              <a:t>güvenliğini artırmak</a:t>
            </a:r>
          </a:p>
        </p:txBody>
      </p:sp>
    </p:spTree>
    <p:extLst>
      <p:ext uri="{BB962C8B-B14F-4D97-AF65-F5344CB8AC3E}">
        <p14:creationId xmlns:p14="http://schemas.microsoft.com/office/powerpoint/2010/main" val="404316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AFO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dirty="0"/>
              <a:t>AYAK BİLEĞİ-AYAK ORTEZİ (ANKLE FOOT </a:t>
            </a:r>
            <a:r>
              <a:rPr lang="tr-TR" dirty="0" smtClean="0"/>
              <a:t>ORTHOSIS</a:t>
            </a:r>
            <a:r>
              <a:rPr lang="tr-TR" dirty="0"/>
              <a:t>) </a:t>
            </a:r>
            <a:endParaRPr lang="tr-TR" dirty="0" smtClean="0"/>
          </a:p>
          <a:p>
            <a:r>
              <a:rPr lang="tr-TR" dirty="0" smtClean="0"/>
              <a:t>Pozisyonlama</a:t>
            </a:r>
            <a:r>
              <a:rPr lang="tr-TR" dirty="0"/>
              <a:t>, gece </a:t>
            </a:r>
            <a:r>
              <a:rPr lang="tr-TR" dirty="0" err="1"/>
              <a:t>ateli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Kısa </a:t>
            </a:r>
            <a:r>
              <a:rPr lang="tr-TR" dirty="0"/>
              <a:t>yürüme </a:t>
            </a:r>
            <a:r>
              <a:rPr lang="tr-TR" dirty="0" err="1"/>
              <a:t>ortezi</a:t>
            </a:r>
            <a:r>
              <a:rPr lang="tr-TR" dirty="0"/>
              <a:t>, düşük ayak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67" y="3284984"/>
            <a:ext cx="6887067" cy="302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1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AFO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• En sık reçete edilen alt </a:t>
            </a:r>
            <a:r>
              <a:rPr lang="tr-TR" dirty="0" err="1"/>
              <a:t>ekstremite</a:t>
            </a:r>
            <a:r>
              <a:rPr lang="tr-TR" dirty="0"/>
              <a:t> </a:t>
            </a:r>
            <a:r>
              <a:rPr lang="tr-TR" dirty="0" err="1"/>
              <a:t>ortezi</a:t>
            </a: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dirty="0" smtClean="0"/>
              <a:t>• </a:t>
            </a:r>
            <a:r>
              <a:rPr lang="tr-TR" dirty="0"/>
              <a:t>Kısa bacak cihazı sık kullanılan ismi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• </a:t>
            </a:r>
            <a:r>
              <a:rPr lang="tr-TR" dirty="0"/>
              <a:t>Bilek hareketinin kontrolünde kullanılır.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• </a:t>
            </a:r>
            <a:r>
              <a:rPr lang="tr-TR" dirty="0"/>
              <a:t>Plastik ya da metal olabilir.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• </a:t>
            </a:r>
            <a:r>
              <a:rPr lang="tr-TR" dirty="0"/>
              <a:t>Artık en sık plastikleri tercih edilmektedir.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5" b="26214"/>
          <a:stretch/>
        </p:blipFill>
        <p:spPr>
          <a:xfrm>
            <a:off x="4499992" y="4183802"/>
            <a:ext cx="3744416" cy="192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4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AFO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• Ayakkabı içine giyilen yürümeye yardımcı </a:t>
            </a:r>
            <a:r>
              <a:rPr lang="tr-TR" dirty="0" err="1"/>
              <a:t>ortezdir</a:t>
            </a:r>
            <a:r>
              <a:rPr lang="tr-TR" dirty="0"/>
              <a:t>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• </a:t>
            </a:r>
            <a:r>
              <a:rPr lang="tr-TR" dirty="0"/>
              <a:t>Ayak bileği 90 derecede tutar, </a:t>
            </a:r>
            <a:r>
              <a:rPr lang="tr-TR" dirty="0" err="1"/>
              <a:t>gastroya</a:t>
            </a:r>
            <a:r>
              <a:rPr lang="tr-TR" dirty="0"/>
              <a:t> kadar uzanır.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924944"/>
            <a:ext cx="3250332" cy="325033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41480"/>
            <a:ext cx="3923928" cy="261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Gece </a:t>
            </a:r>
            <a:r>
              <a:rPr lang="tr-TR" dirty="0" err="1"/>
              <a:t>moldu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Gece </a:t>
            </a:r>
            <a:r>
              <a:rPr lang="tr-TR" dirty="0" err="1"/>
              <a:t>moldları</a:t>
            </a:r>
            <a:r>
              <a:rPr lang="tr-TR" dirty="0"/>
              <a:t> gece boyunca hastanın ayağını </a:t>
            </a:r>
            <a:r>
              <a:rPr lang="tr-TR" dirty="0" err="1"/>
              <a:t>gravitenin</a:t>
            </a:r>
            <a:r>
              <a:rPr lang="tr-TR" dirty="0"/>
              <a:t> etkisinden korumak ve </a:t>
            </a:r>
            <a:r>
              <a:rPr lang="tr-TR" dirty="0" err="1"/>
              <a:t>dorsifleksiyonda</a:t>
            </a:r>
            <a:r>
              <a:rPr lang="tr-TR" dirty="0"/>
              <a:t> yada </a:t>
            </a:r>
            <a:r>
              <a:rPr lang="tr-TR" dirty="0" err="1"/>
              <a:t>nötral</a:t>
            </a:r>
            <a:r>
              <a:rPr lang="tr-TR" dirty="0"/>
              <a:t> pozisyonda tutmak için verilir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Plantar</a:t>
            </a:r>
            <a:r>
              <a:rPr lang="tr-TR" dirty="0" smtClean="0"/>
              <a:t> </a:t>
            </a:r>
            <a:r>
              <a:rPr lang="tr-TR" dirty="0" err="1"/>
              <a:t>fleksör</a:t>
            </a:r>
            <a:r>
              <a:rPr lang="tr-TR" dirty="0"/>
              <a:t> </a:t>
            </a:r>
            <a:r>
              <a:rPr lang="tr-TR" dirty="0" err="1"/>
              <a:t>spastisitesi</a:t>
            </a:r>
            <a:r>
              <a:rPr lang="tr-TR" dirty="0"/>
              <a:t> yada </a:t>
            </a:r>
            <a:r>
              <a:rPr lang="tr-TR" dirty="0" err="1"/>
              <a:t>dorsifleksörlerin</a:t>
            </a:r>
            <a:r>
              <a:rPr lang="tr-TR" dirty="0"/>
              <a:t> çalışmadığı durumlarda kullanılır.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501008"/>
            <a:ext cx="2307450" cy="30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5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899592" y="332656"/>
            <a:ext cx="7772400" cy="4572000"/>
          </a:xfrm>
        </p:spPr>
        <p:txBody>
          <a:bodyPr/>
          <a:lstStyle/>
          <a:p>
            <a:r>
              <a:rPr lang="tr-TR" dirty="0" smtClean="0"/>
              <a:t>Gece </a:t>
            </a:r>
            <a:r>
              <a:rPr lang="tr-TR" dirty="0" err="1"/>
              <a:t>moldları</a:t>
            </a:r>
            <a:r>
              <a:rPr lang="tr-TR" dirty="0"/>
              <a:t> genel olarak şu özellikleri taşımalıdır: </a:t>
            </a:r>
            <a:endParaRPr lang="tr-TR" dirty="0" smtClean="0"/>
          </a:p>
          <a:p>
            <a:r>
              <a:rPr lang="tr-TR" dirty="0" smtClean="0"/>
              <a:t>Topuk </a:t>
            </a:r>
            <a:r>
              <a:rPr lang="tr-TR" dirty="0"/>
              <a:t>kısmı kısmen yuvarlak ve bombeli olmalı </a:t>
            </a:r>
            <a:endParaRPr lang="tr-TR" dirty="0" smtClean="0"/>
          </a:p>
          <a:p>
            <a:r>
              <a:rPr lang="tr-TR" dirty="0" err="1" smtClean="0"/>
              <a:t>Medial-longitudinal</a:t>
            </a:r>
            <a:r>
              <a:rPr lang="tr-TR" dirty="0" smtClean="0"/>
              <a:t> </a:t>
            </a:r>
            <a:r>
              <a:rPr lang="tr-TR" dirty="0"/>
              <a:t>arkın yüksek tutulmasına gerek yok </a:t>
            </a:r>
            <a:endParaRPr lang="tr-TR" dirty="0" smtClean="0"/>
          </a:p>
          <a:p>
            <a:r>
              <a:rPr lang="tr-TR" dirty="0" smtClean="0"/>
              <a:t>Terlemeye </a:t>
            </a:r>
            <a:r>
              <a:rPr lang="tr-TR" dirty="0"/>
              <a:t>neden olmaması için delikli yada ince materyalden olmalı </a:t>
            </a:r>
            <a:endParaRPr lang="tr-TR" dirty="0" smtClean="0"/>
          </a:p>
          <a:p>
            <a:r>
              <a:rPr lang="tr-TR" dirty="0" smtClean="0"/>
              <a:t>Fonksiyonunu </a:t>
            </a:r>
            <a:r>
              <a:rPr lang="tr-TR" dirty="0"/>
              <a:t>yerine getirmeli, ayağı sarıp içinde tutmalı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78" y="3212976"/>
            <a:ext cx="2637603" cy="336222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248980"/>
            <a:ext cx="3290212" cy="329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8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PAFO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dirty="0" smtClean="0"/>
              <a:t>PLASTİK </a:t>
            </a:r>
            <a:r>
              <a:rPr lang="tr-TR" dirty="0"/>
              <a:t>AYAK-AYAKBİLEĞİ ORTEZİ </a:t>
            </a:r>
            <a:endParaRPr lang="tr-TR" dirty="0" smtClean="0"/>
          </a:p>
          <a:p>
            <a:r>
              <a:rPr lang="tr-TR" dirty="0" smtClean="0"/>
              <a:t>Polietilenden </a:t>
            </a:r>
            <a:r>
              <a:rPr lang="tr-TR" dirty="0"/>
              <a:t>yapılan ayak bileğini 90 derecede sabitleyen, ayak ve </a:t>
            </a:r>
            <a:r>
              <a:rPr lang="tr-TR" dirty="0" err="1"/>
              <a:t>tibiayı</a:t>
            </a:r>
            <a:r>
              <a:rPr lang="tr-TR" dirty="0"/>
              <a:t> saran </a:t>
            </a:r>
            <a:r>
              <a:rPr lang="tr-TR" dirty="0" err="1"/>
              <a:t>gastroya</a:t>
            </a:r>
            <a:r>
              <a:rPr lang="tr-TR" dirty="0"/>
              <a:t> kadar uzanan </a:t>
            </a:r>
            <a:r>
              <a:rPr lang="tr-TR" dirty="0" err="1"/>
              <a:t>ortezdir</a:t>
            </a:r>
            <a:r>
              <a:rPr lang="tr-TR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131510"/>
            <a:ext cx="2952328" cy="337408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26145"/>
            <a:ext cx="3184818" cy="318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4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KAFO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dirty="0" smtClean="0"/>
              <a:t>Diz-Ayak  </a:t>
            </a:r>
            <a:r>
              <a:rPr lang="tr-TR" dirty="0"/>
              <a:t>Bileği-Ayak  </a:t>
            </a:r>
            <a:r>
              <a:rPr lang="tr-TR" dirty="0" err="1"/>
              <a:t>Ortezi</a:t>
            </a:r>
            <a:r>
              <a:rPr lang="tr-TR" dirty="0"/>
              <a:t>  (Uzun  Bacak  Yürüme  Cihazı) </a:t>
            </a:r>
            <a:endParaRPr lang="tr-TR" dirty="0" smtClean="0"/>
          </a:p>
          <a:p>
            <a:pPr marL="0" indent="0" algn="ctr">
              <a:buNone/>
            </a:pPr>
            <a:r>
              <a:rPr lang="tr-TR" dirty="0" smtClean="0"/>
              <a:t>(</a:t>
            </a:r>
            <a:r>
              <a:rPr lang="tr-TR" dirty="0" err="1"/>
              <a:t>Knee-Ankle-Foot</a:t>
            </a:r>
            <a:r>
              <a:rPr lang="tr-TR" dirty="0"/>
              <a:t>  </a:t>
            </a:r>
            <a:r>
              <a:rPr lang="tr-TR" dirty="0" err="1"/>
              <a:t>Orthosis</a:t>
            </a:r>
            <a:r>
              <a:rPr lang="tr-TR" dirty="0"/>
              <a:t>,  KAFO) </a:t>
            </a:r>
            <a:endParaRPr lang="tr-TR" dirty="0" smtClean="0"/>
          </a:p>
          <a:p>
            <a:r>
              <a:rPr lang="tr-TR" sz="2400" dirty="0" smtClean="0"/>
              <a:t>Bölümleri </a:t>
            </a:r>
            <a:r>
              <a:rPr lang="tr-TR" sz="2400" dirty="0"/>
              <a:t>AFO ile aynı, ek olarak diz eklemi, uyluk destekleri, </a:t>
            </a:r>
            <a:r>
              <a:rPr lang="tr-TR" sz="2400" dirty="0" err="1"/>
              <a:t>proksimal</a:t>
            </a:r>
            <a:r>
              <a:rPr lang="tr-TR" sz="2400" dirty="0"/>
              <a:t> uyluk bandı içerir. </a:t>
            </a:r>
          </a:p>
          <a:p>
            <a:r>
              <a:rPr lang="tr-TR" sz="2400" dirty="0"/>
              <a:t>Yürüyüş sırasında </a:t>
            </a:r>
            <a:r>
              <a:rPr lang="tr-TR" sz="2400" dirty="0" err="1"/>
              <a:t>subtalar</a:t>
            </a:r>
            <a:r>
              <a:rPr lang="tr-TR" sz="2400" dirty="0"/>
              <a:t> eklem, bilek ve dizde </a:t>
            </a:r>
            <a:r>
              <a:rPr lang="tr-TR" sz="2400" dirty="0" err="1"/>
              <a:t>stabilite</a:t>
            </a:r>
            <a:r>
              <a:rPr lang="tr-TR" sz="2400" dirty="0"/>
              <a:t> sağlar. </a:t>
            </a:r>
          </a:p>
          <a:p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634713"/>
            <a:ext cx="2283718" cy="304495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933056"/>
            <a:ext cx="4916186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7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KAFO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Dizi </a:t>
            </a:r>
            <a:r>
              <a:rPr lang="tr-TR" dirty="0"/>
              <a:t>stabilize eden kas grupları KAFO yazılırken </a:t>
            </a:r>
            <a:r>
              <a:rPr lang="tr-TR" dirty="0" smtClean="0"/>
              <a:t> gözden </a:t>
            </a:r>
            <a:r>
              <a:rPr lang="tr-TR" dirty="0"/>
              <a:t>geçirilir (</a:t>
            </a:r>
            <a:r>
              <a:rPr lang="tr-TR" dirty="0" err="1"/>
              <a:t>kuadrisepsler</a:t>
            </a:r>
            <a:r>
              <a:rPr lang="tr-TR" dirty="0"/>
              <a:t>, </a:t>
            </a:r>
            <a:r>
              <a:rPr lang="tr-TR" dirty="0" err="1"/>
              <a:t>hamstringler</a:t>
            </a:r>
            <a:r>
              <a:rPr lang="tr-TR" dirty="0"/>
              <a:t>,  </a:t>
            </a:r>
            <a:r>
              <a:rPr lang="tr-TR" dirty="0" err="1"/>
              <a:t>plantar</a:t>
            </a:r>
            <a:r>
              <a:rPr lang="tr-TR" dirty="0"/>
              <a:t> </a:t>
            </a:r>
            <a:r>
              <a:rPr lang="tr-TR" dirty="0" err="1"/>
              <a:t>fleksörler</a:t>
            </a:r>
            <a:r>
              <a:rPr lang="tr-TR" dirty="0" smtClean="0"/>
              <a:t>)</a:t>
            </a:r>
          </a:p>
          <a:p>
            <a:r>
              <a:rPr lang="tr-TR" dirty="0"/>
              <a:t>Diz </a:t>
            </a:r>
            <a:r>
              <a:rPr lang="tr-TR" dirty="0" err="1"/>
              <a:t>ekstansör</a:t>
            </a:r>
            <a:r>
              <a:rPr lang="tr-TR" dirty="0"/>
              <a:t> kuvvetinin düşük olduğu olgularda, dizde yapısal </a:t>
            </a:r>
            <a:r>
              <a:rPr lang="tr-TR" dirty="0" err="1"/>
              <a:t>instabilite</a:t>
            </a:r>
            <a:r>
              <a:rPr lang="tr-TR" dirty="0"/>
              <a:t> veya </a:t>
            </a:r>
            <a:r>
              <a:rPr lang="tr-TR" dirty="0" err="1"/>
              <a:t>fleksör</a:t>
            </a:r>
            <a:r>
              <a:rPr lang="tr-TR" dirty="0"/>
              <a:t> </a:t>
            </a:r>
            <a:r>
              <a:rPr lang="tr-TR" dirty="0" err="1"/>
              <a:t>spastisitenin</a:t>
            </a:r>
            <a:r>
              <a:rPr lang="tr-TR" dirty="0"/>
              <a:t> varlığında tercih edilir.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212976"/>
            <a:ext cx="3429000" cy="3429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5" b="15870"/>
          <a:stretch/>
        </p:blipFill>
        <p:spPr>
          <a:xfrm>
            <a:off x="1107945" y="3528167"/>
            <a:ext cx="4111104" cy="279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4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 anchor="ctr"/>
          <a:lstStyle/>
          <a:p>
            <a:r>
              <a:rPr lang="tr-TR" dirty="0" smtClean="0"/>
              <a:t>Ciddi </a:t>
            </a:r>
            <a:r>
              <a:rPr lang="tr-TR" dirty="0"/>
              <a:t>diz </a:t>
            </a:r>
            <a:r>
              <a:rPr lang="tr-TR" dirty="0" err="1"/>
              <a:t>ekstensor</a:t>
            </a:r>
            <a:r>
              <a:rPr lang="tr-TR" dirty="0"/>
              <a:t> ve </a:t>
            </a:r>
            <a:r>
              <a:rPr lang="tr-TR" dirty="0" err="1"/>
              <a:t>hamstring</a:t>
            </a:r>
            <a:r>
              <a:rPr lang="tr-TR" dirty="0"/>
              <a:t> güçsüzlüğünde </a:t>
            </a:r>
            <a:endParaRPr lang="tr-TR" dirty="0" smtClean="0"/>
          </a:p>
          <a:p>
            <a:r>
              <a:rPr lang="tr-TR" dirty="0" smtClean="0"/>
              <a:t>Diz </a:t>
            </a:r>
            <a:r>
              <a:rPr lang="tr-TR" dirty="0" err="1"/>
              <a:t>instabilitesinde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Diz </a:t>
            </a:r>
            <a:r>
              <a:rPr lang="tr-TR" dirty="0" err="1"/>
              <a:t>fleksiyon</a:t>
            </a:r>
            <a:r>
              <a:rPr lang="tr-TR" dirty="0"/>
              <a:t> </a:t>
            </a:r>
            <a:r>
              <a:rPr lang="tr-TR" dirty="0" err="1"/>
              <a:t>spastisitesinde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/>
              <a:t>kord</a:t>
            </a:r>
            <a:r>
              <a:rPr lang="tr-TR" dirty="0"/>
              <a:t> yaralanmalı hastada (</a:t>
            </a:r>
            <a:r>
              <a:rPr lang="tr-TR" dirty="0" err="1"/>
              <a:t>bilateral</a:t>
            </a:r>
            <a:r>
              <a:rPr lang="tr-TR" dirty="0"/>
              <a:t>) </a:t>
            </a:r>
            <a:endParaRPr lang="tr-TR" dirty="0" smtClean="0"/>
          </a:p>
          <a:p>
            <a:r>
              <a:rPr lang="tr-TR" dirty="0" err="1" smtClean="0"/>
              <a:t>Polio</a:t>
            </a:r>
            <a:r>
              <a:rPr lang="tr-TR" dirty="0" smtClean="0"/>
              <a:t> </a:t>
            </a:r>
            <a:r>
              <a:rPr lang="tr-TR" dirty="0"/>
              <a:t>sekelinde (tek taraflı)</a:t>
            </a:r>
          </a:p>
        </p:txBody>
      </p:sp>
    </p:spTree>
    <p:extLst>
      <p:ext uri="{BB962C8B-B14F-4D97-AF65-F5344CB8AC3E}">
        <p14:creationId xmlns:p14="http://schemas.microsoft.com/office/powerpoint/2010/main" val="133728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KLENZAK EKLEMLİ AFO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Klasik </a:t>
            </a:r>
            <a:r>
              <a:rPr lang="tr-TR" dirty="0"/>
              <a:t>kısa yürüme cihazı bilek ekleminden farklı olarak ayak bileği ekleminde </a:t>
            </a:r>
            <a:r>
              <a:rPr lang="tr-TR" dirty="0" err="1"/>
              <a:t>dorsifleksiyona</a:t>
            </a:r>
            <a:r>
              <a:rPr lang="tr-TR" dirty="0"/>
              <a:t> yardımcı helezon yay sistemi vardır. </a:t>
            </a:r>
            <a:endParaRPr lang="tr-TR" dirty="0" smtClean="0"/>
          </a:p>
          <a:p>
            <a:r>
              <a:rPr lang="tr-TR" dirty="0" smtClean="0"/>
              <a:t>Yürüyüş </a:t>
            </a:r>
            <a:r>
              <a:rPr lang="tr-TR" dirty="0"/>
              <a:t>hızına göre </a:t>
            </a:r>
            <a:r>
              <a:rPr lang="tr-TR" dirty="0" err="1"/>
              <a:t>dorsifleksiyon</a:t>
            </a:r>
            <a:r>
              <a:rPr lang="tr-TR" dirty="0"/>
              <a:t> hareketini asiste eder. </a:t>
            </a:r>
            <a:endParaRPr lang="tr-TR" dirty="0" smtClean="0"/>
          </a:p>
          <a:p>
            <a:r>
              <a:rPr lang="tr-TR" dirty="0" smtClean="0"/>
              <a:t>Ortopedik </a:t>
            </a:r>
            <a:r>
              <a:rPr lang="tr-TR" dirty="0"/>
              <a:t>bot, plastik AFO ya da deri sandalete monte edilir.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077071"/>
            <a:ext cx="1828800" cy="250507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7" y="4077071"/>
            <a:ext cx="3275856" cy="24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2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DAFO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Dinamik </a:t>
            </a:r>
            <a:r>
              <a:rPr lang="tr-TR" dirty="0"/>
              <a:t>ayak </a:t>
            </a:r>
            <a:r>
              <a:rPr lang="tr-TR" dirty="0" err="1"/>
              <a:t>ayak</a:t>
            </a:r>
            <a:r>
              <a:rPr lang="tr-TR" dirty="0"/>
              <a:t> bileği </a:t>
            </a:r>
            <a:r>
              <a:rPr lang="tr-TR" dirty="0" err="1"/>
              <a:t>ortezleri</a:t>
            </a:r>
            <a:r>
              <a:rPr lang="tr-TR" dirty="0"/>
              <a:t> (</a:t>
            </a:r>
            <a:r>
              <a:rPr lang="tr-TR" dirty="0" err="1"/>
              <a:t>dafo</a:t>
            </a:r>
            <a:r>
              <a:rPr lang="tr-TR" dirty="0"/>
              <a:t>), çok ince, </a:t>
            </a:r>
            <a:r>
              <a:rPr lang="tr-TR" dirty="0" err="1"/>
              <a:t>flexible</a:t>
            </a:r>
            <a:r>
              <a:rPr lang="tr-TR" dirty="0"/>
              <a:t> özelliğe sahip </a:t>
            </a:r>
            <a:r>
              <a:rPr lang="tr-TR" dirty="0" err="1"/>
              <a:t>supramalleoler</a:t>
            </a:r>
            <a:r>
              <a:rPr lang="tr-TR" dirty="0"/>
              <a:t> </a:t>
            </a:r>
            <a:r>
              <a:rPr lang="tr-TR" dirty="0" err="1"/>
              <a:t>ortezler</a:t>
            </a:r>
            <a:r>
              <a:rPr lang="tr-TR" dirty="0"/>
              <a:t> olarak bilinmektedir. </a:t>
            </a:r>
            <a:endParaRPr lang="tr-TR" dirty="0" smtClean="0"/>
          </a:p>
          <a:p>
            <a:r>
              <a:rPr lang="tr-TR" dirty="0" smtClean="0"/>
              <a:t>Hastaya </a:t>
            </a:r>
            <a:r>
              <a:rPr lang="tr-TR" dirty="0"/>
              <a:t>özel yapılan taban sayesinde, ayak arkları desteklenir ve stabilize </a:t>
            </a:r>
            <a:r>
              <a:rPr lang="tr-TR" dirty="0" smtClean="0"/>
              <a:t>edilir</a:t>
            </a:r>
            <a:r>
              <a:rPr lang="tr-TR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645024"/>
            <a:ext cx="2945904" cy="294590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879726"/>
            <a:ext cx="28575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0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DAFO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 Aşırı </a:t>
            </a:r>
            <a:r>
              <a:rPr lang="tr-TR" dirty="0" err="1"/>
              <a:t>flexsible</a:t>
            </a:r>
            <a:r>
              <a:rPr lang="tr-TR" dirty="0"/>
              <a:t> özelliğe sahip olması ile diğer </a:t>
            </a:r>
            <a:r>
              <a:rPr lang="tr-TR" dirty="0" err="1"/>
              <a:t>ortezlerden</a:t>
            </a:r>
            <a:r>
              <a:rPr lang="tr-TR" dirty="0"/>
              <a:t> ayrılmıştır. </a:t>
            </a:r>
            <a:endParaRPr lang="tr-TR" dirty="0" smtClean="0"/>
          </a:p>
          <a:p>
            <a:r>
              <a:rPr lang="tr-TR" dirty="0" smtClean="0"/>
              <a:t>Yapımında </a:t>
            </a:r>
            <a:r>
              <a:rPr lang="tr-TR" dirty="0"/>
              <a:t>kullanılan malzeme de farklı kalınlıktaki </a:t>
            </a:r>
            <a:r>
              <a:rPr lang="tr-TR" dirty="0" err="1"/>
              <a:t>poliproplendir</a:t>
            </a:r>
            <a:r>
              <a:rPr lang="tr-TR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3212976"/>
            <a:ext cx="2514601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6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HKAFO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400" dirty="0" smtClean="0"/>
              <a:t>Kalça-Diz-Ayak  </a:t>
            </a:r>
            <a:r>
              <a:rPr lang="tr-TR" sz="2400" dirty="0"/>
              <a:t>Bileği-Ayak  </a:t>
            </a:r>
            <a:r>
              <a:rPr lang="tr-TR" sz="2400" dirty="0" err="1"/>
              <a:t>Ortezi</a:t>
            </a:r>
            <a:r>
              <a:rPr lang="tr-TR" sz="2400" dirty="0"/>
              <a:t>  </a:t>
            </a:r>
            <a:endParaRPr lang="tr-TR" sz="2400" dirty="0" smtClean="0"/>
          </a:p>
          <a:p>
            <a:pPr marL="0" indent="0" algn="ctr">
              <a:buNone/>
            </a:pPr>
            <a:r>
              <a:rPr lang="tr-TR" sz="2400" dirty="0" smtClean="0"/>
              <a:t>(</a:t>
            </a:r>
            <a:r>
              <a:rPr lang="tr-TR" sz="2400" dirty="0"/>
              <a:t>Belden  Kemerli-</a:t>
            </a:r>
            <a:r>
              <a:rPr lang="tr-TR" sz="2400" dirty="0" err="1"/>
              <a:t>Pelvik</a:t>
            </a:r>
            <a:r>
              <a:rPr lang="tr-TR" sz="2400" dirty="0"/>
              <a:t> Bantlı  Uzun  Yürüme  </a:t>
            </a:r>
            <a:r>
              <a:rPr lang="tr-TR" sz="2400" dirty="0" err="1"/>
              <a:t>Ortezi</a:t>
            </a:r>
            <a:r>
              <a:rPr lang="tr-TR" sz="2400" dirty="0"/>
              <a:t>)  </a:t>
            </a:r>
            <a:endParaRPr lang="tr-TR" sz="2400" dirty="0" smtClean="0"/>
          </a:p>
          <a:p>
            <a:pPr marL="0" indent="0" algn="ctr">
              <a:buNone/>
            </a:pPr>
            <a:r>
              <a:rPr lang="tr-TR" sz="2400" dirty="0" smtClean="0"/>
              <a:t>(</a:t>
            </a:r>
            <a:r>
              <a:rPr lang="tr-TR" sz="2400" dirty="0" err="1"/>
              <a:t>Hip-Knee-Ankle-Foot</a:t>
            </a:r>
            <a:r>
              <a:rPr lang="tr-TR" sz="2400" dirty="0"/>
              <a:t> </a:t>
            </a:r>
            <a:r>
              <a:rPr lang="tr-TR" sz="2400" dirty="0" err="1"/>
              <a:t>Orthosis</a:t>
            </a:r>
            <a:r>
              <a:rPr lang="tr-TR" sz="2400" dirty="0"/>
              <a:t>,  HKA-FO) </a:t>
            </a:r>
            <a:endParaRPr lang="tr-TR" sz="2400" dirty="0" smtClean="0"/>
          </a:p>
          <a:p>
            <a:r>
              <a:rPr lang="tr-TR" sz="2400" dirty="0"/>
              <a:t>Kalça eklemi ve </a:t>
            </a:r>
            <a:r>
              <a:rPr lang="tr-TR" sz="2400" dirty="0" err="1"/>
              <a:t>pelvik</a:t>
            </a:r>
            <a:r>
              <a:rPr lang="tr-TR" sz="2400" dirty="0"/>
              <a:t> veya bel kemeri eklenmesi ile oluşan </a:t>
            </a:r>
            <a:r>
              <a:rPr lang="tr-TR" sz="2400" dirty="0" err="1"/>
              <a:t>ortezlerdir</a:t>
            </a:r>
            <a:r>
              <a:rPr lang="tr-TR" sz="2400" dirty="0"/>
              <a:t>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825044"/>
            <a:ext cx="2916324" cy="29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2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HKAFO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6" t="5000" r="30044" b="10240"/>
          <a:stretch/>
        </p:blipFill>
        <p:spPr>
          <a:xfrm>
            <a:off x="7164288" y="2590800"/>
            <a:ext cx="1759529" cy="4100945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Amaç </a:t>
            </a:r>
            <a:r>
              <a:rPr lang="tr-TR" sz="2400" dirty="0"/>
              <a:t>alt </a:t>
            </a:r>
            <a:r>
              <a:rPr lang="tr-TR" sz="2400" dirty="0" err="1"/>
              <a:t>ekstremiteyi</a:t>
            </a:r>
            <a:r>
              <a:rPr lang="tr-TR" sz="2400" dirty="0"/>
              <a:t> stabilize edip hareketi sağlamak </a:t>
            </a:r>
            <a:endParaRPr lang="tr-TR" sz="2400" dirty="0" smtClean="0"/>
          </a:p>
          <a:p>
            <a:r>
              <a:rPr lang="tr-TR" sz="2400" dirty="0"/>
              <a:t>Özellikle yüksek </a:t>
            </a:r>
            <a:r>
              <a:rPr lang="tr-TR" sz="2400" dirty="0" err="1"/>
              <a:t>torasik</a:t>
            </a:r>
            <a:r>
              <a:rPr lang="tr-TR" sz="2400" dirty="0"/>
              <a:t> seviyede </a:t>
            </a:r>
            <a:r>
              <a:rPr lang="tr-TR" sz="2400" dirty="0" err="1"/>
              <a:t>medulla</a:t>
            </a:r>
            <a:r>
              <a:rPr lang="tr-TR" sz="2400" dirty="0"/>
              <a:t> </a:t>
            </a:r>
            <a:r>
              <a:rPr lang="tr-TR" sz="2400" dirty="0" err="1"/>
              <a:t>spinalis</a:t>
            </a:r>
            <a:r>
              <a:rPr lang="tr-TR" sz="2400" dirty="0"/>
              <a:t> yaralanması olanlar için </a:t>
            </a:r>
            <a:r>
              <a:rPr lang="tr-TR" sz="2400" dirty="0" err="1"/>
              <a:t>pelvik</a:t>
            </a:r>
            <a:r>
              <a:rPr lang="tr-TR" sz="2400" dirty="0"/>
              <a:t> bandın eklenmesi gövde </a:t>
            </a:r>
            <a:r>
              <a:rPr lang="tr-TR" sz="2400" dirty="0" err="1"/>
              <a:t>stabilitesi</a:t>
            </a:r>
            <a:r>
              <a:rPr lang="tr-TR" sz="2400" dirty="0"/>
              <a:t> için önerilmektedir</a:t>
            </a:r>
            <a:r>
              <a:rPr lang="tr-TR" sz="2400" dirty="0" smtClean="0"/>
              <a:t>.</a:t>
            </a:r>
          </a:p>
          <a:p>
            <a:r>
              <a:rPr lang="tr-TR" sz="2400" dirty="0" err="1" smtClean="0"/>
              <a:t>Paraplejik</a:t>
            </a:r>
            <a:r>
              <a:rPr lang="tr-TR" sz="2400" dirty="0" smtClean="0"/>
              <a:t> </a:t>
            </a:r>
            <a:r>
              <a:rPr lang="tr-TR" sz="2400" dirty="0"/>
              <a:t>hasta bu  şekilde yürütülebilir. </a:t>
            </a:r>
            <a:endParaRPr lang="tr-TR" sz="2400" dirty="0" smtClean="0"/>
          </a:p>
          <a:p>
            <a:r>
              <a:rPr lang="tr-TR" sz="2400" dirty="0" smtClean="0"/>
              <a:t>Gövde </a:t>
            </a:r>
            <a:r>
              <a:rPr lang="tr-TR" sz="2400" dirty="0"/>
              <a:t>kontrolü zayıf ise bel kemeri eklenir. </a:t>
            </a:r>
            <a:endParaRPr lang="tr-TR" sz="2400" dirty="0" smtClean="0"/>
          </a:p>
          <a:p>
            <a:r>
              <a:rPr lang="tr-TR" sz="2400" dirty="0" smtClean="0"/>
              <a:t>Ayak </a:t>
            </a:r>
            <a:r>
              <a:rPr lang="tr-TR" sz="2400" dirty="0"/>
              <a:t>bileği </a:t>
            </a:r>
            <a:r>
              <a:rPr lang="tr-TR" sz="2400" dirty="0" err="1"/>
              <a:t>stabilitesi</a:t>
            </a:r>
            <a:r>
              <a:rPr lang="tr-TR" sz="2400" dirty="0"/>
              <a:t> için ortopedik bot ilave edilebilir. </a:t>
            </a:r>
            <a:endParaRPr lang="tr-TR" sz="2400" dirty="0" smtClean="0"/>
          </a:p>
          <a:p>
            <a:r>
              <a:rPr lang="tr-TR" sz="2400" dirty="0" smtClean="0"/>
              <a:t>Ayak </a:t>
            </a:r>
            <a:r>
              <a:rPr lang="tr-TR" sz="2400" dirty="0"/>
              <a:t>90 derecede </a:t>
            </a:r>
            <a:r>
              <a:rPr lang="tr-TR" sz="2400" dirty="0" err="1"/>
              <a:t>stoplanır</a:t>
            </a:r>
            <a:r>
              <a:rPr lang="tr-T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090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Doğumsal Kalça Çıkığı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Amaç; </a:t>
            </a:r>
            <a:r>
              <a:rPr lang="tr-TR" dirty="0" err="1" smtClean="0"/>
              <a:t>femur</a:t>
            </a:r>
            <a:r>
              <a:rPr lang="tr-TR" dirty="0" smtClean="0"/>
              <a:t> başının </a:t>
            </a:r>
            <a:r>
              <a:rPr lang="tr-TR" dirty="0" err="1" smtClean="0"/>
              <a:t>asetabulum</a:t>
            </a:r>
            <a:r>
              <a:rPr lang="tr-TR" dirty="0" smtClean="0"/>
              <a:t> içindeki normal stabilizasyonunun sağlanması ve bu pozisyonu patolojik değişiklikler normale dönene kadar sürdürmektir.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2726610"/>
            <a:ext cx="5842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1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KALÇA </a:t>
            </a:r>
            <a:r>
              <a:rPr lang="tr-TR" dirty="0" smtClean="0"/>
              <a:t>ÇIKIĞI ORTEZLERİ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 smtClean="0"/>
              <a:t>FREJKA </a:t>
            </a:r>
            <a:r>
              <a:rPr lang="tr-TR" b="1" dirty="0"/>
              <a:t>YASTIĞI: </a:t>
            </a:r>
            <a:endParaRPr lang="tr-TR" b="1" dirty="0" smtClean="0"/>
          </a:p>
          <a:p>
            <a:r>
              <a:rPr lang="tr-TR" dirty="0" smtClean="0"/>
              <a:t>Su </a:t>
            </a:r>
            <a:r>
              <a:rPr lang="tr-TR" dirty="0"/>
              <a:t>geçirmez kumaştan üretilmiş olup bacak kısmına gelen bölmeler sünger ile beslenmiştir. </a:t>
            </a:r>
            <a:endParaRPr lang="tr-TR" dirty="0" smtClean="0"/>
          </a:p>
          <a:p>
            <a:r>
              <a:rPr lang="tr-TR" dirty="0" smtClean="0"/>
              <a:t>Esnek </a:t>
            </a:r>
            <a:r>
              <a:rPr lang="tr-TR" dirty="0"/>
              <a:t>malzeme kullanıldığı için bebeğin zorunlu kalça ve bacak hareketlerine izin verir. </a:t>
            </a: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503" y="3573016"/>
            <a:ext cx="2562994" cy="311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9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KALÇA </a:t>
            </a:r>
            <a:r>
              <a:rPr lang="tr-TR" dirty="0" smtClean="0"/>
              <a:t>ÇIKIĞI ORTEZLERİ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 smtClean="0"/>
              <a:t>PAVLİK </a:t>
            </a:r>
            <a:r>
              <a:rPr lang="tr-TR" b="1" dirty="0"/>
              <a:t>BANDAJI : </a:t>
            </a:r>
            <a:endParaRPr lang="tr-TR" b="1" dirty="0" smtClean="0"/>
          </a:p>
          <a:p>
            <a:r>
              <a:rPr lang="tr-TR" dirty="0" smtClean="0"/>
              <a:t>Yeni </a:t>
            </a:r>
            <a:r>
              <a:rPr lang="tr-TR" dirty="0"/>
              <a:t>doğumdan itibaren 9 aya kadar </a:t>
            </a:r>
            <a:r>
              <a:rPr lang="tr-TR" dirty="0" err="1"/>
              <a:t>disloke</a:t>
            </a:r>
            <a:r>
              <a:rPr lang="tr-TR" dirty="0"/>
              <a:t> kalçayı </a:t>
            </a:r>
            <a:r>
              <a:rPr lang="tr-TR" dirty="0" err="1"/>
              <a:t>redükte</a:t>
            </a:r>
            <a:r>
              <a:rPr lang="tr-TR" dirty="0"/>
              <a:t> eden tek </a:t>
            </a:r>
            <a:r>
              <a:rPr lang="tr-TR" dirty="0" err="1"/>
              <a:t>ortezdir</a:t>
            </a:r>
            <a:r>
              <a:rPr lang="tr-TR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470" y="3241607"/>
            <a:ext cx="2099135" cy="308572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79"/>
          <a:stretch/>
        </p:blipFill>
        <p:spPr>
          <a:xfrm>
            <a:off x="5052567" y="3313205"/>
            <a:ext cx="3299537" cy="294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0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 err="1" smtClean="0"/>
              <a:t>Von</a:t>
            </a:r>
            <a:r>
              <a:rPr lang="tr-TR" b="1" dirty="0" smtClean="0"/>
              <a:t> </a:t>
            </a:r>
            <a:r>
              <a:rPr lang="tr-TR" b="1" dirty="0" err="1" smtClean="0"/>
              <a:t>Rosen</a:t>
            </a:r>
            <a:r>
              <a:rPr lang="tr-TR" b="1" dirty="0" smtClean="0"/>
              <a:t> Kalça </a:t>
            </a:r>
            <a:r>
              <a:rPr lang="tr-TR" b="1" dirty="0" err="1" smtClean="0"/>
              <a:t>Abduksiyon</a:t>
            </a:r>
            <a:r>
              <a:rPr lang="tr-TR" b="1" dirty="0" smtClean="0"/>
              <a:t> </a:t>
            </a:r>
            <a:r>
              <a:rPr lang="tr-TR" b="1" dirty="0" err="1" smtClean="0"/>
              <a:t>Ortezi</a:t>
            </a:r>
            <a:r>
              <a:rPr lang="tr-TR" b="1" dirty="0" smtClean="0"/>
              <a:t>:</a:t>
            </a:r>
          </a:p>
          <a:p>
            <a:r>
              <a:rPr lang="tr-TR" dirty="0" smtClean="0"/>
              <a:t>• </a:t>
            </a:r>
            <a:r>
              <a:rPr lang="tr-TR" dirty="0"/>
              <a:t>D.K.Ç de kalçayı </a:t>
            </a:r>
            <a:r>
              <a:rPr lang="tr-TR" dirty="0" err="1"/>
              <a:t>abdüksiyonda</a:t>
            </a:r>
            <a:r>
              <a:rPr lang="tr-TR" dirty="0"/>
              <a:t> ve </a:t>
            </a:r>
            <a:r>
              <a:rPr lang="tr-TR" dirty="0" err="1"/>
              <a:t>fleksiyonda</a:t>
            </a:r>
            <a:r>
              <a:rPr lang="tr-TR" dirty="0"/>
              <a:t> tutmak amacıyla kullanılır.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894" y="2852936"/>
            <a:ext cx="3660213" cy="366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2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AYAK </a:t>
            </a:r>
            <a:r>
              <a:rPr lang="tr-TR" dirty="0" smtClean="0"/>
              <a:t>ORTEZLERİ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Ayak </a:t>
            </a:r>
            <a:r>
              <a:rPr lang="tr-TR" dirty="0"/>
              <a:t>bölgesinde oluşmuş bir </a:t>
            </a:r>
            <a:r>
              <a:rPr lang="tr-TR" dirty="0" err="1"/>
              <a:t>deformiteyi</a:t>
            </a:r>
            <a:r>
              <a:rPr lang="tr-TR" dirty="0"/>
              <a:t> düzeltmek veya oluşabilecek bir </a:t>
            </a:r>
            <a:r>
              <a:rPr lang="tr-TR" dirty="0" err="1"/>
              <a:t>deformiteyi</a:t>
            </a:r>
            <a:r>
              <a:rPr lang="tr-TR" dirty="0"/>
              <a:t> önlemek amacıyla yapılan </a:t>
            </a:r>
            <a:r>
              <a:rPr lang="tr-TR" dirty="0" err="1"/>
              <a:t>ortez</a:t>
            </a:r>
            <a:r>
              <a:rPr lang="tr-TR" dirty="0"/>
              <a:t> </a:t>
            </a:r>
            <a:r>
              <a:rPr lang="tr-TR" dirty="0" smtClean="0"/>
              <a:t>çeşidine ayak </a:t>
            </a:r>
            <a:r>
              <a:rPr lang="tr-TR" dirty="0" err="1"/>
              <a:t>ortezi</a:t>
            </a:r>
            <a:r>
              <a:rPr lang="tr-TR" dirty="0"/>
              <a:t> denir.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905" y="3068960"/>
            <a:ext cx="2374190" cy="316558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0311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TABANLIKLAR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Kas </a:t>
            </a:r>
            <a:r>
              <a:rPr lang="tr-TR" dirty="0"/>
              <a:t>sisteminin genel zayıflığı, </a:t>
            </a:r>
            <a:endParaRPr lang="tr-TR" dirty="0" smtClean="0"/>
          </a:p>
          <a:p>
            <a:r>
              <a:rPr lang="tr-TR" dirty="0" smtClean="0"/>
              <a:t>İskeletin </a:t>
            </a:r>
            <a:r>
              <a:rPr lang="tr-TR" dirty="0"/>
              <a:t>aşırı zorlanması, </a:t>
            </a:r>
            <a:endParaRPr lang="tr-TR" dirty="0" smtClean="0"/>
          </a:p>
          <a:p>
            <a:r>
              <a:rPr lang="tr-TR" dirty="0" smtClean="0"/>
              <a:t>İskelet deformasyonlarından kaynaklı problemlerde tabanlık kullanmak gerekebilmektedir.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77072"/>
            <a:ext cx="4439394" cy="215243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476" y="3721648"/>
            <a:ext cx="2449180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9" b="23250"/>
          <a:stretch/>
        </p:blipFill>
        <p:spPr>
          <a:xfrm>
            <a:off x="2195736" y="1628800"/>
            <a:ext cx="4752528" cy="3776673"/>
          </a:xfrm>
        </p:spPr>
      </p:pic>
    </p:spTree>
    <p:extLst>
      <p:ext uri="{BB962C8B-B14F-4D97-AF65-F5344CB8AC3E}">
        <p14:creationId xmlns:p14="http://schemas.microsoft.com/office/powerpoint/2010/main" val="331165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Pes </a:t>
            </a:r>
            <a:r>
              <a:rPr lang="tr-TR" dirty="0" err="1" smtClean="0"/>
              <a:t>planus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 smtClean="0"/>
              <a:t>Medial</a:t>
            </a:r>
            <a:r>
              <a:rPr lang="tr-TR" dirty="0" smtClean="0"/>
              <a:t> </a:t>
            </a:r>
            <a:r>
              <a:rPr lang="tr-TR" dirty="0" err="1"/>
              <a:t>longitudinal</a:t>
            </a:r>
            <a:r>
              <a:rPr lang="tr-TR" dirty="0"/>
              <a:t> arkın normalden düşük olmasıdır.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113" y="2348880"/>
            <a:ext cx="60960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9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Pes </a:t>
            </a:r>
            <a:r>
              <a:rPr lang="tr-TR" dirty="0" err="1" smtClean="0"/>
              <a:t>planus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556792"/>
            <a:ext cx="5040560" cy="5040560"/>
          </a:xfrm>
        </p:spPr>
      </p:pic>
    </p:spTree>
    <p:extLst>
      <p:ext uri="{BB962C8B-B14F-4D97-AF65-F5344CB8AC3E}">
        <p14:creationId xmlns:p14="http://schemas.microsoft.com/office/powerpoint/2010/main" val="333162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/>
              <a:t>Medial</a:t>
            </a:r>
            <a:r>
              <a:rPr lang="tr-TR" dirty="0"/>
              <a:t> </a:t>
            </a:r>
            <a:r>
              <a:rPr lang="tr-TR" dirty="0" err="1"/>
              <a:t>Longitudinal</a:t>
            </a:r>
            <a:r>
              <a:rPr lang="tr-TR" dirty="0"/>
              <a:t> Ark </a:t>
            </a:r>
            <a:r>
              <a:rPr lang="tr-TR" dirty="0" smtClean="0"/>
              <a:t>Takviyesi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9" b="12318"/>
          <a:stretch/>
        </p:blipFill>
        <p:spPr>
          <a:xfrm>
            <a:off x="395536" y="1628800"/>
            <a:ext cx="6025848" cy="3209792"/>
          </a:xfr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988840"/>
            <a:ext cx="3302218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33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 smtClean="0"/>
              <a:t>Pesekinovarus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CLUBFOOT </a:t>
            </a:r>
          </a:p>
          <a:p>
            <a:r>
              <a:rPr lang="tr-TR" dirty="0" smtClean="0"/>
              <a:t>• </a:t>
            </a:r>
            <a:r>
              <a:rPr lang="tr-TR" dirty="0" err="1"/>
              <a:t>Ayakbileği</a:t>
            </a:r>
            <a:r>
              <a:rPr lang="tr-TR" dirty="0"/>
              <a:t> ekleminde </a:t>
            </a:r>
            <a:r>
              <a:rPr lang="tr-TR" dirty="0" err="1"/>
              <a:t>plantar</a:t>
            </a:r>
            <a:r>
              <a:rPr lang="tr-TR" dirty="0"/>
              <a:t> </a:t>
            </a:r>
            <a:r>
              <a:rPr lang="tr-TR" dirty="0" err="1"/>
              <a:t>fleksiyon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• </a:t>
            </a:r>
            <a:r>
              <a:rPr lang="tr-TR" dirty="0" err="1"/>
              <a:t>Subtalar</a:t>
            </a:r>
            <a:r>
              <a:rPr lang="tr-TR" dirty="0"/>
              <a:t> eklemde </a:t>
            </a:r>
            <a:r>
              <a:rPr lang="tr-TR" dirty="0" err="1"/>
              <a:t>varus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• </a:t>
            </a:r>
            <a:r>
              <a:rPr lang="tr-TR" dirty="0" err="1"/>
              <a:t>Midtarsal</a:t>
            </a:r>
            <a:r>
              <a:rPr lang="tr-TR" dirty="0"/>
              <a:t> eklemde </a:t>
            </a:r>
            <a:r>
              <a:rPr lang="tr-TR" dirty="0" err="1"/>
              <a:t>plantar</a:t>
            </a:r>
            <a:r>
              <a:rPr lang="tr-TR" dirty="0"/>
              <a:t> </a:t>
            </a:r>
            <a:r>
              <a:rPr lang="tr-TR" dirty="0" err="1"/>
              <a:t>fleksiyon</a:t>
            </a:r>
            <a:r>
              <a:rPr lang="tr-TR" dirty="0"/>
              <a:t>, </a:t>
            </a:r>
            <a:r>
              <a:rPr lang="tr-TR" dirty="0" err="1"/>
              <a:t>inversiyon</a:t>
            </a:r>
            <a:r>
              <a:rPr lang="tr-TR" dirty="0"/>
              <a:t> ve </a:t>
            </a:r>
            <a:r>
              <a:rPr lang="tr-TR" dirty="0" err="1"/>
              <a:t>adduksiyon</a:t>
            </a:r>
            <a:r>
              <a:rPr lang="tr-TR" dirty="0"/>
              <a:t> vardır.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968" y="3789040"/>
            <a:ext cx="5148064" cy="289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1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/>
              <a:t>Pesekinovarus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Seri alçılama 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tr-TR" dirty="0" err="1" smtClean="0"/>
              <a:t>Dennis</a:t>
            </a:r>
            <a:r>
              <a:rPr lang="tr-TR" dirty="0" smtClean="0"/>
              <a:t> </a:t>
            </a:r>
            <a:r>
              <a:rPr lang="tr-TR" dirty="0" err="1"/>
              <a:t>brown</a:t>
            </a:r>
            <a:r>
              <a:rPr lang="tr-TR" dirty="0"/>
              <a:t> </a:t>
            </a:r>
            <a:r>
              <a:rPr lang="tr-TR" dirty="0" err="1"/>
              <a:t>ateli</a:t>
            </a:r>
            <a:r>
              <a:rPr lang="tr-TR" dirty="0"/>
              <a:t> : 70 derece kalça ER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83542"/>
            <a:ext cx="3923928" cy="124388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76" y="3933056"/>
            <a:ext cx="2448272" cy="244827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9" r="11991"/>
          <a:stretch/>
        </p:blipFill>
        <p:spPr>
          <a:xfrm>
            <a:off x="251520" y="2399476"/>
            <a:ext cx="4003964" cy="265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8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 smtClean="0"/>
              <a:t>Metatarsal</a:t>
            </a:r>
            <a:r>
              <a:rPr lang="tr-TR" dirty="0" smtClean="0"/>
              <a:t> </a:t>
            </a:r>
            <a:r>
              <a:rPr lang="tr-TR" dirty="0" err="1"/>
              <a:t>Pedler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 smtClean="0"/>
              <a:t>Metatarsal</a:t>
            </a:r>
            <a:r>
              <a:rPr lang="tr-TR" dirty="0" smtClean="0"/>
              <a:t> </a:t>
            </a:r>
            <a:r>
              <a:rPr lang="tr-TR" dirty="0"/>
              <a:t>ark (kavisin) çökmesi sonucu </a:t>
            </a:r>
            <a:r>
              <a:rPr lang="tr-TR" dirty="0" err="1"/>
              <a:t>metatarsal</a:t>
            </a:r>
            <a:r>
              <a:rPr lang="tr-TR" dirty="0"/>
              <a:t> kemik başlarına aşırı yük gelir. </a:t>
            </a:r>
          </a:p>
          <a:p>
            <a:r>
              <a:rPr lang="tr-TR" dirty="0" smtClean="0"/>
              <a:t>Kavisin </a:t>
            </a:r>
            <a:r>
              <a:rPr lang="tr-TR" dirty="0"/>
              <a:t>tekrar eski anatomik ark yapısına dönmesi için </a:t>
            </a:r>
            <a:r>
              <a:rPr lang="tr-TR" dirty="0" err="1"/>
              <a:t>metatarsal</a:t>
            </a:r>
            <a:r>
              <a:rPr lang="tr-TR" dirty="0"/>
              <a:t> </a:t>
            </a:r>
            <a:r>
              <a:rPr lang="tr-TR" dirty="0" err="1"/>
              <a:t>ped</a:t>
            </a:r>
            <a:r>
              <a:rPr lang="tr-TR" dirty="0"/>
              <a:t> kullanılır</a:t>
            </a:r>
            <a:r>
              <a:rPr lang="tr-TR" dirty="0" smtClean="0"/>
              <a:t>. (</a:t>
            </a:r>
            <a:r>
              <a:rPr lang="tr-TR" dirty="0" err="1" smtClean="0"/>
              <a:t>transvers</a:t>
            </a:r>
            <a:r>
              <a:rPr lang="tr-TR" dirty="0" smtClean="0"/>
              <a:t> ark takviyesi) (2.3.4. </a:t>
            </a:r>
            <a:r>
              <a:rPr lang="tr-TR" dirty="0" err="1" smtClean="0"/>
              <a:t>mt</a:t>
            </a:r>
            <a:r>
              <a:rPr lang="tr-TR" dirty="0" smtClean="0"/>
              <a:t>)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31"/>
          <a:stretch/>
        </p:blipFill>
        <p:spPr>
          <a:xfrm>
            <a:off x="467544" y="3355720"/>
            <a:ext cx="4158684" cy="292368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825364" y="3292082"/>
            <a:ext cx="4067944" cy="3050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77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 smtClean="0"/>
              <a:t>Hallux</a:t>
            </a:r>
            <a:r>
              <a:rPr lang="tr-TR" dirty="0" smtClean="0"/>
              <a:t> </a:t>
            </a:r>
            <a:r>
              <a:rPr lang="tr-TR" dirty="0" err="1"/>
              <a:t>Valgus</a:t>
            </a:r>
            <a:r>
              <a:rPr lang="tr-TR" dirty="0"/>
              <a:t> </a:t>
            </a:r>
            <a:r>
              <a:rPr lang="tr-TR" dirty="0" err="1" smtClean="0"/>
              <a:t>Atelleri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27517"/>
            <a:ext cx="3901440" cy="3121152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84784"/>
            <a:ext cx="4170931" cy="208546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717032"/>
            <a:ext cx="1981000" cy="297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1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 smtClean="0"/>
              <a:t>Hallux</a:t>
            </a:r>
            <a:r>
              <a:rPr lang="tr-TR" dirty="0" smtClean="0"/>
              <a:t> </a:t>
            </a:r>
            <a:r>
              <a:rPr lang="tr-TR" dirty="0" err="1" smtClean="0"/>
              <a:t>Valgus</a:t>
            </a:r>
            <a:r>
              <a:rPr lang="tr-TR" dirty="0" smtClean="0"/>
              <a:t> Makarası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282" y="3861048"/>
            <a:ext cx="2281436" cy="2281436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899592" y="1772816"/>
            <a:ext cx="7772400" cy="4572000"/>
          </a:xfrm>
        </p:spPr>
        <p:txBody>
          <a:bodyPr/>
          <a:lstStyle/>
          <a:p>
            <a:r>
              <a:rPr lang="tr-TR" dirty="0" smtClean="0"/>
              <a:t>Baş parmakla 2. parmak arasına </a:t>
            </a:r>
            <a:r>
              <a:rPr lang="tr-TR" dirty="0" err="1" smtClean="0"/>
              <a:t>plastazot</a:t>
            </a:r>
            <a:r>
              <a:rPr lang="tr-TR" dirty="0" smtClean="0"/>
              <a:t> konur.</a:t>
            </a:r>
          </a:p>
          <a:p>
            <a:r>
              <a:rPr lang="tr-TR" dirty="0" smtClean="0"/>
              <a:t>Gece yatarken ayakkabısız kullanılır</a:t>
            </a:r>
          </a:p>
          <a:p>
            <a:r>
              <a:rPr lang="tr-TR" dirty="0" smtClean="0"/>
              <a:t>Eğer </a:t>
            </a:r>
            <a:r>
              <a:rPr lang="tr-TR" dirty="0" err="1" smtClean="0"/>
              <a:t>rijitse</a:t>
            </a:r>
            <a:r>
              <a:rPr lang="tr-TR" dirty="0" smtClean="0"/>
              <a:t>, bu sefer diğer parmaklar dışa kayma eğilimine gider.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092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Pes </a:t>
            </a:r>
            <a:r>
              <a:rPr lang="tr-TR" dirty="0" err="1" smtClean="0"/>
              <a:t>Kavus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 smtClean="0"/>
              <a:t>Medial</a:t>
            </a:r>
            <a:r>
              <a:rPr lang="tr-TR" dirty="0" smtClean="0"/>
              <a:t> </a:t>
            </a:r>
            <a:r>
              <a:rPr lang="tr-TR" dirty="0" err="1" smtClean="0"/>
              <a:t>longitudinal</a:t>
            </a:r>
            <a:r>
              <a:rPr lang="tr-TR" dirty="0" smtClean="0"/>
              <a:t> arkın normalden daha yüksek olması</a:t>
            </a:r>
          </a:p>
          <a:p>
            <a:r>
              <a:rPr lang="tr-TR" dirty="0" smtClean="0"/>
              <a:t>Tedavi için temas yüzeyi artırılır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5" t="4822" r="17448" b="4822"/>
          <a:stretch/>
        </p:blipFill>
        <p:spPr>
          <a:xfrm>
            <a:off x="2670165" y="2564904"/>
            <a:ext cx="3803670" cy="380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6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Kısalık </a:t>
            </a:r>
            <a:r>
              <a:rPr lang="tr-TR" dirty="0" err="1"/>
              <a:t>Telafili</a:t>
            </a:r>
            <a:r>
              <a:rPr lang="tr-TR" dirty="0"/>
              <a:t> Ayak </a:t>
            </a:r>
            <a:r>
              <a:rPr lang="tr-TR" dirty="0" err="1" smtClean="0"/>
              <a:t>Ortezi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Doğuştan </a:t>
            </a:r>
            <a:r>
              <a:rPr lang="tr-TR" dirty="0"/>
              <a:t>veya sonradan oluşan bacak kısalıklarının dengelenmesi amacıyla yapılan </a:t>
            </a:r>
            <a:r>
              <a:rPr lang="tr-TR" dirty="0" err="1"/>
              <a:t>ortez</a:t>
            </a:r>
            <a:r>
              <a:rPr lang="tr-TR" dirty="0"/>
              <a:t> çeşididir. </a:t>
            </a:r>
            <a:endParaRPr lang="tr-TR" dirty="0" smtClean="0"/>
          </a:p>
          <a:p>
            <a:r>
              <a:rPr lang="tr-TR" dirty="0" smtClean="0"/>
              <a:t>Bacak </a:t>
            </a:r>
            <a:r>
              <a:rPr lang="tr-TR" dirty="0"/>
              <a:t>kısalığı ölçülerek, kısalık miktarı kadar dolgu maddesi kısa bacak tarafına ilave edilir ve iki bacak uzunlukları aynı seviyeye getirilir.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642201"/>
            <a:ext cx="2949506" cy="294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1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Ortopedik Botlar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• </a:t>
            </a:r>
            <a:r>
              <a:rPr lang="tr-TR" dirty="0"/>
              <a:t>Ayak </a:t>
            </a:r>
            <a:r>
              <a:rPr lang="tr-TR" dirty="0" err="1"/>
              <a:t>deformitesini</a:t>
            </a:r>
            <a:r>
              <a:rPr lang="tr-TR" dirty="0"/>
              <a:t> düzeltmek veya önlemek amacı ile hastaya özel ölçü üzerine yapılan bot çeşididir.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40908"/>
            <a:ext cx="1675012" cy="1880715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5"/>
            <a:ext cx="3838754" cy="216024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404308"/>
            <a:ext cx="4431132" cy="248143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653" y="5039171"/>
            <a:ext cx="2522419" cy="168245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9" b="13718"/>
          <a:stretch/>
        </p:blipFill>
        <p:spPr>
          <a:xfrm>
            <a:off x="5940152" y="5122840"/>
            <a:ext cx="2154826" cy="151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Plantar Fasciit </a:t>
            </a:r>
            <a:r>
              <a:rPr lang="tr-TR" dirty="0" smtClean="0"/>
              <a:t>v</a:t>
            </a:r>
            <a:r>
              <a:rPr lang="es-ES" dirty="0" smtClean="0"/>
              <a:t>e Epin</a:t>
            </a:r>
            <a:endParaRPr lang="tr-TR" dirty="0"/>
          </a:p>
        </p:txBody>
      </p:sp>
      <p:pic>
        <p:nvPicPr>
          <p:cNvPr id="2050" name="Picture 2" descr="Plantar Fasciit ve Epin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01" y="1916832"/>
            <a:ext cx="7177599" cy="348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83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Plantar Fasciit </a:t>
            </a:r>
            <a:r>
              <a:rPr lang="tr-TR" dirty="0" smtClean="0"/>
              <a:t>v</a:t>
            </a:r>
            <a:r>
              <a:rPr lang="es-ES" dirty="0" smtClean="0"/>
              <a:t>e Epin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772816"/>
            <a:ext cx="4572000" cy="4572000"/>
          </a:xfr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88840"/>
            <a:ext cx="3518520" cy="351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998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Bitişiklik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Hisse Senedi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281</TotalTime>
  <Words>775</Words>
  <Application>Microsoft Office PowerPoint</Application>
  <PresentationFormat>Ekran Gösterisi (4:3)</PresentationFormat>
  <Paragraphs>115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Hisse Senedi</vt:lpstr>
      <vt:lpstr>ALT EKSTİREMİTE ORTEZLERİ</vt:lpstr>
      <vt:lpstr>PowerPoint Sunusu</vt:lpstr>
      <vt:lpstr>AFO</vt:lpstr>
      <vt:lpstr>AFO</vt:lpstr>
      <vt:lpstr>AFO</vt:lpstr>
      <vt:lpstr>Gece moldu </vt:lpstr>
      <vt:lpstr>PowerPoint Sunusu</vt:lpstr>
      <vt:lpstr>PAFO</vt:lpstr>
      <vt:lpstr>KAFO</vt:lpstr>
      <vt:lpstr>KAFO</vt:lpstr>
      <vt:lpstr>PowerPoint Sunusu</vt:lpstr>
      <vt:lpstr>KLENZAK EKLEMLİ AFO </vt:lpstr>
      <vt:lpstr>DAFO </vt:lpstr>
      <vt:lpstr>DAFO</vt:lpstr>
      <vt:lpstr>HKAFO</vt:lpstr>
      <vt:lpstr>HKAFO</vt:lpstr>
      <vt:lpstr>Doğumsal Kalça Çıkığı</vt:lpstr>
      <vt:lpstr>KALÇA ÇIKIĞI ORTEZLERİ</vt:lpstr>
      <vt:lpstr>KALÇA ÇIKIĞI ORTEZLERİ</vt:lpstr>
      <vt:lpstr>PowerPoint Sunusu</vt:lpstr>
      <vt:lpstr>AYAK ORTEZLERİ</vt:lpstr>
      <vt:lpstr>TABANLIKLAR</vt:lpstr>
      <vt:lpstr>PowerPoint Sunusu</vt:lpstr>
      <vt:lpstr>Pes planus</vt:lpstr>
      <vt:lpstr>Pes planus</vt:lpstr>
      <vt:lpstr>Medial Longitudinal Ark Takviyesi</vt:lpstr>
      <vt:lpstr>Pesekinovarus</vt:lpstr>
      <vt:lpstr>Pesekinovarus</vt:lpstr>
      <vt:lpstr>Metatarsal Pedler </vt:lpstr>
      <vt:lpstr>Hallux Valgus Atelleri</vt:lpstr>
      <vt:lpstr>Hallux Valgus Makarası</vt:lpstr>
      <vt:lpstr>Pes Kavus</vt:lpstr>
      <vt:lpstr>Kısalık Telafili Ayak Ortezi</vt:lpstr>
      <vt:lpstr>Ortopedik Botlar</vt:lpstr>
      <vt:lpstr>Plantar Fasciit ve Epin</vt:lpstr>
      <vt:lpstr>Plantar Fasciit ve Epin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 EKSTİREMİTE ORTEZLERİ</dc:title>
  <dc:creator>Seda KARAMAN</dc:creator>
  <cp:lastModifiedBy>Seda KARAMAN</cp:lastModifiedBy>
  <cp:revision>29</cp:revision>
  <dcterms:created xsi:type="dcterms:W3CDTF">2020-02-07T12:36:40Z</dcterms:created>
  <dcterms:modified xsi:type="dcterms:W3CDTF">2020-03-05T20:40:29Z</dcterms:modified>
</cp:coreProperties>
</file>