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302" r:id="rId4"/>
    <p:sldId id="301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7" r:id="rId19"/>
    <p:sldId id="316" r:id="rId20"/>
    <p:sldId id="318" r:id="rId21"/>
    <p:sldId id="319" r:id="rId22"/>
    <p:sldId id="320" r:id="rId23"/>
    <p:sldId id="329" r:id="rId24"/>
    <p:sldId id="321" r:id="rId25"/>
    <p:sldId id="322" r:id="rId26"/>
    <p:sldId id="323" r:id="rId27"/>
    <p:sldId id="324" r:id="rId28"/>
    <p:sldId id="326" r:id="rId29"/>
    <p:sldId id="327" r:id="rId30"/>
    <p:sldId id="328" r:id="rId3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A996A8-4541-4C14-BBA9-8E1BD13BBC1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FDF2A7A-6614-46AF-87B0-BEAED20BF870}">
      <dgm:prSet phldrT="[Metin]" custT="1"/>
      <dgm:spPr/>
      <dgm:t>
        <a:bodyPr/>
        <a:lstStyle/>
        <a:p>
          <a:r>
            <a:rPr lang="tr-TR" sz="4000" dirty="0" smtClean="0"/>
            <a:t>Aktif protez</a:t>
          </a:r>
          <a:endParaRPr lang="tr-TR" sz="4000" dirty="0"/>
        </a:p>
      </dgm:t>
    </dgm:pt>
    <dgm:pt modelId="{36DAE11C-F480-4E8F-8A32-23971AD7C0CB}" type="parTrans" cxnId="{E0FB6980-36DE-433E-AB96-8D7D678102EB}">
      <dgm:prSet/>
      <dgm:spPr/>
      <dgm:t>
        <a:bodyPr/>
        <a:lstStyle/>
        <a:p>
          <a:endParaRPr lang="tr-TR"/>
        </a:p>
      </dgm:t>
    </dgm:pt>
    <dgm:pt modelId="{5D3599AB-B97D-4301-BACA-2CC72F0C2595}" type="sibTrans" cxnId="{E0FB6980-36DE-433E-AB96-8D7D678102EB}">
      <dgm:prSet/>
      <dgm:spPr/>
      <dgm:t>
        <a:bodyPr/>
        <a:lstStyle/>
        <a:p>
          <a:endParaRPr lang="tr-TR"/>
        </a:p>
      </dgm:t>
    </dgm:pt>
    <dgm:pt modelId="{D3D6B2C1-0E79-4F9E-8499-0F1C8EEE8960}">
      <dgm:prSet phldrT="[Metin]"/>
      <dgm:spPr/>
      <dgm:t>
        <a:bodyPr/>
        <a:lstStyle/>
        <a:p>
          <a:r>
            <a:rPr lang="tr-TR" dirty="0" smtClean="0"/>
            <a:t>Fonksiyonel</a:t>
          </a:r>
          <a:endParaRPr lang="tr-TR" dirty="0"/>
        </a:p>
      </dgm:t>
    </dgm:pt>
    <dgm:pt modelId="{D18D3537-B8B6-4C24-8978-D6BB54859C83}" type="parTrans" cxnId="{CBE74CC6-4ABE-4302-A7CE-1CA09DF1CB70}">
      <dgm:prSet/>
      <dgm:spPr/>
      <dgm:t>
        <a:bodyPr/>
        <a:lstStyle/>
        <a:p>
          <a:endParaRPr lang="tr-TR"/>
        </a:p>
      </dgm:t>
    </dgm:pt>
    <dgm:pt modelId="{03718FAF-6CA2-490B-99CC-3279EA7B7AF6}" type="sibTrans" cxnId="{CBE74CC6-4ABE-4302-A7CE-1CA09DF1CB70}">
      <dgm:prSet/>
      <dgm:spPr/>
      <dgm:t>
        <a:bodyPr/>
        <a:lstStyle/>
        <a:p>
          <a:endParaRPr lang="tr-TR"/>
        </a:p>
      </dgm:t>
    </dgm:pt>
    <dgm:pt modelId="{CD8750CF-99F5-4354-860B-F649C9403ACF}">
      <dgm:prSet phldrT="[Metin]"/>
      <dgm:spPr/>
      <dgm:t>
        <a:bodyPr/>
        <a:lstStyle/>
        <a:p>
          <a:r>
            <a:rPr lang="tr-TR" dirty="0" smtClean="0"/>
            <a:t>Dirsek altı-üstü </a:t>
          </a:r>
          <a:r>
            <a:rPr lang="tr-TR" dirty="0" err="1" smtClean="0"/>
            <a:t>amputelerde</a:t>
          </a:r>
          <a:endParaRPr lang="tr-TR" dirty="0"/>
        </a:p>
      </dgm:t>
    </dgm:pt>
    <dgm:pt modelId="{98F4234D-D89B-439D-AFE6-564B842AFBDB}" type="parTrans" cxnId="{C48FE727-7FD2-483D-9344-AD44E505BCF5}">
      <dgm:prSet/>
      <dgm:spPr/>
      <dgm:t>
        <a:bodyPr/>
        <a:lstStyle/>
        <a:p>
          <a:endParaRPr lang="tr-TR"/>
        </a:p>
      </dgm:t>
    </dgm:pt>
    <dgm:pt modelId="{DE57AF9E-3BE0-4E41-9882-FF13AB9C56FA}" type="sibTrans" cxnId="{C48FE727-7FD2-483D-9344-AD44E505BCF5}">
      <dgm:prSet/>
      <dgm:spPr/>
      <dgm:t>
        <a:bodyPr/>
        <a:lstStyle/>
        <a:p>
          <a:endParaRPr lang="tr-TR"/>
        </a:p>
      </dgm:t>
    </dgm:pt>
    <dgm:pt modelId="{6E0140AF-2321-4A7F-A981-3DE104C0D967}">
      <dgm:prSet phldrT="[Metin]" custT="1"/>
      <dgm:spPr/>
      <dgm:t>
        <a:bodyPr/>
        <a:lstStyle/>
        <a:p>
          <a:r>
            <a:rPr lang="tr-TR" sz="4000" dirty="0" smtClean="0"/>
            <a:t>Pasif protez</a:t>
          </a:r>
          <a:endParaRPr lang="tr-TR" sz="4000" dirty="0"/>
        </a:p>
      </dgm:t>
    </dgm:pt>
    <dgm:pt modelId="{2A7E21C6-3A2A-499C-B858-7E63E752565C}" type="parTrans" cxnId="{1A9EE916-6530-40DE-8400-74B751463433}">
      <dgm:prSet/>
      <dgm:spPr/>
      <dgm:t>
        <a:bodyPr/>
        <a:lstStyle/>
        <a:p>
          <a:endParaRPr lang="tr-TR"/>
        </a:p>
      </dgm:t>
    </dgm:pt>
    <dgm:pt modelId="{AEE85189-7948-4E63-AAF5-C3EAD5DC3CE4}" type="sibTrans" cxnId="{1A9EE916-6530-40DE-8400-74B751463433}">
      <dgm:prSet/>
      <dgm:spPr/>
      <dgm:t>
        <a:bodyPr/>
        <a:lstStyle/>
        <a:p>
          <a:endParaRPr lang="tr-TR"/>
        </a:p>
      </dgm:t>
    </dgm:pt>
    <dgm:pt modelId="{2C937236-7CF5-47FE-9315-168E8E441720}">
      <dgm:prSet phldrT="[Metin]"/>
      <dgm:spPr/>
      <dgm:t>
        <a:bodyPr/>
        <a:lstStyle/>
        <a:p>
          <a:r>
            <a:rPr lang="tr-TR" dirty="0" smtClean="0"/>
            <a:t>Estetik</a:t>
          </a:r>
          <a:endParaRPr lang="tr-TR" dirty="0"/>
        </a:p>
      </dgm:t>
    </dgm:pt>
    <dgm:pt modelId="{6108019A-B5FE-4E3F-A0E4-13901630E560}" type="parTrans" cxnId="{89C8C993-624B-487E-820D-B26660FC4920}">
      <dgm:prSet/>
      <dgm:spPr/>
      <dgm:t>
        <a:bodyPr/>
        <a:lstStyle/>
        <a:p>
          <a:endParaRPr lang="tr-TR"/>
        </a:p>
      </dgm:t>
    </dgm:pt>
    <dgm:pt modelId="{A3AE4947-38FE-4482-9263-DB2AABABD486}" type="sibTrans" cxnId="{89C8C993-624B-487E-820D-B26660FC4920}">
      <dgm:prSet/>
      <dgm:spPr/>
      <dgm:t>
        <a:bodyPr/>
        <a:lstStyle/>
        <a:p>
          <a:endParaRPr lang="tr-TR"/>
        </a:p>
      </dgm:t>
    </dgm:pt>
    <dgm:pt modelId="{2CE3552D-E86C-47D8-A5A4-7FB1427BF8B1}">
      <dgm:prSet phldrT="[Metin]"/>
      <dgm:spPr/>
      <dgm:t>
        <a:bodyPr/>
        <a:lstStyle/>
        <a:p>
          <a:r>
            <a:rPr lang="tr-TR" dirty="0" smtClean="0"/>
            <a:t>Parmak ve </a:t>
          </a:r>
          <a:r>
            <a:rPr lang="tr-TR" dirty="0" err="1" smtClean="0"/>
            <a:t>parsiyel</a:t>
          </a:r>
          <a:r>
            <a:rPr lang="tr-TR" dirty="0" smtClean="0"/>
            <a:t> el </a:t>
          </a:r>
          <a:r>
            <a:rPr lang="tr-TR" dirty="0" err="1" smtClean="0"/>
            <a:t>amputasyonlarında</a:t>
          </a:r>
          <a:endParaRPr lang="tr-TR" dirty="0"/>
        </a:p>
      </dgm:t>
    </dgm:pt>
    <dgm:pt modelId="{1324C7CB-BA09-432B-8B1F-57C38460BBDA}" type="parTrans" cxnId="{C128370F-42D4-4F62-B760-7803DBC911F5}">
      <dgm:prSet/>
      <dgm:spPr/>
      <dgm:t>
        <a:bodyPr/>
        <a:lstStyle/>
        <a:p>
          <a:endParaRPr lang="tr-TR"/>
        </a:p>
      </dgm:t>
    </dgm:pt>
    <dgm:pt modelId="{CBADE032-908B-49BB-AF90-B0F4372B8F92}" type="sibTrans" cxnId="{C128370F-42D4-4F62-B760-7803DBC911F5}">
      <dgm:prSet/>
      <dgm:spPr/>
      <dgm:t>
        <a:bodyPr/>
        <a:lstStyle/>
        <a:p>
          <a:endParaRPr lang="tr-TR"/>
        </a:p>
      </dgm:t>
    </dgm:pt>
    <dgm:pt modelId="{CDFAA415-2E8F-4CE7-A188-79B5F616B1FA}">
      <dgm:prSet phldrT="[Metin]"/>
      <dgm:spPr/>
      <dgm:t>
        <a:bodyPr/>
        <a:lstStyle/>
        <a:p>
          <a:r>
            <a:rPr lang="tr-TR" dirty="0" smtClean="0"/>
            <a:t>gençlerde</a:t>
          </a:r>
          <a:endParaRPr lang="tr-TR" dirty="0"/>
        </a:p>
      </dgm:t>
    </dgm:pt>
    <dgm:pt modelId="{9BEE0932-5EDF-4AD3-AADE-EE89D9EE4AA7}" type="parTrans" cxnId="{2795BED5-6F7B-40D1-B3F2-D04B35A6C5AF}">
      <dgm:prSet/>
      <dgm:spPr/>
      <dgm:t>
        <a:bodyPr/>
        <a:lstStyle/>
        <a:p>
          <a:endParaRPr lang="tr-TR"/>
        </a:p>
      </dgm:t>
    </dgm:pt>
    <dgm:pt modelId="{EFEC8B97-D5F4-49D6-9974-66AC16ECC4A0}" type="sibTrans" cxnId="{2795BED5-6F7B-40D1-B3F2-D04B35A6C5AF}">
      <dgm:prSet/>
      <dgm:spPr/>
      <dgm:t>
        <a:bodyPr/>
        <a:lstStyle/>
        <a:p>
          <a:endParaRPr lang="tr-TR"/>
        </a:p>
      </dgm:t>
    </dgm:pt>
    <dgm:pt modelId="{AED413EC-7CF0-4220-AA6E-76B9D756B130}">
      <dgm:prSet phldrT="[Metin]"/>
      <dgm:spPr/>
      <dgm:t>
        <a:bodyPr/>
        <a:lstStyle/>
        <a:p>
          <a:r>
            <a:rPr lang="tr-TR" dirty="0" smtClean="0"/>
            <a:t>Yaşlılarda </a:t>
          </a:r>
          <a:endParaRPr lang="tr-TR" dirty="0"/>
        </a:p>
      </dgm:t>
    </dgm:pt>
    <dgm:pt modelId="{CBD7E25F-B2E5-42D3-989A-26A87F9C7F60}" type="parTrans" cxnId="{4CF5B2C9-DA43-46A0-9EC0-3DACB33D3300}">
      <dgm:prSet/>
      <dgm:spPr/>
      <dgm:t>
        <a:bodyPr/>
        <a:lstStyle/>
        <a:p>
          <a:endParaRPr lang="tr-TR"/>
        </a:p>
      </dgm:t>
    </dgm:pt>
    <dgm:pt modelId="{0A1C423A-5997-4B7B-ABA3-64077BE6832A}" type="sibTrans" cxnId="{4CF5B2C9-DA43-46A0-9EC0-3DACB33D3300}">
      <dgm:prSet/>
      <dgm:spPr/>
      <dgm:t>
        <a:bodyPr/>
        <a:lstStyle/>
        <a:p>
          <a:endParaRPr lang="tr-TR"/>
        </a:p>
      </dgm:t>
    </dgm:pt>
    <dgm:pt modelId="{73A411AD-034F-48B2-84A0-03025D683E28}" type="pres">
      <dgm:prSet presAssocID="{43A996A8-4541-4C14-BBA9-8E1BD13BBC1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175805E-7C1D-4086-A2C1-98DEA28F3C19}" type="pres">
      <dgm:prSet presAssocID="{8FDF2A7A-6614-46AF-87B0-BEAED20BF870}" presName="linNode" presStyleCnt="0"/>
      <dgm:spPr/>
    </dgm:pt>
    <dgm:pt modelId="{815E399E-7B6B-4754-9973-C3FCBC0714D8}" type="pres">
      <dgm:prSet presAssocID="{8FDF2A7A-6614-46AF-87B0-BEAED20BF870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5117DCE-C049-4C8F-A6FA-9B55EE02AA31}" type="pres">
      <dgm:prSet presAssocID="{8FDF2A7A-6614-46AF-87B0-BEAED20BF870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A0EBDB6-CF96-4381-9647-675613AE6BC0}" type="pres">
      <dgm:prSet presAssocID="{5D3599AB-B97D-4301-BACA-2CC72F0C2595}" presName="sp" presStyleCnt="0"/>
      <dgm:spPr/>
    </dgm:pt>
    <dgm:pt modelId="{1DD43AD0-9346-43F8-B09C-674F644CA04C}" type="pres">
      <dgm:prSet presAssocID="{6E0140AF-2321-4A7F-A981-3DE104C0D967}" presName="linNode" presStyleCnt="0"/>
      <dgm:spPr/>
    </dgm:pt>
    <dgm:pt modelId="{E22F598C-1048-4F15-AF59-984958267A8A}" type="pres">
      <dgm:prSet presAssocID="{6E0140AF-2321-4A7F-A981-3DE104C0D967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6E1ACBD-FBCA-4960-A0AF-EF08FE8888F0}" type="pres">
      <dgm:prSet presAssocID="{6E0140AF-2321-4A7F-A981-3DE104C0D967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48FE727-7FD2-483D-9344-AD44E505BCF5}" srcId="{8FDF2A7A-6614-46AF-87B0-BEAED20BF870}" destId="{CD8750CF-99F5-4354-860B-F649C9403ACF}" srcOrd="2" destOrd="0" parTransId="{98F4234D-D89B-439D-AFE6-564B842AFBDB}" sibTransId="{DE57AF9E-3BE0-4E41-9882-FF13AB9C56FA}"/>
    <dgm:cxn modelId="{D73A7936-6A3B-4D15-86E7-F4DD535F58C3}" type="presOf" srcId="{8FDF2A7A-6614-46AF-87B0-BEAED20BF870}" destId="{815E399E-7B6B-4754-9973-C3FCBC0714D8}" srcOrd="0" destOrd="0" presId="urn:microsoft.com/office/officeart/2005/8/layout/vList5"/>
    <dgm:cxn modelId="{4CF5B2C9-DA43-46A0-9EC0-3DACB33D3300}" srcId="{6E0140AF-2321-4A7F-A981-3DE104C0D967}" destId="{AED413EC-7CF0-4220-AA6E-76B9D756B130}" srcOrd="1" destOrd="0" parTransId="{CBD7E25F-B2E5-42D3-989A-26A87F9C7F60}" sibTransId="{0A1C423A-5997-4B7B-ABA3-64077BE6832A}"/>
    <dgm:cxn modelId="{5AC027F9-F296-4F52-AF70-85ECFDA9D714}" type="presOf" srcId="{43A996A8-4541-4C14-BBA9-8E1BD13BBC16}" destId="{73A411AD-034F-48B2-84A0-03025D683E28}" srcOrd="0" destOrd="0" presId="urn:microsoft.com/office/officeart/2005/8/layout/vList5"/>
    <dgm:cxn modelId="{3F69A2C7-C839-463C-A931-3C4959EC58BD}" type="presOf" srcId="{CD8750CF-99F5-4354-860B-F649C9403ACF}" destId="{F5117DCE-C049-4C8F-A6FA-9B55EE02AA31}" srcOrd="0" destOrd="2" presId="urn:microsoft.com/office/officeart/2005/8/layout/vList5"/>
    <dgm:cxn modelId="{89C8C993-624B-487E-820D-B26660FC4920}" srcId="{6E0140AF-2321-4A7F-A981-3DE104C0D967}" destId="{2C937236-7CF5-47FE-9315-168E8E441720}" srcOrd="0" destOrd="0" parTransId="{6108019A-B5FE-4E3F-A0E4-13901630E560}" sibTransId="{A3AE4947-38FE-4482-9263-DB2AABABD486}"/>
    <dgm:cxn modelId="{D2A9EDF3-7697-4C3F-AEDF-412C1A86D882}" type="presOf" srcId="{2CE3552D-E86C-47D8-A5A4-7FB1427BF8B1}" destId="{16E1ACBD-FBCA-4960-A0AF-EF08FE8888F0}" srcOrd="0" destOrd="2" presId="urn:microsoft.com/office/officeart/2005/8/layout/vList5"/>
    <dgm:cxn modelId="{4FF669DE-24AF-4B7A-9403-898FBC72BC1C}" type="presOf" srcId="{6E0140AF-2321-4A7F-A981-3DE104C0D967}" destId="{E22F598C-1048-4F15-AF59-984958267A8A}" srcOrd="0" destOrd="0" presId="urn:microsoft.com/office/officeart/2005/8/layout/vList5"/>
    <dgm:cxn modelId="{1A9EE916-6530-40DE-8400-74B751463433}" srcId="{43A996A8-4541-4C14-BBA9-8E1BD13BBC16}" destId="{6E0140AF-2321-4A7F-A981-3DE104C0D967}" srcOrd="1" destOrd="0" parTransId="{2A7E21C6-3A2A-499C-B858-7E63E752565C}" sibTransId="{AEE85189-7948-4E63-AAF5-C3EAD5DC3CE4}"/>
    <dgm:cxn modelId="{C128370F-42D4-4F62-B760-7803DBC911F5}" srcId="{6E0140AF-2321-4A7F-A981-3DE104C0D967}" destId="{2CE3552D-E86C-47D8-A5A4-7FB1427BF8B1}" srcOrd="2" destOrd="0" parTransId="{1324C7CB-BA09-432B-8B1F-57C38460BBDA}" sibTransId="{CBADE032-908B-49BB-AF90-B0F4372B8F92}"/>
    <dgm:cxn modelId="{2811DA74-41CD-4DB3-A6DE-F590467CFE66}" type="presOf" srcId="{D3D6B2C1-0E79-4F9E-8499-0F1C8EEE8960}" destId="{F5117DCE-C049-4C8F-A6FA-9B55EE02AA31}" srcOrd="0" destOrd="0" presId="urn:microsoft.com/office/officeart/2005/8/layout/vList5"/>
    <dgm:cxn modelId="{2795BED5-6F7B-40D1-B3F2-D04B35A6C5AF}" srcId="{8FDF2A7A-6614-46AF-87B0-BEAED20BF870}" destId="{CDFAA415-2E8F-4CE7-A188-79B5F616B1FA}" srcOrd="1" destOrd="0" parTransId="{9BEE0932-5EDF-4AD3-AADE-EE89D9EE4AA7}" sibTransId="{EFEC8B97-D5F4-49D6-9974-66AC16ECC4A0}"/>
    <dgm:cxn modelId="{85FC6826-C406-4D16-B464-99BC4AACC7E5}" type="presOf" srcId="{2C937236-7CF5-47FE-9315-168E8E441720}" destId="{16E1ACBD-FBCA-4960-A0AF-EF08FE8888F0}" srcOrd="0" destOrd="0" presId="urn:microsoft.com/office/officeart/2005/8/layout/vList5"/>
    <dgm:cxn modelId="{E0FB6980-36DE-433E-AB96-8D7D678102EB}" srcId="{43A996A8-4541-4C14-BBA9-8E1BD13BBC16}" destId="{8FDF2A7A-6614-46AF-87B0-BEAED20BF870}" srcOrd="0" destOrd="0" parTransId="{36DAE11C-F480-4E8F-8A32-23971AD7C0CB}" sibTransId="{5D3599AB-B97D-4301-BACA-2CC72F0C2595}"/>
    <dgm:cxn modelId="{CBE74CC6-4ABE-4302-A7CE-1CA09DF1CB70}" srcId="{8FDF2A7A-6614-46AF-87B0-BEAED20BF870}" destId="{D3D6B2C1-0E79-4F9E-8499-0F1C8EEE8960}" srcOrd="0" destOrd="0" parTransId="{D18D3537-B8B6-4C24-8978-D6BB54859C83}" sibTransId="{03718FAF-6CA2-490B-99CC-3279EA7B7AF6}"/>
    <dgm:cxn modelId="{9E490952-90DE-47E3-8987-6F8CEC2BD40A}" type="presOf" srcId="{CDFAA415-2E8F-4CE7-A188-79B5F616B1FA}" destId="{F5117DCE-C049-4C8F-A6FA-9B55EE02AA31}" srcOrd="0" destOrd="1" presId="urn:microsoft.com/office/officeart/2005/8/layout/vList5"/>
    <dgm:cxn modelId="{988B9C96-DBFF-48D4-905B-FF999A1797E6}" type="presOf" srcId="{AED413EC-7CF0-4220-AA6E-76B9D756B130}" destId="{16E1ACBD-FBCA-4960-A0AF-EF08FE8888F0}" srcOrd="0" destOrd="1" presId="urn:microsoft.com/office/officeart/2005/8/layout/vList5"/>
    <dgm:cxn modelId="{7DC4D8D4-55FF-4451-98B1-FE727CB3206E}" type="presParOf" srcId="{73A411AD-034F-48B2-84A0-03025D683E28}" destId="{A175805E-7C1D-4086-A2C1-98DEA28F3C19}" srcOrd="0" destOrd="0" presId="urn:microsoft.com/office/officeart/2005/8/layout/vList5"/>
    <dgm:cxn modelId="{5853D74A-7317-4BF8-B5FE-38DDADCE40F5}" type="presParOf" srcId="{A175805E-7C1D-4086-A2C1-98DEA28F3C19}" destId="{815E399E-7B6B-4754-9973-C3FCBC0714D8}" srcOrd="0" destOrd="0" presId="urn:microsoft.com/office/officeart/2005/8/layout/vList5"/>
    <dgm:cxn modelId="{396C2E10-9E0D-4D57-8383-4D6B7E20BF69}" type="presParOf" srcId="{A175805E-7C1D-4086-A2C1-98DEA28F3C19}" destId="{F5117DCE-C049-4C8F-A6FA-9B55EE02AA31}" srcOrd="1" destOrd="0" presId="urn:microsoft.com/office/officeart/2005/8/layout/vList5"/>
    <dgm:cxn modelId="{39B1DD7E-073A-44E4-B27E-D2CF356B1083}" type="presParOf" srcId="{73A411AD-034F-48B2-84A0-03025D683E28}" destId="{3A0EBDB6-CF96-4381-9647-675613AE6BC0}" srcOrd="1" destOrd="0" presId="urn:microsoft.com/office/officeart/2005/8/layout/vList5"/>
    <dgm:cxn modelId="{F3479F52-79B0-4EA7-95AA-869C86FEFAF5}" type="presParOf" srcId="{73A411AD-034F-48B2-84A0-03025D683E28}" destId="{1DD43AD0-9346-43F8-B09C-674F644CA04C}" srcOrd="2" destOrd="0" presId="urn:microsoft.com/office/officeart/2005/8/layout/vList5"/>
    <dgm:cxn modelId="{EDD1EA07-FDF6-41B5-AA01-F50E2AF8D173}" type="presParOf" srcId="{1DD43AD0-9346-43F8-B09C-674F644CA04C}" destId="{E22F598C-1048-4F15-AF59-984958267A8A}" srcOrd="0" destOrd="0" presId="urn:microsoft.com/office/officeart/2005/8/layout/vList5"/>
    <dgm:cxn modelId="{68E5B533-669B-4145-9981-86E89D91DFD2}" type="presParOf" srcId="{1DD43AD0-9346-43F8-B09C-674F644CA04C}" destId="{16E1ACBD-FBCA-4960-A0AF-EF08FE8888F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117DCE-C049-4C8F-A6FA-9B55EE02AA31}">
      <dsp:nvSpPr>
        <dsp:cNvPr id="0" name=""/>
        <dsp:cNvSpPr/>
      </dsp:nvSpPr>
      <dsp:spPr>
        <a:xfrm rot="5400000">
          <a:off x="4713034" y="-1529550"/>
          <a:ext cx="1766186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400" kern="1200" dirty="0" smtClean="0"/>
            <a:t>Fonksiyonel</a:t>
          </a:r>
          <a:endParaRPr lang="tr-TR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400" kern="1200" dirty="0" smtClean="0"/>
            <a:t>gençlerde</a:t>
          </a:r>
          <a:endParaRPr lang="tr-TR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400" kern="1200" dirty="0" smtClean="0"/>
            <a:t>Dirsek altı-üstü </a:t>
          </a:r>
          <a:r>
            <a:rPr lang="tr-TR" sz="2400" kern="1200" dirty="0" err="1" smtClean="0"/>
            <a:t>amputelerde</a:t>
          </a:r>
          <a:endParaRPr lang="tr-TR" sz="2400" kern="1200" dirty="0"/>
        </a:p>
      </dsp:txBody>
      <dsp:txXfrm rot="-5400000">
        <a:off x="2962655" y="307047"/>
        <a:ext cx="5180726" cy="1593750"/>
      </dsp:txXfrm>
    </dsp:sp>
    <dsp:sp modelId="{815E399E-7B6B-4754-9973-C3FCBC0714D8}">
      <dsp:nvSpPr>
        <dsp:cNvPr id="0" name=""/>
        <dsp:cNvSpPr/>
      </dsp:nvSpPr>
      <dsp:spPr>
        <a:xfrm>
          <a:off x="0" y="55"/>
          <a:ext cx="2962656" cy="22077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000" kern="1200" dirty="0" smtClean="0"/>
            <a:t>Aktif protez</a:t>
          </a:r>
          <a:endParaRPr lang="tr-TR" sz="4000" kern="1200" dirty="0"/>
        </a:p>
      </dsp:txBody>
      <dsp:txXfrm>
        <a:off x="107773" y="107828"/>
        <a:ext cx="2747110" cy="1992186"/>
      </dsp:txXfrm>
    </dsp:sp>
    <dsp:sp modelId="{16E1ACBD-FBCA-4960-A0AF-EF08FE8888F0}">
      <dsp:nvSpPr>
        <dsp:cNvPr id="0" name=""/>
        <dsp:cNvSpPr/>
      </dsp:nvSpPr>
      <dsp:spPr>
        <a:xfrm rot="5400000">
          <a:off x="4713034" y="788569"/>
          <a:ext cx="1766186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400" kern="1200" dirty="0" smtClean="0"/>
            <a:t>Estetik</a:t>
          </a:r>
          <a:endParaRPr lang="tr-TR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400" kern="1200" dirty="0" smtClean="0"/>
            <a:t>Yaşlılarda </a:t>
          </a:r>
          <a:endParaRPr lang="tr-TR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400" kern="1200" dirty="0" smtClean="0"/>
            <a:t>Parmak ve </a:t>
          </a:r>
          <a:r>
            <a:rPr lang="tr-TR" sz="2400" kern="1200" dirty="0" err="1" smtClean="0"/>
            <a:t>parsiyel</a:t>
          </a:r>
          <a:r>
            <a:rPr lang="tr-TR" sz="2400" kern="1200" dirty="0" smtClean="0"/>
            <a:t> el </a:t>
          </a:r>
          <a:r>
            <a:rPr lang="tr-TR" sz="2400" kern="1200" dirty="0" err="1" smtClean="0"/>
            <a:t>amputasyonlarında</a:t>
          </a:r>
          <a:endParaRPr lang="tr-TR" sz="2400" kern="1200" dirty="0"/>
        </a:p>
      </dsp:txBody>
      <dsp:txXfrm rot="-5400000">
        <a:off x="2962655" y="2625166"/>
        <a:ext cx="5180726" cy="1593750"/>
      </dsp:txXfrm>
    </dsp:sp>
    <dsp:sp modelId="{E22F598C-1048-4F15-AF59-984958267A8A}">
      <dsp:nvSpPr>
        <dsp:cNvPr id="0" name=""/>
        <dsp:cNvSpPr/>
      </dsp:nvSpPr>
      <dsp:spPr>
        <a:xfrm>
          <a:off x="0" y="2318174"/>
          <a:ext cx="2962656" cy="22077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000" kern="1200" dirty="0" smtClean="0"/>
            <a:t>Pasif protez</a:t>
          </a:r>
          <a:endParaRPr lang="tr-TR" sz="4000" kern="1200" dirty="0"/>
        </a:p>
      </dsp:txBody>
      <dsp:txXfrm>
        <a:off x="107773" y="2425947"/>
        <a:ext cx="2747110" cy="19921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15.05.2020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15.05.2020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15.05.2020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15.05.2020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15.05.2020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15.05.2020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15.05.2020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ftp://ftp126-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ftp://ftp126-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tr-TR" altLang="tr-TR" sz="2000" b="1" dirty="0" smtClean="0"/>
              <a:t>TERAPİ VE REHABİLİTASYON BÖLÜMÜ / FİZYOTERAPİ PROGRAMI</a:t>
            </a:r>
            <a:endParaRPr lang="tr-TR" altLang="tr-TR" sz="20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800" b="1" dirty="0" smtClean="0"/>
              <a:t>HAVZA MESLEK YÜKSEKOKULU</a:t>
            </a:r>
            <a:endParaRPr lang="tr-TR" altLang="tr-TR" sz="28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i="1" dirty="0">
                <a:hlinkClick r:id="rId3"/>
              </a:rPr>
              <a:t>FTP126 -</a:t>
            </a:r>
            <a:r>
              <a:rPr lang="tr-TR" altLang="tr-TR" sz="2000" i="1" dirty="0"/>
              <a:t> ORTEZ, PROTEZ VE YARDIMCI CİHAZ</a:t>
            </a:r>
            <a:endParaRPr lang="tr-TR" altLang="tr-TR" sz="2000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Gör. Seda KARAMAN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89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dirty="0" smtClean="0"/>
              <a:t>Üst</a:t>
            </a:r>
            <a:r>
              <a:rPr lang="tr-TR" altLang="tr-TR" sz="4400" dirty="0" smtClean="0"/>
              <a:t> </a:t>
            </a:r>
            <a:r>
              <a:rPr lang="tr-TR" altLang="tr-TR" sz="4400" dirty="0" err="1" smtClean="0"/>
              <a:t>Ekstiremite</a:t>
            </a:r>
            <a:r>
              <a:rPr lang="tr-TR" altLang="tr-TR" sz="4400" dirty="0" smtClean="0"/>
              <a:t> Protezleri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Hafta-2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i="1" dirty="0" smtClean="0">
                <a:hlinkClick r:id="rId3"/>
              </a:rPr>
              <a:t>FTP126 -</a:t>
            </a:r>
            <a:r>
              <a:rPr lang="tr-TR" altLang="tr-TR" i="1" dirty="0" smtClean="0"/>
              <a:t> ORTEZ, PROTEZ VE YARDIMCI CİHAZ </a:t>
            </a:r>
            <a:endParaRPr lang="tr-TR" altLang="tr-TR" sz="3200" i="1" dirty="0"/>
          </a:p>
        </p:txBody>
      </p:sp>
    </p:spTree>
    <p:extLst>
      <p:ext uri="{BB962C8B-B14F-4D97-AF65-F5344CB8AC3E}">
        <p14:creationId xmlns:p14="http://schemas.microsoft.com/office/powerpoint/2010/main" val="200295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dirty="0"/>
              <a:t>Kısmı el </a:t>
            </a:r>
            <a:r>
              <a:rPr lang="tr-TR" dirty="0" err="1"/>
              <a:t>amputasyonları</a:t>
            </a:r>
            <a:r>
              <a:rPr lang="tr-TR" dirty="0"/>
              <a:t>: </a:t>
            </a:r>
            <a:endParaRPr lang="tr-TR" dirty="0" smtClean="0"/>
          </a:p>
          <a:p>
            <a:pPr marL="400050" lvl="1" indent="0">
              <a:buNone/>
            </a:pPr>
            <a:r>
              <a:rPr lang="tr-TR" dirty="0" smtClean="0"/>
              <a:t>-</a:t>
            </a:r>
            <a:r>
              <a:rPr lang="tr-TR" dirty="0" err="1"/>
              <a:t>transfalangial</a:t>
            </a:r>
            <a:r>
              <a:rPr lang="tr-TR" dirty="0"/>
              <a:t> </a:t>
            </a:r>
            <a:endParaRPr lang="tr-TR" dirty="0" smtClean="0"/>
          </a:p>
          <a:p>
            <a:pPr marL="400050" lvl="1" indent="0">
              <a:buNone/>
            </a:pPr>
            <a:r>
              <a:rPr lang="tr-TR" dirty="0" smtClean="0"/>
              <a:t>-</a:t>
            </a:r>
            <a:r>
              <a:rPr lang="tr-TR" dirty="0" err="1"/>
              <a:t>transmetakarpal</a:t>
            </a:r>
            <a:r>
              <a:rPr lang="tr-TR" dirty="0"/>
              <a:t> </a:t>
            </a:r>
            <a:endParaRPr lang="tr-TR" dirty="0" smtClean="0"/>
          </a:p>
          <a:p>
            <a:pPr marL="400050" lvl="1" indent="0">
              <a:buNone/>
            </a:pPr>
            <a:r>
              <a:rPr lang="tr-TR" dirty="0" smtClean="0"/>
              <a:t>-</a:t>
            </a:r>
            <a:r>
              <a:rPr lang="tr-TR" dirty="0" err="1"/>
              <a:t>transkarpal</a:t>
            </a:r>
            <a:r>
              <a:rPr lang="tr-TR" dirty="0"/>
              <a:t> </a:t>
            </a:r>
            <a:endParaRPr lang="tr-TR" dirty="0" smtClean="0"/>
          </a:p>
          <a:p>
            <a:r>
              <a:rPr lang="tr-TR" dirty="0" smtClean="0"/>
              <a:t>Bilek </a:t>
            </a:r>
            <a:r>
              <a:rPr lang="tr-TR" dirty="0" err="1"/>
              <a:t>dezartikülasyonu</a:t>
            </a:r>
            <a:r>
              <a:rPr lang="tr-TR" dirty="0"/>
              <a:t> </a:t>
            </a:r>
            <a:endParaRPr lang="tr-TR" dirty="0" smtClean="0"/>
          </a:p>
          <a:p>
            <a:r>
              <a:rPr lang="tr-TR" dirty="0" smtClean="0"/>
              <a:t>Uzun </a:t>
            </a:r>
            <a:r>
              <a:rPr lang="tr-TR" dirty="0"/>
              <a:t>dirsek altı </a:t>
            </a:r>
            <a:r>
              <a:rPr lang="tr-TR" dirty="0" err="1"/>
              <a:t>amputasyonu</a:t>
            </a:r>
            <a:r>
              <a:rPr lang="tr-TR" dirty="0"/>
              <a:t>(%</a:t>
            </a:r>
            <a:r>
              <a:rPr lang="tr-TR" dirty="0" smtClean="0"/>
              <a:t>80)</a:t>
            </a:r>
          </a:p>
          <a:p>
            <a:r>
              <a:rPr lang="tr-TR" dirty="0" smtClean="0"/>
              <a:t>Orta </a:t>
            </a:r>
            <a:r>
              <a:rPr lang="tr-TR" dirty="0"/>
              <a:t>dirsek altı </a:t>
            </a:r>
            <a:r>
              <a:rPr lang="tr-TR" dirty="0" err="1"/>
              <a:t>amputasyonu</a:t>
            </a:r>
            <a:r>
              <a:rPr lang="tr-TR" dirty="0"/>
              <a:t>(%</a:t>
            </a:r>
            <a:r>
              <a:rPr lang="tr-TR" dirty="0" smtClean="0"/>
              <a:t>55-80)</a:t>
            </a:r>
          </a:p>
          <a:p>
            <a:r>
              <a:rPr lang="tr-TR" dirty="0" smtClean="0"/>
              <a:t>Kısa </a:t>
            </a:r>
            <a:r>
              <a:rPr lang="tr-TR" dirty="0"/>
              <a:t>dirsek altı </a:t>
            </a:r>
            <a:r>
              <a:rPr lang="tr-TR" dirty="0" err="1"/>
              <a:t>amputasyonu</a:t>
            </a:r>
            <a:r>
              <a:rPr lang="tr-TR" dirty="0"/>
              <a:t> (%35-55</a:t>
            </a:r>
            <a:r>
              <a:rPr lang="tr-TR" dirty="0" smtClean="0"/>
              <a:t>)</a:t>
            </a:r>
          </a:p>
          <a:p>
            <a:r>
              <a:rPr lang="tr-TR" dirty="0" smtClean="0"/>
              <a:t>Çok </a:t>
            </a:r>
            <a:r>
              <a:rPr lang="tr-TR" dirty="0"/>
              <a:t>kısa dirsek altı </a:t>
            </a:r>
            <a:r>
              <a:rPr lang="tr-TR" dirty="0" err="1"/>
              <a:t>amputasyonu</a:t>
            </a:r>
            <a:r>
              <a:rPr lang="tr-TR" dirty="0"/>
              <a:t> (%</a:t>
            </a:r>
            <a:r>
              <a:rPr lang="tr-TR" dirty="0" smtClean="0"/>
              <a:t>35) </a:t>
            </a:r>
          </a:p>
          <a:p>
            <a:r>
              <a:rPr lang="tr-TR" dirty="0" smtClean="0"/>
              <a:t>Dirsek </a:t>
            </a:r>
            <a:r>
              <a:rPr lang="tr-TR" dirty="0" err="1"/>
              <a:t>dezartikülasyonu</a:t>
            </a:r>
            <a:r>
              <a:rPr lang="tr-TR" dirty="0"/>
              <a:t> </a:t>
            </a:r>
            <a:endParaRPr lang="tr-TR" dirty="0" smtClean="0"/>
          </a:p>
          <a:p>
            <a:r>
              <a:rPr lang="tr-TR" dirty="0" smtClean="0"/>
              <a:t>Standart </a:t>
            </a:r>
            <a:r>
              <a:rPr lang="tr-TR" dirty="0"/>
              <a:t>dirsek üstü </a:t>
            </a:r>
            <a:r>
              <a:rPr lang="tr-TR" dirty="0" err="1"/>
              <a:t>amputasyonu</a:t>
            </a:r>
            <a:r>
              <a:rPr lang="tr-TR" dirty="0"/>
              <a:t> (%50-90) </a:t>
            </a:r>
            <a:endParaRPr lang="tr-TR" dirty="0" smtClean="0"/>
          </a:p>
          <a:p>
            <a:r>
              <a:rPr lang="tr-TR" dirty="0" smtClean="0"/>
              <a:t>Kısa </a:t>
            </a:r>
            <a:r>
              <a:rPr lang="tr-TR" dirty="0"/>
              <a:t>dirsek üstü </a:t>
            </a:r>
            <a:r>
              <a:rPr lang="tr-TR" dirty="0" err="1"/>
              <a:t>amputasyonu</a:t>
            </a:r>
            <a:r>
              <a:rPr lang="tr-TR" dirty="0"/>
              <a:t> (%30-50) </a:t>
            </a:r>
            <a:endParaRPr lang="tr-TR" dirty="0" smtClean="0"/>
          </a:p>
          <a:p>
            <a:r>
              <a:rPr lang="tr-TR" dirty="0" smtClean="0"/>
              <a:t>Omuz </a:t>
            </a:r>
            <a:r>
              <a:rPr lang="tr-TR" dirty="0" err="1"/>
              <a:t>dezartikülasyonu</a:t>
            </a:r>
            <a:r>
              <a:rPr lang="tr-TR" dirty="0"/>
              <a:t> (%30a kadar):</a:t>
            </a:r>
            <a:r>
              <a:rPr lang="tr-TR" dirty="0" err="1"/>
              <a:t>humerus</a:t>
            </a:r>
            <a:r>
              <a:rPr lang="tr-TR" dirty="0"/>
              <a:t> başı </a:t>
            </a:r>
            <a:r>
              <a:rPr lang="tr-TR" dirty="0" smtClean="0"/>
              <a:t>bırakılmıştır</a:t>
            </a:r>
          </a:p>
          <a:p>
            <a:r>
              <a:rPr lang="tr-TR" dirty="0" err="1" smtClean="0"/>
              <a:t>Forequarter</a:t>
            </a:r>
            <a:r>
              <a:rPr lang="tr-TR" dirty="0" smtClean="0"/>
              <a:t>  </a:t>
            </a:r>
            <a:r>
              <a:rPr lang="tr-TR" dirty="0" err="1"/>
              <a:t>amputasyonu</a:t>
            </a:r>
            <a:r>
              <a:rPr lang="tr-TR" dirty="0"/>
              <a:t>: </a:t>
            </a:r>
            <a:r>
              <a:rPr lang="tr-TR" dirty="0" err="1"/>
              <a:t>humerus,skapula</a:t>
            </a:r>
            <a:r>
              <a:rPr lang="tr-TR" dirty="0"/>
              <a:t> ve </a:t>
            </a:r>
            <a:r>
              <a:rPr lang="tr-TR" dirty="0" err="1"/>
              <a:t>klavikula</a:t>
            </a:r>
            <a:r>
              <a:rPr lang="tr-TR" dirty="0"/>
              <a:t> çıkarılmıştır.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60648"/>
            <a:ext cx="2534004" cy="432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75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Protez Tipleri </a:t>
            </a:r>
            <a:endParaRPr lang="tr-TR" dirty="0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713487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518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1</a:t>
            </a:r>
            <a:r>
              <a:rPr lang="tr-TR" sz="2400" dirty="0"/>
              <a:t>. Kozmetik protezler (pasif protezler) </a:t>
            </a:r>
            <a:endParaRPr lang="tr-TR" sz="2400" dirty="0" smtClean="0"/>
          </a:p>
          <a:p>
            <a:r>
              <a:rPr lang="tr-TR" sz="2400" dirty="0" smtClean="0"/>
              <a:t>2</a:t>
            </a:r>
            <a:r>
              <a:rPr lang="tr-TR" sz="2400" dirty="0"/>
              <a:t>. Vücut gücüyle çalışan protezler (Mekanik fonksiyonel protezler, kablo </a:t>
            </a:r>
            <a:r>
              <a:rPr lang="tr-TR" sz="2400" dirty="0" err="1"/>
              <a:t>aktivasyonlu</a:t>
            </a:r>
            <a:r>
              <a:rPr lang="tr-TR" sz="2400" dirty="0"/>
              <a:t>) </a:t>
            </a:r>
            <a:endParaRPr lang="tr-TR" sz="2400" dirty="0" smtClean="0"/>
          </a:p>
          <a:p>
            <a:pPr lvl="1"/>
            <a:r>
              <a:rPr lang="tr-TR" sz="2000" dirty="0" err="1" smtClean="0"/>
              <a:t>İndirek</a:t>
            </a:r>
            <a:r>
              <a:rPr lang="tr-TR" sz="2000" dirty="0" smtClean="0"/>
              <a:t> </a:t>
            </a:r>
            <a:r>
              <a:rPr lang="tr-TR" sz="2000" dirty="0"/>
              <a:t>vücut gücüyle çalışan protezler </a:t>
            </a:r>
            <a:endParaRPr lang="tr-TR" sz="2000" dirty="0" smtClean="0"/>
          </a:p>
          <a:p>
            <a:pPr lvl="1"/>
            <a:r>
              <a:rPr lang="tr-TR" sz="2000" dirty="0" smtClean="0"/>
              <a:t>Direk </a:t>
            </a:r>
            <a:r>
              <a:rPr lang="tr-TR" sz="2000" dirty="0"/>
              <a:t>vücut gücüyle çalışan protezler</a:t>
            </a:r>
          </a:p>
          <a:p>
            <a:r>
              <a:rPr lang="tr-TR" sz="2400" dirty="0"/>
              <a:t>3. </a:t>
            </a:r>
            <a:r>
              <a:rPr lang="tr-TR" sz="2400" dirty="0" err="1"/>
              <a:t>Eksternal</a:t>
            </a:r>
            <a:r>
              <a:rPr lang="tr-TR" sz="2400" dirty="0"/>
              <a:t> güç (batarya) protezleri (elektrik gücüyle çalışan protezler) </a:t>
            </a:r>
            <a:endParaRPr lang="tr-TR" sz="2400" dirty="0" smtClean="0"/>
          </a:p>
          <a:p>
            <a:pPr lvl="1"/>
            <a:r>
              <a:rPr lang="tr-TR" sz="2000" dirty="0" err="1" smtClean="0"/>
              <a:t>Myoelektirik</a:t>
            </a:r>
            <a:r>
              <a:rPr lang="tr-TR" sz="2000" dirty="0" smtClean="0"/>
              <a:t> </a:t>
            </a:r>
            <a:r>
              <a:rPr lang="tr-TR" sz="2000" dirty="0"/>
              <a:t>protezler </a:t>
            </a:r>
            <a:endParaRPr lang="tr-TR" sz="2000" dirty="0" smtClean="0"/>
          </a:p>
          <a:p>
            <a:pPr lvl="1"/>
            <a:r>
              <a:rPr lang="tr-TR" sz="2000" dirty="0" smtClean="0"/>
              <a:t>Switch </a:t>
            </a:r>
            <a:r>
              <a:rPr lang="tr-TR" sz="2000" dirty="0"/>
              <a:t>kontrollü  protezler </a:t>
            </a:r>
            <a:endParaRPr lang="tr-TR" sz="2000" dirty="0" smtClean="0"/>
          </a:p>
          <a:p>
            <a:r>
              <a:rPr lang="tr-TR" sz="2400" dirty="0" smtClean="0"/>
              <a:t>4</a:t>
            </a:r>
            <a:r>
              <a:rPr lang="tr-TR" sz="2400" dirty="0"/>
              <a:t>. </a:t>
            </a:r>
            <a:r>
              <a:rPr lang="tr-TR" sz="2400" dirty="0" err="1"/>
              <a:t>Hibrid</a:t>
            </a:r>
            <a:r>
              <a:rPr lang="tr-TR" sz="2400" dirty="0"/>
              <a:t> protezler</a:t>
            </a:r>
          </a:p>
          <a:p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467544" y="489446"/>
            <a:ext cx="828092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dirty="0"/>
              <a:t>Üst </a:t>
            </a:r>
            <a:r>
              <a:rPr lang="tr-TR" dirty="0" err="1"/>
              <a:t>ektremite</a:t>
            </a:r>
            <a:r>
              <a:rPr lang="tr-TR" dirty="0"/>
              <a:t> </a:t>
            </a:r>
            <a:r>
              <a:rPr lang="tr-TR" dirty="0" err="1"/>
              <a:t>amputasyonlarından</a:t>
            </a:r>
            <a:r>
              <a:rPr lang="tr-TR" dirty="0"/>
              <a:t> sonra fonksiyon, </a:t>
            </a:r>
            <a:r>
              <a:rPr lang="tr-TR" dirty="0" err="1"/>
              <a:t>proprioseptif</a:t>
            </a:r>
            <a:r>
              <a:rPr lang="tr-TR" dirty="0"/>
              <a:t> duyu ve estetik açıdan önemli problemler  meydana gelmektedir. Bu problemleri en aza indirmek için değişik protezler geliştirilmiştir. </a:t>
            </a:r>
          </a:p>
        </p:txBody>
      </p:sp>
    </p:spTree>
    <p:extLst>
      <p:ext uri="{BB962C8B-B14F-4D97-AF65-F5344CB8AC3E}">
        <p14:creationId xmlns:p14="http://schemas.microsoft.com/office/powerpoint/2010/main" val="232055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 smtClean="0"/>
              <a:t>1. Kozmetik </a:t>
            </a:r>
            <a:r>
              <a:rPr lang="tr-TR" b="1" dirty="0"/>
              <a:t>protezler (pasif protezler)</a:t>
            </a:r>
          </a:p>
          <a:p>
            <a:pPr lvl="1"/>
            <a:r>
              <a:rPr lang="tr-TR" dirty="0" smtClean="0"/>
              <a:t>Estetik </a:t>
            </a:r>
            <a:r>
              <a:rPr lang="tr-TR" dirty="0"/>
              <a:t>amaçlı </a:t>
            </a:r>
            <a:endParaRPr lang="tr-TR" dirty="0" smtClean="0"/>
          </a:p>
          <a:p>
            <a:pPr lvl="1"/>
            <a:r>
              <a:rPr lang="tr-TR" dirty="0" smtClean="0"/>
              <a:t>Hafif </a:t>
            </a:r>
          </a:p>
          <a:p>
            <a:pPr lvl="1"/>
            <a:r>
              <a:rPr lang="tr-TR" dirty="0" smtClean="0"/>
              <a:t>Fonksiyonu </a:t>
            </a:r>
            <a:r>
              <a:rPr lang="tr-TR" dirty="0"/>
              <a:t>yoktur </a:t>
            </a:r>
            <a:endParaRPr lang="tr-TR" dirty="0" smtClean="0"/>
          </a:p>
          <a:p>
            <a:pPr lvl="1"/>
            <a:r>
              <a:rPr lang="tr-TR" dirty="0" smtClean="0"/>
              <a:t>Genelde </a:t>
            </a:r>
            <a:r>
              <a:rPr lang="tr-TR" dirty="0"/>
              <a:t>modülerdir </a:t>
            </a:r>
            <a:endParaRPr lang="tr-TR" dirty="0" smtClean="0"/>
          </a:p>
          <a:p>
            <a:pPr lvl="1"/>
            <a:r>
              <a:rPr lang="tr-TR" dirty="0" smtClean="0"/>
              <a:t>Silikon </a:t>
            </a:r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744416"/>
            <a:ext cx="3707904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96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b="1" dirty="0" smtClean="0"/>
              <a:t>2. Vücut </a:t>
            </a:r>
            <a:r>
              <a:rPr lang="tr-TR" sz="2800" b="1" dirty="0"/>
              <a:t>Gücüyle Çalışan Protezler </a:t>
            </a:r>
            <a:endParaRPr lang="tr-TR" sz="2800" b="1" dirty="0" smtClean="0"/>
          </a:p>
          <a:p>
            <a:pPr marL="400050" lvl="1" indent="0">
              <a:buNone/>
            </a:pPr>
            <a:r>
              <a:rPr lang="tr-TR" sz="2400" b="1" dirty="0" smtClean="0"/>
              <a:t>(</a:t>
            </a:r>
            <a:r>
              <a:rPr lang="tr-TR" sz="2400" b="1" dirty="0"/>
              <a:t>Mekanik Fonksiyonel Protezler, Kablo </a:t>
            </a:r>
            <a:r>
              <a:rPr lang="tr-TR" sz="2400" b="1" dirty="0" err="1"/>
              <a:t>Aktivasyonlu</a:t>
            </a:r>
            <a:r>
              <a:rPr lang="tr-TR" sz="2400" b="1" dirty="0"/>
              <a:t>) </a:t>
            </a:r>
          </a:p>
          <a:p>
            <a:pPr marL="0" indent="0">
              <a:buNone/>
            </a:pPr>
            <a:endParaRPr lang="tr-TR" sz="2800" b="1" dirty="0"/>
          </a:p>
          <a:p>
            <a:r>
              <a:rPr lang="tr-TR" sz="2800" dirty="0" smtClean="0"/>
              <a:t>Gövde</a:t>
            </a:r>
            <a:r>
              <a:rPr lang="tr-TR" sz="2800" dirty="0"/>
              <a:t>, omuz kuşağı ve üst </a:t>
            </a:r>
            <a:r>
              <a:rPr lang="tr-TR" sz="2800" dirty="0" err="1"/>
              <a:t>ektremite</a:t>
            </a:r>
            <a:r>
              <a:rPr lang="tr-TR" sz="2800" dirty="0"/>
              <a:t> kas kuvvetinin bağ sistemi ile kontrol kablosuna aktarılarak el ve dirsek hareketleri kontrol edilir</a:t>
            </a:r>
            <a:r>
              <a:rPr lang="tr-TR" sz="2800" dirty="0" smtClean="0"/>
              <a:t>.</a:t>
            </a:r>
          </a:p>
          <a:p>
            <a:pPr marL="0" indent="0">
              <a:buNone/>
            </a:pPr>
            <a:endParaRPr lang="tr-TR" sz="2800" dirty="0"/>
          </a:p>
          <a:p>
            <a:pPr marL="400050" lvl="1" indent="0">
              <a:buNone/>
            </a:pPr>
            <a:r>
              <a:rPr lang="tr-TR" sz="2400" dirty="0"/>
              <a:t>1. </a:t>
            </a:r>
            <a:r>
              <a:rPr lang="tr-TR" sz="2400" dirty="0" err="1"/>
              <a:t>İndirek</a:t>
            </a:r>
            <a:r>
              <a:rPr lang="tr-TR" sz="2400" dirty="0"/>
              <a:t> vücut gücüyle çalışan protezler </a:t>
            </a:r>
            <a:endParaRPr lang="tr-TR" sz="2400" dirty="0" smtClean="0"/>
          </a:p>
          <a:p>
            <a:pPr marL="400050" lvl="1" indent="0">
              <a:buNone/>
            </a:pPr>
            <a:r>
              <a:rPr lang="tr-TR" sz="2400" dirty="0" smtClean="0"/>
              <a:t>2</a:t>
            </a:r>
            <a:r>
              <a:rPr lang="tr-TR" sz="2400" dirty="0"/>
              <a:t>. Direk vücut gücüyle çalışan protezler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99458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sz="2600" b="1" dirty="0" smtClean="0"/>
              <a:t>3. </a:t>
            </a:r>
            <a:r>
              <a:rPr lang="tr-TR" sz="2600" b="1" dirty="0" err="1" smtClean="0"/>
              <a:t>Eksternal</a:t>
            </a:r>
            <a:r>
              <a:rPr lang="tr-TR" sz="2600" b="1" dirty="0" smtClean="0"/>
              <a:t> </a:t>
            </a:r>
            <a:r>
              <a:rPr lang="tr-TR" sz="2600" b="1" dirty="0"/>
              <a:t>Güç (Batarya) Protezleri </a:t>
            </a:r>
            <a:endParaRPr lang="tr-TR" sz="2600" b="1" dirty="0" smtClean="0"/>
          </a:p>
          <a:p>
            <a:pPr marL="400050" lvl="1" indent="0">
              <a:buNone/>
            </a:pPr>
            <a:r>
              <a:rPr lang="tr-TR" sz="2200" b="1" dirty="0" smtClean="0"/>
              <a:t>(</a:t>
            </a:r>
            <a:r>
              <a:rPr lang="tr-TR" sz="2200" b="1" dirty="0"/>
              <a:t>Elektrik Gücüyle Çalışan Protezler) </a:t>
            </a:r>
            <a:endParaRPr lang="tr-TR" sz="2200" b="1" dirty="0" smtClean="0"/>
          </a:p>
          <a:p>
            <a:r>
              <a:rPr lang="tr-TR" sz="2400" dirty="0" smtClean="0"/>
              <a:t>Ağır </a:t>
            </a:r>
          </a:p>
          <a:p>
            <a:r>
              <a:rPr lang="tr-TR" sz="2400" dirty="0" smtClean="0"/>
              <a:t>Hasta </a:t>
            </a:r>
            <a:r>
              <a:rPr lang="tr-TR" sz="2400" dirty="0"/>
              <a:t>batarya ve motoru kontrol eder </a:t>
            </a:r>
            <a:endParaRPr lang="tr-TR" sz="2400" dirty="0" smtClean="0"/>
          </a:p>
          <a:p>
            <a:r>
              <a:rPr lang="tr-TR" sz="2400" dirty="0" smtClean="0"/>
              <a:t>Daha </a:t>
            </a:r>
            <a:r>
              <a:rPr lang="tr-TR" sz="2400" dirty="0"/>
              <a:t>az </a:t>
            </a:r>
            <a:r>
              <a:rPr lang="tr-TR" sz="2400" dirty="0" err="1"/>
              <a:t>proprioseptif</a:t>
            </a:r>
            <a:r>
              <a:rPr lang="tr-TR" sz="2400" dirty="0"/>
              <a:t> geribildirim verir. </a:t>
            </a:r>
            <a:endParaRPr lang="tr-TR" sz="2400" dirty="0" smtClean="0"/>
          </a:p>
          <a:p>
            <a:r>
              <a:rPr lang="tr-TR" sz="2400" dirty="0" smtClean="0"/>
              <a:t>Sudan </a:t>
            </a:r>
            <a:r>
              <a:rPr lang="tr-TR" sz="2400" dirty="0"/>
              <a:t>etkilenir</a:t>
            </a:r>
          </a:p>
          <a:p>
            <a:pPr lvl="1"/>
            <a:r>
              <a:rPr lang="tr-TR" sz="2000" dirty="0"/>
              <a:t>• Soket </a:t>
            </a:r>
            <a:endParaRPr lang="tr-TR" sz="2000" dirty="0" smtClean="0"/>
          </a:p>
          <a:p>
            <a:pPr lvl="1"/>
            <a:r>
              <a:rPr lang="tr-TR" sz="2000" dirty="0" smtClean="0"/>
              <a:t>• </a:t>
            </a:r>
            <a:r>
              <a:rPr lang="tr-TR" sz="2000" dirty="0" err="1"/>
              <a:t>Suspansiyon</a:t>
            </a:r>
            <a:r>
              <a:rPr lang="tr-TR" sz="2000" dirty="0"/>
              <a:t> sistemleri </a:t>
            </a:r>
            <a:endParaRPr lang="tr-TR" sz="2000" dirty="0" smtClean="0"/>
          </a:p>
          <a:p>
            <a:pPr lvl="1"/>
            <a:r>
              <a:rPr lang="tr-TR" sz="2000" dirty="0" smtClean="0"/>
              <a:t>• </a:t>
            </a:r>
            <a:r>
              <a:rPr lang="tr-TR" sz="2000" dirty="0"/>
              <a:t>Kanal </a:t>
            </a:r>
            <a:endParaRPr lang="tr-TR" sz="2000" dirty="0" smtClean="0"/>
          </a:p>
          <a:p>
            <a:pPr lvl="1"/>
            <a:r>
              <a:rPr lang="tr-TR" sz="2000" dirty="0" smtClean="0"/>
              <a:t>• </a:t>
            </a:r>
            <a:r>
              <a:rPr lang="tr-TR" sz="2000" dirty="0"/>
              <a:t>Elektrot </a:t>
            </a:r>
            <a:endParaRPr lang="tr-TR" sz="2000" dirty="0" smtClean="0"/>
          </a:p>
          <a:p>
            <a:pPr lvl="1"/>
            <a:r>
              <a:rPr lang="tr-TR" sz="2000" dirty="0" smtClean="0"/>
              <a:t>• </a:t>
            </a:r>
            <a:r>
              <a:rPr lang="tr-TR" sz="2000" dirty="0"/>
              <a:t>Batarya </a:t>
            </a:r>
            <a:endParaRPr lang="tr-TR" sz="2000" dirty="0" smtClean="0"/>
          </a:p>
          <a:p>
            <a:pPr lvl="1"/>
            <a:r>
              <a:rPr lang="tr-TR" sz="2000" dirty="0" smtClean="0"/>
              <a:t>• </a:t>
            </a:r>
            <a:r>
              <a:rPr lang="tr-TR" sz="2000" dirty="0"/>
              <a:t>Switch </a:t>
            </a:r>
            <a:endParaRPr lang="tr-TR" sz="2000" dirty="0" smtClean="0"/>
          </a:p>
          <a:p>
            <a:pPr lvl="1"/>
            <a:r>
              <a:rPr lang="tr-TR" sz="2000" dirty="0" smtClean="0"/>
              <a:t>• </a:t>
            </a:r>
            <a:r>
              <a:rPr lang="tr-TR" sz="2000" dirty="0"/>
              <a:t>Protez el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03787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400" b="1" dirty="0"/>
              <a:t>A</a:t>
            </a:r>
            <a:r>
              <a:rPr lang="tr-TR" sz="2400" b="1" dirty="0" smtClean="0"/>
              <a:t>. </a:t>
            </a:r>
            <a:r>
              <a:rPr lang="tr-TR" sz="2400" b="1" dirty="0" err="1" smtClean="0"/>
              <a:t>Myoelektirik</a:t>
            </a:r>
            <a:r>
              <a:rPr lang="tr-TR" sz="2400" b="1" dirty="0" smtClean="0"/>
              <a:t> </a:t>
            </a:r>
            <a:r>
              <a:rPr lang="tr-TR" sz="2400" b="1" dirty="0"/>
              <a:t>Protezler</a:t>
            </a:r>
          </a:p>
          <a:p>
            <a:r>
              <a:rPr lang="tr-TR" sz="2400" dirty="0" smtClean="0"/>
              <a:t>Cilt </a:t>
            </a:r>
            <a:r>
              <a:rPr lang="tr-TR" sz="2400" dirty="0"/>
              <a:t>ve elektrot teması mevcuttur </a:t>
            </a:r>
            <a:endParaRPr lang="tr-TR" sz="2400" dirty="0" smtClean="0"/>
          </a:p>
          <a:p>
            <a:r>
              <a:rPr lang="tr-TR" sz="2400" dirty="0" smtClean="0"/>
              <a:t>Soket </a:t>
            </a:r>
            <a:r>
              <a:rPr lang="tr-TR" sz="2400" dirty="0"/>
              <a:t>kas </a:t>
            </a:r>
            <a:r>
              <a:rPr lang="tr-TR" sz="2400" dirty="0" err="1"/>
              <a:t>kontraksiyonuna</a:t>
            </a:r>
            <a:r>
              <a:rPr lang="tr-TR" sz="2400" dirty="0"/>
              <a:t> izin verirken kas gövdesindeki elektrotları stabilize etmelidir. </a:t>
            </a:r>
            <a:endParaRPr lang="tr-TR" sz="2400" dirty="0" smtClean="0"/>
          </a:p>
          <a:p>
            <a:r>
              <a:rPr lang="tr-TR" sz="2400" dirty="0" smtClean="0"/>
              <a:t>Motor </a:t>
            </a:r>
            <a:r>
              <a:rPr lang="tr-TR" sz="2400" dirty="0"/>
              <a:t>+ pil+ kas </a:t>
            </a:r>
            <a:r>
              <a:rPr lang="tr-TR" sz="2400" dirty="0" err="1"/>
              <a:t>kontraksiyonu</a:t>
            </a:r>
            <a:r>
              <a:rPr lang="tr-TR" sz="2400" dirty="0"/>
              <a:t> </a:t>
            </a:r>
            <a:endParaRPr lang="tr-TR" sz="2400" dirty="0" smtClean="0"/>
          </a:p>
          <a:p>
            <a:r>
              <a:rPr lang="tr-TR" sz="2400" dirty="0" smtClean="0"/>
              <a:t>Hareketler </a:t>
            </a:r>
            <a:r>
              <a:rPr lang="tr-TR" sz="2400" dirty="0" err="1"/>
              <a:t>amputenin</a:t>
            </a:r>
            <a:r>
              <a:rPr lang="tr-TR" sz="2400" dirty="0"/>
              <a:t> kontrolü altındadır.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0" t="33231" r="20407" b="15080"/>
          <a:stretch/>
        </p:blipFill>
        <p:spPr>
          <a:xfrm>
            <a:off x="3635896" y="4293096"/>
            <a:ext cx="4536504" cy="242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26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400" b="1" dirty="0" smtClean="0"/>
              <a:t>B. Switch </a:t>
            </a:r>
            <a:r>
              <a:rPr lang="tr-TR" sz="2400" b="1" dirty="0"/>
              <a:t>Kontrollü  Protezler</a:t>
            </a:r>
          </a:p>
          <a:p>
            <a:r>
              <a:rPr lang="tr-TR" sz="2400" dirty="0" err="1" smtClean="0"/>
              <a:t>Sensörler</a:t>
            </a:r>
            <a:r>
              <a:rPr lang="tr-TR" sz="2400" dirty="0" smtClean="0"/>
              <a:t> </a:t>
            </a:r>
            <a:r>
              <a:rPr lang="tr-TR" sz="2400" dirty="0"/>
              <a:t>kullanılmaz, küçük hareketlerle hedef harekete ulaşılır. </a:t>
            </a:r>
            <a:endParaRPr lang="tr-TR" sz="2400" dirty="0" smtClean="0"/>
          </a:p>
          <a:p>
            <a:r>
              <a:rPr lang="tr-TR" sz="2400" dirty="0" err="1" smtClean="0"/>
              <a:t>Myoelektrik</a:t>
            </a:r>
            <a:r>
              <a:rPr lang="tr-TR" sz="2400" dirty="0" smtClean="0"/>
              <a:t> </a:t>
            </a:r>
            <a:r>
              <a:rPr lang="tr-TR" sz="2400" dirty="0"/>
              <a:t>kontrolünü sağlayamayan, </a:t>
            </a:r>
            <a:r>
              <a:rPr lang="tr-TR" sz="2400" dirty="0" err="1"/>
              <a:t>kokontraksiyon</a:t>
            </a:r>
            <a:r>
              <a:rPr lang="tr-TR" sz="2400" dirty="0"/>
              <a:t> problemi olan, hareket </a:t>
            </a:r>
            <a:r>
              <a:rPr lang="tr-TR" sz="2400" dirty="0" err="1"/>
              <a:t>limitasyonu</a:t>
            </a:r>
            <a:r>
              <a:rPr lang="tr-TR" sz="2400" dirty="0"/>
              <a:t>, kas yetersizliği olan </a:t>
            </a:r>
            <a:r>
              <a:rPr lang="tr-TR" sz="2400" dirty="0" err="1"/>
              <a:t>amputelerde</a:t>
            </a:r>
            <a:r>
              <a:rPr lang="tr-TR" sz="2400" dirty="0"/>
              <a:t> </a:t>
            </a:r>
            <a:endParaRPr lang="tr-TR" sz="2400" dirty="0" smtClean="0"/>
          </a:p>
          <a:p>
            <a:r>
              <a:rPr lang="tr-TR" sz="2400" dirty="0" smtClean="0"/>
              <a:t>Elektrik </a:t>
            </a:r>
            <a:r>
              <a:rPr lang="tr-TR" sz="2400" dirty="0"/>
              <a:t>motorları </a:t>
            </a:r>
            <a:r>
              <a:rPr lang="tr-TR" sz="2400" dirty="0" err="1"/>
              <a:t>switchlerin</a:t>
            </a:r>
            <a:r>
              <a:rPr lang="tr-TR" sz="2400" dirty="0"/>
              <a:t> devreye girmesi ile kontrol edilir.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09" b="17646"/>
          <a:stretch/>
        </p:blipFill>
        <p:spPr>
          <a:xfrm>
            <a:off x="5436096" y="4509120"/>
            <a:ext cx="3233936" cy="215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09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 smtClean="0"/>
              <a:t>4. </a:t>
            </a:r>
            <a:r>
              <a:rPr lang="tr-TR" b="1" dirty="0" err="1" smtClean="0"/>
              <a:t>Hibrid</a:t>
            </a:r>
            <a:r>
              <a:rPr lang="tr-TR" b="1" dirty="0" smtClean="0"/>
              <a:t> </a:t>
            </a:r>
            <a:r>
              <a:rPr lang="tr-TR" b="1" dirty="0"/>
              <a:t>Protezler</a:t>
            </a:r>
          </a:p>
          <a:p>
            <a:r>
              <a:rPr lang="tr-TR" dirty="0" smtClean="0"/>
              <a:t>Mekanik </a:t>
            </a:r>
            <a:r>
              <a:rPr lang="tr-TR" dirty="0"/>
              <a:t>+ elektrik kontrolü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7" y="3530573"/>
            <a:ext cx="3683000" cy="25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7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Protezin Kısımları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Üst </a:t>
            </a:r>
            <a:r>
              <a:rPr lang="tr-TR" dirty="0" err="1"/>
              <a:t>ektremite</a:t>
            </a:r>
            <a:r>
              <a:rPr lang="tr-TR" dirty="0"/>
              <a:t> protezleri 4 ana kısımdan oluşur.</a:t>
            </a:r>
          </a:p>
          <a:p>
            <a:pPr marL="0" indent="0">
              <a:buNone/>
            </a:pPr>
            <a:r>
              <a:rPr lang="tr-TR" dirty="0"/>
              <a:t>1-Terminal uç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2- Soket </a:t>
            </a:r>
          </a:p>
          <a:p>
            <a:pPr marL="0" indent="0">
              <a:buNone/>
            </a:pPr>
            <a:r>
              <a:rPr lang="tr-TR" dirty="0" smtClean="0"/>
              <a:t>3-Birleştirici </a:t>
            </a:r>
            <a:r>
              <a:rPr lang="tr-TR" dirty="0"/>
              <a:t>kısımlar(dirsek, omuz ve el bileği </a:t>
            </a:r>
            <a:r>
              <a:rPr lang="tr-TR" dirty="0" err="1"/>
              <a:t>üniti</a:t>
            </a:r>
            <a:r>
              <a:rPr lang="tr-TR" dirty="0"/>
              <a:t> ve modüler tüp)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4-Bağ </a:t>
            </a:r>
            <a:r>
              <a:rPr lang="tr-TR" dirty="0"/>
              <a:t>ve kontrol sistemleri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4834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sz="3200" b="1" dirty="0"/>
              <a:t>Terminal Uç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 smtClean="0"/>
              <a:t>2’ye </a:t>
            </a:r>
            <a:r>
              <a:rPr lang="tr-TR" dirty="0"/>
              <a:t>ayrılır: </a:t>
            </a:r>
            <a:endParaRPr lang="tr-TR" dirty="0" smtClean="0"/>
          </a:p>
          <a:p>
            <a:r>
              <a:rPr lang="tr-TR" b="1" dirty="0" smtClean="0"/>
              <a:t>Pasif </a:t>
            </a:r>
            <a:r>
              <a:rPr lang="tr-TR" b="1" dirty="0"/>
              <a:t>Terminal </a:t>
            </a:r>
            <a:r>
              <a:rPr lang="tr-TR" b="1" dirty="0" smtClean="0"/>
              <a:t>Uçlar:</a:t>
            </a:r>
          </a:p>
          <a:p>
            <a:pPr lvl="1"/>
            <a:r>
              <a:rPr lang="tr-TR" dirty="0" smtClean="0"/>
              <a:t>Kozmetik </a:t>
            </a:r>
            <a:r>
              <a:rPr lang="tr-TR" dirty="0"/>
              <a:t>eller </a:t>
            </a:r>
            <a:endParaRPr lang="tr-TR" dirty="0" smtClean="0"/>
          </a:p>
          <a:p>
            <a:pPr lvl="1"/>
            <a:r>
              <a:rPr lang="tr-TR" dirty="0" smtClean="0"/>
              <a:t>Çengel </a:t>
            </a:r>
            <a:r>
              <a:rPr lang="tr-TR" dirty="0"/>
              <a:t>eller </a:t>
            </a:r>
            <a:endParaRPr lang="tr-TR" dirty="0" smtClean="0"/>
          </a:p>
          <a:p>
            <a:r>
              <a:rPr lang="tr-TR" b="1" dirty="0" smtClean="0"/>
              <a:t>Aktif </a:t>
            </a:r>
            <a:r>
              <a:rPr lang="tr-TR" b="1" dirty="0"/>
              <a:t>Terminal Uçlar </a:t>
            </a:r>
            <a:r>
              <a:rPr lang="tr-TR" b="1" dirty="0" smtClean="0"/>
              <a:t>:</a:t>
            </a:r>
          </a:p>
          <a:p>
            <a:pPr lvl="1"/>
            <a:r>
              <a:rPr lang="tr-TR" dirty="0" smtClean="0"/>
              <a:t>Vücut </a:t>
            </a:r>
            <a:r>
              <a:rPr lang="tr-TR" dirty="0"/>
              <a:t>gücüyle kontrol edilen eller (kablo </a:t>
            </a:r>
            <a:r>
              <a:rPr lang="tr-TR" dirty="0" err="1"/>
              <a:t>aktivasyonlu</a:t>
            </a:r>
            <a:r>
              <a:rPr lang="tr-TR" dirty="0" smtClean="0"/>
              <a:t>):</a:t>
            </a:r>
            <a:endParaRPr lang="tr-TR" dirty="0"/>
          </a:p>
          <a:p>
            <a:pPr marL="457200" lvl="1" indent="0">
              <a:buNone/>
            </a:pPr>
            <a:r>
              <a:rPr lang="tr-TR" dirty="0" smtClean="0"/>
              <a:t>1</a:t>
            </a:r>
            <a:r>
              <a:rPr lang="tr-TR" dirty="0"/>
              <a:t>. Kozmetik eller </a:t>
            </a:r>
            <a:endParaRPr lang="tr-TR" dirty="0" smtClean="0"/>
          </a:p>
          <a:p>
            <a:pPr lvl="2"/>
            <a:r>
              <a:rPr lang="tr-TR" dirty="0" smtClean="0"/>
              <a:t>İstemli </a:t>
            </a:r>
            <a:r>
              <a:rPr lang="tr-TR" dirty="0"/>
              <a:t>açılan terminal uçlar </a:t>
            </a:r>
            <a:endParaRPr lang="tr-TR" dirty="0" smtClean="0"/>
          </a:p>
          <a:p>
            <a:pPr lvl="2"/>
            <a:r>
              <a:rPr lang="tr-TR" dirty="0" smtClean="0"/>
              <a:t>İstemli </a:t>
            </a:r>
            <a:r>
              <a:rPr lang="tr-TR" dirty="0"/>
              <a:t>kapanan terminal uçlar </a:t>
            </a:r>
            <a:endParaRPr lang="tr-TR" dirty="0" smtClean="0"/>
          </a:p>
          <a:p>
            <a:pPr marL="457200" lvl="1" indent="0">
              <a:buNone/>
            </a:pPr>
            <a:r>
              <a:rPr lang="tr-TR" dirty="0" smtClean="0"/>
              <a:t>2. Çengel </a:t>
            </a:r>
            <a:r>
              <a:rPr lang="tr-TR" dirty="0"/>
              <a:t>eller </a:t>
            </a:r>
            <a:endParaRPr lang="tr-TR" dirty="0" smtClean="0"/>
          </a:p>
          <a:p>
            <a:pPr lvl="2"/>
            <a:r>
              <a:rPr lang="tr-TR" dirty="0" smtClean="0"/>
              <a:t>İstemli </a:t>
            </a:r>
            <a:r>
              <a:rPr lang="tr-TR" dirty="0"/>
              <a:t>açılan terminal uçlar </a:t>
            </a:r>
            <a:endParaRPr lang="tr-TR" dirty="0" smtClean="0"/>
          </a:p>
          <a:p>
            <a:pPr lvl="2"/>
            <a:r>
              <a:rPr lang="tr-TR" dirty="0" smtClean="0"/>
              <a:t>İstemli </a:t>
            </a:r>
            <a:r>
              <a:rPr lang="tr-TR" dirty="0"/>
              <a:t>kapanan terminal uçlar </a:t>
            </a:r>
            <a:endParaRPr lang="tr-TR" dirty="0" smtClean="0"/>
          </a:p>
          <a:p>
            <a:pPr lvl="1"/>
            <a:r>
              <a:rPr lang="tr-TR" dirty="0" err="1" smtClean="0"/>
              <a:t>Eksternal</a:t>
            </a:r>
            <a:r>
              <a:rPr lang="tr-TR" dirty="0" smtClean="0"/>
              <a:t> </a:t>
            </a:r>
            <a:r>
              <a:rPr lang="tr-TR" dirty="0"/>
              <a:t>güçle kontrol edilen eller (Elektronik kontrollü eller</a:t>
            </a:r>
            <a:r>
              <a:rPr lang="tr-TR" dirty="0" smtClean="0"/>
              <a:t>): </a:t>
            </a:r>
          </a:p>
          <a:p>
            <a:pPr marL="457200" lvl="1" indent="0">
              <a:buNone/>
            </a:pPr>
            <a:r>
              <a:rPr lang="tr-TR" dirty="0" smtClean="0"/>
              <a:t>1</a:t>
            </a:r>
            <a:r>
              <a:rPr lang="tr-TR" dirty="0"/>
              <a:t>. </a:t>
            </a:r>
            <a:r>
              <a:rPr lang="tr-TR" dirty="0" err="1"/>
              <a:t>Myoelektrik</a:t>
            </a:r>
            <a:r>
              <a:rPr lang="tr-TR" dirty="0"/>
              <a:t> eller </a:t>
            </a:r>
            <a:endParaRPr lang="tr-TR" dirty="0" smtClean="0"/>
          </a:p>
          <a:p>
            <a:pPr marL="457200" lvl="1" indent="0">
              <a:buNone/>
            </a:pPr>
            <a:r>
              <a:rPr lang="tr-TR" dirty="0" smtClean="0"/>
              <a:t>2</a:t>
            </a:r>
            <a:r>
              <a:rPr lang="tr-TR" dirty="0"/>
              <a:t>. </a:t>
            </a:r>
            <a:r>
              <a:rPr lang="tr-TR" dirty="0" err="1"/>
              <a:t>Mikroişlemcili</a:t>
            </a:r>
            <a:r>
              <a:rPr lang="tr-TR" dirty="0"/>
              <a:t> eller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b="11636"/>
          <a:stretch/>
        </p:blipFill>
        <p:spPr>
          <a:xfrm>
            <a:off x="6012160" y="592792"/>
            <a:ext cx="2873896" cy="227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8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sz="3200" b="1" dirty="0"/>
              <a:t>Birleştirici </a:t>
            </a:r>
            <a:r>
              <a:rPr lang="tr-TR" sz="3200" b="1" dirty="0" smtClean="0"/>
              <a:t>Kısımlar</a:t>
            </a:r>
            <a:endParaRPr lang="tr-TR" sz="32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1. Bilek </a:t>
            </a:r>
            <a:r>
              <a:rPr lang="tr-TR" dirty="0" err="1"/>
              <a:t>Uniteleri</a:t>
            </a:r>
            <a:r>
              <a:rPr lang="tr-TR" dirty="0"/>
              <a:t> </a:t>
            </a:r>
            <a:endParaRPr lang="tr-TR" dirty="0" smtClean="0"/>
          </a:p>
          <a:p>
            <a:r>
              <a:rPr lang="tr-TR" dirty="0" smtClean="0"/>
              <a:t>Terminal </a:t>
            </a:r>
            <a:r>
              <a:rPr lang="tr-TR" dirty="0"/>
              <a:t>ucun </a:t>
            </a:r>
            <a:endParaRPr lang="tr-TR" dirty="0" smtClean="0"/>
          </a:p>
          <a:p>
            <a:pPr lvl="1"/>
            <a:r>
              <a:rPr lang="tr-TR" dirty="0" smtClean="0"/>
              <a:t>bağlanmasını </a:t>
            </a:r>
          </a:p>
          <a:p>
            <a:pPr lvl="1"/>
            <a:r>
              <a:rPr lang="tr-TR" dirty="0" smtClean="0"/>
              <a:t>değiştirilmesini </a:t>
            </a:r>
          </a:p>
          <a:p>
            <a:pPr lvl="1"/>
            <a:r>
              <a:rPr lang="tr-TR" dirty="0" err="1" smtClean="0"/>
              <a:t>pronasyon-supinasyon-fleksiyonda</a:t>
            </a:r>
            <a:r>
              <a:rPr lang="tr-TR" dirty="0" smtClean="0"/>
              <a:t> </a:t>
            </a:r>
            <a:r>
              <a:rPr lang="tr-TR" dirty="0"/>
              <a:t>pozisyonlanmasını sağlayan birleştirici kısımlardır.</a:t>
            </a:r>
          </a:p>
          <a:p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1115616" y="4941168"/>
            <a:ext cx="7200800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sz="2400" dirty="0"/>
              <a:t>-Friksiyonlu el bileği </a:t>
            </a:r>
            <a:r>
              <a:rPr lang="tr-TR" sz="2400" dirty="0" err="1"/>
              <a:t>üniti</a:t>
            </a:r>
            <a:r>
              <a:rPr lang="tr-TR" sz="2400" dirty="0"/>
              <a:t> </a:t>
            </a:r>
          </a:p>
          <a:p>
            <a:r>
              <a:rPr lang="tr-TR" sz="2400" dirty="0"/>
              <a:t>-Sabit friksiyonlu el bileği </a:t>
            </a:r>
            <a:r>
              <a:rPr lang="tr-TR" sz="2400" dirty="0" err="1"/>
              <a:t>üniti</a:t>
            </a:r>
            <a:r>
              <a:rPr lang="tr-TR" sz="2400" dirty="0"/>
              <a:t> </a:t>
            </a:r>
          </a:p>
          <a:p>
            <a:r>
              <a:rPr lang="tr-TR" sz="2400" dirty="0"/>
              <a:t>-Çabuk değişir el bileği </a:t>
            </a:r>
            <a:r>
              <a:rPr lang="tr-TR" sz="2400" dirty="0" err="1"/>
              <a:t>üniti</a:t>
            </a:r>
            <a:r>
              <a:rPr lang="tr-TR" sz="2400" dirty="0"/>
              <a:t> </a:t>
            </a:r>
          </a:p>
          <a:p>
            <a:r>
              <a:rPr lang="tr-TR" sz="2400" dirty="0"/>
              <a:t>-</a:t>
            </a:r>
            <a:r>
              <a:rPr lang="tr-TR" sz="2400" dirty="0" err="1"/>
              <a:t>Fleksiyonlu</a:t>
            </a:r>
            <a:r>
              <a:rPr lang="tr-TR" sz="2400" dirty="0"/>
              <a:t> el bileği üniteleri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125" y="27143"/>
            <a:ext cx="2553072" cy="191480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154" y="2227709"/>
            <a:ext cx="4324350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64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tr-TR" sz="2800" dirty="0" smtClean="0"/>
              <a:t>2. Dirsek </a:t>
            </a:r>
            <a:r>
              <a:rPr lang="tr-TR" sz="2800" dirty="0" err="1"/>
              <a:t>Uniteleri</a:t>
            </a:r>
            <a:endParaRPr lang="tr-TR" sz="2800" dirty="0"/>
          </a:p>
          <a:p>
            <a:r>
              <a:rPr lang="tr-TR" sz="2800" dirty="0" smtClean="0"/>
              <a:t>Orta </a:t>
            </a:r>
            <a:r>
              <a:rPr lang="tr-TR" sz="2800" dirty="0"/>
              <a:t>ve daha kısa dirsek altı </a:t>
            </a:r>
            <a:r>
              <a:rPr lang="tr-TR" sz="2800" dirty="0" err="1" smtClean="0"/>
              <a:t>amputelerde</a:t>
            </a:r>
            <a:r>
              <a:rPr lang="tr-TR" sz="2800" dirty="0"/>
              <a:t> </a:t>
            </a:r>
            <a:r>
              <a:rPr lang="tr-TR" sz="2800" dirty="0" smtClean="0">
                <a:sym typeface="Wingdings" pitchFamily="2" charset="2"/>
              </a:rPr>
              <a:t> </a:t>
            </a:r>
            <a:r>
              <a:rPr lang="tr-TR" sz="2800" dirty="0" err="1" smtClean="0">
                <a:solidFill>
                  <a:srgbClr val="FF0000"/>
                </a:solidFill>
              </a:rPr>
              <a:t>Fleksible</a:t>
            </a:r>
            <a:r>
              <a:rPr lang="tr-TR" sz="2800" dirty="0" smtClean="0">
                <a:solidFill>
                  <a:srgbClr val="FF0000"/>
                </a:solidFill>
              </a:rPr>
              <a:t> </a:t>
            </a:r>
            <a:r>
              <a:rPr lang="tr-TR" sz="2800" dirty="0">
                <a:solidFill>
                  <a:srgbClr val="FF0000"/>
                </a:solidFill>
              </a:rPr>
              <a:t>eklemler: </a:t>
            </a:r>
            <a:endParaRPr lang="tr-TR" sz="2800" dirty="0" smtClean="0">
              <a:solidFill>
                <a:srgbClr val="FF0000"/>
              </a:solidFill>
            </a:endParaRPr>
          </a:p>
          <a:p>
            <a:pPr marL="400050" lvl="1" indent="0">
              <a:buNone/>
            </a:pPr>
            <a:r>
              <a:rPr lang="tr-TR" sz="2400" dirty="0" err="1" smtClean="0"/>
              <a:t>Limitlenen</a:t>
            </a:r>
            <a:r>
              <a:rPr lang="tr-TR" sz="2400" dirty="0" smtClean="0"/>
              <a:t> </a:t>
            </a:r>
            <a:r>
              <a:rPr lang="tr-TR" sz="2400" dirty="0" err="1"/>
              <a:t>pronasyon</a:t>
            </a:r>
            <a:r>
              <a:rPr lang="tr-TR" sz="2400" dirty="0"/>
              <a:t> </a:t>
            </a:r>
            <a:r>
              <a:rPr lang="tr-TR" sz="2400" dirty="0" err="1"/>
              <a:t>supinasyon</a:t>
            </a:r>
            <a:r>
              <a:rPr lang="tr-TR" sz="2400" dirty="0"/>
              <a:t> hareketini terminal uca aktarır. </a:t>
            </a:r>
            <a:endParaRPr lang="tr-TR" sz="2400" dirty="0" smtClean="0"/>
          </a:p>
          <a:p>
            <a:r>
              <a:rPr lang="tr-TR" sz="2800" dirty="0" smtClean="0"/>
              <a:t>Metal </a:t>
            </a:r>
            <a:r>
              <a:rPr lang="tr-TR" sz="2800" dirty="0"/>
              <a:t>veya deri </a:t>
            </a:r>
            <a:endParaRPr lang="tr-TR" sz="2800" dirty="0" smtClean="0"/>
          </a:p>
          <a:p>
            <a:pPr marL="400050" lvl="1" indent="0">
              <a:buNone/>
            </a:pPr>
            <a:r>
              <a:rPr lang="tr-TR" sz="2400" dirty="0" smtClean="0"/>
              <a:t>Protezin </a:t>
            </a:r>
            <a:r>
              <a:rPr lang="tr-TR" sz="2400" dirty="0"/>
              <a:t>ön kısmının </a:t>
            </a:r>
            <a:r>
              <a:rPr lang="tr-TR" sz="2400" dirty="0" err="1"/>
              <a:t>distali</a:t>
            </a:r>
            <a:r>
              <a:rPr lang="tr-TR" sz="2400" dirty="0"/>
              <a:t> veya </a:t>
            </a:r>
            <a:r>
              <a:rPr lang="tr-TR" sz="2400" dirty="0" err="1"/>
              <a:t>triseps</a:t>
            </a:r>
            <a:r>
              <a:rPr lang="tr-TR" sz="2400" dirty="0"/>
              <a:t> bandının </a:t>
            </a:r>
            <a:r>
              <a:rPr lang="tr-TR" sz="2400" dirty="0" err="1"/>
              <a:t>proksimaline</a:t>
            </a:r>
            <a:r>
              <a:rPr lang="tr-TR" sz="2400" dirty="0"/>
              <a:t> tutturulur.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581128"/>
            <a:ext cx="3816424" cy="224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31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err="1"/>
              <a:t>Polisentrik</a:t>
            </a:r>
            <a:r>
              <a:rPr lang="tr-TR" sz="2800" dirty="0"/>
              <a:t> Eklemler: </a:t>
            </a:r>
            <a:endParaRPr lang="tr-TR" sz="2800" dirty="0" smtClean="0"/>
          </a:p>
          <a:p>
            <a:pPr marL="400050" lvl="1" indent="0">
              <a:buNone/>
            </a:pPr>
            <a:r>
              <a:rPr lang="tr-TR" sz="2400" dirty="0" smtClean="0"/>
              <a:t>Kısa </a:t>
            </a:r>
            <a:r>
              <a:rPr lang="tr-TR" sz="2400" dirty="0"/>
              <a:t>dirsek altı </a:t>
            </a:r>
            <a:r>
              <a:rPr lang="tr-TR" sz="2400" dirty="0" err="1"/>
              <a:t>amputelerde</a:t>
            </a:r>
            <a:r>
              <a:rPr lang="tr-TR" sz="2400" dirty="0"/>
              <a:t> </a:t>
            </a:r>
            <a:endParaRPr lang="tr-TR" sz="2400" dirty="0" smtClean="0"/>
          </a:p>
          <a:p>
            <a:pPr marL="400050" lvl="1" indent="0">
              <a:buNone/>
            </a:pPr>
            <a:r>
              <a:rPr lang="tr-TR" sz="2400" dirty="0" smtClean="0"/>
              <a:t>Soketin </a:t>
            </a:r>
            <a:r>
              <a:rPr lang="tr-TR" sz="2400" dirty="0" smtClean="0"/>
              <a:t>arka</a:t>
            </a:r>
            <a:r>
              <a:rPr lang="tr-TR" sz="2400" dirty="0" smtClean="0"/>
              <a:t> </a:t>
            </a:r>
            <a:r>
              <a:rPr lang="tr-TR" sz="2400" dirty="0"/>
              <a:t>duvarı yüksek olduğu için </a:t>
            </a:r>
            <a:r>
              <a:rPr lang="tr-TR" sz="2400" dirty="0" err="1"/>
              <a:t>fleksiyonla</a:t>
            </a:r>
            <a:r>
              <a:rPr lang="tr-TR" sz="2400" dirty="0"/>
              <a:t> birlikte </a:t>
            </a:r>
            <a:r>
              <a:rPr lang="tr-TR" sz="2400" dirty="0" err="1"/>
              <a:t>antekubital</a:t>
            </a:r>
            <a:r>
              <a:rPr lang="tr-TR" sz="2400" dirty="0"/>
              <a:t> </a:t>
            </a:r>
            <a:r>
              <a:rPr lang="tr-TR" sz="2400" dirty="0" err="1"/>
              <a:t>fossada</a:t>
            </a:r>
            <a:r>
              <a:rPr lang="tr-TR" sz="2400" dirty="0"/>
              <a:t> dokuların sıkışmasını önler</a:t>
            </a:r>
            <a:r>
              <a:rPr lang="tr-TR" sz="2400" dirty="0" smtClean="0"/>
              <a:t>.</a:t>
            </a:r>
          </a:p>
          <a:p>
            <a:pPr marL="457200" indent="-457200"/>
            <a:r>
              <a:rPr lang="tr-TR" sz="2800" dirty="0"/>
              <a:t>Tek eksenli eklemler: </a:t>
            </a:r>
            <a:endParaRPr lang="tr-TR" sz="2800" dirty="0" smtClean="0"/>
          </a:p>
          <a:p>
            <a:pPr marL="400050" lvl="1" indent="0">
              <a:buNone/>
            </a:pPr>
            <a:r>
              <a:rPr lang="tr-TR" sz="2400" dirty="0" smtClean="0"/>
              <a:t>Dirsek </a:t>
            </a:r>
            <a:r>
              <a:rPr lang="tr-TR" sz="2400" dirty="0" err="1"/>
              <a:t>fleksiyon</a:t>
            </a:r>
            <a:r>
              <a:rPr lang="tr-TR" sz="2400" dirty="0"/>
              <a:t> ve </a:t>
            </a:r>
            <a:r>
              <a:rPr lang="tr-TR" sz="2400" dirty="0" err="1"/>
              <a:t>ekstansiyonuna</a:t>
            </a:r>
            <a:r>
              <a:rPr lang="tr-TR" sz="2400" dirty="0"/>
              <a:t> yardımcı olur. </a:t>
            </a:r>
            <a:r>
              <a:rPr lang="tr-TR" sz="2400" dirty="0" err="1"/>
              <a:t>Stabiliteyi</a:t>
            </a:r>
            <a:r>
              <a:rPr lang="tr-TR" sz="2400" dirty="0"/>
              <a:t> sağlar</a:t>
            </a:r>
          </a:p>
          <a:p>
            <a:pPr marL="400050" lvl="1" indent="0">
              <a:buNone/>
            </a:pPr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365104"/>
            <a:ext cx="1962150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94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smtClean="0"/>
              <a:t>Çok </a:t>
            </a:r>
            <a:r>
              <a:rPr lang="tr-TR" sz="2800" dirty="0"/>
              <a:t>kısa dirsek altı </a:t>
            </a:r>
            <a:r>
              <a:rPr lang="tr-TR" sz="2800" dirty="0" err="1" smtClean="0"/>
              <a:t>amputelerde</a:t>
            </a:r>
            <a:r>
              <a:rPr lang="tr-TR" sz="2800" dirty="0" smtClean="0"/>
              <a:t> </a:t>
            </a:r>
            <a:r>
              <a:rPr lang="tr-TR" sz="2800" dirty="0" smtClean="0">
                <a:sym typeface="Wingdings" pitchFamily="2" charset="2"/>
              </a:rPr>
              <a:t></a:t>
            </a:r>
            <a:r>
              <a:rPr lang="tr-TR" sz="2800" dirty="0" smtClean="0"/>
              <a:t> </a:t>
            </a:r>
          </a:p>
          <a:p>
            <a:pPr marL="400050" lvl="1" indent="0">
              <a:buNone/>
            </a:pPr>
            <a:r>
              <a:rPr lang="tr-TR" sz="2400" dirty="0" smtClean="0">
                <a:solidFill>
                  <a:srgbClr val="FF0000"/>
                </a:solidFill>
              </a:rPr>
              <a:t>Step-</a:t>
            </a:r>
            <a:r>
              <a:rPr lang="tr-TR" sz="2400" dirty="0" err="1" smtClean="0">
                <a:solidFill>
                  <a:srgbClr val="FF0000"/>
                </a:solidFill>
              </a:rPr>
              <a:t>up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>
                <a:solidFill>
                  <a:srgbClr val="FF0000"/>
                </a:solidFill>
              </a:rPr>
              <a:t>eklem: </a:t>
            </a:r>
            <a:endParaRPr lang="tr-TR" sz="2400" dirty="0" smtClean="0">
              <a:solidFill>
                <a:srgbClr val="FF0000"/>
              </a:solidFill>
            </a:endParaRPr>
          </a:p>
          <a:p>
            <a:pPr marL="400050" lvl="1" indent="0">
              <a:buNone/>
            </a:pPr>
            <a:r>
              <a:rPr lang="tr-TR" sz="2400" dirty="0" err="1" smtClean="0"/>
              <a:t>Fleksiyonun</a:t>
            </a:r>
            <a:r>
              <a:rPr lang="tr-TR" sz="2400" dirty="0" smtClean="0"/>
              <a:t> </a:t>
            </a:r>
            <a:r>
              <a:rPr lang="tr-TR" sz="2400" dirty="0"/>
              <a:t>kısıtlı olduğu çok kısa dirsek altı </a:t>
            </a:r>
            <a:r>
              <a:rPr lang="tr-TR" sz="2400" dirty="0" err="1"/>
              <a:t>amputasyonlarda</a:t>
            </a:r>
            <a:r>
              <a:rPr lang="tr-TR" sz="2400" dirty="0"/>
              <a:t> </a:t>
            </a:r>
          </a:p>
          <a:p>
            <a:pPr marL="400050" lvl="1" indent="0">
              <a:buNone/>
            </a:pPr>
            <a:r>
              <a:rPr lang="tr-TR" sz="2400" dirty="0" smtClean="0"/>
              <a:t>Step-</a:t>
            </a:r>
            <a:r>
              <a:rPr lang="tr-TR" sz="2400" dirty="0" err="1" smtClean="0"/>
              <a:t>up</a:t>
            </a:r>
            <a:r>
              <a:rPr lang="tr-TR" sz="2400" dirty="0" smtClean="0"/>
              <a:t> </a:t>
            </a:r>
            <a:r>
              <a:rPr lang="tr-TR" sz="2400" dirty="0"/>
              <a:t>+ çift </a:t>
            </a:r>
            <a:r>
              <a:rPr lang="tr-TR" sz="2400" dirty="0" smtClean="0"/>
              <a:t>soket </a:t>
            </a:r>
            <a:r>
              <a:rPr lang="tr-TR" sz="2400" dirty="0" smtClean="0">
                <a:sym typeface="Wingdings" pitchFamily="2" charset="2"/>
              </a:rPr>
              <a:t> </a:t>
            </a:r>
            <a:r>
              <a:rPr lang="tr-TR" sz="2400" dirty="0" err="1" smtClean="0"/>
              <a:t>Split</a:t>
            </a:r>
            <a:r>
              <a:rPr lang="tr-TR" sz="2400" dirty="0" smtClean="0"/>
              <a:t> </a:t>
            </a:r>
            <a:r>
              <a:rPr lang="tr-TR" sz="2400" dirty="0" err="1"/>
              <a:t>soketli</a:t>
            </a:r>
            <a:r>
              <a:rPr lang="tr-TR" sz="2400" dirty="0"/>
              <a:t> </a:t>
            </a:r>
            <a:r>
              <a:rPr lang="tr-TR" sz="2400" dirty="0" smtClean="0"/>
              <a:t>protez</a:t>
            </a:r>
          </a:p>
          <a:p>
            <a:pPr marL="857250" lvl="1" indent="-457200"/>
            <a:r>
              <a:rPr lang="tr-TR" sz="2400" b="1" dirty="0" err="1" smtClean="0">
                <a:solidFill>
                  <a:srgbClr val="FF0000"/>
                </a:solidFill>
              </a:rPr>
              <a:t>Münster</a:t>
            </a:r>
            <a:r>
              <a:rPr lang="tr-TR" sz="2400" b="1" dirty="0" smtClean="0">
                <a:solidFill>
                  <a:srgbClr val="FF0000"/>
                </a:solidFill>
              </a:rPr>
              <a:t> soket:</a:t>
            </a:r>
            <a:r>
              <a:rPr lang="tr-TR" sz="2400" dirty="0" smtClean="0"/>
              <a:t> soket arkada </a:t>
            </a:r>
            <a:r>
              <a:rPr lang="tr-TR" sz="2400" dirty="0" err="1" smtClean="0"/>
              <a:t>olekranon</a:t>
            </a:r>
            <a:r>
              <a:rPr lang="tr-TR" sz="2400" dirty="0" smtClean="0"/>
              <a:t>, yanlarda </a:t>
            </a:r>
            <a:r>
              <a:rPr lang="tr-TR" sz="2400" dirty="0" err="1" smtClean="0"/>
              <a:t>epikondilleri</a:t>
            </a:r>
            <a:r>
              <a:rPr lang="tr-TR" sz="2400" dirty="0" smtClean="0"/>
              <a:t> içine alacak şekilde yukarıya ve önde </a:t>
            </a:r>
            <a:r>
              <a:rPr lang="tr-TR" sz="2400" dirty="0" err="1" smtClean="0"/>
              <a:t>kubital</a:t>
            </a:r>
            <a:r>
              <a:rPr lang="tr-TR" sz="2400" dirty="0" smtClean="0"/>
              <a:t> </a:t>
            </a:r>
            <a:r>
              <a:rPr lang="tr-TR" sz="2400" dirty="0" err="1" smtClean="0"/>
              <a:t>fossaya</a:t>
            </a:r>
            <a:r>
              <a:rPr lang="tr-TR" sz="2400" dirty="0" smtClean="0"/>
              <a:t> kadar uzanır.</a:t>
            </a:r>
            <a:endParaRPr lang="tr-TR" sz="2400" dirty="0"/>
          </a:p>
          <a:p>
            <a:endParaRPr lang="tr-TR" sz="28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084" y="4725144"/>
            <a:ext cx="3094371" cy="190595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29" y="4558993"/>
            <a:ext cx="4228728" cy="223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6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Dirsek </a:t>
            </a:r>
            <a:r>
              <a:rPr lang="tr-TR" dirty="0" err="1"/>
              <a:t>dezartikülasyonu</a:t>
            </a:r>
            <a:r>
              <a:rPr lang="tr-TR" dirty="0"/>
              <a:t> ve dirsek üstü </a:t>
            </a:r>
            <a:r>
              <a:rPr lang="tr-TR" dirty="0" smtClean="0"/>
              <a:t>seviyelerde:</a:t>
            </a:r>
          </a:p>
          <a:p>
            <a:pPr lvl="1"/>
            <a:r>
              <a:rPr lang="tr-TR" sz="2400" dirty="0" smtClean="0"/>
              <a:t>Mekanik </a:t>
            </a:r>
            <a:r>
              <a:rPr lang="tr-TR" sz="2400" dirty="0"/>
              <a:t>eklem anatomik eklem yerine kullanılır. </a:t>
            </a:r>
            <a:endParaRPr lang="tr-TR" sz="2400" dirty="0" smtClean="0"/>
          </a:p>
          <a:p>
            <a:pPr lvl="1"/>
            <a:r>
              <a:rPr lang="tr-TR" sz="2400" dirty="0" smtClean="0"/>
              <a:t>135 </a:t>
            </a:r>
            <a:r>
              <a:rPr lang="tr-TR" sz="2400" dirty="0" err="1"/>
              <a:t>flek-ekt</a:t>
            </a:r>
            <a:r>
              <a:rPr lang="tr-TR" sz="2400" dirty="0"/>
              <a:t> hareketi sağlar </a:t>
            </a:r>
            <a:endParaRPr lang="tr-TR" sz="2400" dirty="0" smtClean="0"/>
          </a:p>
          <a:p>
            <a:pPr lvl="1"/>
            <a:r>
              <a:rPr lang="tr-TR" sz="2400" dirty="0" smtClean="0"/>
              <a:t>Belirli </a:t>
            </a:r>
            <a:r>
              <a:rPr lang="tr-TR" sz="2400" dirty="0"/>
              <a:t>açılarda açılıp kilitlenir.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005064"/>
            <a:ext cx="2410161" cy="255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94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25963"/>
          </a:xfrm>
        </p:spPr>
        <p:txBody>
          <a:bodyPr/>
          <a:lstStyle/>
          <a:p>
            <a:r>
              <a:rPr lang="tr-TR" dirty="0" smtClean="0"/>
              <a:t>Dirsek </a:t>
            </a:r>
            <a:r>
              <a:rPr lang="tr-TR" dirty="0" err="1" smtClean="0"/>
              <a:t>dezartikülasyonu</a:t>
            </a:r>
            <a:r>
              <a:rPr lang="tr-TR" dirty="0" smtClean="0"/>
              <a:t>:</a:t>
            </a:r>
          </a:p>
          <a:p>
            <a:pPr marL="457200" lvl="1" indent="0">
              <a:buNone/>
            </a:pPr>
            <a:r>
              <a:rPr lang="tr-TR" sz="2400" dirty="0" err="1" smtClean="0">
                <a:solidFill>
                  <a:srgbClr val="FF0000"/>
                </a:solidFill>
              </a:rPr>
              <a:t>Lateral</a:t>
            </a:r>
            <a:r>
              <a:rPr lang="tr-TR" sz="2400" dirty="0" smtClean="0">
                <a:solidFill>
                  <a:srgbClr val="FF0000"/>
                </a:solidFill>
              </a:rPr>
              <a:t> eklemler</a:t>
            </a:r>
          </a:p>
          <a:p>
            <a:pPr lvl="1"/>
            <a:r>
              <a:rPr lang="tr-TR" sz="2400" dirty="0" smtClean="0"/>
              <a:t>Standart tip: </a:t>
            </a:r>
            <a:r>
              <a:rPr lang="tr-TR" sz="2400" dirty="0"/>
              <a:t>7 farklı </a:t>
            </a:r>
            <a:r>
              <a:rPr lang="tr-TR" sz="2400" dirty="0" err="1"/>
              <a:t>fleksion</a:t>
            </a:r>
            <a:r>
              <a:rPr lang="tr-TR" sz="2400" dirty="0"/>
              <a:t> açısında kilitleme </a:t>
            </a:r>
            <a:endParaRPr lang="tr-TR" sz="2400" dirty="0" smtClean="0"/>
          </a:p>
          <a:p>
            <a:pPr lvl="1"/>
            <a:r>
              <a:rPr lang="tr-TR" sz="2400" dirty="0" smtClean="0"/>
              <a:t>Ağır işler: </a:t>
            </a:r>
            <a:r>
              <a:rPr lang="tr-TR" sz="2400" dirty="0"/>
              <a:t>5 farklı </a:t>
            </a:r>
            <a:r>
              <a:rPr lang="tr-TR" sz="2400" dirty="0" err="1"/>
              <a:t>fleksion</a:t>
            </a:r>
            <a:r>
              <a:rPr lang="tr-TR" sz="2400" dirty="0"/>
              <a:t> açısında kilitleme </a:t>
            </a:r>
            <a:endParaRPr lang="tr-TR" sz="2400" dirty="0" smtClean="0"/>
          </a:p>
          <a:p>
            <a:pPr lvl="1"/>
            <a:r>
              <a:rPr lang="tr-TR" sz="2400" dirty="0" smtClean="0"/>
              <a:t>Ayrıca </a:t>
            </a:r>
            <a:r>
              <a:rPr lang="tr-TR" sz="2400" dirty="0"/>
              <a:t>dirsek ekleminin 5 cm üstünden yapılan </a:t>
            </a:r>
            <a:r>
              <a:rPr lang="tr-TR" sz="2400" dirty="0" err="1"/>
              <a:t>amputasyonlarda</a:t>
            </a:r>
            <a:r>
              <a:rPr lang="tr-TR" sz="2400" dirty="0"/>
              <a:t> kilit mekanizması </a:t>
            </a:r>
            <a:r>
              <a:rPr lang="tr-TR" sz="2400" dirty="0" err="1"/>
              <a:t>medialde</a:t>
            </a:r>
            <a:r>
              <a:rPr lang="tr-TR" sz="2400" dirty="0"/>
              <a:t> bulunan eklemler de kullanılabilir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036282"/>
            <a:ext cx="2724530" cy="263879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744" y="3717032"/>
            <a:ext cx="2304256" cy="298448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303019"/>
            <a:ext cx="2953162" cy="237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3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3. Omuz </a:t>
            </a:r>
            <a:r>
              <a:rPr lang="tr-TR" dirty="0"/>
              <a:t>Üniteleri </a:t>
            </a:r>
            <a:endParaRPr lang="tr-TR" dirty="0" smtClean="0"/>
          </a:p>
          <a:p>
            <a:r>
              <a:rPr lang="tr-TR" sz="2400" dirty="0" smtClean="0"/>
              <a:t>Omuz </a:t>
            </a:r>
            <a:r>
              <a:rPr lang="tr-TR" sz="2400" dirty="0" err="1"/>
              <a:t>dezartikülasyon</a:t>
            </a:r>
            <a:r>
              <a:rPr lang="tr-TR" sz="2400" dirty="0"/>
              <a:t> protezlerinde omuz eklemi isteğe göre uygulanabilir. </a:t>
            </a:r>
            <a:endParaRPr lang="tr-TR" sz="2400" dirty="0" smtClean="0"/>
          </a:p>
          <a:p>
            <a:pPr lvl="1"/>
            <a:r>
              <a:rPr lang="tr-TR" sz="2000" dirty="0" smtClean="0"/>
              <a:t>Tek </a:t>
            </a:r>
            <a:r>
              <a:rPr lang="tr-TR" sz="2000" dirty="0"/>
              <a:t>eksenli omuz </a:t>
            </a:r>
            <a:r>
              <a:rPr lang="tr-TR" sz="2000" dirty="0" smtClean="0"/>
              <a:t>eklemi -- </a:t>
            </a:r>
            <a:r>
              <a:rPr lang="tr-TR" sz="2000" dirty="0" err="1" smtClean="0"/>
              <a:t>abd</a:t>
            </a:r>
            <a:r>
              <a:rPr lang="tr-TR" sz="2000" dirty="0" smtClean="0"/>
              <a:t> </a:t>
            </a:r>
          </a:p>
          <a:p>
            <a:pPr lvl="1"/>
            <a:r>
              <a:rPr lang="tr-TR" sz="2000" dirty="0" smtClean="0"/>
              <a:t>Çift </a:t>
            </a:r>
            <a:r>
              <a:rPr lang="tr-TR" sz="2000" dirty="0"/>
              <a:t>eksenli omuz </a:t>
            </a:r>
            <a:r>
              <a:rPr lang="tr-TR" sz="2000" dirty="0" smtClean="0"/>
              <a:t>eklemi -- </a:t>
            </a:r>
            <a:r>
              <a:rPr lang="tr-TR" sz="2000" dirty="0" err="1" smtClean="0"/>
              <a:t>abd</a:t>
            </a:r>
            <a:r>
              <a:rPr lang="tr-TR" sz="2000" dirty="0" smtClean="0"/>
              <a:t> </a:t>
            </a:r>
            <a:r>
              <a:rPr lang="tr-TR" sz="2000" dirty="0"/>
              <a:t>+ </a:t>
            </a:r>
            <a:r>
              <a:rPr lang="tr-TR" sz="2000" dirty="0" err="1"/>
              <a:t>flek</a:t>
            </a:r>
            <a:r>
              <a:rPr lang="tr-TR" sz="2000" dirty="0"/>
              <a:t> </a:t>
            </a:r>
            <a:endParaRPr lang="tr-TR" sz="2000" dirty="0" smtClean="0"/>
          </a:p>
          <a:p>
            <a:pPr lvl="1"/>
            <a:r>
              <a:rPr lang="tr-TR" sz="2000" dirty="0" smtClean="0"/>
              <a:t>Üç </a:t>
            </a:r>
            <a:r>
              <a:rPr lang="tr-TR" sz="2000" dirty="0"/>
              <a:t>eksenle omuz </a:t>
            </a:r>
            <a:r>
              <a:rPr lang="tr-TR" sz="2000" dirty="0" smtClean="0"/>
              <a:t>eklemi – 3 düzlemde </a:t>
            </a:r>
            <a:r>
              <a:rPr lang="tr-TR" sz="2000" dirty="0"/>
              <a:t>pasif hareket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861048"/>
            <a:ext cx="2592288" cy="216024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1" y="3954996"/>
            <a:ext cx="2448273" cy="201982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208" y="3845202"/>
            <a:ext cx="2643377" cy="212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56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Süspansiyon </a:t>
            </a:r>
            <a:r>
              <a:rPr lang="tr-TR" dirty="0" smtClean="0"/>
              <a:t>Sistemleri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00050" lvl="1" indent="0">
              <a:buNone/>
            </a:pPr>
            <a:r>
              <a:rPr lang="tr-TR" dirty="0" smtClean="0"/>
              <a:t>1</a:t>
            </a:r>
            <a:r>
              <a:rPr lang="tr-TR" dirty="0"/>
              <a:t>. Bağ ve kontrol sistemleri </a:t>
            </a:r>
            <a:endParaRPr lang="tr-TR" dirty="0" smtClean="0"/>
          </a:p>
          <a:p>
            <a:pPr marL="400050" lvl="1" indent="0">
              <a:buNone/>
            </a:pPr>
            <a:r>
              <a:rPr lang="tr-TR" dirty="0" smtClean="0"/>
              <a:t>2</a:t>
            </a:r>
            <a:r>
              <a:rPr lang="tr-TR" dirty="0"/>
              <a:t>. Anatomik yapılar </a:t>
            </a:r>
            <a:endParaRPr lang="tr-TR" dirty="0" smtClean="0"/>
          </a:p>
          <a:p>
            <a:pPr marL="400050" lvl="1" indent="0">
              <a:buNone/>
            </a:pPr>
            <a:r>
              <a:rPr lang="tr-TR" dirty="0" smtClean="0"/>
              <a:t>3</a:t>
            </a:r>
            <a:r>
              <a:rPr lang="tr-TR" dirty="0"/>
              <a:t>. Emmeli süspansiyon </a:t>
            </a:r>
            <a:endParaRPr lang="tr-TR" dirty="0" smtClean="0"/>
          </a:p>
          <a:p>
            <a:pPr marL="400050" lvl="1" indent="0">
              <a:buNone/>
            </a:pPr>
            <a:r>
              <a:rPr lang="tr-TR" dirty="0" smtClean="0"/>
              <a:t>4</a:t>
            </a:r>
            <a:r>
              <a:rPr lang="tr-TR" dirty="0"/>
              <a:t>. </a:t>
            </a:r>
            <a:r>
              <a:rPr lang="tr-TR" dirty="0" err="1"/>
              <a:t>Liner</a:t>
            </a:r>
            <a:r>
              <a:rPr lang="tr-TR" dirty="0" smtClean="0"/>
              <a:t>*</a:t>
            </a:r>
          </a:p>
          <a:p>
            <a:pPr marL="400050" lvl="1" indent="0">
              <a:buNone/>
            </a:pPr>
            <a:endParaRPr lang="tr-TR" dirty="0" smtClean="0"/>
          </a:p>
          <a:p>
            <a:pPr marL="400050" lvl="1" indent="0">
              <a:buNone/>
            </a:pPr>
            <a:r>
              <a:rPr lang="tr-TR" dirty="0">
                <a:solidFill>
                  <a:srgbClr val="FF0000"/>
                </a:solidFill>
              </a:rPr>
              <a:t>Amaç: </a:t>
            </a:r>
            <a:endParaRPr lang="tr-TR" dirty="0" smtClean="0">
              <a:solidFill>
                <a:srgbClr val="FF0000"/>
              </a:solidFill>
            </a:endParaRPr>
          </a:p>
          <a:p>
            <a:pPr marL="857250" lvl="1" indent="-457200"/>
            <a:r>
              <a:rPr lang="tr-TR" dirty="0" err="1" smtClean="0"/>
              <a:t>Suspansiyonun</a:t>
            </a:r>
            <a:r>
              <a:rPr lang="tr-TR" dirty="0" smtClean="0"/>
              <a:t> </a:t>
            </a:r>
            <a:r>
              <a:rPr lang="tr-TR" dirty="0"/>
              <a:t>sağlanması </a:t>
            </a:r>
            <a:endParaRPr lang="tr-TR" dirty="0" smtClean="0"/>
          </a:p>
          <a:p>
            <a:pPr marL="857250" lvl="1" indent="-457200"/>
            <a:r>
              <a:rPr lang="tr-TR" dirty="0" smtClean="0"/>
              <a:t>Sağlam </a:t>
            </a:r>
            <a:r>
              <a:rPr lang="tr-TR" dirty="0"/>
              <a:t>kaslardan elde edilen kuvvetle dirsek eklemi ve terminal ucun kontrolünü sağlamak</a:t>
            </a:r>
          </a:p>
          <a:p>
            <a:pPr marL="400050" lvl="1" indent="0">
              <a:buNone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7960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Bağ sistemi </a:t>
            </a:r>
            <a:endParaRPr lang="tr-TR" sz="2800" dirty="0" smtClean="0"/>
          </a:p>
          <a:p>
            <a:pPr lvl="1"/>
            <a:r>
              <a:rPr lang="tr-TR" sz="2400" dirty="0" err="1" smtClean="0"/>
              <a:t>Suspansiyonu</a:t>
            </a:r>
            <a:r>
              <a:rPr lang="tr-TR" sz="2400" dirty="0" smtClean="0"/>
              <a:t> </a:t>
            </a:r>
            <a:r>
              <a:rPr lang="tr-TR" sz="2400" dirty="0"/>
              <a:t>tam ve emniyetli olmalı </a:t>
            </a:r>
            <a:endParaRPr lang="tr-TR" sz="2400" dirty="0" smtClean="0"/>
          </a:p>
          <a:p>
            <a:pPr lvl="1"/>
            <a:r>
              <a:rPr lang="tr-TR" sz="2400" dirty="0" err="1" smtClean="0"/>
              <a:t>Ampute</a:t>
            </a:r>
            <a:r>
              <a:rPr lang="tr-TR" sz="2400" dirty="0" smtClean="0"/>
              <a:t> </a:t>
            </a:r>
            <a:r>
              <a:rPr lang="tr-TR" sz="2400" dirty="0"/>
              <a:t>rahatsızlık duymamalı </a:t>
            </a:r>
            <a:endParaRPr lang="tr-TR" sz="2400" dirty="0" smtClean="0"/>
          </a:p>
          <a:p>
            <a:pPr lvl="1"/>
            <a:r>
              <a:rPr lang="tr-TR" sz="2400" dirty="0" smtClean="0"/>
              <a:t>Kaybedilen </a:t>
            </a:r>
            <a:r>
              <a:rPr lang="tr-TR" sz="2400" dirty="0"/>
              <a:t>fonksiyonu kazandırmalı </a:t>
            </a:r>
            <a:endParaRPr lang="tr-TR" sz="2400" dirty="0" smtClean="0"/>
          </a:p>
          <a:p>
            <a:pPr lvl="1"/>
            <a:r>
              <a:rPr lang="tr-TR" sz="2400" dirty="0" err="1" smtClean="0"/>
              <a:t>Proprioseptif</a:t>
            </a:r>
            <a:r>
              <a:rPr lang="tr-TR" sz="2400" dirty="0" smtClean="0"/>
              <a:t> </a:t>
            </a:r>
            <a:r>
              <a:rPr lang="tr-TR" sz="2400" dirty="0" err="1"/>
              <a:t>feedback</a:t>
            </a:r>
            <a:r>
              <a:rPr lang="tr-TR" sz="2400" dirty="0"/>
              <a:t> sağlamalı </a:t>
            </a:r>
            <a:endParaRPr lang="tr-TR" sz="2400" dirty="0" smtClean="0"/>
          </a:p>
          <a:p>
            <a:pPr lvl="1"/>
            <a:r>
              <a:rPr lang="tr-TR" sz="2400" dirty="0" smtClean="0"/>
              <a:t>Mekanik </a:t>
            </a:r>
            <a:r>
              <a:rPr lang="tr-TR" sz="2400" dirty="0"/>
              <a:t>fonksiyonel protezlerde kas kuvvetini protez </a:t>
            </a:r>
            <a:r>
              <a:rPr lang="tr-TR" sz="2400" dirty="0" err="1"/>
              <a:t>komponentlerine</a:t>
            </a:r>
            <a:r>
              <a:rPr lang="tr-TR" sz="2400" dirty="0"/>
              <a:t> iletebilmeli</a:t>
            </a:r>
          </a:p>
          <a:p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407385"/>
            <a:ext cx="1885950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3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4399689" cy="2448272"/>
          </a:xfrm>
        </p:spPr>
      </p:pic>
      <p:sp>
        <p:nvSpPr>
          <p:cNvPr id="4" name="Dikdörtgen 3"/>
          <p:cNvSpPr/>
          <p:nvPr/>
        </p:nvSpPr>
        <p:spPr>
          <a:xfrm>
            <a:off x="611560" y="5085184"/>
            <a:ext cx="756084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sz="2400" dirty="0"/>
              <a:t>Standart  Dirsek Altı Bağ Sistemleri</a:t>
            </a:r>
          </a:p>
          <a:p>
            <a:pPr marL="514350" indent="-514350">
              <a:buAutoNum type="arabicPeriod"/>
            </a:pPr>
            <a:r>
              <a:rPr lang="tr-TR" sz="2400" dirty="0" smtClean="0"/>
              <a:t>8 </a:t>
            </a:r>
            <a:r>
              <a:rPr lang="tr-TR" sz="2400" dirty="0"/>
              <a:t>şekli bağ sistemi </a:t>
            </a:r>
            <a:endParaRPr lang="tr-TR" sz="2400" dirty="0" smtClean="0"/>
          </a:p>
          <a:p>
            <a:pPr marL="514350" indent="-514350">
              <a:buAutoNum type="arabicPeriod"/>
            </a:pPr>
            <a:r>
              <a:rPr lang="tr-TR" sz="2400" dirty="0" smtClean="0"/>
              <a:t>9 </a:t>
            </a:r>
            <a:r>
              <a:rPr lang="tr-TR" sz="2400" dirty="0"/>
              <a:t>şekli bağ sistemi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139" y="2780928"/>
            <a:ext cx="4095241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7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Terminal </a:t>
            </a:r>
            <a:r>
              <a:rPr lang="tr-TR" dirty="0"/>
              <a:t>ucun açılması için; </a:t>
            </a:r>
            <a:endParaRPr lang="tr-TR" dirty="0" smtClean="0"/>
          </a:p>
          <a:p>
            <a:pPr lvl="1"/>
            <a:r>
              <a:rPr lang="tr-TR" dirty="0" smtClean="0"/>
              <a:t>karşı </a:t>
            </a:r>
            <a:r>
              <a:rPr lang="tr-TR" dirty="0"/>
              <a:t>taraf </a:t>
            </a:r>
            <a:r>
              <a:rPr lang="tr-TR" dirty="0" err="1"/>
              <a:t>skapulanın</a:t>
            </a:r>
            <a:r>
              <a:rPr lang="tr-TR" dirty="0"/>
              <a:t> </a:t>
            </a:r>
            <a:r>
              <a:rPr lang="tr-TR" dirty="0" err="1"/>
              <a:t>abduksiyonu</a:t>
            </a:r>
            <a:r>
              <a:rPr lang="tr-TR" dirty="0"/>
              <a:t> </a:t>
            </a:r>
            <a:endParaRPr lang="tr-TR" dirty="0" smtClean="0"/>
          </a:p>
          <a:p>
            <a:pPr lvl="1"/>
            <a:r>
              <a:rPr lang="tr-TR" dirty="0" smtClean="0"/>
              <a:t>Aynı </a:t>
            </a:r>
            <a:r>
              <a:rPr lang="tr-TR" dirty="0"/>
              <a:t>taraf omuzun </a:t>
            </a:r>
            <a:r>
              <a:rPr lang="tr-TR" dirty="0" err="1"/>
              <a:t>fleksiyonu</a:t>
            </a:r>
            <a:r>
              <a:rPr lang="tr-TR" dirty="0"/>
              <a:t> veya depresyonu </a:t>
            </a:r>
            <a:endParaRPr lang="tr-TR" dirty="0" smtClean="0"/>
          </a:p>
          <a:p>
            <a:r>
              <a:rPr lang="tr-TR" dirty="0" smtClean="0"/>
              <a:t>Omuz </a:t>
            </a:r>
            <a:r>
              <a:rPr lang="tr-TR" dirty="0" err="1"/>
              <a:t>dezartikülasyonunda</a:t>
            </a:r>
            <a:r>
              <a:rPr lang="tr-TR" dirty="0"/>
              <a:t> elin açılması sağlam taraf </a:t>
            </a:r>
            <a:r>
              <a:rPr lang="tr-TR" dirty="0" err="1"/>
              <a:t>skapular</a:t>
            </a:r>
            <a:r>
              <a:rPr lang="tr-TR" dirty="0"/>
              <a:t> </a:t>
            </a:r>
            <a:r>
              <a:rPr lang="tr-TR" dirty="0" err="1"/>
              <a:t>abduksiyon</a:t>
            </a:r>
            <a:r>
              <a:rPr lang="tr-TR" dirty="0"/>
              <a:t> ile </a:t>
            </a:r>
            <a:endParaRPr lang="tr-TR" dirty="0" smtClean="0"/>
          </a:p>
          <a:p>
            <a:r>
              <a:rPr lang="tr-TR" dirty="0" smtClean="0"/>
              <a:t>Terminal </a:t>
            </a:r>
            <a:r>
              <a:rPr lang="tr-TR" dirty="0"/>
              <a:t>ucun kapatılması </a:t>
            </a:r>
            <a:r>
              <a:rPr lang="tr-TR" dirty="0" err="1"/>
              <a:t>kontraksiyonun</a:t>
            </a:r>
            <a:r>
              <a:rPr lang="tr-TR" dirty="0"/>
              <a:t> gevşetilmesi ile</a:t>
            </a:r>
          </a:p>
          <a:p>
            <a:r>
              <a:rPr lang="tr-TR" dirty="0" smtClean="0"/>
              <a:t>Dirsek </a:t>
            </a:r>
            <a:r>
              <a:rPr lang="tr-TR" dirty="0"/>
              <a:t>kilitleme kontrolü; </a:t>
            </a:r>
            <a:endParaRPr lang="tr-TR" dirty="0" smtClean="0"/>
          </a:p>
          <a:p>
            <a:pPr lvl="1"/>
            <a:r>
              <a:rPr lang="tr-TR" dirty="0" smtClean="0"/>
              <a:t>Dirsek </a:t>
            </a:r>
            <a:r>
              <a:rPr lang="tr-TR" dirty="0"/>
              <a:t>üstü seviyede </a:t>
            </a:r>
            <a:r>
              <a:rPr lang="tr-TR" dirty="0" smtClean="0"/>
              <a:t>-- </a:t>
            </a:r>
            <a:r>
              <a:rPr lang="tr-TR" dirty="0"/>
              <a:t>kol </a:t>
            </a:r>
            <a:r>
              <a:rPr lang="tr-TR" dirty="0" err="1"/>
              <a:t>ekstansiyonu</a:t>
            </a:r>
            <a:r>
              <a:rPr lang="tr-TR" dirty="0"/>
              <a:t>, </a:t>
            </a:r>
            <a:endParaRPr lang="tr-TR" dirty="0" smtClean="0"/>
          </a:p>
          <a:p>
            <a:pPr lvl="1"/>
            <a:r>
              <a:rPr lang="tr-TR" dirty="0" smtClean="0"/>
              <a:t>Omuz </a:t>
            </a:r>
            <a:r>
              <a:rPr lang="tr-TR" dirty="0" err="1"/>
              <a:t>dez</a:t>
            </a:r>
            <a:r>
              <a:rPr lang="tr-TR" dirty="0"/>
              <a:t> </a:t>
            </a:r>
            <a:r>
              <a:rPr lang="tr-TR" dirty="0" smtClean="0"/>
              <a:t>-- </a:t>
            </a:r>
            <a:r>
              <a:rPr lang="tr-TR" dirty="0"/>
              <a:t>omuz </a:t>
            </a:r>
            <a:r>
              <a:rPr lang="tr-TR" dirty="0" err="1"/>
              <a:t>elevasyonu</a:t>
            </a:r>
            <a:r>
              <a:rPr lang="tr-TR" dirty="0"/>
              <a:t> </a:t>
            </a:r>
            <a:endParaRPr lang="tr-TR" dirty="0" smtClean="0"/>
          </a:p>
          <a:p>
            <a:pPr lvl="1"/>
            <a:r>
              <a:rPr lang="tr-TR" dirty="0" smtClean="0"/>
              <a:t>Dirseğin </a:t>
            </a:r>
            <a:r>
              <a:rPr lang="tr-TR" dirty="0"/>
              <a:t>açılması aynı hareketin tekrarı ile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1474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SOKET </a:t>
            </a:r>
            <a:r>
              <a:rPr lang="tr-TR" dirty="0" smtClean="0"/>
              <a:t>TASARIMLARI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u="sng" dirty="0" err="1"/>
              <a:t>P</a:t>
            </a:r>
            <a:r>
              <a:rPr lang="tr-TR" sz="2800" u="sng" dirty="0" err="1" smtClean="0"/>
              <a:t>rimer</a:t>
            </a:r>
            <a:r>
              <a:rPr lang="tr-TR" sz="2800" u="sng" dirty="0" smtClean="0"/>
              <a:t> </a:t>
            </a:r>
            <a:r>
              <a:rPr lang="tr-TR" sz="2800" u="sng" dirty="0"/>
              <a:t>hedef: </a:t>
            </a:r>
            <a:r>
              <a:rPr lang="tr-TR" sz="2800" dirty="0"/>
              <a:t>Kaybolan fonksiyonların mümkün olan en büyük oranda yeniden kazanımını sağlamak. </a:t>
            </a:r>
            <a:endParaRPr lang="tr-TR" sz="2800" dirty="0" smtClean="0"/>
          </a:p>
          <a:p>
            <a:r>
              <a:rPr lang="tr-TR" sz="2800" u="sng" dirty="0" smtClean="0"/>
              <a:t>Özellikleri</a:t>
            </a:r>
            <a:r>
              <a:rPr lang="tr-TR" sz="2800" u="sng" dirty="0"/>
              <a:t>: </a:t>
            </a:r>
            <a:endParaRPr lang="tr-TR" sz="2800" u="sng" dirty="0" smtClean="0"/>
          </a:p>
          <a:p>
            <a:pPr marL="400050" lvl="1" indent="0">
              <a:buNone/>
            </a:pPr>
            <a:r>
              <a:rPr lang="tr-TR" sz="2400" dirty="0" smtClean="0"/>
              <a:t>1</a:t>
            </a:r>
            <a:r>
              <a:rPr lang="tr-TR" sz="2400" dirty="0"/>
              <a:t>. Güdüğü tam kavramalı </a:t>
            </a:r>
            <a:endParaRPr lang="tr-TR" sz="2400" dirty="0" smtClean="0"/>
          </a:p>
          <a:p>
            <a:pPr marL="400050" lvl="1" indent="0">
              <a:buNone/>
            </a:pPr>
            <a:r>
              <a:rPr lang="tr-TR" sz="2400" dirty="0" smtClean="0"/>
              <a:t>2</a:t>
            </a:r>
            <a:r>
              <a:rPr lang="tr-TR" sz="2400" dirty="0"/>
              <a:t>. Güdük hareketlerini sokete iletmeli </a:t>
            </a:r>
            <a:endParaRPr lang="tr-TR" sz="2400" dirty="0" smtClean="0"/>
          </a:p>
          <a:p>
            <a:pPr marL="400050" lvl="1" indent="0">
              <a:buNone/>
            </a:pPr>
            <a:r>
              <a:rPr lang="tr-TR" sz="2400" dirty="0" smtClean="0"/>
              <a:t>3</a:t>
            </a:r>
            <a:r>
              <a:rPr lang="tr-TR" sz="2400" dirty="0"/>
              <a:t>. Dinamik ve statik kuvvetleri aktarmalı </a:t>
            </a:r>
            <a:endParaRPr lang="tr-TR" sz="2400" dirty="0" smtClean="0"/>
          </a:p>
          <a:p>
            <a:pPr marL="400050" lvl="1" indent="0">
              <a:buNone/>
            </a:pPr>
            <a:r>
              <a:rPr lang="tr-TR" sz="2400" dirty="0" smtClean="0"/>
              <a:t>4</a:t>
            </a:r>
            <a:r>
              <a:rPr lang="tr-TR" sz="2400" dirty="0"/>
              <a:t>. </a:t>
            </a:r>
            <a:r>
              <a:rPr lang="tr-TR" sz="2400" dirty="0" err="1"/>
              <a:t>Suspansiyonu</a:t>
            </a:r>
            <a:r>
              <a:rPr lang="tr-TR" sz="2400" dirty="0"/>
              <a:t> sağlamalı </a:t>
            </a:r>
            <a:endParaRPr lang="tr-TR" sz="2400" dirty="0" smtClean="0"/>
          </a:p>
          <a:p>
            <a:pPr marL="400050" lvl="1" indent="0">
              <a:buNone/>
            </a:pPr>
            <a:r>
              <a:rPr lang="tr-TR" sz="2400" dirty="0" smtClean="0"/>
              <a:t>5</a:t>
            </a:r>
            <a:r>
              <a:rPr lang="tr-TR" sz="2400" dirty="0"/>
              <a:t>. Kolay giyip çıkarılmalı </a:t>
            </a:r>
            <a:endParaRPr lang="tr-TR" sz="2400" dirty="0" smtClean="0"/>
          </a:p>
          <a:p>
            <a:pPr marL="400050" lvl="1" indent="0">
              <a:buNone/>
            </a:pPr>
            <a:r>
              <a:rPr lang="tr-TR" sz="2400" dirty="0" smtClean="0"/>
              <a:t>6</a:t>
            </a:r>
            <a:r>
              <a:rPr lang="tr-TR" sz="2400" dirty="0"/>
              <a:t>. Eklem hareketlerini kısıtlamamalı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3068960"/>
            <a:ext cx="1581150" cy="288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27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Soket:</a:t>
            </a:r>
            <a:endParaRPr lang="tr-TR" dirty="0"/>
          </a:p>
          <a:p>
            <a:r>
              <a:rPr lang="tr-TR" sz="2400" dirty="0" err="1" smtClean="0"/>
              <a:t>Amputasyon</a:t>
            </a:r>
            <a:r>
              <a:rPr lang="tr-TR" sz="2400" dirty="0" smtClean="0"/>
              <a:t> </a:t>
            </a:r>
            <a:r>
              <a:rPr lang="tr-TR" sz="2400" dirty="0"/>
              <a:t>seviyelerine göre farklı şekil ve özelliktedir. </a:t>
            </a:r>
            <a:endParaRPr lang="tr-TR" sz="2400" dirty="0" smtClean="0"/>
          </a:p>
          <a:p>
            <a:r>
              <a:rPr lang="tr-TR" sz="2400" dirty="0" smtClean="0"/>
              <a:t>Soketin </a:t>
            </a:r>
            <a:r>
              <a:rPr lang="tr-TR" sz="2400" dirty="0"/>
              <a:t>güdükte geriye kalan hareketi kısıtlamamalıdır.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278" y="3645024"/>
            <a:ext cx="5749445" cy="268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74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dirty="0" smtClean="0"/>
              <a:t>Soket </a:t>
            </a:r>
          </a:p>
          <a:p>
            <a:r>
              <a:rPr lang="tr-TR" sz="2400" dirty="0" smtClean="0"/>
              <a:t>Üst </a:t>
            </a:r>
            <a:r>
              <a:rPr lang="tr-TR" sz="2400" dirty="0" err="1"/>
              <a:t>ekstremite</a:t>
            </a:r>
            <a:r>
              <a:rPr lang="tr-TR" sz="2400" dirty="0"/>
              <a:t> </a:t>
            </a:r>
            <a:r>
              <a:rPr lang="tr-TR" sz="2400" dirty="0" smtClean="0"/>
              <a:t>tek </a:t>
            </a:r>
            <a:r>
              <a:rPr lang="tr-TR" sz="2400" dirty="0"/>
              <a:t>veya çift </a:t>
            </a:r>
            <a:r>
              <a:rPr lang="tr-TR" sz="2400" dirty="0" err="1" smtClean="0"/>
              <a:t>soketli</a:t>
            </a:r>
            <a:r>
              <a:rPr lang="tr-TR" sz="2400" dirty="0" smtClean="0"/>
              <a:t> </a:t>
            </a:r>
            <a:r>
              <a:rPr lang="tr-TR" sz="2400" dirty="0"/>
              <a:t>olabilir. </a:t>
            </a:r>
            <a:endParaRPr lang="tr-TR" sz="2400" dirty="0" smtClean="0"/>
          </a:p>
          <a:p>
            <a:r>
              <a:rPr lang="tr-TR" sz="2400" dirty="0" smtClean="0"/>
              <a:t>İç soket </a:t>
            </a:r>
            <a:r>
              <a:rPr lang="tr-TR" sz="2400" dirty="0"/>
              <a:t>plastiktir ve güdüğü sarar. </a:t>
            </a:r>
            <a:endParaRPr lang="tr-TR" sz="2400" dirty="0" smtClean="0"/>
          </a:p>
          <a:p>
            <a:r>
              <a:rPr lang="tr-TR" sz="2400" dirty="0" smtClean="0"/>
              <a:t>Dış soket </a:t>
            </a:r>
            <a:r>
              <a:rPr lang="tr-TR" sz="2400" dirty="0"/>
              <a:t>sert ve kol şekli verilmiştir. </a:t>
            </a:r>
            <a:endParaRPr lang="tr-TR" sz="2400" dirty="0" smtClean="0"/>
          </a:p>
          <a:p>
            <a:r>
              <a:rPr lang="tr-TR" sz="2400" dirty="0" smtClean="0"/>
              <a:t>Avantajları</a:t>
            </a:r>
            <a:r>
              <a:rPr lang="tr-TR" sz="2400" dirty="0"/>
              <a:t>: </a:t>
            </a:r>
            <a:endParaRPr lang="tr-TR" sz="2400" dirty="0" smtClean="0"/>
          </a:p>
          <a:p>
            <a:pPr lvl="1"/>
            <a:r>
              <a:rPr lang="tr-TR" sz="2000" dirty="0" smtClean="0"/>
              <a:t>Uyum </a:t>
            </a:r>
            <a:r>
              <a:rPr lang="tr-TR" sz="2000" dirty="0"/>
              <a:t>ve denge açısından önemli </a:t>
            </a:r>
            <a:endParaRPr lang="tr-TR" sz="2000" dirty="0" smtClean="0"/>
          </a:p>
          <a:p>
            <a:pPr lvl="1"/>
            <a:r>
              <a:rPr lang="tr-TR" sz="2000" dirty="0" smtClean="0"/>
              <a:t>Elektrikli </a:t>
            </a:r>
            <a:r>
              <a:rPr lang="tr-TR" sz="2000" dirty="0"/>
              <a:t>protezlerde pilin yerleşimine olanak sağlar </a:t>
            </a:r>
            <a:endParaRPr lang="tr-TR" sz="2000" dirty="0" smtClean="0"/>
          </a:p>
          <a:p>
            <a:pPr lvl="1"/>
            <a:r>
              <a:rPr lang="tr-TR" sz="2000" dirty="0" smtClean="0"/>
              <a:t>Omuz </a:t>
            </a:r>
            <a:r>
              <a:rPr lang="tr-TR" sz="2000" dirty="0" err="1"/>
              <a:t>dez</a:t>
            </a:r>
            <a:r>
              <a:rPr lang="tr-TR" sz="2000" dirty="0"/>
              <a:t> ve </a:t>
            </a:r>
            <a:r>
              <a:rPr lang="tr-TR" sz="2000" dirty="0" err="1"/>
              <a:t>forequarter</a:t>
            </a:r>
            <a:r>
              <a:rPr lang="tr-TR" sz="2000" dirty="0"/>
              <a:t> </a:t>
            </a:r>
            <a:r>
              <a:rPr lang="tr-TR" sz="2000" dirty="0" err="1"/>
              <a:t>amputasyonunda</a:t>
            </a:r>
            <a:r>
              <a:rPr lang="tr-TR" sz="2000" dirty="0"/>
              <a:t> kozmetik görünümde önemlidir.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37"/>
          <a:stretch/>
        </p:blipFill>
        <p:spPr>
          <a:xfrm>
            <a:off x="4283968" y="4941168"/>
            <a:ext cx="4915651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87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Yeni Soket </a:t>
            </a:r>
            <a:r>
              <a:rPr lang="tr-TR" dirty="0" smtClean="0"/>
              <a:t>Tasarımları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 smtClean="0"/>
              <a:t>1</a:t>
            </a:r>
            <a:r>
              <a:rPr lang="tr-TR" sz="2400" dirty="0"/>
              <a:t>. Anatomik </a:t>
            </a:r>
            <a:r>
              <a:rPr lang="tr-TR" sz="2400" dirty="0" err="1"/>
              <a:t>arayüz</a:t>
            </a:r>
            <a:r>
              <a:rPr lang="tr-TR" sz="2400" dirty="0"/>
              <a:t> olarak şekillendirilmiş ve kontrol edilmiş </a:t>
            </a:r>
            <a:r>
              <a:rPr lang="tr-TR" sz="2400" dirty="0" err="1"/>
              <a:t>arayüz</a:t>
            </a:r>
            <a:r>
              <a:rPr lang="tr-TR" sz="2400" dirty="0"/>
              <a:t> (ACCI) soket 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 smtClean="0"/>
              <a:t>2</a:t>
            </a:r>
            <a:r>
              <a:rPr lang="tr-TR" sz="2400" dirty="0"/>
              <a:t>. Advanced </a:t>
            </a:r>
            <a:r>
              <a:rPr lang="tr-TR" sz="2400" dirty="0" err="1"/>
              <a:t>humeral</a:t>
            </a:r>
            <a:r>
              <a:rPr lang="tr-TR" sz="2400" dirty="0"/>
              <a:t> </a:t>
            </a:r>
            <a:r>
              <a:rPr lang="tr-TR" sz="2400" dirty="0" err="1"/>
              <a:t>interface</a:t>
            </a:r>
            <a:r>
              <a:rPr lang="tr-TR" sz="2400" dirty="0"/>
              <a:t> (AHI) soket 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 smtClean="0"/>
              <a:t>3</a:t>
            </a:r>
            <a:r>
              <a:rPr lang="tr-TR" sz="2400" dirty="0"/>
              <a:t>. X </a:t>
            </a:r>
            <a:r>
              <a:rPr lang="tr-TR" sz="2400" dirty="0" err="1"/>
              <a:t>frame</a:t>
            </a:r>
            <a:r>
              <a:rPr lang="tr-TR" sz="2400" dirty="0"/>
              <a:t> </a:t>
            </a:r>
            <a:r>
              <a:rPr lang="tr-TR" sz="2400" dirty="0" err="1"/>
              <a:t>Shoulder</a:t>
            </a:r>
            <a:r>
              <a:rPr lang="tr-TR" sz="2400" dirty="0"/>
              <a:t> </a:t>
            </a:r>
            <a:r>
              <a:rPr lang="tr-TR" sz="2400" dirty="0" err="1"/>
              <a:t>socket</a:t>
            </a:r>
            <a:r>
              <a:rPr lang="tr-TR" sz="2400" dirty="0"/>
              <a:t> (</a:t>
            </a:r>
            <a:r>
              <a:rPr lang="tr-TR" sz="2400" dirty="0" err="1"/>
              <a:t>Mıcroframe</a:t>
            </a:r>
            <a:r>
              <a:rPr lang="tr-TR" sz="2400" dirty="0"/>
              <a:t>) 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 smtClean="0"/>
              <a:t>4</a:t>
            </a:r>
            <a:r>
              <a:rPr lang="tr-TR" sz="2400" dirty="0"/>
              <a:t>. </a:t>
            </a:r>
            <a:r>
              <a:rPr lang="tr-TR" sz="2400" dirty="0" err="1"/>
              <a:t>Transhumeral</a:t>
            </a:r>
            <a:r>
              <a:rPr lang="tr-TR" sz="2400" dirty="0"/>
              <a:t> CRS soket 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 smtClean="0"/>
              <a:t>5</a:t>
            </a:r>
            <a:r>
              <a:rPr lang="tr-TR" sz="2400" dirty="0"/>
              <a:t>. </a:t>
            </a:r>
            <a:r>
              <a:rPr lang="tr-TR" sz="2400" dirty="0" err="1"/>
              <a:t>Transradial</a:t>
            </a:r>
            <a:r>
              <a:rPr lang="tr-TR" sz="2400" dirty="0"/>
              <a:t> CRS soket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717032"/>
            <a:ext cx="4528424" cy="28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Anatomik </a:t>
            </a:r>
            <a:r>
              <a:rPr lang="tr-TR" sz="2400" dirty="0"/>
              <a:t>şekilli soketlerde güdüğün hacim ve yüzey şekli baz alınır. </a:t>
            </a:r>
            <a:endParaRPr lang="tr-TR" sz="2400" dirty="0" smtClean="0"/>
          </a:p>
          <a:p>
            <a:r>
              <a:rPr lang="tr-TR" sz="2400" dirty="0" smtClean="0"/>
              <a:t>Avantajları</a:t>
            </a:r>
            <a:r>
              <a:rPr lang="tr-TR" sz="2400" dirty="0"/>
              <a:t>: </a:t>
            </a:r>
            <a:endParaRPr lang="tr-TR" sz="2400" dirty="0" smtClean="0"/>
          </a:p>
          <a:p>
            <a:pPr marL="400050" lvl="1" indent="0">
              <a:buNone/>
            </a:pPr>
            <a:r>
              <a:rPr lang="tr-TR" sz="2000" dirty="0" smtClean="0"/>
              <a:t>1</a:t>
            </a:r>
            <a:r>
              <a:rPr lang="tr-TR" sz="2000" dirty="0"/>
              <a:t>. Bağ sistemine ihtiyaç azalır </a:t>
            </a:r>
            <a:endParaRPr lang="tr-TR" sz="2000" dirty="0" smtClean="0"/>
          </a:p>
          <a:p>
            <a:pPr marL="400050" lvl="1" indent="0">
              <a:buNone/>
            </a:pPr>
            <a:r>
              <a:rPr lang="tr-TR" sz="2000" dirty="0" smtClean="0"/>
              <a:t>2</a:t>
            </a:r>
            <a:r>
              <a:rPr lang="tr-TR" sz="2000" dirty="0"/>
              <a:t>. </a:t>
            </a:r>
            <a:r>
              <a:rPr lang="tr-TR" sz="2000" dirty="0" err="1"/>
              <a:t>Rotasyonel</a:t>
            </a:r>
            <a:r>
              <a:rPr lang="tr-TR" sz="2000" dirty="0"/>
              <a:t> kontrol artar </a:t>
            </a:r>
          </a:p>
          <a:p>
            <a:pPr marL="400050" lvl="1" indent="0">
              <a:buNone/>
            </a:pPr>
            <a:r>
              <a:rPr lang="tr-TR" sz="2000" dirty="0" smtClean="0"/>
              <a:t>3</a:t>
            </a:r>
            <a:r>
              <a:rPr lang="tr-TR" sz="2000" dirty="0"/>
              <a:t>. Estetik </a:t>
            </a:r>
            <a:endParaRPr lang="tr-TR" sz="2000" dirty="0" smtClean="0"/>
          </a:p>
          <a:p>
            <a:pPr marL="400050" lvl="1" indent="0">
              <a:buNone/>
            </a:pPr>
            <a:r>
              <a:rPr lang="tr-TR" sz="2000" dirty="0" smtClean="0"/>
              <a:t>4</a:t>
            </a:r>
            <a:r>
              <a:rPr lang="tr-TR" sz="2000" dirty="0"/>
              <a:t>. Hareket açıklığı artar </a:t>
            </a:r>
            <a:endParaRPr lang="tr-TR" sz="2000" dirty="0" smtClean="0"/>
          </a:p>
          <a:p>
            <a:pPr marL="400050" lvl="1" indent="0">
              <a:buNone/>
            </a:pPr>
            <a:r>
              <a:rPr lang="tr-TR" sz="2000" dirty="0" smtClean="0"/>
              <a:t>5</a:t>
            </a:r>
            <a:r>
              <a:rPr lang="tr-TR" sz="2000" dirty="0"/>
              <a:t>. güdük-soket </a:t>
            </a:r>
            <a:r>
              <a:rPr lang="tr-TR" sz="2000" dirty="0" smtClean="0"/>
              <a:t>uyumunu </a:t>
            </a:r>
            <a:r>
              <a:rPr lang="tr-TR" sz="2000" dirty="0"/>
              <a:t>arttırır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0892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747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1063</Words>
  <Application>Microsoft Office PowerPoint</Application>
  <PresentationFormat>Ekran Gösterisi (4:3)</PresentationFormat>
  <Paragraphs>197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30</vt:i4>
      </vt:variant>
    </vt:vector>
  </HeadingPairs>
  <TitlesOfParts>
    <vt:vector size="31" baseType="lpstr">
      <vt:lpstr>Ofis Teması</vt:lpstr>
      <vt:lpstr>PowerPoint Sunusu</vt:lpstr>
      <vt:lpstr>Üst Ekstiremite Protezleri</vt:lpstr>
      <vt:lpstr>PowerPoint Sunusu</vt:lpstr>
      <vt:lpstr>Protez Tipleri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Protezin Kısımları</vt:lpstr>
      <vt:lpstr>Terminal Uç </vt:lpstr>
      <vt:lpstr>Birleştirici Kısımlar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Süspansiyon Sistemleri</vt:lpstr>
      <vt:lpstr>PowerPoint Sunusu</vt:lpstr>
      <vt:lpstr>PowerPoint Sunusu</vt:lpstr>
      <vt:lpstr>PowerPoint Sunusu</vt:lpstr>
      <vt:lpstr>SOKET TASARIMLARI</vt:lpstr>
      <vt:lpstr>PowerPoint Sunusu</vt:lpstr>
      <vt:lpstr>PowerPoint Sunusu</vt:lpstr>
      <vt:lpstr>Yeni Soket Tasarımları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Seda KARAMAN</dc:creator>
  <cp:lastModifiedBy>Seda KARAMAN</cp:lastModifiedBy>
  <cp:revision>18</cp:revision>
  <dcterms:created xsi:type="dcterms:W3CDTF">2020-03-20T18:25:47Z</dcterms:created>
  <dcterms:modified xsi:type="dcterms:W3CDTF">2020-05-15T12:24:10Z</dcterms:modified>
</cp:coreProperties>
</file>