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98" r:id="rId31"/>
    <p:sldId id="286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7" autoAdjust="0"/>
    <p:restoredTop sz="94650"/>
  </p:normalViewPr>
  <p:slideViewPr>
    <p:cSldViewPr>
      <p:cViewPr varScale="1">
        <p:scale>
          <a:sx n="120" d="100"/>
          <a:sy n="120" d="100"/>
        </p:scale>
        <p:origin x="14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Resim eklemek için simgeyi tıklatın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25.11.2022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/>
              <a:t>Etik Sorunlar ve </a:t>
            </a:r>
            <a:br>
              <a:rPr lang="tr-TR" b="1" dirty="0"/>
            </a:br>
            <a:r>
              <a:rPr lang="tr-TR" b="1" dirty="0"/>
              <a:t>Etik Karar Verme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Seda KARAMAN</a:t>
            </a:r>
          </a:p>
        </p:txBody>
      </p:sp>
    </p:spTree>
    <p:extLst>
      <p:ext uri="{BB962C8B-B14F-4D97-AF65-F5344CB8AC3E}">
        <p14:creationId xmlns:p14="http://schemas.microsoft.com/office/powerpoint/2010/main" val="3518877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Örnek 3: </a:t>
            </a:r>
          </a:p>
          <a:p>
            <a:r>
              <a:rPr lang="tr-TR" dirty="0"/>
              <a:t>AİDS hastaları ve HIV taşıyıcıları gibi bulaşıcı ve salgın hastalıklara yakalanmış hastaların, toplumu korumak amacıyla kamuoyuna duyurulması özerkliğe saygı ve hasta sırrının korunması ilkesine ters düşmektedir. </a:t>
            </a:r>
          </a:p>
          <a:p>
            <a:r>
              <a:rPr lang="tr-TR" dirty="0"/>
              <a:t>Bu örnekte yararlılık ile özerkliğe saygı ilkesinin şiddetle çatışması söz konusudur. Zorunlu sağlık taramaları, aşı uygulamalarında, bireyin kendi hakkında karar verme hakkı göz ardı edilmekte, dolayısıyla özerkliğe saygı ilkesi ihlal edilmektedir. </a:t>
            </a:r>
          </a:p>
        </p:txBody>
      </p:sp>
    </p:spTree>
    <p:extLst>
      <p:ext uri="{BB962C8B-B14F-4D97-AF65-F5344CB8AC3E}">
        <p14:creationId xmlns:p14="http://schemas.microsoft.com/office/powerpoint/2010/main" val="3649049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Meslek ve etik kurallarının uygulanması için karar verme süreci gereklidir. Bu süreç genellikle beş aşamada gerçekleşir. </a:t>
            </a:r>
          </a:p>
          <a:p>
            <a:r>
              <a:rPr lang="tr-TR" b="1" dirty="0"/>
              <a:t>Bu aşamalar: </a:t>
            </a:r>
          </a:p>
          <a:p>
            <a:r>
              <a:rPr lang="tr-TR" b="1" dirty="0"/>
              <a:t>Durumu değerlendirme: </a:t>
            </a:r>
            <a:r>
              <a:rPr lang="tr-TR" dirty="0"/>
              <a:t>Hastanın genel durumu, tercihleri, değerleri, ihtiyaçları, beklentileri ve tedaviye istekli olup olmadığı gibi durumları değerlendirmektir. </a:t>
            </a:r>
          </a:p>
          <a:p>
            <a:r>
              <a:rPr lang="tr-TR" b="1" dirty="0"/>
              <a:t>Sorunu adlandırma: </a:t>
            </a:r>
            <a:r>
              <a:rPr lang="tr-TR" dirty="0"/>
              <a:t>Sorun çıkaran ve çelişki yaratan konuları açıkça ortaya koymaktır. Durumu açıklığa kavuşturmak için ek bilgi toplamaktır. </a:t>
            </a:r>
          </a:p>
        </p:txBody>
      </p:sp>
    </p:spTree>
    <p:extLst>
      <p:ext uri="{BB962C8B-B14F-4D97-AF65-F5344CB8AC3E}">
        <p14:creationId xmlns:p14="http://schemas.microsoft.com/office/powerpoint/2010/main" val="4004749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Alternatif hareket şekilleri: </a:t>
            </a:r>
            <a:r>
              <a:rPr lang="tr-TR" dirty="0"/>
              <a:t>Her seçeneğin üzerinde durarak alternatif hareket şekillerini gözden geçirmek ve izlenecek yol ve olası sonuçları belirlemek. Böylece verilecek kararın tıbbi gereklilik ve hastanın değer yargılarıyla daha uyumlu olmasını sağlamaktır.  </a:t>
            </a:r>
          </a:p>
          <a:p>
            <a:r>
              <a:rPr lang="tr-TR" b="1" dirty="0"/>
              <a:t>Tamamlamak: </a:t>
            </a:r>
            <a:r>
              <a:rPr lang="tr-TR" dirty="0"/>
              <a:t>Bir hareket planı yapıldıktan sonra bu planı uygulamaya koymaktır.  </a:t>
            </a:r>
          </a:p>
          <a:p>
            <a:r>
              <a:rPr lang="tr-TR" b="1" dirty="0"/>
              <a:t>Sonucu değerlendirmek: </a:t>
            </a:r>
            <a:r>
              <a:rPr lang="tr-TR" dirty="0"/>
              <a:t>Karar verme eyleminin sonuçlarını ve yapılanları değerlendirmektir. Etik sorunları çözmede ve özellikle gelecekte yaşanacak durumlarda uygulanacak yöntemin belirlenmesi açısından yararlı olacaktır. </a:t>
            </a:r>
          </a:p>
        </p:txBody>
      </p:sp>
    </p:spTree>
    <p:extLst>
      <p:ext uri="{BB962C8B-B14F-4D97-AF65-F5344CB8AC3E}">
        <p14:creationId xmlns:p14="http://schemas.microsoft.com/office/powerpoint/2010/main" val="222205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Etik Kurullar 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Etik kurul, tıbbi etik veya yasal konularda görüş bildirmek üzere kurulmuş kurullardır. </a:t>
            </a:r>
          </a:p>
          <a:p>
            <a:r>
              <a:rPr lang="tr-TR" dirty="0"/>
              <a:t>Hastanelerde danışma kurullarının ülkemizde ilk kez 1990‟ların başında, tıp fakülteleri bünyesinde kurulmuştur. </a:t>
            </a:r>
          </a:p>
          <a:p>
            <a:r>
              <a:rPr lang="tr-TR" dirty="0"/>
              <a:t>Sağlık çalışanlarının yaşadığı </a:t>
            </a:r>
            <a:r>
              <a:rPr lang="tr-TR" b="1" dirty="0"/>
              <a:t>etik ikilemlerde yol gösterici olma zor kararlara manevi destek verme, personelin hasta hakları ve tıp etiği konusundaki bilgi ve duyarlılıklarını arttırma </a:t>
            </a:r>
            <a:r>
              <a:rPr lang="tr-TR" dirty="0"/>
              <a:t>yönünde çalışmalar yapar. 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508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Etik kurulları çoğu ileriye yönelik bir plan çerçevesinde değil, yaşanan konu içeriği, bulundukları kurum veya kuruluşlara, onları oluşturan üyelere ve işlevlerine göre sınıflandırılır:  </a:t>
            </a:r>
          </a:p>
          <a:p>
            <a:r>
              <a:rPr lang="tr-TR" b="1" dirty="0"/>
              <a:t>Üyelerine göre; </a:t>
            </a:r>
            <a:r>
              <a:rPr lang="tr-TR" dirty="0"/>
              <a:t>hemşirelerin oluşturduğu hemşirelik etik kurulları, cerrahların oluşturduğu cerrahi etik kurullar.  </a:t>
            </a:r>
          </a:p>
          <a:p>
            <a:r>
              <a:rPr lang="tr-TR" b="1" dirty="0"/>
              <a:t>İşlevlerine göre; </a:t>
            </a:r>
            <a:r>
              <a:rPr lang="tr-TR" dirty="0"/>
              <a:t>teknik konularda danışılmak üzere oluşturulan teknik kurullardır. Hastane etik kurulları, araştırma etik kurulları, bilimsel araştırma ve inceleme kurulları gibi. </a:t>
            </a:r>
          </a:p>
        </p:txBody>
      </p:sp>
    </p:spTree>
    <p:extLst>
      <p:ext uri="{BB962C8B-B14F-4D97-AF65-F5344CB8AC3E}">
        <p14:creationId xmlns:p14="http://schemas.microsoft.com/office/powerpoint/2010/main" val="29896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Kurumlara göre;  </a:t>
            </a:r>
          </a:p>
          <a:p>
            <a:r>
              <a:rPr lang="tr-TR" dirty="0"/>
              <a:t>Sağlık Bakanlığı Düzeyinde:  </a:t>
            </a:r>
          </a:p>
          <a:p>
            <a:pPr marL="0" indent="0">
              <a:buNone/>
            </a:pPr>
            <a:r>
              <a:rPr lang="tr-TR" dirty="0"/>
              <a:t>o Genel etik kurullar  </a:t>
            </a:r>
          </a:p>
          <a:p>
            <a:pPr marL="0" indent="0">
              <a:buNone/>
            </a:pPr>
            <a:r>
              <a:rPr lang="tr-TR" dirty="0"/>
              <a:t>o Yerel etik kurullar </a:t>
            </a:r>
          </a:p>
          <a:p>
            <a:r>
              <a:rPr lang="tr-TR" dirty="0"/>
              <a:t>Üniversiteler Düzeyinde:  </a:t>
            </a:r>
          </a:p>
          <a:p>
            <a:pPr marL="0" indent="0">
              <a:buNone/>
            </a:pPr>
            <a:r>
              <a:rPr lang="tr-TR" dirty="0"/>
              <a:t>o Bilimsel araştırma ve inceleme kurulları </a:t>
            </a:r>
          </a:p>
          <a:p>
            <a:pPr marL="0" indent="0">
              <a:buNone/>
            </a:pPr>
            <a:r>
              <a:rPr lang="tr-TR" dirty="0"/>
              <a:t>o Klinik araştırma etik kurullar </a:t>
            </a:r>
          </a:p>
          <a:p>
            <a:pPr marL="0" indent="0">
              <a:buNone/>
            </a:pPr>
            <a:r>
              <a:rPr lang="tr-TR" dirty="0"/>
              <a:t>o Danışmanlık kurulları </a:t>
            </a:r>
          </a:p>
          <a:p>
            <a:pPr marL="0" indent="0">
              <a:buNone/>
            </a:pPr>
            <a:r>
              <a:rPr lang="tr-TR" dirty="0"/>
              <a:t>o Hastane etik kurulları </a:t>
            </a:r>
          </a:p>
        </p:txBody>
      </p:sp>
    </p:spTree>
    <p:extLst>
      <p:ext uri="{BB962C8B-B14F-4D97-AF65-F5344CB8AC3E}">
        <p14:creationId xmlns:p14="http://schemas.microsoft.com/office/powerpoint/2010/main" val="263509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374915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Hastane etik kurulları; </a:t>
            </a:r>
          </a:p>
          <a:p>
            <a:r>
              <a:rPr lang="tr-TR" dirty="0"/>
              <a:t>Toplumun sağlık düzeyinin yükseltilmesi hastane kurumunun temel amacıdır. Hastaneleri amaçları doğrultusunda yürütmek yönetimin sorumluluğudur. </a:t>
            </a:r>
          </a:p>
          <a:p>
            <a:r>
              <a:rPr lang="tr-TR" dirty="0"/>
              <a:t>Kurumun kendini geliştirmesine yönelik çalışmaları yürütmenin en etkili yolu hastane kurullarıdır. Bu kurulların içinde çeşitli etik kurullar önemli bir yere sahiptir. </a:t>
            </a:r>
          </a:p>
          <a:p>
            <a:r>
              <a:rPr lang="tr-TR" dirty="0"/>
              <a:t>Hastane etik kurulu, kurum içindeki değişik birimlerden yönetime yansıyan her tür etik sorunun değerlendirildiği ve hastanenin etik ilkelerinin belirlendiği bir kuruldur.</a:t>
            </a:r>
          </a:p>
          <a:p>
            <a:r>
              <a:rPr lang="tr-TR" dirty="0"/>
              <a:t>Hastane yönetiminin çeşitli konularda etik ikilem yaratan sorunları etik kurulda tartışarak çözümlemesi kararların doğruluğu üzerinde olumlu etki yapar. </a:t>
            </a:r>
          </a:p>
        </p:txBody>
      </p:sp>
    </p:spTree>
    <p:extLst>
      <p:ext uri="{BB962C8B-B14F-4D97-AF65-F5344CB8AC3E}">
        <p14:creationId xmlns:p14="http://schemas.microsoft.com/office/powerpoint/2010/main" val="79215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Hastane etik kurullarının amaçları 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Tıbbi uygulama ve başka nedenlerle ortaya çıkan durumun etik yönden incelemesi.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Etik sorunlar karşısında kurulun alacağı tutum ve yöntemin belirlenmesi. 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Hastane çalışanlarının hasta ve ailesinin eğitimi gibi konuları gerçekleştirmesidir. </a:t>
            </a:r>
          </a:p>
        </p:txBody>
      </p:sp>
    </p:spTree>
    <p:extLst>
      <p:ext uri="{BB962C8B-B14F-4D97-AF65-F5344CB8AC3E}">
        <p14:creationId xmlns:p14="http://schemas.microsoft.com/office/powerpoint/2010/main" val="2385971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Hastanelerde sık sık etik sorunlarla karşılaşılmaktadır.</a:t>
            </a:r>
          </a:p>
          <a:p>
            <a:r>
              <a:rPr lang="tr-TR" dirty="0"/>
              <a:t>Buradaki belirsizlik ve sorunların giderilmesi, çalışma ortamının verimi açısından önemlidir. </a:t>
            </a:r>
          </a:p>
          <a:p>
            <a:r>
              <a:rPr lang="tr-TR" dirty="0"/>
              <a:t>Ortaya çıkan sorunların çözümünde hastane etik kurulları etkilidir. </a:t>
            </a:r>
          </a:p>
        </p:txBody>
      </p:sp>
    </p:spTree>
    <p:extLst>
      <p:ext uri="{BB962C8B-B14F-4D97-AF65-F5344CB8AC3E}">
        <p14:creationId xmlns:p14="http://schemas.microsoft.com/office/powerpoint/2010/main" val="359879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Hastane etik kurullarının görevleri: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</a:p>
          <a:p>
            <a:r>
              <a:rPr lang="tr-TR" dirty="0"/>
              <a:t>Klinik araştırma ve uygulamaların etik değerlendirilmesi</a:t>
            </a:r>
          </a:p>
          <a:p>
            <a:r>
              <a:rPr lang="tr-TR" dirty="0"/>
              <a:t>Eğitime kaynak sağlanması </a:t>
            </a:r>
          </a:p>
          <a:p>
            <a:r>
              <a:rPr lang="tr-TR" dirty="0"/>
              <a:t>Sorunlu durumlarda hastane politikasının belirlenmesi </a:t>
            </a:r>
          </a:p>
          <a:p>
            <a:r>
              <a:rPr lang="tr-TR" dirty="0"/>
              <a:t>Sorunlu durumlarda çözüm yollarının aranması </a:t>
            </a:r>
          </a:p>
          <a:p>
            <a:r>
              <a:rPr lang="tr-TR" dirty="0"/>
              <a:t>Hasta ve hasta yakınlarından kaynaklanan sorunlara çözüm getirilmesi  </a:t>
            </a:r>
          </a:p>
          <a:p>
            <a:r>
              <a:rPr lang="tr-TR" dirty="0"/>
              <a:t>Yasal danışmanlık etme gibi görevleri vardır. </a:t>
            </a:r>
          </a:p>
        </p:txBody>
      </p:sp>
    </p:spTree>
    <p:extLst>
      <p:ext uri="{BB962C8B-B14F-4D97-AF65-F5344CB8AC3E}">
        <p14:creationId xmlns:p14="http://schemas.microsoft.com/office/powerpoint/2010/main" val="292772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Etik sorun, sorunun çözüm yolunun bilinmesine rağmen çeşitli nedenlerden dolayı çözüm yolunun seçilemediği durumdur. </a:t>
            </a:r>
          </a:p>
          <a:p>
            <a:r>
              <a:rPr lang="tr-TR" dirty="0"/>
              <a:t>Başka bir ifadeyle etik sorunlar, davranışın iyi olmasıyla ilgili tereddütlerin veya itirazların ortaya çıktığı durumlardır. </a:t>
            </a:r>
          </a:p>
          <a:p>
            <a:r>
              <a:rPr lang="tr-TR" dirty="0"/>
              <a:t>Davranışın belirlendiği zihinsel süreçte ve davranışın sergilendiği toplumsal ortamda ortaya çıkabilir. </a:t>
            </a:r>
          </a:p>
          <a:p>
            <a:r>
              <a:rPr lang="tr-TR" dirty="0"/>
              <a:t>Etikle ilgili sorunlu durumlar, ikilem ve ihlal gibi iki ana kategoriye ayrılır.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0450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Hastaneler, hastalarla ve yakınlarıyla bir tür sözleşme yapmış kabul edilir. </a:t>
            </a:r>
          </a:p>
          <a:p>
            <a:r>
              <a:rPr lang="tr-TR" dirty="0"/>
              <a:t>Yapılan uygulamalarda etik açıdan uygun yöntemlerin kullanması gerekir. </a:t>
            </a:r>
          </a:p>
        </p:txBody>
      </p:sp>
    </p:spTree>
    <p:extLst>
      <p:ext uri="{BB962C8B-B14F-4D97-AF65-F5344CB8AC3E}">
        <p14:creationId xmlns:p14="http://schemas.microsoft.com/office/powerpoint/2010/main" val="2503854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/>
              <a:t>Hastane etik kurul üyeleri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</a:p>
          <a:p>
            <a:r>
              <a:rPr lang="tr-TR" dirty="0"/>
              <a:t>Etik kurulun hangi üyelerden oluşacağı Sağlık Bakanlığı İlaç Araştırmaları Hakkındaki </a:t>
            </a:r>
            <a:r>
              <a:rPr lang="tr-TR" dirty="0" err="1"/>
              <a:t>Yönetmelik‟te</a:t>
            </a:r>
            <a:r>
              <a:rPr lang="tr-TR" dirty="0"/>
              <a:t> belirtilmiştir.</a:t>
            </a:r>
          </a:p>
          <a:p>
            <a:r>
              <a:rPr lang="tr-TR" dirty="0"/>
              <a:t>Hastane etik kurulları, hastanenin değişik birimlerinin temsilcilerinden oluşturulur. </a:t>
            </a:r>
          </a:p>
          <a:p>
            <a:r>
              <a:rPr lang="tr-TR" dirty="0"/>
              <a:t>Kurullarda her üyenin bir oy hakkı vardır. Kararlar oy çokluğu ile alınır ve rapor edilerek uygulamaya konur.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990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/>
              <a:t>Hastane etik kurul üyeleri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En az 7 kişiden oluşacak kurulda; </a:t>
            </a:r>
          </a:p>
          <a:p>
            <a:r>
              <a:rPr lang="tr-TR" dirty="0"/>
              <a:t>Üç </a:t>
            </a:r>
            <a:r>
              <a:rPr lang="tr-TR" dirty="0" err="1"/>
              <a:t>klinisyen</a:t>
            </a:r>
            <a:r>
              <a:rPr lang="tr-TR" dirty="0"/>
              <a:t> doktor  </a:t>
            </a:r>
          </a:p>
          <a:p>
            <a:r>
              <a:rPr lang="tr-TR" dirty="0"/>
              <a:t>Bir klinik farmakolog veya tıp doktoru farmakolog  </a:t>
            </a:r>
          </a:p>
          <a:p>
            <a:r>
              <a:rPr lang="tr-TR" dirty="0"/>
              <a:t>Bir eczacı  </a:t>
            </a:r>
          </a:p>
          <a:p>
            <a:r>
              <a:rPr lang="tr-TR" dirty="0"/>
              <a:t>Bir biyokimya uzmanı  </a:t>
            </a:r>
          </a:p>
          <a:p>
            <a:r>
              <a:rPr lang="tr-TR" dirty="0"/>
              <a:t>Bir patolog  </a:t>
            </a:r>
          </a:p>
          <a:p>
            <a:r>
              <a:rPr lang="tr-TR" dirty="0"/>
              <a:t>Mümkünse bir tıbbi deontoloji uzmanı bulunur.  </a:t>
            </a:r>
          </a:p>
          <a:p>
            <a:r>
              <a:rPr lang="tr-TR" dirty="0"/>
              <a:t>Etik kurul gerektiğinde teknik konularda dışarıdan bilirkişi veya danışman desteği alabilir.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9886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b="1" dirty="0"/>
              <a:t>Sağlık Mesleği Mensupları ile İlgili Suç Tanımları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5237 sayılı yeni Türk Ceza </a:t>
            </a:r>
            <a:r>
              <a:rPr lang="tr-TR" dirty="0" err="1"/>
              <a:t>Kanunu‟nda</a:t>
            </a:r>
            <a:r>
              <a:rPr lang="tr-TR" dirty="0"/>
              <a:t> sağlık mesleği mensupları ile ilgili yeni suç tanımları yapılmıştır. </a:t>
            </a:r>
          </a:p>
          <a:p>
            <a:r>
              <a:rPr lang="tr-TR" b="1" dirty="0"/>
              <a:t>Bu suçlar: </a:t>
            </a:r>
          </a:p>
          <a:p>
            <a:r>
              <a:rPr lang="tr-TR" dirty="0"/>
              <a:t>Suçu bildirmemek veya bildirimde gecikmektir. (Madde 280) </a:t>
            </a:r>
          </a:p>
          <a:p>
            <a:r>
              <a:rPr lang="tr-TR" dirty="0"/>
              <a:t>Görev esnasında bir suçun işlendiği yönünde bir belirti ile karşılaşmasına rağmen, durumu yetkili makamlara bildirmeyen veya bu hususta gecikme gösteren sağlık mesleği mensubu, bir yıla kadar hapis cezası ile cezalandırılır. </a:t>
            </a:r>
          </a:p>
          <a:p>
            <a:r>
              <a:rPr lang="tr-TR" dirty="0"/>
              <a:t>Sağlık mesleği mensubu deyiminden doktor, diş doktoru, eczacı, ebe, hemşire ve diğer sağlık meslek mensupları anlaşılır. </a:t>
            </a:r>
          </a:p>
        </p:txBody>
      </p:sp>
    </p:spTree>
    <p:extLst>
      <p:ext uri="{BB962C8B-B14F-4D97-AF65-F5344CB8AC3E}">
        <p14:creationId xmlns:p14="http://schemas.microsoft.com/office/powerpoint/2010/main" val="1340913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Çocuğun soy bağının değiştirilmesi </a:t>
            </a:r>
          </a:p>
          <a:p>
            <a:r>
              <a:rPr lang="tr-TR" dirty="0"/>
              <a:t>Kişilerin hayatını ve sağlığını tehlikeye sokacak biçimde ilaç uygulaması veya satılması </a:t>
            </a:r>
          </a:p>
          <a:p>
            <a:r>
              <a:rPr lang="tr-TR" dirty="0"/>
              <a:t>Yasaların izni dışında çocuk düşürtme  </a:t>
            </a:r>
          </a:p>
          <a:p>
            <a:r>
              <a:rPr lang="tr-TR" dirty="0"/>
              <a:t>Kısırlaştırma 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1411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Sağlık mesleği mensubu olmanın ceza arttırıcı sebep olarak kabul edildiği suçlar: </a:t>
            </a:r>
          </a:p>
          <a:p>
            <a:endParaRPr lang="tr-TR" dirty="0"/>
          </a:p>
          <a:p>
            <a:r>
              <a:rPr lang="tr-TR" dirty="0"/>
              <a:t>Uyuşturucu madde imal ve ticareti </a:t>
            </a:r>
          </a:p>
          <a:p>
            <a:r>
              <a:rPr lang="tr-TR" dirty="0"/>
              <a:t>Uyuşturucu madde kullanımının kolaylaştırılması </a:t>
            </a:r>
          </a:p>
          <a:p>
            <a:r>
              <a:rPr lang="tr-TR" dirty="0"/>
              <a:t>Çocuğun cinsel istismarı </a:t>
            </a:r>
          </a:p>
          <a:p>
            <a:r>
              <a:rPr lang="tr-TR" dirty="0"/>
              <a:t>Sahte resmi belge düzenlemesi </a:t>
            </a:r>
          </a:p>
        </p:txBody>
      </p:sp>
    </p:spTree>
    <p:extLst>
      <p:ext uri="{BB962C8B-B14F-4D97-AF65-F5344CB8AC3E}">
        <p14:creationId xmlns:p14="http://schemas.microsoft.com/office/powerpoint/2010/main" val="839780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692696"/>
            <a:ext cx="7125112" cy="5832648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Bildirimi Zorunlu Durumlar: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Ölüm </a:t>
            </a:r>
          </a:p>
          <a:p>
            <a:r>
              <a:rPr lang="tr-TR" dirty="0"/>
              <a:t>Her türlü ateşli silah ve patlayıcı madde ile oluşmuş yaralanmalar </a:t>
            </a:r>
          </a:p>
          <a:p>
            <a:r>
              <a:rPr lang="tr-TR" dirty="0"/>
              <a:t>Her türlü kesici, kesici delici, kesici ve ezici alet yaralanmaları </a:t>
            </a:r>
          </a:p>
          <a:p>
            <a:r>
              <a:rPr lang="tr-TR" dirty="0"/>
              <a:t>Trafik kazaları </a:t>
            </a:r>
          </a:p>
          <a:p>
            <a:r>
              <a:rPr lang="tr-TR" dirty="0"/>
              <a:t>Düşmeler  </a:t>
            </a:r>
          </a:p>
          <a:p>
            <a:r>
              <a:rPr lang="tr-TR" dirty="0"/>
              <a:t>Darp olguları </a:t>
            </a:r>
          </a:p>
          <a:p>
            <a:r>
              <a:rPr lang="tr-TR" dirty="0"/>
              <a:t>İlaç, </a:t>
            </a:r>
            <a:r>
              <a:rPr lang="tr-TR" dirty="0" err="1"/>
              <a:t>insektisit</a:t>
            </a:r>
            <a:r>
              <a:rPr lang="tr-TR" dirty="0"/>
              <a:t>, boğucu gaz vb. ile oluşmuş zehirlenmeler </a:t>
            </a:r>
          </a:p>
          <a:p>
            <a:r>
              <a:rPr lang="tr-TR" dirty="0"/>
              <a:t>Yanıklar </a:t>
            </a:r>
          </a:p>
          <a:p>
            <a:r>
              <a:rPr lang="tr-TR" dirty="0"/>
              <a:t>İş kazaları </a:t>
            </a:r>
          </a:p>
          <a:p>
            <a:r>
              <a:rPr lang="tr-TR" dirty="0"/>
              <a:t>Elektrik ve yıldırım çarpmaları </a:t>
            </a:r>
          </a:p>
          <a:p>
            <a:r>
              <a:rPr lang="tr-TR" dirty="0"/>
              <a:t>Mekanik </a:t>
            </a:r>
            <a:r>
              <a:rPr lang="tr-TR" dirty="0" err="1"/>
              <a:t>asfiksi</a:t>
            </a:r>
            <a:r>
              <a:rPr lang="tr-TR" dirty="0"/>
              <a:t> olguları </a:t>
            </a:r>
          </a:p>
          <a:p>
            <a:r>
              <a:rPr lang="tr-TR" dirty="0"/>
              <a:t>İntihar girişimleri </a:t>
            </a:r>
          </a:p>
          <a:p>
            <a:r>
              <a:rPr lang="tr-TR" dirty="0"/>
              <a:t>Terk </a:t>
            </a:r>
          </a:p>
          <a:p>
            <a:r>
              <a:rPr lang="tr-TR" dirty="0"/>
              <a:t>Yardıma ihtiyacı olana yardım etmemek </a:t>
            </a:r>
          </a:p>
        </p:txBody>
      </p:sp>
    </p:spTree>
    <p:extLst>
      <p:ext uri="{BB962C8B-B14F-4D97-AF65-F5344CB8AC3E}">
        <p14:creationId xmlns:p14="http://schemas.microsoft.com/office/powerpoint/2010/main" val="2790041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692697"/>
            <a:ext cx="7125112" cy="5166102"/>
          </a:xfrm>
        </p:spPr>
        <p:txBody>
          <a:bodyPr>
            <a:normAutofit fontScale="92500"/>
          </a:bodyPr>
          <a:lstStyle/>
          <a:p>
            <a:r>
              <a:rPr lang="tr-TR" dirty="0"/>
              <a:t>Uyuşturucu  </a:t>
            </a:r>
          </a:p>
          <a:p>
            <a:pPr marL="0" indent="0">
              <a:buNone/>
            </a:pPr>
            <a:r>
              <a:rPr lang="tr-TR" dirty="0"/>
              <a:t>o Kullanımı </a:t>
            </a:r>
          </a:p>
          <a:p>
            <a:pPr marL="0" indent="0">
              <a:buNone/>
            </a:pPr>
            <a:r>
              <a:rPr lang="tr-TR" dirty="0"/>
              <a:t>o Üretimi </a:t>
            </a:r>
          </a:p>
          <a:p>
            <a:pPr marL="0" indent="0">
              <a:buNone/>
            </a:pPr>
            <a:r>
              <a:rPr lang="tr-TR" dirty="0"/>
              <a:t>o Satılması </a:t>
            </a:r>
          </a:p>
          <a:p>
            <a:pPr marL="0" indent="0">
              <a:buNone/>
            </a:pPr>
            <a:r>
              <a:rPr lang="tr-TR" dirty="0"/>
              <a:t>o Özendirilmesi </a:t>
            </a:r>
          </a:p>
          <a:p>
            <a:r>
              <a:rPr lang="tr-TR" dirty="0"/>
              <a:t>Soykırım  </a:t>
            </a:r>
          </a:p>
          <a:p>
            <a:r>
              <a:rPr lang="tr-TR" dirty="0"/>
              <a:t>İşkence ve insan hakları ihlali şüphesi, iddiası ve ihtimali bulunan vakalar </a:t>
            </a:r>
          </a:p>
          <a:p>
            <a:r>
              <a:rPr lang="tr-TR" dirty="0"/>
              <a:t>Kötü muamele şüphesi, iddiası ve ihtimali bulunan vakalar </a:t>
            </a:r>
          </a:p>
          <a:p>
            <a:r>
              <a:rPr lang="tr-TR" dirty="0"/>
              <a:t>Cinsel saldırı, kadına yönelik şiddet ve aile içi şiddet vakaları</a:t>
            </a:r>
          </a:p>
          <a:p>
            <a:r>
              <a:rPr lang="tr-TR" dirty="0"/>
              <a:t>Travma sonucu düşük ve erken doğum vakaları </a:t>
            </a:r>
          </a:p>
          <a:p>
            <a:r>
              <a:rPr lang="tr-TR" dirty="0"/>
              <a:t>Tıbbi uygulama hatası şüphesi, iddiası, ihtimali olan vakalar </a:t>
            </a:r>
          </a:p>
          <a:p>
            <a:r>
              <a:rPr lang="tr-TR" dirty="0"/>
              <a:t>İnsan üzerinde kanuna aykırı bilimsel deney yapmak gibi durumlardır. </a:t>
            </a:r>
          </a:p>
        </p:txBody>
      </p:sp>
    </p:spTree>
    <p:extLst>
      <p:ext uri="{BB962C8B-B14F-4D97-AF65-F5344CB8AC3E}">
        <p14:creationId xmlns:p14="http://schemas.microsoft.com/office/powerpoint/2010/main" val="3799639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Yukarıda sayılan durumlar geliştiğinde, tutanağa geçirilmek kaydıyla sözlü ve yazılı olarak ilgili makamlara derhâl bildirilir. (Hastanın acil müdahalesi önceliklidir.) </a:t>
            </a:r>
          </a:p>
        </p:txBody>
      </p:sp>
    </p:spTree>
    <p:extLst>
      <p:ext uri="{BB962C8B-B14F-4D97-AF65-F5344CB8AC3E}">
        <p14:creationId xmlns:p14="http://schemas.microsoft.com/office/powerpoint/2010/main" val="775822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b="1" dirty="0"/>
              <a:t>OLGU ÖRNEKLERİ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47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/>
              <a:t>İkilem: </a:t>
            </a:r>
          </a:p>
          <a:p>
            <a:r>
              <a:rPr lang="tr-TR" dirty="0"/>
              <a:t>Etik ikilem, herhangi bir durum karşısında istenmeyen iki veya daha fazla seçeneğin bulunması durumudur. </a:t>
            </a:r>
          </a:p>
          <a:p>
            <a:r>
              <a:rPr lang="tr-TR" dirty="0"/>
              <a:t>Belli bir kurala bağlanmamış durumlarda sağlık çalışanının yaşadığı seçim sorununu ifade eder. </a:t>
            </a:r>
          </a:p>
          <a:p>
            <a:r>
              <a:rPr lang="tr-TR" dirty="0"/>
              <a:t>Etik ikilemlerde farklı ilkelerin veya kuralların, aynı zamanda ve birbirine yakın ağırlıklı olarak devreye girmesi, her birinin farklı bir davranışı sergilediği durumlar da söz konusudur. </a:t>
            </a:r>
          </a:p>
          <a:p>
            <a:r>
              <a:rPr lang="tr-TR" dirty="0"/>
              <a:t>Bu durumda bir ilkeye uygun davranmak bir diğerine aykırı olmayı zorunlu kılmaktadır. </a:t>
            </a:r>
          </a:p>
          <a:p>
            <a:r>
              <a:rPr lang="tr-TR" dirty="0"/>
              <a:t>Etik sorunların, etik ilke ve değerlerin neler olduğunun bilinmemesi etik belirsizliğe neden olur. </a:t>
            </a:r>
          </a:p>
        </p:txBody>
      </p:sp>
    </p:spTree>
    <p:extLst>
      <p:ext uri="{BB962C8B-B14F-4D97-AF65-F5344CB8AC3E}">
        <p14:creationId xmlns:p14="http://schemas.microsoft.com/office/powerpoint/2010/main" val="3459012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t="15080" r="20350" b="6250"/>
          <a:stretch/>
        </p:blipFill>
        <p:spPr bwMode="auto">
          <a:xfrm>
            <a:off x="681964" y="620688"/>
            <a:ext cx="7716982" cy="575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862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15477" r="20463" b="6250"/>
          <a:stretch/>
        </p:blipFill>
        <p:spPr bwMode="auto">
          <a:xfrm>
            <a:off x="683568" y="692696"/>
            <a:ext cx="7750630" cy="572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365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14682" r="20464" b="6251"/>
          <a:stretch/>
        </p:blipFill>
        <p:spPr bwMode="auto">
          <a:xfrm>
            <a:off x="755576" y="476672"/>
            <a:ext cx="7692572" cy="578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991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15278" r="20574" b="6250"/>
          <a:stretch/>
        </p:blipFill>
        <p:spPr bwMode="auto">
          <a:xfrm>
            <a:off x="867481" y="620688"/>
            <a:ext cx="7692571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19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1" t="15278" r="20128" b="6250"/>
          <a:stretch/>
        </p:blipFill>
        <p:spPr bwMode="auto">
          <a:xfrm>
            <a:off x="683568" y="548680"/>
            <a:ext cx="7718302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381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t="14682" r="20463" b="6251"/>
          <a:stretch/>
        </p:blipFill>
        <p:spPr bwMode="auto">
          <a:xfrm>
            <a:off x="683568" y="476672"/>
            <a:ext cx="7688613" cy="578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965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15477" r="20463" b="6250"/>
          <a:stretch/>
        </p:blipFill>
        <p:spPr bwMode="auto">
          <a:xfrm>
            <a:off x="683568" y="620688"/>
            <a:ext cx="7721600" cy="572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176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1" t="15080" r="20241" b="6250"/>
          <a:stretch/>
        </p:blipFill>
        <p:spPr bwMode="auto">
          <a:xfrm>
            <a:off x="755576" y="476672"/>
            <a:ext cx="7745350" cy="575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329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15477" r="20463" b="6250"/>
          <a:stretch/>
        </p:blipFill>
        <p:spPr bwMode="auto">
          <a:xfrm>
            <a:off x="755576" y="620688"/>
            <a:ext cx="7716322" cy="572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694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16073" r="20128" b="6248"/>
          <a:stretch/>
        </p:blipFill>
        <p:spPr bwMode="auto">
          <a:xfrm>
            <a:off x="683568" y="548680"/>
            <a:ext cx="7794172" cy="568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74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Etik ihlali: </a:t>
            </a:r>
          </a:p>
          <a:p>
            <a:r>
              <a:rPr lang="tr-TR" dirty="0"/>
              <a:t>Mesleki eylemi düzenleyen standart kuralların çiğnenmesi olarak ifade edilir. </a:t>
            </a:r>
          </a:p>
          <a:p>
            <a:r>
              <a:rPr lang="tr-TR" dirty="0"/>
              <a:t>Davranışın belli bir ilkeye, kurala veya tereddüde yer bırakmayacak biçimde aykırı olmasını ifade eder.</a:t>
            </a:r>
          </a:p>
          <a:p>
            <a:r>
              <a:rPr lang="tr-TR" dirty="0"/>
              <a:t>Genellikle ilkeler arasında ikilemler yaşanır. </a:t>
            </a:r>
          </a:p>
          <a:p>
            <a:r>
              <a:rPr lang="tr-TR" dirty="0"/>
              <a:t>İhlal ise daha çok kurallar için geçerlidir. </a:t>
            </a:r>
          </a:p>
        </p:txBody>
      </p:sp>
    </p:spTree>
    <p:extLst>
      <p:ext uri="{BB962C8B-B14F-4D97-AF65-F5344CB8AC3E}">
        <p14:creationId xmlns:p14="http://schemas.microsoft.com/office/powerpoint/2010/main" val="2739586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15080" r="20463" b="8333"/>
          <a:stretch/>
        </p:blipFill>
        <p:spPr bwMode="auto">
          <a:xfrm>
            <a:off x="755576" y="548680"/>
            <a:ext cx="7678057" cy="560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430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83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Tıp uygulamasında karşılaşılan etik sorunların çözümünde, koşullara göre etik ilkelerden herhangi birinin ya da birden fazlasının seçilebileceği gibi, bazılarının da feda edilebileceğinden bahsetmiştik.</a:t>
            </a:r>
          </a:p>
          <a:p>
            <a:r>
              <a:rPr lang="tr-TR" dirty="0"/>
              <a:t>Herhangi bir çatışma durumunda ihlal edilecek ilkenin seçimi sırasında, dikkat edilmesi gereken bazı noktalar vardır.</a:t>
            </a:r>
          </a:p>
        </p:txBody>
      </p:sp>
    </p:spTree>
    <p:extLst>
      <p:ext uri="{BB962C8B-B14F-4D97-AF65-F5344CB8AC3E}">
        <p14:creationId xmlns:p14="http://schemas.microsoft.com/office/powerpoint/2010/main" val="132278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Bu noktalar:</a:t>
            </a:r>
          </a:p>
          <a:p>
            <a:r>
              <a:rPr lang="tr-TR" dirty="0"/>
              <a:t>Başka bir seçeneğin olmadığı durumlarda çatışan ilkelerden birini çiğnemek zorunlu olabilir.  </a:t>
            </a:r>
          </a:p>
          <a:p>
            <a:r>
              <a:rPr lang="tr-TR" dirty="0"/>
              <a:t>İlke ihlal edilirken, ilkeye en az zarar verecek biçimde yapılmalıdır.  </a:t>
            </a:r>
          </a:p>
          <a:p>
            <a:r>
              <a:rPr lang="tr-TR" dirty="0"/>
              <a:t>Meslek elemanı ihlalin etkilerini en aza indirmeye çalışmalıdır.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267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Sağlık çalışanları, mesleklerini uygulaması esnasında karşılaşılan etik sorunlarda belli bir karara varabilmek için zor bir süreç yaşar. </a:t>
            </a:r>
          </a:p>
          <a:p>
            <a:r>
              <a:rPr lang="tr-TR" dirty="0"/>
              <a:t>Etik sorun meydana getiren her olay kendine özgü koşul ve gereklere sahiptir. </a:t>
            </a:r>
          </a:p>
          <a:p>
            <a:r>
              <a:rPr lang="tr-TR" dirty="0"/>
              <a:t>Dolayısıyla etik ilkeler her olayda farklı ifade edilir. Bu durum, etik sorun çözümünde son derece dikkatli olmayı gerektirir. </a:t>
            </a:r>
          </a:p>
          <a:p>
            <a:r>
              <a:rPr lang="tr-TR" dirty="0"/>
              <a:t>İlkelerin birbirleriyle çatıştığı durumların daha iyi anlaşılması için bazı örnekler verilebilir. </a:t>
            </a:r>
          </a:p>
        </p:txBody>
      </p:sp>
    </p:spTree>
    <p:extLst>
      <p:ext uri="{BB962C8B-B14F-4D97-AF65-F5344CB8AC3E}">
        <p14:creationId xmlns:p14="http://schemas.microsoft.com/office/powerpoint/2010/main" val="218332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Örnek 1: </a:t>
            </a:r>
          </a:p>
          <a:p>
            <a:r>
              <a:rPr lang="tr-TR" dirty="0"/>
              <a:t>Kansere yakalanmış bir hastadan hastalığın gizlenmesi hatta onun kanser olmadığının söylenmesi, gerçeği söyleme, doğruluk, aydınlatılmış onam ilkelerinin; dolayısıyla, tüm bu ilkeleri içinde bulunduran özerkliğe saygı ilkesinin çiğnenmiş olması demektir. </a:t>
            </a:r>
          </a:p>
          <a:p>
            <a:r>
              <a:rPr lang="tr-TR" dirty="0"/>
              <a:t>Diğer taraftan gerçeğin hastaya zarar vereceği düşüncesiyle gösterilen bu tutum, yararlılık ilkesini ön plana çıkarır. 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779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Tedavi ve araştırma amaçlı herhangi bir uygulamadan önce hasta ya da deneklerden aydınlatılmış onam almak, özerkliğe saygı ilkesi için vazgeçilemez bir ögedir. 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Özellikle yararlılık ve özerkliğe saygı ilkelerinden hangisine uygun olarak davranılacağı konusunda sağlık çalışanları etik ikilem içinde kalmaktadır. </a:t>
            </a:r>
          </a:p>
        </p:txBody>
      </p:sp>
    </p:spTree>
    <p:extLst>
      <p:ext uri="{BB962C8B-B14F-4D97-AF65-F5344CB8AC3E}">
        <p14:creationId xmlns:p14="http://schemas.microsoft.com/office/powerpoint/2010/main" val="1565582652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TM02455596[[fn=İlkbahar]]</Template>
  <TotalTime>1489</TotalTime>
  <Words>1419</Words>
  <Application>Microsoft Macintosh PowerPoint</Application>
  <PresentationFormat>Ekran Gösterisi (4:3)</PresentationFormat>
  <Paragraphs>145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7" baseType="lpstr">
      <vt:lpstr>Arial</vt:lpstr>
      <vt:lpstr>Courier New</vt:lpstr>
      <vt:lpstr>Verdana</vt:lpstr>
      <vt:lpstr>Wingdings</vt:lpstr>
      <vt:lpstr>Wingdings 2</vt:lpstr>
      <vt:lpstr>Spring</vt:lpstr>
      <vt:lpstr>Etik Sorunlar ve  Etik Karar Verme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Etik Kurullar  </vt:lpstr>
      <vt:lpstr>PowerPoint Sunusu</vt:lpstr>
      <vt:lpstr>PowerPoint Sunusu</vt:lpstr>
      <vt:lpstr>PowerPoint Sunusu</vt:lpstr>
      <vt:lpstr>PowerPoint Sunusu</vt:lpstr>
      <vt:lpstr>PowerPoint Sunusu</vt:lpstr>
      <vt:lpstr>Hastane etik kurullarının görevleri:</vt:lpstr>
      <vt:lpstr>PowerPoint Sunusu</vt:lpstr>
      <vt:lpstr>Hastane etik kurul üyeleri </vt:lpstr>
      <vt:lpstr>Hastane etik kurul üyeleri </vt:lpstr>
      <vt:lpstr>Sağlık Mesleği Mensupları ile İlgili Suç Tanımları </vt:lpstr>
      <vt:lpstr>PowerPoint Sunusu</vt:lpstr>
      <vt:lpstr>PowerPoint Sunusu</vt:lpstr>
      <vt:lpstr>PowerPoint Sunusu</vt:lpstr>
      <vt:lpstr>PowerPoint Sunusu</vt:lpstr>
      <vt:lpstr>PowerPoint Sunusu</vt:lpstr>
      <vt:lpstr>OLGU ÖRNEKLERİ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 Sorunlar ve  Etik Karar Verme </dc:title>
  <dc:creator>Seda KARAMAN</dc:creator>
  <cp:lastModifiedBy>Seda KARAMAN</cp:lastModifiedBy>
  <cp:revision>15</cp:revision>
  <dcterms:created xsi:type="dcterms:W3CDTF">2019-10-05T18:45:29Z</dcterms:created>
  <dcterms:modified xsi:type="dcterms:W3CDTF">2022-11-25T08:13:56Z</dcterms:modified>
</cp:coreProperties>
</file>