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5" r:id="rId5"/>
    <p:sldId id="259" r:id="rId6"/>
    <p:sldId id="260" r:id="rId7"/>
    <p:sldId id="261" r:id="rId8"/>
    <p:sldId id="262" r:id="rId9"/>
    <p:sldId id="263" r:id="rId10"/>
    <p:sldId id="264" r:id="rId11"/>
    <p:sldId id="276" r:id="rId12"/>
    <p:sldId id="265" r:id="rId13"/>
    <p:sldId id="266" r:id="rId14"/>
    <p:sldId id="267" r:id="rId15"/>
    <p:sldId id="268" r:id="rId16"/>
    <p:sldId id="269" r:id="rId17"/>
    <p:sldId id="270" r:id="rId18"/>
    <p:sldId id="271" r:id="rId19"/>
    <p:sldId id="277" r:id="rId20"/>
    <p:sldId id="272" r:id="rId21"/>
    <p:sldId id="273" r:id="rId22"/>
    <p:sldId id="274"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9"/>
  </p:normalViewPr>
  <p:slideViewPr>
    <p:cSldViewPr>
      <p:cViewPr varScale="1">
        <p:scale>
          <a:sx n="120" d="100"/>
          <a:sy n="120" d="100"/>
        </p:scale>
        <p:origin x="14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A23720DD-5B6D-40BF-8493-A6B52D484E6B}" type="datetimeFigureOut">
              <a:rPr lang="tr-TR" smtClean="0"/>
              <a:t>16.12.2022</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t>16.12.2022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t>16.12.2022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a:t>Asıl başlık stili için tıklatın</a:t>
            </a:r>
          </a:p>
        </p:txBody>
      </p:sp>
      <p:sp>
        <p:nvSpPr>
          <p:cNvPr id="3" name="2 Metin Yer Tutucusu"/>
          <p:cNvSpPr>
            <a:spLocks noGrp="1"/>
          </p:cNvSpPr>
          <p:nvPr>
            <p:ph type="body" sz="half" idx="1"/>
          </p:nvPr>
        </p:nvSpPr>
        <p:spPr>
          <a:xfrm>
            <a:off x="457200" y="1600200"/>
            <a:ext cx="4038600" cy="45307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307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2"/>
          <p:cNvSpPr>
            <a:spLocks noGrp="1" noChangeArrowheads="1"/>
          </p:cNvSpPr>
          <p:nvPr>
            <p:ph type="dt" sz="half" idx="10"/>
          </p:nvPr>
        </p:nvSpPr>
        <p:spPr>
          <a:ln/>
        </p:spPr>
        <p:txBody>
          <a:bodyPr/>
          <a:lstStyle>
            <a:lvl1pPr>
              <a:defRPr/>
            </a:lvl1pPr>
          </a:lstStyle>
          <a:p>
            <a:fld id="{A23720DD-5B6D-40BF-8493-A6B52D484E6B}" type="datetimeFigureOut">
              <a:rPr lang="tr-TR" smtClean="0"/>
              <a:t>16.12.2022</a:t>
            </a:fld>
            <a:endParaRPr lang="tr-TR"/>
          </a:p>
        </p:txBody>
      </p:sp>
      <p:sp>
        <p:nvSpPr>
          <p:cNvPr id="6" name="Rectangle 13"/>
          <p:cNvSpPr>
            <a:spLocks noGrp="1" noChangeArrowheads="1"/>
          </p:cNvSpPr>
          <p:nvPr>
            <p:ph type="ftr" sz="quarter" idx="11"/>
          </p:nvPr>
        </p:nvSpPr>
        <p:spPr>
          <a:ln/>
        </p:spPr>
        <p:txBody>
          <a:bodyPr/>
          <a:lstStyle>
            <a:lvl1pPr>
              <a:defRPr/>
            </a:lvl1pPr>
          </a:lstStyle>
          <a:p>
            <a:endParaRPr lang="tr-TR"/>
          </a:p>
        </p:txBody>
      </p:sp>
      <p:sp>
        <p:nvSpPr>
          <p:cNvPr id="7" name="Rectangle 14"/>
          <p:cNvSpPr>
            <a:spLocks noGrp="1" noChangeArrowheads="1"/>
          </p:cNvSpPr>
          <p:nvPr>
            <p:ph type="sldNum" sz="quarter" idx="12"/>
          </p:nvPr>
        </p:nvSpPr>
        <p:spPr>
          <a:ln/>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29105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A23720DD-5B6D-40BF-8493-A6B52D484E6B}" type="datetimeFigureOut">
              <a:rPr lang="tr-TR" smtClean="0"/>
              <a:t>16.12.2022</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A23720DD-5B6D-40BF-8493-A6B52D484E6B}" type="datetimeFigureOut">
              <a:rPr lang="tr-TR" smtClean="0"/>
              <a:t>16.12.2022</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F302176B-0E47-46AC-8F43-DAB4B8A37D06}" type="slidenum">
              <a:rPr lang="tr-TR" smtClean="0"/>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A23720DD-5B6D-40BF-8493-A6B52D484E6B}" type="datetimeFigureOut">
              <a:rPr lang="tr-TR" smtClean="0"/>
              <a:t>16.12.2022</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A23720DD-5B6D-40BF-8493-A6B52D484E6B}" type="datetimeFigureOut">
              <a:rPr lang="tr-TR" smtClean="0"/>
              <a:t>16.12.2022</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A23720DD-5B6D-40BF-8493-A6B52D484E6B}" type="datetimeFigureOut">
              <a:rPr lang="tr-TR" smtClean="0"/>
              <a:t>16.12.2022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A23720DD-5B6D-40BF-8493-A6B52D484E6B}" type="datetimeFigureOut">
              <a:rPr lang="tr-TR" smtClean="0"/>
              <a:t>16.12.2022</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A23720DD-5B6D-40BF-8493-A6B52D484E6B}" type="datetimeFigureOut">
              <a:rPr lang="tr-TR" smtClean="0"/>
              <a:t>16.12.2022</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A23720DD-5B6D-40BF-8493-A6B52D484E6B}" type="datetimeFigureOut">
              <a:rPr lang="tr-TR" smtClean="0"/>
              <a:t>16.12.2022</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23720DD-5B6D-40BF-8493-A6B52D484E6B}" type="datetimeFigureOut">
              <a:rPr lang="tr-TR" smtClean="0"/>
              <a:t>16.12.2022</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5400" dirty="0"/>
              <a:t>EKİP ÇALIŞMASI </a:t>
            </a:r>
          </a:p>
        </p:txBody>
      </p:sp>
      <p:sp>
        <p:nvSpPr>
          <p:cNvPr id="3" name="Alt Başlık 2"/>
          <p:cNvSpPr>
            <a:spLocks noGrp="1"/>
          </p:cNvSpPr>
          <p:nvPr>
            <p:ph type="subTitle" idx="1"/>
          </p:nvPr>
        </p:nvSpPr>
        <p:spPr/>
        <p:txBody>
          <a:bodyPr>
            <a:normAutofit lnSpcReduction="10000"/>
          </a:bodyPr>
          <a:lstStyle/>
          <a:p>
            <a:endParaRPr lang="tr-TR" dirty="0"/>
          </a:p>
          <a:p>
            <a:endParaRPr lang="tr-TR" dirty="0"/>
          </a:p>
          <a:p>
            <a:endParaRPr lang="tr-TR" dirty="0"/>
          </a:p>
          <a:p>
            <a:r>
              <a:rPr lang="tr-TR" sz="2000" dirty="0" err="1"/>
              <a:t>Öğr</a:t>
            </a:r>
            <a:r>
              <a:rPr lang="tr-TR" sz="2000" dirty="0"/>
              <a:t>. Gör. Seda KARAMAN</a:t>
            </a:r>
          </a:p>
        </p:txBody>
      </p:sp>
    </p:spTree>
    <p:extLst>
      <p:ext uri="{BB962C8B-B14F-4D97-AF65-F5344CB8AC3E}">
        <p14:creationId xmlns:p14="http://schemas.microsoft.com/office/powerpoint/2010/main" val="232287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916832"/>
            <a:ext cx="8229600" cy="4537976"/>
          </a:xfrm>
        </p:spPr>
        <p:txBody>
          <a:bodyPr>
            <a:noAutofit/>
          </a:bodyPr>
          <a:lstStyle/>
          <a:p>
            <a:pPr>
              <a:lnSpc>
                <a:spcPct val="150000"/>
              </a:lnSpc>
            </a:pPr>
            <a:r>
              <a:rPr lang="tr-TR" sz="2000" dirty="0"/>
              <a:t>Sağlık ekibi; sağlık kurumlarında, ortak amaçları hasta bireye kapsamlı ve kaliteli sağlık bakımının verilmesi için değişik sağlık mesleklerinden üyelerin bir araya geldikleri, bilgi ve deneyimlerin paylaşıldığı, ortak kararların alındığı ve her birinin kendi görevlerinin yerine getirildiği bir birliktir. </a:t>
            </a:r>
          </a:p>
          <a:p>
            <a:pPr>
              <a:lnSpc>
                <a:spcPct val="150000"/>
              </a:lnSpc>
            </a:pPr>
            <a:r>
              <a:rPr lang="tr-TR" sz="2000" dirty="0"/>
              <a:t>Sağlık ekibi hemşire, doktor, psikolog, diyetisyen, fizyoterapist, sosyal hizmet uzmanı gibi profesyonellerden ve diğer sağlık personellerinden oluşur. </a:t>
            </a:r>
          </a:p>
        </p:txBody>
      </p:sp>
    </p:spTree>
    <p:extLst>
      <p:ext uri="{BB962C8B-B14F-4D97-AF65-F5344CB8AC3E}">
        <p14:creationId xmlns:p14="http://schemas.microsoft.com/office/powerpoint/2010/main" val="1091416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nSpc>
                <a:spcPct val="150000"/>
              </a:lnSpc>
            </a:pPr>
            <a:r>
              <a:rPr lang="tr-TR" sz="1800" dirty="0"/>
              <a:t>Sağlık ekibindeki her bir meslek üyesinin kendine özgü fakat birbirini tamamlayıcı hizmet vermesi beklenir. </a:t>
            </a:r>
          </a:p>
          <a:p>
            <a:pPr>
              <a:lnSpc>
                <a:spcPct val="150000"/>
              </a:lnSpc>
            </a:pPr>
            <a:r>
              <a:rPr lang="tr-TR" sz="1800" dirty="0"/>
              <a:t>Ekip çalışması, hasta bireyin istek ve beklentilerini karşılama amacıyla sağlık kurumunun değişik birimlerinin birbirleriyle uyumlu çalışmasını sağlamaktadır. </a:t>
            </a:r>
          </a:p>
          <a:p>
            <a:pPr>
              <a:lnSpc>
                <a:spcPct val="150000"/>
              </a:lnSpc>
            </a:pPr>
            <a:r>
              <a:rPr lang="tr-TR" sz="1800" dirty="0"/>
              <a:t>Ekip çalışması, tıbbi bakım sürecinin kaliteli olmasında büyük bir etkiye sahiptir.  </a:t>
            </a:r>
          </a:p>
        </p:txBody>
      </p:sp>
    </p:spTree>
    <p:extLst>
      <p:ext uri="{BB962C8B-B14F-4D97-AF65-F5344CB8AC3E}">
        <p14:creationId xmlns:p14="http://schemas.microsoft.com/office/powerpoint/2010/main" val="399385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Ekip çalışması:  </a:t>
            </a:r>
          </a:p>
        </p:txBody>
      </p:sp>
      <p:sp>
        <p:nvSpPr>
          <p:cNvPr id="3" name="İçerik Yer Tutucusu 2"/>
          <p:cNvSpPr>
            <a:spLocks noGrp="1"/>
          </p:cNvSpPr>
          <p:nvPr>
            <p:ph idx="1"/>
          </p:nvPr>
        </p:nvSpPr>
        <p:spPr/>
        <p:txBody>
          <a:bodyPr>
            <a:normAutofit fontScale="62500" lnSpcReduction="20000"/>
          </a:bodyPr>
          <a:lstStyle/>
          <a:p>
            <a:pPr>
              <a:lnSpc>
                <a:spcPct val="170000"/>
              </a:lnSpc>
            </a:pPr>
            <a:r>
              <a:rPr lang="tr-TR" dirty="0"/>
              <a:t>Ekip üyelerinin bilgi ve becerilerinden en iyi şekilde yararlanmayı sağlaması </a:t>
            </a:r>
          </a:p>
          <a:p>
            <a:pPr>
              <a:lnSpc>
                <a:spcPct val="170000"/>
              </a:lnSpc>
            </a:pPr>
            <a:r>
              <a:rPr lang="tr-TR" dirty="0"/>
              <a:t>Sağlık çalışanları arasında haberleşme ve koordinasyon sağlaması</a:t>
            </a:r>
          </a:p>
          <a:p>
            <a:pPr>
              <a:lnSpc>
                <a:spcPct val="170000"/>
              </a:lnSpc>
            </a:pPr>
            <a:r>
              <a:rPr lang="tr-TR" dirty="0"/>
              <a:t>Bilgi ve becerilerin birleşmesiyle sorun çözümünde etki yaratması </a:t>
            </a:r>
          </a:p>
          <a:p>
            <a:pPr>
              <a:lnSpc>
                <a:spcPct val="170000"/>
              </a:lnSpc>
            </a:pPr>
            <a:r>
              <a:rPr lang="tr-TR" dirty="0"/>
              <a:t>Üyeler arasında birlik ve beraberlik sağlaması  </a:t>
            </a:r>
          </a:p>
          <a:p>
            <a:pPr>
              <a:lnSpc>
                <a:spcPct val="170000"/>
              </a:lnSpc>
            </a:pPr>
            <a:r>
              <a:rPr lang="tr-TR" dirty="0"/>
              <a:t>Sorumluluk duygusunun geliştirmesi </a:t>
            </a:r>
          </a:p>
          <a:p>
            <a:pPr>
              <a:lnSpc>
                <a:spcPct val="170000"/>
              </a:lnSpc>
            </a:pPr>
            <a:r>
              <a:rPr lang="tr-TR" dirty="0"/>
              <a:t>Bilimsel gelişme ve denetleme fırsatı vermesi bakımından </a:t>
            </a:r>
            <a:r>
              <a:rPr lang="tr-TR" dirty="0">
                <a:solidFill>
                  <a:srgbClr val="FF0000"/>
                </a:solidFill>
              </a:rPr>
              <a:t>önemlidir. </a:t>
            </a:r>
          </a:p>
        </p:txBody>
      </p:sp>
    </p:spTree>
    <p:extLst>
      <p:ext uri="{BB962C8B-B14F-4D97-AF65-F5344CB8AC3E}">
        <p14:creationId xmlns:p14="http://schemas.microsoft.com/office/powerpoint/2010/main" val="3001416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Ekibin Özellikleri  </a:t>
            </a:r>
          </a:p>
        </p:txBody>
      </p:sp>
      <p:sp>
        <p:nvSpPr>
          <p:cNvPr id="3" name="İçerik Yer Tutucusu 2"/>
          <p:cNvSpPr>
            <a:spLocks noGrp="1"/>
          </p:cNvSpPr>
          <p:nvPr>
            <p:ph idx="1"/>
          </p:nvPr>
        </p:nvSpPr>
        <p:spPr/>
        <p:txBody>
          <a:bodyPr>
            <a:normAutofit fontScale="77500" lnSpcReduction="20000"/>
          </a:bodyPr>
          <a:lstStyle/>
          <a:p>
            <a:r>
              <a:rPr lang="tr-TR" dirty="0"/>
              <a:t>Ekibin etkili çalışması için aşağıdaki özellikleri taşıması gerekir: </a:t>
            </a:r>
          </a:p>
          <a:p>
            <a:pPr marL="64008" indent="0">
              <a:buNone/>
            </a:pPr>
            <a:endParaRPr lang="tr-TR" dirty="0"/>
          </a:p>
          <a:p>
            <a:pPr lvl="1"/>
            <a:r>
              <a:rPr lang="tr-TR" dirty="0"/>
              <a:t>Doğal ve rahatlatıcı bir atmosfer </a:t>
            </a:r>
          </a:p>
          <a:p>
            <a:pPr lvl="1"/>
            <a:r>
              <a:rPr lang="tr-TR" dirty="0"/>
              <a:t>Her üyenin tartışmalara katılımı </a:t>
            </a:r>
          </a:p>
          <a:p>
            <a:pPr lvl="1"/>
            <a:r>
              <a:rPr lang="tr-TR" dirty="0"/>
              <a:t>Ekip görev ve sorumluluklarının üyeler tarafından benimsenmesi </a:t>
            </a:r>
          </a:p>
          <a:p>
            <a:pPr lvl="1"/>
            <a:r>
              <a:rPr lang="tr-TR" dirty="0"/>
              <a:t>Üyelerin birbirlerini dinlemesi, saygı duyması </a:t>
            </a:r>
          </a:p>
          <a:p>
            <a:pPr lvl="1"/>
            <a:r>
              <a:rPr lang="tr-TR" dirty="0"/>
              <a:t>Grup fikrine karşı çıkma özgürlüğünün bulunması </a:t>
            </a:r>
          </a:p>
          <a:p>
            <a:pPr lvl="1"/>
            <a:r>
              <a:rPr lang="tr-TR" dirty="0"/>
              <a:t>Kararların uzlaşma yoluyla alınması </a:t>
            </a:r>
          </a:p>
          <a:p>
            <a:pPr lvl="1"/>
            <a:r>
              <a:rPr lang="tr-TR" dirty="0"/>
              <a:t>Eleştirilerin yapıcı ve sorun gidermeye yönelik olması </a:t>
            </a:r>
          </a:p>
          <a:p>
            <a:pPr lvl="1"/>
            <a:r>
              <a:rPr lang="tr-TR" dirty="0"/>
              <a:t>Lider egemenliğinin olmaması </a:t>
            </a:r>
          </a:p>
          <a:p>
            <a:pPr lvl="1"/>
            <a:r>
              <a:rPr lang="tr-TR" dirty="0"/>
              <a:t>Ekibin kendi kendini denetleme yetkisine sahip olmasıdır.  </a:t>
            </a:r>
          </a:p>
          <a:p>
            <a:pPr marL="64008" indent="0">
              <a:buNone/>
            </a:pPr>
            <a:endParaRPr lang="tr-TR" dirty="0"/>
          </a:p>
        </p:txBody>
      </p:sp>
    </p:spTree>
    <p:extLst>
      <p:ext uri="{BB962C8B-B14F-4D97-AF65-F5344CB8AC3E}">
        <p14:creationId xmlns:p14="http://schemas.microsoft.com/office/powerpoint/2010/main" val="340718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Sağlık Ekibinin Amacı ve Faydaları </a:t>
            </a:r>
          </a:p>
        </p:txBody>
      </p:sp>
      <p:sp>
        <p:nvSpPr>
          <p:cNvPr id="3" name="İçerik Yer Tutucusu 2"/>
          <p:cNvSpPr>
            <a:spLocks noGrp="1"/>
          </p:cNvSpPr>
          <p:nvPr>
            <p:ph idx="1"/>
          </p:nvPr>
        </p:nvSpPr>
        <p:spPr/>
        <p:txBody>
          <a:bodyPr>
            <a:normAutofit fontScale="85000" lnSpcReduction="10000"/>
          </a:bodyPr>
          <a:lstStyle/>
          <a:p>
            <a:pPr>
              <a:lnSpc>
                <a:spcPct val="150000"/>
              </a:lnSpc>
            </a:pPr>
            <a:r>
              <a:rPr lang="tr-TR" sz="2400" dirty="0"/>
              <a:t>Sağlık bakımından sorumlu meslek üyelerinin değişik ve bireysel eğitim almış olmaları ekip çalışmasını engelleyen önemli etkenlerden biridir. </a:t>
            </a:r>
          </a:p>
          <a:p>
            <a:pPr>
              <a:lnSpc>
                <a:spcPct val="150000"/>
              </a:lnSpc>
            </a:pPr>
            <a:r>
              <a:rPr lang="tr-TR" sz="2400" dirty="0"/>
              <a:t>Ekibin verimli çalışması, üyelerin birbirine karşı olan güven ve bağlılığından geçer. </a:t>
            </a:r>
          </a:p>
          <a:p>
            <a:pPr>
              <a:lnSpc>
                <a:spcPct val="150000"/>
              </a:lnSpc>
            </a:pPr>
            <a:r>
              <a:rPr lang="tr-TR" sz="2400" dirty="0"/>
              <a:t>Üyelerin karar verme özelliğinin geliştirilmesinde ekip lideri önemli rol oynar. Ekip lideri idare ile ekip arasındaki iletişimi sağlar. </a:t>
            </a:r>
          </a:p>
          <a:p>
            <a:pPr>
              <a:lnSpc>
                <a:spcPct val="150000"/>
              </a:lnSpc>
            </a:pPr>
            <a:r>
              <a:rPr lang="tr-TR" sz="2400" dirty="0"/>
              <a:t>Liderin bu özellikleri taşıması, ekibin sorumluluklarının farkına varmalarını kolaylaştırır ve iş memnuniyetini arttırır. </a:t>
            </a:r>
          </a:p>
        </p:txBody>
      </p:sp>
    </p:spTree>
    <p:extLst>
      <p:ext uri="{BB962C8B-B14F-4D97-AF65-F5344CB8AC3E}">
        <p14:creationId xmlns:p14="http://schemas.microsoft.com/office/powerpoint/2010/main" val="2498142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nSpc>
                <a:spcPct val="160000"/>
              </a:lnSpc>
            </a:pPr>
            <a:r>
              <a:rPr lang="tr-TR" sz="2600" b="1" dirty="0"/>
              <a:t>Sağlık ekibinin amacı; </a:t>
            </a:r>
            <a:r>
              <a:rPr lang="tr-TR" sz="2600" dirty="0"/>
              <a:t>ihtiyacı olanlara en iyi bakımın verilmesinde, her düzeyden sağlık bakım elemanının kapasitesinden sonuna kadar yararlanmaktır. </a:t>
            </a:r>
          </a:p>
          <a:p>
            <a:pPr>
              <a:lnSpc>
                <a:spcPct val="160000"/>
              </a:lnSpc>
            </a:pPr>
            <a:r>
              <a:rPr lang="tr-TR" sz="2600" dirty="0"/>
              <a:t>Sağlık ekibi bu amacını aşağıdaki hedefleri aracılığıyla gerçekleştirir:  </a:t>
            </a:r>
          </a:p>
          <a:p>
            <a:pPr lvl="1">
              <a:lnSpc>
                <a:spcPct val="160000"/>
              </a:lnSpc>
            </a:pPr>
            <a:r>
              <a:rPr lang="tr-TR" sz="2200" dirty="0"/>
              <a:t>Hastayı ve ailesini ekibin merkezine alma</a:t>
            </a:r>
          </a:p>
          <a:p>
            <a:pPr lvl="1">
              <a:lnSpc>
                <a:spcPct val="160000"/>
              </a:lnSpc>
            </a:pPr>
            <a:r>
              <a:rPr lang="tr-TR" sz="2200" dirty="0"/>
              <a:t>İhtiyacı olanlara en iyi bakımı verme  </a:t>
            </a:r>
          </a:p>
          <a:p>
            <a:pPr lvl="1">
              <a:lnSpc>
                <a:spcPct val="160000"/>
              </a:lnSpc>
            </a:pPr>
            <a:r>
              <a:rPr lang="tr-TR" sz="2200" dirty="0"/>
              <a:t>Ekibin her üyesine gördüğü eğitime uyan görev verme  </a:t>
            </a:r>
          </a:p>
          <a:p>
            <a:pPr lvl="1">
              <a:lnSpc>
                <a:spcPct val="160000"/>
              </a:lnSpc>
            </a:pPr>
            <a:r>
              <a:rPr lang="tr-TR" sz="2200" dirty="0"/>
              <a:t>Ekip çalışması ile ilgili konferansları, bilgi ve deneyimleri paylaşmaktır. </a:t>
            </a:r>
          </a:p>
        </p:txBody>
      </p:sp>
    </p:spTree>
    <p:extLst>
      <p:ext uri="{BB962C8B-B14F-4D97-AF65-F5344CB8AC3E}">
        <p14:creationId xmlns:p14="http://schemas.microsoft.com/office/powerpoint/2010/main" val="2690546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785242"/>
          </a:xfrm>
        </p:spPr>
        <p:txBody>
          <a:bodyPr>
            <a:normAutofit/>
          </a:bodyPr>
          <a:lstStyle/>
          <a:p>
            <a:pPr algn="ctr"/>
            <a:r>
              <a:rPr lang="tr-TR" sz="3600" dirty="0"/>
              <a:t>Sağlık ekibinin faydaları: </a:t>
            </a:r>
          </a:p>
        </p:txBody>
      </p:sp>
      <p:sp>
        <p:nvSpPr>
          <p:cNvPr id="3" name="İçerik Yer Tutucusu 2"/>
          <p:cNvSpPr>
            <a:spLocks noGrp="1"/>
          </p:cNvSpPr>
          <p:nvPr>
            <p:ph idx="1"/>
          </p:nvPr>
        </p:nvSpPr>
        <p:spPr>
          <a:xfrm>
            <a:off x="457200" y="980728"/>
            <a:ext cx="8229600" cy="5877272"/>
          </a:xfrm>
        </p:spPr>
        <p:txBody>
          <a:bodyPr>
            <a:normAutofit fontScale="32500" lnSpcReduction="20000"/>
          </a:bodyPr>
          <a:lstStyle/>
          <a:p>
            <a:pPr marL="64008" indent="0">
              <a:buNone/>
            </a:pPr>
            <a:endParaRPr lang="tr-TR" dirty="0"/>
          </a:p>
          <a:p>
            <a:pPr>
              <a:lnSpc>
                <a:spcPct val="170000"/>
              </a:lnSpc>
            </a:pPr>
            <a:r>
              <a:rPr lang="tr-TR" sz="4900" dirty="0"/>
              <a:t>Sağlık personelinin iş memnuniyetini artırır.  </a:t>
            </a:r>
          </a:p>
          <a:p>
            <a:pPr>
              <a:lnSpc>
                <a:spcPct val="170000"/>
              </a:lnSpc>
            </a:pPr>
            <a:r>
              <a:rPr lang="tr-TR" sz="4900" dirty="0"/>
              <a:t>Hasta bakım kalitesini arttırır.  </a:t>
            </a:r>
          </a:p>
          <a:p>
            <a:pPr>
              <a:lnSpc>
                <a:spcPct val="170000"/>
              </a:lnSpc>
            </a:pPr>
            <a:r>
              <a:rPr lang="tr-TR" sz="4900" dirty="0"/>
              <a:t>Hasta memnuniyetini artırır.  </a:t>
            </a:r>
          </a:p>
          <a:p>
            <a:pPr>
              <a:lnSpc>
                <a:spcPct val="170000"/>
              </a:lnSpc>
            </a:pPr>
            <a:r>
              <a:rPr lang="tr-TR" sz="4900" dirty="0"/>
              <a:t>Hasta bakımındaki maliyeti düşürür.  </a:t>
            </a:r>
          </a:p>
          <a:p>
            <a:pPr>
              <a:lnSpc>
                <a:spcPct val="170000"/>
              </a:lnSpc>
            </a:pPr>
            <a:r>
              <a:rPr lang="tr-TR" sz="4900" dirty="0"/>
              <a:t>Ekip üyelerinin karar alma ve sorumlulukları paylaşma özelliklerini geliştirir.  </a:t>
            </a:r>
          </a:p>
          <a:p>
            <a:pPr>
              <a:lnSpc>
                <a:spcPct val="170000"/>
              </a:lnSpc>
            </a:pPr>
            <a:r>
              <a:rPr lang="tr-TR" sz="4900" dirty="0"/>
              <a:t>Personel gelişimini ve iletişimi arttırır.  </a:t>
            </a:r>
          </a:p>
          <a:p>
            <a:pPr>
              <a:lnSpc>
                <a:spcPct val="170000"/>
              </a:lnSpc>
            </a:pPr>
            <a:r>
              <a:rPr lang="tr-TR" sz="4900" dirty="0"/>
              <a:t>Daha iyi bir çalışma ortamı oluşturur. </a:t>
            </a:r>
          </a:p>
          <a:p>
            <a:pPr>
              <a:lnSpc>
                <a:spcPct val="170000"/>
              </a:lnSpc>
            </a:pPr>
            <a:r>
              <a:rPr lang="tr-TR" sz="4900" dirty="0"/>
              <a:t>Değişime daha çabuk uyum sağlar. </a:t>
            </a:r>
          </a:p>
          <a:p>
            <a:pPr>
              <a:lnSpc>
                <a:spcPct val="170000"/>
              </a:lnSpc>
            </a:pPr>
            <a:r>
              <a:rPr lang="tr-TR" sz="4900" dirty="0"/>
              <a:t>İdari uygulamalara daha az gerek duyulur.  </a:t>
            </a:r>
          </a:p>
          <a:p>
            <a:pPr>
              <a:lnSpc>
                <a:spcPct val="170000"/>
              </a:lnSpc>
            </a:pPr>
            <a:r>
              <a:rPr lang="tr-TR" sz="4900" dirty="0"/>
              <a:t>Gerekli araç gerecin kullanımını ve eksikliklerin saptanmasını sağlar. </a:t>
            </a:r>
          </a:p>
          <a:p>
            <a:pPr>
              <a:lnSpc>
                <a:spcPct val="170000"/>
              </a:lnSpc>
            </a:pPr>
            <a:r>
              <a:rPr lang="tr-TR" sz="4900" dirty="0"/>
              <a:t>Deneyimlerin paylaşılmasını sağlar. </a:t>
            </a:r>
          </a:p>
          <a:p>
            <a:pPr>
              <a:lnSpc>
                <a:spcPct val="170000"/>
              </a:lnSpc>
            </a:pPr>
            <a:r>
              <a:rPr lang="tr-TR" sz="4900" dirty="0"/>
              <a:t>Kişiler arası problemlerin tartışılarak çözümlenmesini sağlar. </a:t>
            </a:r>
          </a:p>
        </p:txBody>
      </p:sp>
    </p:spTree>
    <p:extLst>
      <p:ext uri="{BB962C8B-B14F-4D97-AF65-F5344CB8AC3E}">
        <p14:creationId xmlns:p14="http://schemas.microsoft.com/office/powerpoint/2010/main" val="3190846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Ekip Çalışması İçin Gerekli Koşullar </a:t>
            </a:r>
          </a:p>
        </p:txBody>
      </p:sp>
      <p:sp>
        <p:nvSpPr>
          <p:cNvPr id="3" name="İçerik Yer Tutucusu 2"/>
          <p:cNvSpPr>
            <a:spLocks noGrp="1"/>
          </p:cNvSpPr>
          <p:nvPr>
            <p:ph idx="1"/>
          </p:nvPr>
        </p:nvSpPr>
        <p:spPr/>
        <p:txBody>
          <a:bodyPr>
            <a:normAutofit/>
          </a:bodyPr>
          <a:lstStyle/>
          <a:p>
            <a:pPr>
              <a:lnSpc>
                <a:spcPct val="150000"/>
              </a:lnSpc>
            </a:pPr>
            <a:r>
              <a:rPr lang="tr-TR" sz="2400" dirty="0"/>
              <a:t>Etkili bir ekip çalışması uygulayabilmek için bir takım şartların yerine getirilmesi gerekir. Bu koşullar iki ana başlıkta ele alınır. Bunlar: </a:t>
            </a:r>
          </a:p>
          <a:p>
            <a:pPr>
              <a:lnSpc>
                <a:spcPct val="150000"/>
              </a:lnSpc>
            </a:pPr>
            <a:r>
              <a:rPr lang="tr-TR" sz="2400" dirty="0"/>
              <a:t>Bireysel koşullar</a:t>
            </a:r>
          </a:p>
          <a:p>
            <a:pPr>
              <a:lnSpc>
                <a:spcPct val="150000"/>
              </a:lnSpc>
            </a:pPr>
            <a:r>
              <a:rPr lang="tr-TR" sz="2400" dirty="0"/>
              <a:t>Yönetsel koşullar</a:t>
            </a:r>
          </a:p>
        </p:txBody>
      </p:sp>
    </p:spTree>
    <p:extLst>
      <p:ext uri="{BB962C8B-B14F-4D97-AF65-F5344CB8AC3E}">
        <p14:creationId xmlns:p14="http://schemas.microsoft.com/office/powerpoint/2010/main" val="86843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857250"/>
          </a:xfrm>
        </p:spPr>
        <p:txBody>
          <a:bodyPr>
            <a:normAutofit/>
          </a:bodyPr>
          <a:lstStyle/>
          <a:p>
            <a:pPr algn="ctr"/>
            <a:r>
              <a:rPr lang="tr-TR" dirty="0"/>
              <a:t>Bireysel koşullar </a:t>
            </a:r>
          </a:p>
        </p:txBody>
      </p:sp>
      <p:sp>
        <p:nvSpPr>
          <p:cNvPr id="3" name="İçerik Yer Tutucusu 2"/>
          <p:cNvSpPr>
            <a:spLocks noGrp="1"/>
          </p:cNvSpPr>
          <p:nvPr>
            <p:ph idx="1"/>
          </p:nvPr>
        </p:nvSpPr>
        <p:spPr>
          <a:xfrm>
            <a:off x="457200" y="1700808"/>
            <a:ext cx="8229600" cy="4754000"/>
          </a:xfrm>
        </p:spPr>
        <p:txBody>
          <a:bodyPr>
            <a:noAutofit/>
          </a:bodyPr>
          <a:lstStyle/>
          <a:p>
            <a:pPr>
              <a:lnSpc>
                <a:spcPct val="150000"/>
              </a:lnSpc>
            </a:pPr>
            <a:r>
              <a:rPr lang="tr-TR" sz="2000" b="1" dirty="0"/>
              <a:t>Meslek öncesi eğitim: </a:t>
            </a:r>
            <a:r>
              <a:rPr lang="tr-TR" sz="2000" dirty="0"/>
              <a:t>Ekip çalışmasının uygulanabilmesi, ekip üyelerinin mesleğe giriş için gerekli temel yeterliliklere ve alanıyla ilgili konularda yeterli bilgiye sahip olması gerekir.  </a:t>
            </a:r>
          </a:p>
          <a:p>
            <a:pPr>
              <a:lnSpc>
                <a:spcPct val="150000"/>
              </a:lnSpc>
            </a:pPr>
            <a:r>
              <a:rPr lang="tr-TR" sz="2000" b="1" dirty="0"/>
              <a:t>Eğitim sonrası kendini geliştirme: </a:t>
            </a:r>
            <a:r>
              <a:rPr lang="tr-TR" sz="2000" dirty="0"/>
              <a:t>Sağlık bilimlerindeki gelişmelerin yakından takip edilmesi gereklidir. </a:t>
            </a:r>
          </a:p>
          <a:p>
            <a:pPr>
              <a:lnSpc>
                <a:spcPct val="150000"/>
              </a:lnSpc>
            </a:pPr>
            <a:r>
              <a:rPr lang="tr-TR" sz="2000" b="1" dirty="0"/>
              <a:t>Mesleki değer ve normların geliştirilmesi: </a:t>
            </a:r>
            <a:r>
              <a:rPr lang="tr-TR" sz="2000" dirty="0"/>
              <a:t>Sağlık profesyonellerinin meslek değer ve normlarını, diğer mesleklerin özelliklerini de dikkate alarak geliştirmesi ve benimsemesi gereklidir. </a:t>
            </a:r>
          </a:p>
        </p:txBody>
      </p:sp>
    </p:spTree>
    <p:extLst>
      <p:ext uri="{BB962C8B-B14F-4D97-AF65-F5344CB8AC3E}">
        <p14:creationId xmlns:p14="http://schemas.microsoft.com/office/powerpoint/2010/main" val="545384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857250"/>
          </a:xfrm>
        </p:spPr>
        <p:txBody>
          <a:bodyPr>
            <a:normAutofit/>
          </a:bodyPr>
          <a:lstStyle/>
          <a:p>
            <a:pPr algn="ctr"/>
            <a:r>
              <a:rPr lang="tr-TR" dirty="0"/>
              <a:t>Bireysel koşullar </a:t>
            </a:r>
          </a:p>
        </p:txBody>
      </p:sp>
      <p:sp>
        <p:nvSpPr>
          <p:cNvPr id="3" name="İçerik Yer Tutucusu 2"/>
          <p:cNvSpPr>
            <a:spLocks noGrp="1"/>
          </p:cNvSpPr>
          <p:nvPr>
            <p:ph idx="1"/>
          </p:nvPr>
        </p:nvSpPr>
        <p:spPr>
          <a:xfrm>
            <a:off x="457200" y="1124744"/>
            <a:ext cx="8229600" cy="5330064"/>
          </a:xfrm>
        </p:spPr>
        <p:txBody>
          <a:bodyPr anchor="ctr">
            <a:noAutofit/>
          </a:bodyPr>
          <a:lstStyle/>
          <a:p>
            <a:pPr>
              <a:lnSpc>
                <a:spcPct val="150000"/>
              </a:lnSpc>
            </a:pPr>
            <a:r>
              <a:rPr lang="tr-TR" sz="2000" b="1" dirty="0"/>
              <a:t>Ekip çalışmasına yatkınlık: </a:t>
            </a:r>
            <a:r>
              <a:rPr lang="tr-TR" sz="2000" dirty="0"/>
              <a:t>Sağlık profesyonelleri, ekip yaklaşımının hem kendileri hem de çalıştıkları kurum ve hizmet ettikleri toplum yönünden sağlayacağı yararları kavramaları gerekir. Ekip üyelerinin iletişim becerilerinin gelişmiş olması da gereklidir. </a:t>
            </a:r>
          </a:p>
          <a:p>
            <a:pPr>
              <a:lnSpc>
                <a:spcPct val="150000"/>
              </a:lnSpc>
            </a:pPr>
            <a:r>
              <a:rPr lang="tr-TR" sz="2000" b="1" dirty="0"/>
              <a:t>Tartışmaya, eleştiriye açık olma: </a:t>
            </a:r>
            <a:r>
              <a:rPr lang="tr-TR" sz="2000" dirty="0"/>
              <a:t>Ekip yaklaşımı, tartışmalara odaklanır, tüm fikirlere önem verir ve ortak karar vermeyi ilke edinir. </a:t>
            </a:r>
          </a:p>
        </p:txBody>
      </p:sp>
    </p:spTree>
    <p:extLst>
      <p:ext uri="{BB962C8B-B14F-4D97-AF65-F5344CB8AC3E}">
        <p14:creationId xmlns:p14="http://schemas.microsoft.com/office/powerpoint/2010/main" val="3133002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a:bodyPr>
          <a:lstStyle/>
          <a:p>
            <a:pPr>
              <a:lnSpc>
                <a:spcPct val="150000"/>
              </a:lnSpc>
            </a:pPr>
            <a:r>
              <a:rPr lang="tr-TR" sz="2400" b="1" dirty="0"/>
              <a:t>Ekip; </a:t>
            </a:r>
            <a:r>
              <a:rPr lang="tr-TR" sz="2400" dirty="0"/>
              <a:t>bir amaca ulaşmak için aktiviteleri birbirini etkileyen ve birbirine bağımlı olan iki veya daha fazla kişiden oluşan bir çalışma grubudur. </a:t>
            </a:r>
          </a:p>
          <a:p>
            <a:pPr>
              <a:lnSpc>
                <a:spcPct val="150000"/>
              </a:lnSpc>
            </a:pPr>
            <a:r>
              <a:rPr lang="tr-TR" sz="2400" dirty="0"/>
              <a:t>Ekipte “ben” kavramı yerine “biz” kavramının gelişmiş olması ve mesleki olarak “olgunlaşmış” bireylerin aynı amaca yönelmeleri, etkin ekip çalışmasının temelini oluşturur. </a:t>
            </a:r>
          </a:p>
        </p:txBody>
      </p:sp>
    </p:spTree>
    <p:extLst>
      <p:ext uri="{BB962C8B-B14F-4D97-AF65-F5344CB8AC3E}">
        <p14:creationId xmlns:p14="http://schemas.microsoft.com/office/powerpoint/2010/main" val="4039965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713234"/>
          </a:xfrm>
        </p:spPr>
        <p:txBody>
          <a:bodyPr>
            <a:noAutofit/>
          </a:bodyPr>
          <a:lstStyle/>
          <a:p>
            <a:pPr algn="ctr"/>
            <a:r>
              <a:rPr lang="tr-TR" sz="4400" dirty="0"/>
              <a:t>Yönetsel koşullar </a:t>
            </a:r>
          </a:p>
        </p:txBody>
      </p:sp>
      <p:sp>
        <p:nvSpPr>
          <p:cNvPr id="3" name="İçerik Yer Tutucusu 2"/>
          <p:cNvSpPr>
            <a:spLocks noGrp="1"/>
          </p:cNvSpPr>
          <p:nvPr>
            <p:ph idx="1"/>
          </p:nvPr>
        </p:nvSpPr>
        <p:spPr>
          <a:xfrm>
            <a:off x="457200" y="1124744"/>
            <a:ext cx="8229600" cy="5733256"/>
          </a:xfrm>
        </p:spPr>
        <p:txBody>
          <a:bodyPr>
            <a:normAutofit fontScale="55000" lnSpcReduction="20000"/>
          </a:bodyPr>
          <a:lstStyle/>
          <a:p>
            <a:pPr marL="64008" indent="0">
              <a:lnSpc>
                <a:spcPct val="170000"/>
              </a:lnSpc>
              <a:buNone/>
            </a:pPr>
            <a:endParaRPr lang="tr-TR" dirty="0"/>
          </a:p>
          <a:p>
            <a:pPr>
              <a:lnSpc>
                <a:spcPct val="170000"/>
              </a:lnSpc>
            </a:pPr>
            <a:r>
              <a:rPr lang="tr-TR" b="1" dirty="0"/>
              <a:t>Demokratik yönetim anlayışı: </a:t>
            </a:r>
            <a:r>
              <a:rPr lang="tr-TR" dirty="0"/>
              <a:t>Ekip yaklaşımı, demokratik yönetim anlayışına sahip olan örgütlerde uygulanabilir. Demokratik yönetim, iş görenlerin düşüncelerine önem veren, onları karar süreçlerine ortak eden insana saygılı bir yönetim yaklaşımıdır.  </a:t>
            </a:r>
          </a:p>
          <a:p>
            <a:pPr>
              <a:lnSpc>
                <a:spcPct val="170000"/>
              </a:lnSpc>
            </a:pPr>
            <a:r>
              <a:rPr lang="tr-TR" b="1" dirty="0"/>
              <a:t>Yetki ve sorumlulukların tanımlanması: </a:t>
            </a:r>
            <a:r>
              <a:rPr lang="tr-TR" dirty="0"/>
              <a:t>Ekip üyelerinin tıbbi bakım süreci içindeki, görev çakışmaları ve çatışmaları önleyebilmek için yetki ve sorumluluklarının tanımlanması gereklidir.  </a:t>
            </a:r>
          </a:p>
          <a:p>
            <a:pPr>
              <a:lnSpc>
                <a:spcPct val="170000"/>
              </a:lnSpc>
            </a:pPr>
            <a:r>
              <a:rPr lang="tr-TR" b="1" dirty="0"/>
              <a:t>Yetkilendirme: </a:t>
            </a:r>
            <a:r>
              <a:rPr lang="tr-TR" dirty="0"/>
              <a:t>Ekip üyelerine karar verme ve uygulama yönünde yeterince yetki verilerek ekip üyelerinin özerklik kazanması sağlanmalıdır.  </a:t>
            </a:r>
          </a:p>
          <a:p>
            <a:pPr>
              <a:lnSpc>
                <a:spcPct val="170000"/>
              </a:lnSpc>
            </a:pPr>
            <a:r>
              <a:rPr lang="tr-TR" b="1" dirty="0"/>
              <a:t>Kişilerin kendi kendini geliştirmeleri için ortam sağlanması: </a:t>
            </a:r>
            <a:r>
              <a:rPr lang="tr-TR" dirty="0"/>
              <a:t>Yönetimin, kişilerin kendi kendilerini geliştirebilecekleri, ekip çalışmasının </a:t>
            </a:r>
            <a:r>
              <a:rPr lang="tr-TR" dirty="0" err="1"/>
              <a:t>etkinliliğini</a:t>
            </a:r>
            <a:r>
              <a:rPr lang="tr-TR" dirty="0"/>
              <a:t> arttıracak koşulları sağlaması gereklidir. </a:t>
            </a:r>
          </a:p>
        </p:txBody>
      </p:sp>
    </p:spTree>
    <p:extLst>
      <p:ext uri="{BB962C8B-B14F-4D97-AF65-F5344CB8AC3E}">
        <p14:creationId xmlns:p14="http://schemas.microsoft.com/office/powerpoint/2010/main" val="3377448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nSpc>
                <a:spcPct val="160000"/>
              </a:lnSpc>
            </a:pPr>
            <a:r>
              <a:rPr lang="tr-TR" b="1" dirty="0"/>
              <a:t>Ekip çalışmasındaki en önemli koşulu</a:t>
            </a:r>
            <a:r>
              <a:rPr lang="tr-TR" dirty="0"/>
              <a:t>, üst yönetimin ekip yaklaşımının temel ilkelerini kavraması, benimsemesi ve desteklemesidir. Yönetimin ilgi ve desteği olmadan ekip yaklaşımını uygulamak mümkün olmamaktadır.  </a:t>
            </a:r>
          </a:p>
          <a:p>
            <a:pPr>
              <a:lnSpc>
                <a:spcPct val="160000"/>
              </a:lnSpc>
            </a:pPr>
            <a:r>
              <a:rPr lang="tr-TR" dirty="0"/>
              <a:t>Diğer bir yönetsel koşul, hem yöneticilerin hem de iş görenlerin değişime açık olmaları ve demokratik yönetim anlayışını benimsemesidir.   </a:t>
            </a:r>
          </a:p>
        </p:txBody>
      </p:sp>
    </p:spTree>
    <p:extLst>
      <p:ext uri="{BB962C8B-B14F-4D97-AF65-F5344CB8AC3E}">
        <p14:creationId xmlns:p14="http://schemas.microsoft.com/office/powerpoint/2010/main" val="267926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929258"/>
          </a:xfrm>
        </p:spPr>
        <p:txBody>
          <a:bodyPr>
            <a:normAutofit/>
          </a:bodyPr>
          <a:lstStyle/>
          <a:p>
            <a:pPr algn="ctr"/>
            <a:r>
              <a:rPr lang="tr-TR" sz="3600" dirty="0"/>
              <a:t>Sağlık Ekibi Üyeleri </a:t>
            </a:r>
          </a:p>
        </p:txBody>
      </p:sp>
      <p:sp>
        <p:nvSpPr>
          <p:cNvPr id="3" name="İçerik Yer Tutucusu 2"/>
          <p:cNvSpPr>
            <a:spLocks noGrp="1"/>
          </p:cNvSpPr>
          <p:nvPr>
            <p:ph idx="1"/>
          </p:nvPr>
        </p:nvSpPr>
        <p:spPr>
          <a:xfrm>
            <a:off x="457200" y="1340768"/>
            <a:ext cx="8229600" cy="5400600"/>
          </a:xfrm>
        </p:spPr>
        <p:txBody>
          <a:bodyPr>
            <a:normAutofit fontScale="70000" lnSpcReduction="20000"/>
          </a:bodyPr>
          <a:lstStyle/>
          <a:p>
            <a:r>
              <a:rPr lang="tr-TR" dirty="0"/>
              <a:t>Doktor </a:t>
            </a:r>
          </a:p>
          <a:p>
            <a:r>
              <a:rPr lang="tr-TR" dirty="0"/>
              <a:t>Eczacı </a:t>
            </a:r>
          </a:p>
          <a:p>
            <a:r>
              <a:rPr lang="tr-TR" dirty="0"/>
              <a:t>Diş Hekimi </a:t>
            </a:r>
          </a:p>
          <a:p>
            <a:r>
              <a:rPr lang="tr-TR" dirty="0"/>
              <a:t>Hemşire </a:t>
            </a:r>
          </a:p>
          <a:p>
            <a:r>
              <a:rPr lang="tr-TR" dirty="0"/>
              <a:t>Ebe </a:t>
            </a:r>
          </a:p>
          <a:p>
            <a:r>
              <a:rPr lang="tr-TR" dirty="0"/>
              <a:t>Fizyoterapist </a:t>
            </a:r>
          </a:p>
          <a:p>
            <a:r>
              <a:rPr lang="tr-TR" dirty="0"/>
              <a:t>Diyetisyen </a:t>
            </a:r>
          </a:p>
          <a:p>
            <a:r>
              <a:rPr lang="tr-TR" dirty="0"/>
              <a:t>Psikolog </a:t>
            </a:r>
          </a:p>
          <a:p>
            <a:r>
              <a:rPr lang="tr-TR" dirty="0"/>
              <a:t>Anestezi teknisyeni </a:t>
            </a:r>
          </a:p>
          <a:p>
            <a:r>
              <a:rPr lang="tr-TR" dirty="0" err="1"/>
              <a:t>Laboratuar</a:t>
            </a:r>
            <a:r>
              <a:rPr lang="tr-TR" dirty="0"/>
              <a:t> teknisyeni </a:t>
            </a:r>
          </a:p>
          <a:p>
            <a:r>
              <a:rPr lang="tr-TR" dirty="0"/>
              <a:t>Acil Tıp teknisyeni </a:t>
            </a:r>
          </a:p>
          <a:p>
            <a:r>
              <a:rPr lang="tr-TR" dirty="0"/>
              <a:t>Radyoloji teknisyeni </a:t>
            </a:r>
          </a:p>
          <a:p>
            <a:r>
              <a:rPr lang="tr-TR" dirty="0"/>
              <a:t>Çevre Sağlığı teknisyeni </a:t>
            </a:r>
          </a:p>
          <a:p>
            <a:r>
              <a:rPr lang="tr-TR" dirty="0"/>
              <a:t>Tıbbi sekreter </a:t>
            </a:r>
          </a:p>
          <a:p>
            <a:r>
              <a:rPr lang="tr-TR" dirty="0"/>
              <a:t>Diş teknisyeni </a:t>
            </a:r>
          </a:p>
          <a:p>
            <a:r>
              <a:rPr lang="tr-TR" dirty="0"/>
              <a:t>Ortopedi teknisyeni </a:t>
            </a:r>
          </a:p>
        </p:txBody>
      </p:sp>
    </p:spTree>
    <p:extLst>
      <p:ext uri="{BB962C8B-B14F-4D97-AF65-F5344CB8AC3E}">
        <p14:creationId xmlns:p14="http://schemas.microsoft.com/office/powerpoint/2010/main" val="84405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Son </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36714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a:bodyPr>
          <a:lstStyle/>
          <a:p>
            <a:pPr>
              <a:lnSpc>
                <a:spcPct val="150000"/>
              </a:lnSpc>
            </a:pPr>
            <a:r>
              <a:rPr lang="tr-TR" sz="2400" dirty="0"/>
              <a:t>Sağlık ekibi, hekim, hemşire, diyetisyen, fizyoterapist, psikolog ve sosyal hizmet uzmanları, acil tıp teknisyeni, anestezi teknisyeni ve diğer sağlık teknisyenlerinden oluşur. </a:t>
            </a:r>
          </a:p>
          <a:p>
            <a:pPr>
              <a:lnSpc>
                <a:spcPct val="150000"/>
              </a:lnSpc>
            </a:pPr>
            <a:r>
              <a:rPr lang="tr-TR" sz="2400" dirty="0"/>
              <a:t>Bu sağlık ekibinin bir özelliği, hizmet verirken doğrudan ve yüz yüze etkileşim içinde bulunmasıdır. </a:t>
            </a:r>
          </a:p>
        </p:txBody>
      </p:sp>
    </p:spTree>
    <p:extLst>
      <p:ext uri="{BB962C8B-B14F-4D97-AF65-F5344CB8AC3E}">
        <p14:creationId xmlns:p14="http://schemas.microsoft.com/office/powerpoint/2010/main" val="3936214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chor="ctr">
            <a:normAutofit fontScale="85000" lnSpcReduction="10000"/>
          </a:bodyPr>
          <a:lstStyle/>
          <a:p>
            <a:pPr>
              <a:lnSpc>
                <a:spcPct val="150000"/>
              </a:lnSpc>
            </a:pPr>
            <a:r>
              <a:rPr lang="tr-TR" sz="2400" dirty="0"/>
              <a:t>İdeal bir sağlık ekibi, hasta ve ailesi ile olan ilişkilerinde ortak amaçlar hedeflemiş ve bir bakım planı geliştirmiştir. </a:t>
            </a:r>
          </a:p>
          <a:p>
            <a:pPr>
              <a:lnSpc>
                <a:spcPct val="150000"/>
              </a:lnSpc>
            </a:pPr>
            <a:r>
              <a:rPr lang="tr-TR" sz="2400" dirty="0"/>
              <a:t>Bu planın gerçekleşmesi için her bir meslek üyesi kendi üzerine düşen fakat birbirini tamamlayan hizmeti vermektedir. </a:t>
            </a:r>
          </a:p>
          <a:p>
            <a:pPr>
              <a:lnSpc>
                <a:spcPct val="150000"/>
              </a:lnSpc>
            </a:pPr>
            <a:r>
              <a:rPr lang="tr-TR" sz="2400" dirty="0"/>
              <a:t>Bu plan ekip üyelerinin birbirlerinin hizmetlerini destekler ve üst düzeye çıkarmalarını sağlar. </a:t>
            </a:r>
          </a:p>
          <a:p>
            <a:pPr>
              <a:lnSpc>
                <a:spcPct val="150000"/>
              </a:lnSpc>
            </a:pPr>
            <a:r>
              <a:rPr lang="tr-TR" sz="2400" dirty="0"/>
              <a:t>Bu bağlamda sağlığın değerlendirilmesi ortak bir iş hâline dönüşür. Birey için amaçlanan bakım hedefleri gerçekleşmiş olur. </a:t>
            </a:r>
          </a:p>
          <a:p>
            <a:endParaRPr lang="tr-TR" dirty="0"/>
          </a:p>
        </p:txBody>
      </p:sp>
    </p:spTree>
    <p:extLst>
      <p:ext uri="{BB962C8B-B14F-4D97-AF65-F5344CB8AC3E}">
        <p14:creationId xmlns:p14="http://schemas.microsoft.com/office/powerpoint/2010/main" val="2386848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nSpc>
                <a:spcPct val="160000"/>
              </a:lnSpc>
            </a:pPr>
            <a:r>
              <a:rPr lang="tr-TR" dirty="0"/>
              <a:t>Ekip çalışması sağlık kuruluşlarında yaşanan örgütsel sorunları çözümleyici olmasına rağmen, bu sistemin kurulması, devamı ve yaşatılması güçtür. </a:t>
            </a:r>
          </a:p>
          <a:p>
            <a:pPr>
              <a:lnSpc>
                <a:spcPct val="160000"/>
              </a:lnSpc>
            </a:pPr>
            <a:r>
              <a:rPr lang="tr-TR" dirty="0"/>
              <a:t>Ekip çalışması, sağlık meslekleri üyeleri arasında hizmetlerdeki eksikleri ve tekrarları ortadan kaldırmak için işbirliği yapmayı gerektirir. </a:t>
            </a:r>
          </a:p>
          <a:p>
            <a:pPr>
              <a:lnSpc>
                <a:spcPct val="160000"/>
              </a:lnSpc>
            </a:pPr>
            <a:r>
              <a:rPr lang="tr-TR" dirty="0"/>
              <a:t>Ekip çalışması ile hasta sorunlarının çözümü için tüm yeteneklerin dağılımı en iyi şekilde yapılır. </a:t>
            </a:r>
          </a:p>
        </p:txBody>
      </p:sp>
    </p:spTree>
    <p:extLst>
      <p:ext uri="{BB962C8B-B14F-4D97-AF65-F5344CB8AC3E}">
        <p14:creationId xmlns:p14="http://schemas.microsoft.com/office/powerpoint/2010/main" val="3943340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Ekip çalışmasını: </a:t>
            </a:r>
          </a:p>
        </p:txBody>
      </p:sp>
      <p:sp>
        <p:nvSpPr>
          <p:cNvPr id="3" name="İçerik Yer Tutucusu 2"/>
          <p:cNvSpPr>
            <a:spLocks noGrp="1"/>
          </p:cNvSpPr>
          <p:nvPr>
            <p:ph idx="1"/>
          </p:nvPr>
        </p:nvSpPr>
        <p:spPr/>
        <p:txBody>
          <a:bodyPr>
            <a:normAutofit fontScale="70000" lnSpcReduction="20000"/>
          </a:bodyPr>
          <a:lstStyle/>
          <a:p>
            <a:pPr marL="64008" indent="0">
              <a:buNone/>
            </a:pPr>
            <a:endParaRPr lang="tr-TR" dirty="0"/>
          </a:p>
          <a:p>
            <a:pPr>
              <a:lnSpc>
                <a:spcPct val="160000"/>
              </a:lnSpc>
            </a:pPr>
            <a:r>
              <a:rPr lang="tr-TR" dirty="0"/>
              <a:t>Değişik araçların kullanımında deneyimli</a:t>
            </a:r>
          </a:p>
          <a:p>
            <a:pPr>
              <a:lnSpc>
                <a:spcPct val="160000"/>
              </a:lnSpc>
            </a:pPr>
            <a:r>
              <a:rPr lang="tr-TR" dirty="0"/>
              <a:t>Ortak sorunlar çerçevesinde işbölümü yapmış  </a:t>
            </a:r>
          </a:p>
          <a:p>
            <a:pPr>
              <a:lnSpc>
                <a:spcPct val="160000"/>
              </a:lnSpc>
            </a:pPr>
            <a:r>
              <a:rPr lang="tr-TR" dirty="0"/>
              <a:t>Her üyesi kendi bilgi ve becerisini bağımsızca kullanabilen  </a:t>
            </a:r>
          </a:p>
          <a:p>
            <a:pPr>
              <a:lnSpc>
                <a:spcPct val="160000"/>
              </a:lnSpc>
            </a:pPr>
            <a:r>
              <a:rPr lang="tr-TR" dirty="0"/>
              <a:t>Birbirleri ile sürekli iletişim hâlinde </a:t>
            </a:r>
          </a:p>
          <a:p>
            <a:pPr>
              <a:lnSpc>
                <a:spcPct val="160000"/>
              </a:lnSpc>
            </a:pPr>
            <a:r>
              <a:rPr lang="tr-TR" dirty="0"/>
              <a:t>Konularını diğer ekip üyelerinin görevlerinden doğan kısıtlamaları göz önüne alarak inceleyen ve ortaya çıkan sonuca ekip ruhu ile yaklaşan </a:t>
            </a:r>
            <a:r>
              <a:rPr lang="tr-TR" b="1" dirty="0"/>
              <a:t>insan topluluğudur diye tanımlayabiliriz. </a:t>
            </a:r>
          </a:p>
        </p:txBody>
      </p:sp>
    </p:spTree>
    <p:extLst>
      <p:ext uri="{BB962C8B-B14F-4D97-AF65-F5344CB8AC3E}">
        <p14:creationId xmlns:p14="http://schemas.microsoft.com/office/powerpoint/2010/main" val="492236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556792"/>
            <a:ext cx="8229600" cy="4898016"/>
          </a:xfrm>
        </p:spPr>
        <p:txBody>
          <a:bodyPr>
            <a:normAutofit fontScale="62500" lnSpcReduction="20000"/>
          </a:bodyPr>
          <a:lstStyle/>
          <a:p>
            <a:pPr>
              <a:lnSpc>
                <a:spcPct val="170000"/>
              </a:lnSpc>
            </a:pPr>
            <a:r>
              <a:rPr lang="tr-TR" dirty="0"/>
              <a:t>Bir ekip tesadüfen ya da zorunlu olarak bir araya gelmiş meslek üyelerinden oluşmaz.</a:t>
            </a:r>
          </a:p>
          <a:p>
            <a:pPr>
              <a:lnSpc>
                <a:spcPct val="170000"/>
              </a:lnSpc>
            </a:pPr>
            <a:r>
              <a:rPr lang="tr-TR" dirty="0"/>
              <a:t>Ekip tamamen bilgi, beceri, deneyim ve uzmanlıklarıyla katkıda bulunabilecek bilinçli kişilerden oluşur. </a:t>
            </a:r>
          </a:p>
          <a:p>
            <a:pPr>
              <a:lnSpc>
                <a:spcPct val="170000"/>
              </a:lnSpc>
            </a:pPr>
            <a:r>
              <a:rPr lang="tr-TR" dirty="0"/>
              <a:t>Bu özelliklere sahip kişilerden oluşan bir ekip sorunun tanımlanması, veri toplanması, sorunun değerlendirilmesi, amaçların belirlenmesi, sonuçların öngörülmesi ve sorunun çözümü gibi düşünce sistemi üzerine kurulmuştur. </a:t>
            </a:r>
          </a:p>
          <a:p>
            <a:pPr>
              <a:lnSpc>
                <a:spcPct val="170000"/>
              </a:lnSpc>
            </a:pPr>
            <a:r>
              <a:rPr lang="tr-TR" dirty="0"/>
              <a:t>Sonuçtan ekibin sorumlu olabilmesi için tüm faaliyetler birbiriyle bütünleşmiş olmalıdır.  </a:t>
            </a:r>
          </a:p>
        </p:txBody>
      </p:sp>
    </p:spTree>
    <p:extLst>
      <p:ext uri="{BB962C8B-B14F-4D97-AF65-F5344CB8AC3E}">
        <p14:creationId xmlns:p14="http://schemas.microsoft.com/office/powerpoint/2010/main" val="2007962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582" t="16270" r="35299" b="14682"/>
          <a:stretch/>
        </p:blipFill>
        <p:spPr bwMode="auto">
          <a:xfrm>
            <a:off x="1928285" y="43088"/>
            <a:ext cx="5287430" cy="6814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0016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Ekip Çalışmasının Önemi </a:t>
            </a:r>
          </a:p>
        </p:txBody>
      </p:sp>
      <p:sp>
        <p:nvSpPr>
          <p:cNvPr id="3" name="İçerik Yer Tutucusu 2"/>
          <p:cNvSpPr>
            <a:spLocks noGrp="1"/>
          </p:cNvSpPr>
          <p:nvPr>
            <p:ph idx="1"/>
          </p:nvPr>
        </p:nvSpPr>
        <p:spPr/>
        <p:txBody>
          <a:bodyPr>
            <a:normAutofit/>
          </a:bodyPr>
          <a:lstStyle/>
          <a:p>
            <a:pPr>
              <a:lnSpc>
                <a:spcPct val="150000"/>
              </a:lnSpc>
            </a:pPr>
            <a:r>
              <a:rPr lang="tr-TR" sz="2000" dirty="0"/>
              <a:t>Dünya Sağlık Örgütü, (WHO) sağlık sisteminin gelişmesi için sağlık sektörünün uyum içinde olmasını öngörmektedir ve değişik alanlardaki sağlık personelinin, iş bölümü ve iş birliği içinde olması gerekir. </a:t>
            </a:r>
          </a:p>
          <a:p>
            <a:pPr>
              <a:lnSpc>
                <a:spcPct val="150000"/>
              </a:lnSpc>
            </a:pPr>
            <a:r>
              <a:rPr lang="tr-TR" sz="2000" dirty="0"/>
              <a:t>Alma-Ata Bildirgesinin 9. Maddesinde de etkin bir sağlık hizmeti sunmanın önemli öğelerinden birinin "ekip çalışması" olduğu vurgulanmıştır. </a:t>
            </a:r>
          </a:p>
        </p:txBody>
      </p:sp>
    </p:spTree>
    <p:extLst>
      <p:ext uri="{BB962C8B-B14F-4D97-AF65-F5344CB8AC3E}">
        <p14:creationId xmlns:p14="http://schemas.microsoft.com/office/powerpoint/2010/main" val="22683541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 EKLEMLER</Template>
  <TotalTime>188</TotalTime>
  <Words>1171</Words>
  <Application>Microsoft Macintosh PowerPoint</Application>
  <PresentationFormat>Ekran Gösterisi (4:3)</PresentationFormat>
  <Paragraphs>116</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Century Gothic</vt:lpstr>
      <vt:lpstr>Verdana</vt:lpstr>
      <vt:lpstr>Wingdings 2</vt:lpstr>
      <vt:lpstr>Canlı</vt:lpstr>
      <vt:lpstr>EKİP ÇALIŞMASI </vt:lpstr>
      <vt:lpstr>PowerPoint Sunusu</vt:lpstr>
      <vt:lpstr>PowerPoint Sunusu</vt:lpstr>
      <vt:lpstr>PowerPoint Sunusu</vt:lpstr>
      <vt:lpstr>PowerPoint Sunusu</vt:lpstr>
      <vt:lpstr>Ekip çalışmasını: </vt:lpstr>
      <vt:lpstr>PowerPoint Sunusu</vt:lpstr>
      <vt:lpstr>PowerPoint Sunusu</vt:lpstr>
      <vt:lpstr>Ekip Çalışmasının Önemi </vt:lpstr>
      <vt:lpstr>PowerPoint Sunusu</vt:lpstr>
      <vt:lpstr>PowerPoint Sunusu</vt:lpstr>
      <vt:lpstr>Ekip çalışması:  </vt:lpstr>
      <vt:lpstr>Ekibin Özellikleri  </vt:lpstr>
      <vt:lpstr>Sağlık Ekibinin Amacı ve Faydaları </vt:lpstr>
      <vt:lpstr>PowerPoint Sunusu</vt:lpstr>
      <vt:lpstr>Sağlık ekibinin faydaları: </vt:lpstr>
      <vt:lpstr>Ekip Çalışması İçin Gerekli Koşullar </vt:lpstr>
      <vt:lpstr>Bireysel koşullar </vt:lpstr>
      <vt:lpstr>Bireysel koşullar </vt:lpstr>
      <vt:lpstr>Yönetsel koşullar </vt:lpstr>
      <vt:lpstr>PowerPoint Sunusu</vt:lpstr>
      <vt:lpstr>Sağlık Ekibi Üyeleri </vt:lpstr>
      <vt:lpstr>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EKİP ÇALIŞMASI </dc:title>
  <dc:creator>Seda KARAMAN</dc:creator>
  <cp:lastModifiedBy>Seda KARAMAN</cp:lastModifiedBy>
  <cp:revision>37</cp:revision>
  <dcterms:created xsi:type="dcterms:W3CDTF">2019-11-06T08:19:44Z</dcterms:created>
  <dcterms:modified xsi:type="dcterms:W3CDTF">2022-12-16T07:39:00Z</dcterms:modified>
</cp:coreProperties>
</file>