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handoutMasterIdLst>
    <p:handoutMasterId r:id="rId49"/>
  </p:handoutMasterIdLst>
  <p:sldIdLst>
    <p:sldId id="256" r:id="rId2"/>
    <p:sldId id="349" r:id="rId3"/>
    <p:sldId id="257" r:id="rId4"/>
    <p:sldId id="322" r:id="rId5"/>
    <p:sldId id="262" r:id="rId6"/>
    <p:sldId id="296" r:id="rId7"/>
    <p:sldId id="341" r:id="rId8"/>
    <p:sldId id="359" r:id="rId9"/>
    <p:sldId id="258" r:id="rId10"/>
    <p:sldId id="259" r:id="rId11"/>
    <p:sldId id="323" r:id="rId12"/>
    <p:sldId id="261" r:id="rId13"/>
    <p:sldId id="264" r:id="rId14"/>
    <p:sldId id="326" r:id="rId15"/>
    <p:sldId id="333" r:id="rId16"/>
    <p:sldId id="360" r:id="rId17"/>
    <p:sldId id="354" r:id="rId18"/>
    <p:sldId id="350" r:id="rId19"/>
    <p:sldId id="266" r:id="rId20"/>
    <p:sldId id="267" r:id="rId21"/>
    <p:sldId id="268" r:id="rId22"/>
    <p:sldId id="269" r:id="rId23"/>
    <p:sldId id="343" r:id="rId24"/>
    <p:sldId id="327" r:id="rId25"/>
    <p:sldId id="342" r:id="rId26"/>
    <p:sldId id="334" r:id="rId27"/>
    <p:sldId id="335" r:id="rId28"/>
    <p:sldId id="336" r:id="rId29"/>
    <p:sldId id="277" r:id="rId30"/>
    <p:sldId id="280" r:id="rId31"/>
    <p:sldId id="329" r:id="rId32"/>
    <p:sldId id="281" r:id="rId33"/>
    <p:sldId id="344" r:id="rId34"/>
    <p:sldId id="330" r:id="rId35"/>
    <p:sldId id="309" r:id="rId36"/>
    <p:sldId id="310" r:id="rId37"/>
    <p:sldId id="311" r:id="rId38"/>
    <p:sldId id="332" r:id="rId39"/>
    <p:sldId id="356" r:id="rId40"/>
    <p:sldId id="357" r:id="rId41"/>
    <p:sldId id="286" r:id="rId42"/>
    <p:sldId id="331" r:id="rId43"/>
    <p:sldId id="294" r:id="rId44"/>
    <p:sldId id="358" r:id="rId45"/>
    <p:sldId id="287" r:id="rId46"/>
    <p:sldId id="339" r:id="rId47"/>
  </p:sldIdLst>
  <p:sldSz cx="9144000" cy="6858000" type="screen4x3"/>
  <p:notesSz cx="6815138" cy="99425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8768" autoAdjust="0"/>
  </p:normalViewPr>
  <p:slideViewPr>
    <p:cSldViewPr>
      <p:cViewPr>
        <p:scale>
          <a:sx n="60" d="100"/>
          <a:sy n="60" d="100"/>
        </p:scale>
        <p:origin x="-165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5CA62C-ADED-4B76-9FD0-DD91E86A9B2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C34F1B66-39DE-4C30-8FF0-E7752ACA06AD}">
      <dgm:prSet/>
      <dgm:spPr/>
      <dgm:t>
        <a:bodyPr/>
        <a:lstStyle/>
        <a:p>
          <a:pPr rtl="0"/>
          <a:r>
            <a:rPr lang="tr-TR" b="0" i="0" baseline="0" dirty="0" smtClean="0">
              <a:solidFill>
                <a:schemeClr val="tx1"/>
              </a:solidFill>
            </a:rPr>
            <a:t>Dokunun normal fizyolojik yapısı herhangi bir yaralanma ile bozulduğunda </a:t>
          </a:r>
          <a:r>
            <a:rPr lang="tr-TR" b="0" i="0" baseline="0" dirty="0" err="1" smtClean="0">
              <a:solidFill>
                <a:schemeClr val="tx1"/>
              </a:solidFill>
            </a:rPr>
            <a:t>inflamasyon</a:t>
          </a:r>
          <a:r>
            <a:rPr lang="tr-TR" b="0" i="0" baseline="0" dirty="0" smtClean="0">
              <a:solidFill>
                <a:schemeClr val="tx1"/>
              </a:solidFill>
            </a:rPr>
            <a:t> başlar</a:t>
          </a:r>
          <a:endParaRPr lang="tr-TR" dirty="0">
            <a:solidFill>
              <a:schemeClr val="tx1"/>
            </a:solidFill>
          </a:endParaRPr>
        </a:p>
      </dgm:t>
    </dgm:pt>
    <dgm:pt modelId="{AE316482-9D42-4719-914C-32C208233A96}" type="parTrans" cxnId="{97067315-00AC-4BA4-A56B-6F3E538DFE7A}">
      <dgm:prSet/>
      <dgm:spPr/>
      <dgm:t>
        <a:bodyPr/>
        <a:lstStyle/>
        <a:p>
          <a:endParaRPr lang="tr-TR"/>
        </a:p>
      </dgm:t>
    </dgm:pt>
    <dgm:pt modelId="{67D049C5-7924-4BA2-9F2D-FF8C303F8AC5}" type="sibTrans" cxnId="{97067315-00AC-4BA4-A56B-6F3E538DFE7A}">
      <dgm:prSet/>
      <dgm:spPr/>
      <dgm:t>
        <a:bodyPr/>
        <a:lstStyle/>
        <a:p>
          <a:endParaRPr lang="tr-TR"/>
        </a:p>
      </dgm:t>
    </dgm:pt>
    <dgm:pt modelId="{FE4D69E6-F239-4115-9CDC-A983E07FCE90}" type="pres">
      <dgm:prSet presAssocID="{875CA62C-ADED-4B76-9FD0-DD91E86A9B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4D7CE95-BA08-489C-A124-A02D8DB57AF8}" type="pres">
      <dgm:prSet presAssocID="{C34F1B66-39DE-4C30-8FF0-E7752ACA06AD}" presName="parentText" presStyleLbl="node1" presStyleIdx="0" presStyleCnt="1" custLinFactNeighborY="698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7067315-00AC-4BA4-A56B-6F3E538DFE7A}" srcId="{875CA62C-ADED-4B76-9FD0-DD91E86A9B2D}" destId="{C34F1B66-39DE-4C30-8FF0-E7752ACA06AD}" srcOrd="0" destOrd="0" parTransId="{AE316482-9D42-4719-914C-32C208233A96}" sibTransId="{67D049C5-7924-4BA2-9F2D-FF8C303F8AC5}"/>
    <dgm:cxn modelId="{E1917C07-A45E-4E58-B3BA-B72C76FC9000}" type="presOf" srcId="{C34F1B66-39DE-4C30-8FF0-E7752ACA06AD}" destId="{F4D7CE95-BA08-489C-A124-A02D8DB57AF8}" srcOrd="0" destOrd="0" presId="urn:microsoft.com/office/officeart/2005/8/layout/vList2"/>
    <dgm:cxn modelId="{BE1DBF15-68C3-4E4B-816D-DA9D5BA66AB6}" type="presOf" srcId="{875CA62C-ADED-4B76-9FD0-DD91E86A9B2D}" destId="{FE4D69E6-F239-4115-9CDC-A983E07FCE90}" srcOrd="0" destOrd="0" presId="urn:microsoft.com/office/officeart/2005/8/layout/vList2"/>
    <dgm:cxn modelId="{D53D42B5-B6AB-495E-839B-D64CA59555ED}" type="presParOf" srcId="{FE4D69E6-F239-4115-9CDC-A983E07FCE90}" destId="{F4D7CE95-BA08-489C-A124-A02D8DB57A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C1741E-2A46-43B1-B97D-93DBC4CE79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45A93C6-43D2-451B-B00F-CBC2D22A272E}">
      <dgm:prSet custT="1"/>
      <dgm:spPr/>
      <dgm:t>
        <a:bodyPr/>
        <a:lstStyle/>
        <a:p>
          <a:pPr rtl="0"/>
          <a:r>
            <a:rPr lang="tr-TR" sz="4400" b="1" dirty="0" smtClean="0">
              <a:solidFill>
                <a:schemeClr val="tx1"/>
              </a:solidFill>
            </a:rPr>
            <a:t>SKAR</a:t>
          </a:r>
          <a:endParaRPr lang="tr-TR" sz="4400" b="1" dirty="0">
            <a:solidFill>
              <a:schemeClr val="tx1"/>
            </a:solidFill>
          </a:endParaRPr>
        </a:p>
      </dgm:t>
    </dgm:pt>
    <dgm:pt modelId="{FE43604D-B088-4F38-BC79-9238FE430409}" type="parTrans" cxnId="{89F7E329-E4E6-4550-801E-29DEFBC53725}">
      <dgm:prSet/>
      <dgm:spPr/>
      <dgm:t>
        <a:bodyPr/>
        <a:lstStyle/>
        <a:p>
          <a:endParaRPr lang="tr-TR"/>
        </a:p>
      </dgm:t>
    </dgm:pt>
    <dgm:pt modelId="{7BDE6456-36CD-4A71-9607-DF45E28D8339}" type="sibTrans" cxnId="{89F7E329-E4E6-4550-801E-29DEFBC53725}">
      <dgm:prSet/>
      <dgm:spPr/>
      <dgm:t>
        <a:bodyPr/>
        <a:lstStyle/>
        <a:p>
          <a:endParaRPr lang="tr-TR"/>
        </a:p>
      </dgm:t>
    </dgm:pt>
    <dgm:pt modelId="{42CFA584-81AE-4A64-896A-A7895AB2D0A9}" type="pres">
      <dgm:prSet presAssocID="{11C1741E-2A46-43B1-B97D-93DBC4CE79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5FD56AF-629C-40DD-A54E-CC05F2F0EC35}" type="pres">
      <dgm:prSet presAssocID="{F45A93C6-43D2-451B-B00F-CBC2D22A272E}" presName="parentText" presStyleLbl="node1" presStyleIdx="0" presStyleCnt="1" custLinFactNeighborY="1700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09BBC9A-6222-422C-8FDB-57F5F876955A}" type="presOf" srcId="{11C1741E-2A46-43B1-B97D-93DBC4CE795B}" destId="{42CFA584-81AE-4A64-896A-A7895AB2D0A9}" srcOrd="0" destOrd="0" presId="urn:microsoft.com/office/officeart/2005/8/layout/vList2"/>
    <dgm:cxn modelId="{E969A913-4BB7-40C7-9B83-E78B56EA6EA7}" type="presOf" srcId="{F45A93C6-43D2-451B-B00F-CBC2D22A272E}" destId="{65FD56AF-629C-40DD-A54E-CC05F2F0EC35}" srcOrd="0" destOrd="0" presId="urn:microsoft.com/office/officeart/2005/8/layout/vList2"/>
    <dgm:cxn modelId="{89F7E329-E4E6-4550-801E-29DEFBC53725}" srcId="{11C1741E-2A46-43B1-B97D-93DBC4CE795B}" destId="{F45A93C6-43D2-451B-B00F-CBC2D22A272E}" srcOrd="0" destOrd="0" parTransId="{FE43604D-B088-4F38-BC79-9238FE430409}" sibTransId="{7BDE6456-36CD-4A71-9607-DF45E28D8339}"/>
    <dgm:cxn modelId="{DD54820A-6692-4D7B-8F6A-2ECFBDF02BF2}" type="presParOf" srcId="{42CFA584-81AE-4A64-896A-A7895AB2D0A9}" destId="{65FD56AF-629C-40DD-A54E-CC05F2F0EC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C1741E-2A46-43B1-B97D-93DBC4CE79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45A93C6-43D2-451B-B00F-CBC2D22A272E}">
      <dgm:prSet custT="1"/>
      <dgm:spPr/>
      <dgm:t>
        <a:bodyPr/>
        <a:lstStyle/>
        <a:p>
          <a:pPr rtl="0"/>
          <a:r>
            <a:rPr lang="tr-TR" sz="4400" b="1" dirty="0" smtClean="0">
              <a:solidFill>
                <a:schemeClr val="tx1"/>
              </a:solidFill>
            </a:rPr>
            <a:t>SKAR</a:t>
          </a:r>
          <a:endParaRPr lang="tr-TR" sz="4400" b="1" dirty="0">
            <a:solidFill>
              <a:schemeClr val="tx1"/>
            </a:solidFill>
          </a:endParaRPr>
        </a:p>
      </dgm:t>
    </dgm:pt>
    <dgm:pt modelId="{FE43604D-B088-4F38-BC79-9238FE430409}" type="parTrans" cxnId="{89F7E329-E4E6-4550-801E-29DEFBC53725}">
      <dgm:prSet/>
      <dgm:spPr/>
      <dgm:t>
        <a:bodyPr/>
        <a:lstStyle/>
        <a:p>
          <a:endParaRPr lang="tr-TR"/>
        </a:p>
      </dgm:t>
    </dgm:pt>
    <dgm:pt modelId="{7BDE6456-36CD-4A71-9607-DF45E28D8339}" type="sibTrans" cxnId="{89F7E329-E4E6-4550-801E-29DEFBC53725}">
      <dgm:prSet/>
      <dgm:spPr/>
      <dgm:t>
        <a:bodyPr/>
        <a:lstStyle/>
        <a:p>
          <a:endParaRPr lang="tr-TR"/>
        </a:p>
      </dgm:t>
    </dgm:pt>
    <dgm:pt modelId="{42CFA584-81AE-4A64-896A-A7895AB2D0A9}" type="pres">
      <dgm:prSet presAssocID="{11C1741E-2A46-43B1-B97D-93DBC4CE79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5FD56AF-629C-40DD-A54E-CC05F2F0EC35}" type="pres">
      <dgm:prSet presAssocID="{F45A93C6-43D2-451B-B00F-CBC2D22A272E}" presName="parentText" presStyleLbl="node1" presStyleIdx="0" presStyleCnt="1" custLinFactNeighborY="1700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2D99590-E881-46D5-AB58-94BFD02A5261}" type="presOf" srcId="{F45A93C6-43D2-451B-B00F-CBC2D22A272E}" destId="{65FD56AF-629C-40DD-A54E-CC05F2F0EC35}" srcOrd="0" destOrd="0" presId="urn:microsoft.com/office/officeart/2005/8/layout/vList2"/>
    <dgm:cxn modelId="{DCA0549B-C7DD-4E8C-9BD5-74E53227F923}" type="presOf" srcId="{11C1741E-2A46-43B1-B97D-93DBC4CE795B}" destId="{42CFA584-81AE-4A64-896A-A7895AB2D0A9}" srcOrd="0" destOrd="0" presId="urn:microsoft.com/office/officeart/2005/8/layout/vList2"/>
    <dgm:cxn modelId="{89F7E329-E4E6-4550-801E-29DEFBC53725}" srcId="{11C1741E-2A46-43B1-B97D-93DBC4CE795B}" destId="{F45A93C6-43D2-451B-B00F-CBC2D22A272E}" srcOrd="0" destOrd="0" parTransId="{FE43604D-B088-4F38-BC79-9238FE430409}" sibTransId="{7BDE6456-36CD-4A71-9607-DF45E28D8339}"/>
    <dgm:cxn modelId="{8E8A8CF9-A4D4-4227-B242-030358EEF3BA}" type="presParOf" srcId="{42CFA584-81AE-4A64-896A-A7895AB2D0A9}" destId="{65FD56AF-629C-40DD-A54E-CC05F2F0EC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7E8361-4582-4BEF-9CC3-BA1E6220510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4ACAD0D-BD02-4FD0-B4FA-F2BBF9129604}">
      <dgm:prSet phldrT="[Metin]"/>
      <dgm:spPr/>
      <dgm:t>
        <a:bodyPr/>
        <a:lstStyle/>
        <a:p>
          <a:r>
            <a:rPr lang="tr-TR" dirty="0" err="1" smtClean="0"/>
            <a:t>İnterkapiller</a:t>
          </a:r>
          <a:r>
            <a:rPr lang="tr-TR" dirty="0" smtClean="0"/>
            <a:t> basıncın yükselmesine</a:t>
          </a:r>
          <a:endParaRPr lang="tr-TR" dirty="0"/>
        </a:p>
      </dgm:t>
    </dgm:pt>
    <dgm:pt modelId="{3B1EE517-90B9-479D-B375-CCE847397579}" type="parTrans" cxnId="{C5CEFA30-5B1B-452A-A36C-08F9F903A8F6}">
      <dgm:prSet/>
      <dgm:spPr/>
      <dgm:t>
        <a:bodyPr/>
        <a:lstStyle/>
        <a:p>
          <a:endParaRPr lang="tr-TR"/>
        </a:p>
      </dgm:t>
    </dgm:pt>
    <dgm:pt modelId="{3C6E9DBA-7774-4AF7-83A8-5DB15ABB22A7}" type="sibTrans" cxnId="{C5CEFA30-5B1B-452A-A36C-08F9F903A8F6}">
      <dgm:prSet/>
      <dgm:spPr/>
      <dgm:t>
        <a:bodyPr/>
        <a:lstStyle/>
        <a:p>
          <a:endParaRPr lang="tr-TR"/>
        </a:p>
      </dgm:t>
    </dgm:pt>
    <dgm:pt modelId="{7B3FE994-965D-4310-913F-F7A2DFF0B7A6}">
      <dgm:prSet phldrT="[Metin]"/>
      <dgm:spPr/>
      <dgm:t>
        <a:bodyPr/>
        <a:lstStyle/>
        <a:p>
          <a:r>
            <a:rPr lang="tr-TR" dirty="0" err="1" smtClean="0"/>
            <a:t>Vazodilatasyon</a:t>
          </a:r>
          <a:endParaRPr lang="tr-TR" dirty="0"/>
        </a:p>
      </dgm:t>
    </dgm:pt>
    <dgm:pt modelId="{592E7428-A78E-433C-9C52-4EC807B6423F}" type="sibTrans" cxnId="{8D60A2CE-FAFC-4E5F-8FCE-3FBD0265B9AC}">
      <dgm:prSet/>
      <dgm:spPr/>
      <dgm:t>
        <a:bodyPr/>
        <a:lstStyle/>
        <a:p>
          <a:endParaRPr lang="tr-TR"/>
        </a:p>
      </dgm:t>
    </dgm:pt>
    <dgm:pt modelId="{EDC55970-3996-4CE1-9397-BEB874F3BC26}" type="parTrans" cxnId="{8D60A2CE-FAFC-4E5F-8FCE-3FBD0265B9AC}">
      <dgm:prSet/>
      <dgm:spPr/>
      <dgm:t>
        <a:bodyPr/>
        <a:lstStyle/>
        <a:p>
          <a:endParaRPr lang="tr-TR"/>
        </a:p>
      </dgm:t>
    </dgm:pt>
    <dgm:pt modelId="{4A290570-B9D2-49C5-BC18-BFB1DC7E2059}">
      <dgm:prSet/>
      <dgm:spPr/>
      <dgm:t>
        <a:bodyPr/>
        <a:lstStyle/>
        <a:p>
          <a:r>
            <a:rPr lang="tr-TR" dirty="0" err="1" smtClean="0"/>
            <a:t>Kapillerlerde</a:t>
          </a:r>
          <a:r>
            <a:rPr lang="tr-TR" dirty="0" smtClean="0"/>
            <a:t> kan miktarında artışa </a:t>
          </a:r>
          <a:endParaRPr lang="tr-TR" dirty="0"/>
        </a:p>
      </dgm:t>
    </dgm:pt>
    <dgm:pt modelId="{5C44AD4D-0C18-46FC-A168-5FD2ADA54CEF}" type="parTrans" cxnId="{8D5B593C-BB2C-4319-AE0C-A20AB63966FC}">
      <dgm:prSet/>
      <dgm:spPr/>
      <dgm:t>
        <a:bodyPr/>
        <a:lstStyle/>
        <a:p>
          <a:endParaRPr lang="tr-TR"/>
        </a:p>
      </dgm:t>
    </dgm:pt>
    <dgm:pt modelId="{A7DDBE97-FC57-4644-B4FF-BC549DF0BE10}" type="sibTrans" cxnId="{8D5B593C-BB2C-4319-AE0C-A20AB63966FC}">
      <dgm:prSet/>
      <dgm:spPr/>
      <dgm:t>
        <a:bodyPr/>
        <a:lstStyle/>
        <a:p>
          <a:endParaRPr lang="tr-TR"/>
        </a:p>
      </dgm:t>
    </dgm:pt>
    <dgm:pt modelId="{C1B4B479-8170-4579-9A1F-01ADDE9EE8AE}" type="pres">
      <dgm:prSet presAssocID="{117E8361-4582-4BEF-9CC3-BA1E6220510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89FCD47-4C87-403D-A59F-EF54BCB91BFB}" type="pres">
      <dgm:prSet presAssocID="{7B3FE994-965D-4310-913F-F7A2DFF0B7A6}" presName="root1" presStyleCnt="0"/>
      <dgm:spPr/>
    </dgm:pt>
    <dgm:pt modelId="{E6447C81-A7B0-4291-81BA-663C02513D16}" type="pres">
      <dgm:prSet presAssocID="{7B3FE994-965D-4310-913F-F7A2DFF0B7A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1A5F0FB-BDDC-4294-A6D9-67098E999BFD}" type="pres">
      <dgm:prSet presAssocID="{7B3FE994-965D-4310-913F-F7A2DFF0B7A6}" presName="level2hierChild" presStyleCnt="0"/>
      <dgm:spPr/>
    </dgm:pt>
    <dgm:pt modelId="{D8B38FBA-8898-4106-A241-1B189C471EE0}" type="pres">
      <dgm:prSet presAssocID="{5C44AD4D-0C18-46FC-A168-5FD2ADA54CEF}" presName="conn2-1" presStyleLbl="parChTrans1D2" presStyleIdx="0" presStyleCnt="2"/>
      <dgm:spPr/>
      <dgm:t>
        <a:bodyPr/>
        <a:lstStyle/>
        <a:p>
          <a:endParaRPr lang="tr-TR"/>
        </a:p>
      </dgm:t>
    </dgm:pt>
    <dgm:pt modelId="{D3384C57-691E-4073-A773-F71E394A6BE0}" type="pres">
      <dgm:prSet presAssocID="{5C44AD4D-0C18-46FC-A168-5FD2ADA54CEF}" presName="connTx" presStyleLbl="parChTrans1D2" presStyleIdx="0" presStyleCnt="2"/>
      <dgm:spPr/>
      <dgm:t>
        <a:bodyPr/>
        <a:lstStyle/>
        <a:p>
          <a:endParaRPr lang="tr-TR"/>
        </a:p>
      </dgm:t>
    </dgm:pt>
    <dgm:pt modelId="{4B1D0152-4E89-40AE-B12D-6F084EDC0B40}" type="pres">
      <dgm:prSet presAssocID="{4A290570-B9D2-49C5-BC18-BFB1DC7E2059}" presName="root2" presStyleCnt="0"/>
      <dgm:spPr/>
    </dgm:pt>
    <dgm:pt modelId="{915A388F-2BA6-4145-8419-02690AAF13FE}" type="pres">
      <dgm:prSet presAssocID="{4A290570-B9D2-49C5-BC18-BFB1DC7E2059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A961C2E-F23C-4F8C-AA8D-509825A85FB9}" type="pres">
      <dgm:prSet presAssocID="{4A290570-B9D2-49C5-BC18-BFB1DC7E2059}" presName="level3hierChild" presStyleCnt="0"/>
      <dgm:spPr/>
    </dgm:pt>
    <dgm:pt modelId="{089BFD09-15E1-4134-916A-98873C676D63}" type="pres">
      <dgm:prSet presAssocID="{3B1EE517-90B9-479D-B375-CCE847397579}" presName="conn2-1" presStyleLbl="parChTrans1D2" presStyleIdx="1" presStyleCnt="2"/>
      <dgm:spPr/>
      <dgm:t>
        <a:bodyPr/>
        <a:lstStyle/>
        <a:p>
          <a:endParaRPr lang="tr-TR"/>
        </a:p>
      </dgm:t>
    </dgm:pt>
    <dgm:pt modelId="{EBEEB0C6-A212-4755-A3FD-D27F690A5795}" type="pres">
      <dgm:prSet presAssocID="{3B1EE517-90B9-479D-B375-CCE847397579}" presName="connTx" presStyleLbl="parChTrans1D2" presStyleIdx="1" presStyleCnt="2"/>
      <dgm:spPr/>
      <dgm:t>
        <a:bodyPr/>
        <a:lstStyle/>
        <a:p>
          <a:endParaRPr lang="tr-TR"/>
        </a:p>
      </dgm:t>
    </dgm:pt>
    <dgm:pt modelId="{A4105BDA-4CC9-49CD-B749-C56204AEAA6F}" type="pres">
      <dgm:prSet presAssocID="{64ACAD0D-BD02-4FD0-B4FA-F2BBF9129604}" presName="root2" presStyleCnt="0"/>
      <dgm:spPr/>
    </dgm:pt>
    <dgm:pt modelId="{CC599499-92E7-45F7-BB0E-24AB8308A66C}" type="pres">
      <dgm:prSet presAssocID="{64ACAD0D-BD02-4FD0-B4FA-F2BBF912960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6FBDFC8-A198-42EC-9D14-64FAC8BDF42E}" type="pres">
      <dgm:prSet presAssocID="{64ACAD0D-BD02-4FD0-B4FA-F2BBF9129604}" presName="level3hierChild" presStyleCnt="0"/>
      <dgm:spPr/>
    </dgm:pt>
  </dgm:ptLst>
  <dgm:cxnLst>
    <dgm:cxn modelId="{C5CEFA30-5B1B-452A-A36C-08F9F903A8F6}" srcId="{7B3FE994-965D-4310-913F-F7A2DFF0B7A6}" destId="{64ACAD0D-BD02-4FD0-B4FA-F2BBF9129604}" srcOrd="1" destOrd="0" parTransId="{3B1EE517-90B9-479D-B375-CCE847397579}" sibTransId="{3C6E9DBA-7774-4AF7-83A8-5DB15ABB22A7}"/>
    <dgm:cxn modelId="{BC28BBDA-5E7F-4322-84D6-6D31B41A250C}" type="presOf" srcId="{7B3FE994-965D-4310-913F-F7A2DFF0B7A6}" destId="{E6447C81-A7B0-4291-81BA-663C02513D16}" srcOrd="0" destOrd="0" presId="urn:microsoft.com/office/officeart/2005/8/layout/hierarchy2"/>
    <dgm:cxn modelId="{F45552C3-7B29-4C7C-A3AF-1CC15506920E}" type="presOf" srcId="{4A290570-B9D2-49C5-BC18-BFB1DC7E2059}" destId="{915A388F-2BA6-4145-8419-02690AAF13FE}" srcOrd="0" destOrd="0" presId="urn:microsoft.com/office/officeart/2005/8/layout/hierarchy2"/>
    <dgm:cxn modelId="{1CB04411-ABF9-4274-AE1C-F6042A3ADEBD}" type="presOf" srcId="{5C44AD4D-0C18-46FC-A168-5FD2ADA54CEF}" destId="{D8B38FBA-8898-4106-A241-1B189C471EE0}" srcOrd="0" destOrd="0" presId="urn:microsoft.com/office/officeart/2005/8/layout/hierarchy2"/>
    <dgm:cxn modelId="{8D5B593C-BB2C-4319-AE0C-A20AB63966FC}" srcId="{7B3FE994-965D-4310-913F-F7A2DFF0B7A6}" destId="{4A290570-B9D2-49C5-BC18-BFB1DC7E2059}" srcOrd="0" destOrd="0" parTransId="{5C44AD4D-0C18-46FC-A168-5FD2ADA54CEF}" sibTransId="{A7DDBE97-FC57-4644-B4FF-BC549DF0BE10}"/>
    <dgm:cxn modelId="{8A69E8E2-F29A-41DC-8E1C-1178E698520A}" type="presOf" srcId="{3B1EE517-90B9-479D-B375-CCE847397579}" destId="{EBEEB0C6-A212-4755-A3FD-D27F690A5795}" srcOrd="1" destOrd="0" presId="urn:microsoft.com/office/officeart/2005/8/layout/hierarchy2"/>
    <dgm:cxn modelId="{B86EB1A6-12AA-4D4D-A17F-A48FDB786CAC}" type="presOf" srcId="{3B1EE517-90B9-479D-B375-CCE847397579}" destId="{089BFD09-15E1-4134-916A-98873C676D63}" srcOrd="0" destOrd="0" presId="urn:microsoft.com/office/officeart/2005/8/layout/hierarchy2"/>
    <dgm:cxn modelId="{10261588-A37D-4217-AFF5-9F802B8DECC4}" type="presOf" srcId="{64ACAD0D-BD02-4FD0-B4FA-F2BBF9129604}" destId="{CC599499-92E7-45F7-BB0E-24AB8308A66C}" srcOrd="0" destOrd="0" presId="urn:microsoft.com/office/officeart/2005/8/layout/hierarchy2"/>
    <dgm:cxn modelId="{D0E682DC-BAF4-42B2-A530-5AE627ECC6A2}" type="presOf" srcId="{5C44AD4D-0C18-46FC-A168-5FD2ADA54CEF}" destId="{D3384C57-691E-4073-A773-F71E394A6BE0}" srcOrd="1" destOrd="0" presId="urn:microsoft.com/office/officeart/2005/8/layout/hierarchy2"/>
    <dgm:cxn modelId="{73FC5CDE-C4B7-49B6-90C1-E2E3D83FCC80}" type="presOf" srcId="{117E8361-4582-4BEF-9CC3-BA1E62205101}" destId="{C1B4B479-8170-4579-9A1F-01ADDE9EE8AE}" srcOrd="0" destOrd="0" presId="urn:microsoft.com/office/officeart/2005/8/layout/hierarchy2"/>
    <dgm:cxn modelId="{8D60A2CE-FAFC-4E5F-8FCE-3FBD0265B9AC}" srcId="{117E8361-4582-4BEF-9CC3-BA1E62205101}" destId="{7B3FE994-965D-4310-913F-F7A2DFF0B7A6}" srcOrd="0" destOrd="0" parTransId="{EDC55970-3996-4CE1-9397-BEB874F3BC26}" sibTransId="{592E7428-A78E-433C-9C52-4EC807B6423F}"/>
    <dgm:cxn modelId="{8761706C-84D9-48C9-BA37-5D63C314FB08}" type="presParOf" srcId="{C1B4B479-8170-4579-9A1F-01ADDE9EE8AE}" destId="{189FCD47-4C87-403D-A59F-EF54BCB91BFB}" srcOrd="0" destOrd="0" presId="urn:microsoft.com/office/officeart/2005/8/layout/hierarchy2"/>
    <dgm:cxn modelId="{94D49FA4-BF81-4753-8316-CBB0726A6FC7}" type="presParOf" srcId="{189FCD47-4C87-403D-A59F-EF54BCB91BFB}" destId="{E6447C81-A7B0-4291-81BA-663C02513D16}" srcOrd="0" destOrd="0" presId="urn:microsoft.com/office/officeart/2005/8/layout/hierarchy2"/>
    <dgm:cxn modelId="{C76308AF-F2D3-4EFD-8F46-0772178B1488}" type="presParOf" srcId="{189FCD47-4C87-403D-A59F-EF54BCB91BFB}" destId="{A1A5F0FB-BDDC-4294-A6D9-67098E999BFD}" srcOrd="1" destOrd="0" presId="urn:microsoft.com/office/officeart/2005/8/layout/hierarchy2"/>
    <dgm:cxn modelId="{5F7CC8CB-C4EB-481A-B1AD-FE1282DBC076}" type="presParOf" srcId="{A1A5F0FB-BDDC-4294-A6D9-67098E999BFD}" destId="{D8B38FBA-8898-4106-A241-1B189C471EE0}" srcOrd="0" destOrd="0" presId="urn:microsoft.com/office/officeart/2005/8/layout/hierarchy2"/>
    <dgm:cxn modelId="{231EDF9E-ED97-42E3-B6CD-27FE55883973}" type="presParOf" srcId="{D8B38FBA-8898-4106-A241-1B189C471EE0}" destId="{D3384C57-691E-4073-A773-F71E394A6BE0}" srcOrd="0" destOrd="0" presId="urn:microsoft.com/office/officeart/2005/8/layout/hierarchy2"/>
    <dgm:cxn modelId="{DB6D624B-075B-421A-B884-645407E8E706}" type="presParOf" srcId="{A1A5F0FB-BDDC-4294-A6D9-67098E999BFD}" destId="{4B1D0152-4E89-40AE-B12D-6F084EDC0B40}" srcOrd="1" destOrd="0" presId="urn:microsoft.com/office/officeart/2005/8/layout/hierarchy2"/>
    <dgm:cxn modelId="{CA843D9D-EA43-464F-B3F5-D720E5DC27CB}" type="presParOf" srcId="{4B1D0152-4E89-40AE-B12D-6F084EDC0B40}" destId="{915A388F-2BA6-4145-8419-02690AAF13FE}" srcOrd="0" destOrd="0" presId="urn:microsoft.com/office/officeart/2005/8/layout/hierarchy2"/>
    <dgm:cxn modelId="{8FFABE3A-562C-4303-A34B-DD1C1229A85A}" type="presParOf" srcId="{4B1D0152-4E89-40AE-B12D-6F084EDC0B40}" destId="{BA961C2E-F23C-4F8C-AA8D-509825A85FB9}" srcOrd="1" destOrd="0" presId="urn:microsoft.com/office/officeart/2005/8/layout/hierarchy2"/>
    <dgm:cxn modelId="{35340A80-A67F-4994-A0E4-B4A924B3F881}" type="presParOf" srcId="{A1A5F0FB-BDDC-4294-A6D9-67098E999BFD}" destId="{089BFD09-15E1-4134-916A-98873C676D63}" srcOrd="2" destOrd="0" presId="urn:microsoft.com/office/officeart/2005/8/layout/hierarchy2"/>
    <dgm:cxn modelId="{97577298-75BA-4431-9C3C-52E5D87C12E8}" type="presParOf" srcId="{089BFD09-15E1-4134-916A-98873C676D63}" destId="{EBEEB0C6-A212-4755-A3FD-D27F690A5795}" srcOrd="0" destOrd="0" presId="urn:microsoft.com/office/officeart/2005/8/layout/hierarchy2"/>
    <dgm:cxn modelId="{C28FA401-B241-4449-8D2B-E5F1F68D4A14}" type="presParOf" srcId="{A1A5F0FB-BDDC-4294-A6D9-67098E999BFD}" destId="{A4105BDA-4CC9-49CD-B749-C56204AEAA6F}" srcOrd="3" destOrd="0" presId="urn:microsoft.com/office/officeart/2005/8/layout/hierarchy2"/>
    <dgm:cxn modelId="{27841F30-33A7-4209-BC65-D3FA173C8FF3}" type="presParOf" srcId="{A4105BDA-4CC9-49CD-B749-C56204AEAA6F}" destId="{CC599499-92E7-45F7-BB0E-24AB8308A66C}" srcOrd="0" destOrd="0" presId="urn:microsoft.com/office/officeart/2005/8/layout/hierarchy2"/>
    <dgm:cxn modelId="{3190ECFE-ACAB-4172-86C9-B3D194912BE2}" type="presParOf" srcId="{A4105BDA-4CC9-49CD-B749-C56204AEAA6F}" destId="{76FBDFC8-A198-42EC-9D14-64FAC8BDF42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DFEC50-3F8D-4E70-80F8-9D447D6A4D4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B93EA426-902C-42BC-B3FA-F606AEB5B452}">
      <dgm:prSet/>
      <dgm:spPr/>
      <dgm:t>
        <a:bodyPr/>
        <a:lstStyle/>
        <a:p>
          <a:pPr rtl="0"/>
          <a:r>
            <a:rPr lang="tr-TR" b="1" dirty="0" smtClean="0">
              <a:solidFill>
                <a:schemeClr val="tx1"/>
              </a:solidFill>
            </a:rPr>
            <a:t>İyileşmede </a:t>
          </a:r>
          <a:r>
            <a:rPr lang="tr-TR" b="1" dirty="0" err="1" smtClean="0">
              <a:solidFill>
                <a:schemeClr val="tx1"/>
              </a:solidFill>
            </a:rPr>
            <a:t>konnektif</a:t>
          </a:r>
          <a:r>
            <a:rPr lang="tr-TR" b="1" dirty="0" smtClean="0">
              <a:solidFill>
                <a:schemeClr val="tx1"/>
              </a:solidFill>
            </a:rPr>
            <a:t> dokunun </a:t>
          </a:r>
          <a:r>
            <a:rPr lang="tr-TR" b="1" dirty="0" err="1" smtClean="0">
              <a:solidFill>
                <a:schemeClr val="tx1"/>
              </a:solidFill>
            </a:rPr>
            <a:t>fibroblastları</a:t>
          </a:r>
          <a:r>
            <a:rPr lang="tr-TR" b="1" dirty="0" smtClean="0">
              <a:solidFill>
                <a:schemeClr val="tx1"/>
              </a:solidFill>
            </a:rPr>
            <a:t> esas doku hücrelerinin bulunmadığı yere dolarlar.</a:t>
          </a:r>
          <a:endParaRPr lang="tr-TR" dirty="0">
            <a:solidFill>
              <a:schemeClr val="tx1"/>
            </a:solidFill>
          </a:endParaRPr>
        </a:p>
      </dgm:t>
    </dgm:pt>
    <dgm:pt modelId="{671D35E2-6386-4880-991F-0FFBAD72C7E0}" type="parTrans" cxnId="{23FA386D-30E4-446C-A91C-3DDA871D92D6}">
      <dgm:prSet/>
      <dgm:spPr/>
      <dgm:t>
        <a:bodyPr/>
        <a:lstStyle/>
        <a:p>
          <a:endParaRPr lang="tr-TR"/>
        </a:p>
      </dgm:t>
    </dgm:pt>
    <dgm:pt modelId="{A93CC9BD-C4D0-441B-8EC3-1030E11CFF3A}" type="sibTrans" cxnId="{23FA386D-30E4-446C-A91C-3DDA871D92D6}">
      <dgm:prSet/>
      <dgm:spPr/>
      <dgm:t>
        <a:bodyPr/>
        <a:lstStyle/>
        <a:p>
          <a:endParaRPr lang="tr-TR"/>
        </a:p>
      </dgm:t>
    </dgm:pt>
    <dgm:pt modelId="{3930CA80-1EB5-4C3E-85C1-0CA079A4E575}" type="pres">
      <dgm:prSet presAssocID="{88DFEC50-3F8D-4E70-80F8-9D447D6A4D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D470B1D-E5EA-4BCE-A334-52F284D5BF46}" type="pres">
      <dgm:prSet presAssocID="{B93EA426-902C-42BC-B3FA-F606AEB5B452}" presName="parentText" presStyleLbl="node1" presStyleIdx="0" presStyleCnt="1" custLinFactY="-106417" custLinFactNeighborX="4603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3FA386D-30E4-446C-A91C-3DDA871D92D6}" srcId="{88DFEC50-3F8D-4E70-80F8-9D447D6A4D49}" destId="{B93EA426-902C-42BC-B3FA-F606AEB5B452}" srcOrd="0" destOrd="0" parTransId="{671D35E2-6386-4880-991F-0FFBAD72C7E0}" sibTransId="{A93CC9BD-C4D0-441B-8EC3-1030E11CFF3A}"/>
    <dgm:cxn modelId="{5F07557D-1B71-4A2D-91F7-CBFAA905B129}" type="presOf" srcId="{88DFEC50-3F8D-4E70-80F8-9D447D6A4D49}" destId="{3930CA80-1EB5-4C3E-85C1-0CA079A4E575}" srcOrd="0" destOrd="0" presId="urn:microsoft.com/office/officeart/2005/8/layout/vList2"/>
    <dgm:cxn modelId="{7C26F442-6A47-4777-8B19-1BD09A934517}" type="presOf" srcId="{B93EA426-902C-42BC-B3FA-F606AEB5B452}" destId="{2D470B1D-E5EA-4BCE-A334-52F284D5BF46}" srcOrd="0" destOrd="0" presId="urn:microsoft.com/office/officeart/2005/8/layout/vList2"/>
    <dgm:cxn modelId="{64EA69AE-A503-4329-B43E-04F13987F505}" type="presParOf" srcId="{3930CA80-1EB5-4C3E-85C1-0CA079A4E575}" destId="{2D470B1D-E5EA-4BCE-A334-52F284D5BF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C1E328-15DB-4683-8F9E-0C93E4632E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9238D0A5-3B4C-4D10-96A1-025F5AABF142}">
      <dgm:prSet custT="1"/>
      <dgm:spPr/>
      <dgm:t>
        <a:bodyPr/>
        <a:lstStyle/>
        <a:p>
          <a:pPr rtl="0"/>
          <a:r>
            <a:rPr lang="tr-TR" sz="4000" dirty="0" smtClean="0">
              <a:solidFill>
                <a:schemeClr val="tx1"/>
              </a:solidFill>
            </a:rPr>
            <a:t>ne kadar normal hücre ne kadar </a:t>
          </a:r>
          <a:r>
            <a:rPr lang="tr-TR" sz="4000" dirty="0" err="1" smtClean="0">
              <a:solidFill>
                <a:schemeClr val="tx1"/>
              </a:solidFill>
            </a:rPr>
            <a:t>skar</a:t>
          </a:r>
          <a:r>
            <a:rPr lang="tr-TR" sz="4000" dirty="0" smtClean="0">
              <a:solidFill>
                <a:schemeClr val="tx1"/>
              </a:solidFill>
            </a:rPr>
            <a:t>???? </a:t>
          </a:r>
          <a:endParaRPr lang="tr-TR" sz="4000" dirty="0">
            <a:solidFill>
              <a:schemeClr val="tx1"/>
            </a:solidFill>
          </a:endParaRPr>
        </a:p>
      </dgm:t>
    </dgm:pt>
    <dgm:pt modelId="{D5815B17-B1E1-4B80-9102-938D76124282}" type="parTrans" cxnId="{5012A04B-EAEC-4E1C-BA73-9931A6D05D84}">
      <dgm:prSet/>
      <dgm:spPr/>
      <dgm:t>
        <a:bodyPr/>
        <a:lstStyle/>
        <a:p>
          <a:endParaRPr lang="tr-TR"/>
        </a:p>
      </dgm:t>
    </dgm:pt>
    <dgm:pt modelId="{5600F32E-0A8B-41B1-90FE-B4B71A8892D7}" type="sibTrans" cxnId="{5012A04B-EAEC-4E1C-BA73-9931A6D05D84}">
      <dgm:prSet/>
      <dgm:spPr/>
      <dgm:t>
        <a:bodyPr/>
        <a:lstStyle/>
        <a:p>
          <a:endParaRPr lang="tr-TR"/>
        </a:p>
      </dgm:t>
    </dgm:pt>
    <dgm:pt modelId="{2DB517C5-61DB-451B-918E-E7EDD70B0CD0}" type="pres">
      <dgm:prSet presAssocID="{71C1E328-15DB-4683-8F9E-0C93E4632E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FA0AD4F-5C46-40D2-A3DA-9DD3F4A2CEB6}" type="pres">
      <dgm:prSet presAssocID="{9238D0A5-3B4C-4D10-96A1-025F5AABF14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54590EB-7732-4364-AE5A-3CD20AE0D0B6}" type="presOf" srcId="{71C1E328-15DB-4683-8F9E-0C93E4632E66}" destId="{2DB517C5-61DB-451B-918E-E7EDD70B0CD0}" srcOrd="0" destOrd="0" presId="urn:microsoft.com/office/officeart/2005/8/layout/vList2"/>
    <dgm:cxn modelId="{5012A04B-EAEC-4E1C-BA73-9931A6D05D84}" srcId="{71C1E328-15DB-4683-8F9E-0C93E4632E66}" destId="{9238D0A5-3B4C-4D10-96A1-025F5AABF142}" srcOrd="0" destOrd="0" parTransId="{D5815B17-B1E1-4B80-9102-938D76124282}" sibTransId="{5600F32E-0A8B-41B1-90FE-B4B71A8892D7}"/>
    <dgm:cxn modelId="{C0C52B66-4A55-4070-8FD9-231D8A985532}" type="presOf" srcId="{9238D0A5-3B4C-4D10-96A1-025F5AABF142}" destId="{1FA0AD4F-5C46-40D2-A3DA-9DD3F4A2CEB6}" srcOrd="0" destOrd="0" presId="urn:microsoft.com/office/officeart/2005/8/layout/vList2"/>
    <dgm:cxn modelId="{CDF69241-1022-431D-8347-42E8B8634459}" type="presParOf" srcId="{2DB517C5-61DB-451B-918E-E7EDD70B0CD0}" destId="{1FA0AD4F-5C46-40D2-A3DA-9DD3F4A2CE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F65638-F65E-491A-9A3A-4B6E203138A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DB876F79-A037-4181-90C6-B5565B808FBA}">
      <dgm:prSet custT="1"/>
      <dgm:spPr/>
      <dgm:t>
        <a:bodyPr/>
        <a:lstStyle/>
        <a:p>
          <a:pPr rtl="0"/>
          <a:r>
            <a:rPr lang="tr-TR" sz="3600" dirty="0" err="1" smtClean="0"/>
            <a:t>Skar</a:t>
          </a:r>
          <a:r>
            <a:rPr lang="tr-TR" sz="3600" dirty="0" smtClean="0"/>
            <a:t> dokunun hiçbir normal fonksiyonu yok!!!</a:t>
          </a:r>
          <a:endParaRPr lang="tr-TR" sz="3600" dirty="0"/>
        </a:p>
      </dgm:t>
    </dgm:pt>
    <dgm:pt modelId="{2AB4C112-4FA1-442C-AA49-D9177E7A36E7}" type="parTrans" cxnId="{7D2C1CF9-4E1B-4CFA-8F10-4CA471EC9C1A}">
      <dgm:prSet/>
      <dgm:spPr/>
      <dgm:t>
        <a:bodyPr/>
        <a:lstStyle/>
        <a:p>
          <a:endParaRPr lang="tr-TR"/>
        </a:p>
      </dgm:t>
    </dgm:pt>
    <dgm:pt modelId="{2F119237-7D37-427F-99A2-5917DF07B9D3}" type="sibTrans" cxnId="{7D2C1CF9-4E1B-4CFA-8F10-4CA471EC9C1A}">
      <dgm:prSet/>
      <dgm:spPr/>
      <dgm:t>
        <a:bodyPr/>
        <a:lstStyle/>
        <a:p>
          <a:endParaRPr lang="tr-TR"/>
        </a:p>
      </dgm:t>
    </dgm:pt>
    <dgm:pt modelId="{E7E871E6-7845-4CF1-9559-8DD1BB7F59F7}" type="pres">
      <dgm:prSet presAssocID="{31F65638-F65E-491A-9A3A-4B6E203138A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4E36E0F-A035-4D14-B990-D6CF2902313B}" type="pres">
      <dgm:prSet presAssocID="{DB876F79-A037-4181-90C6-B5565B808FBA}" presName="circle1" presStyleLbl="node1" presStyleIdx="0" presStyleCnt="1" custLinFactNeighborX="-2412" custLinFactNeighborY="2779"/>
      <dgm:spPr/>
    </dgm:pt>
    <dgm:pt modelId="{EB090204-7DE2-4015-A5B7-4AC547D2C17D}" type="pres">
      <dgm:prSet presAssocID="{DB876F79-A037-4181-90C6-B5565B808FBA}" presName="space" presStyleCnt="0"/>
      <dgm:spPr/>
    </dgm:pt>
    <dgm:pt modelId="{81CC081D-F76C-4555-8A53-7926F269D5FC}" type="pres">
      <dgm:prSet presAssocID="{DB876F79-A037-4181-90C6-B5565B808FBA}" presName="rect1" presStyleLbl="alignAcc1" presStyleIdx="0" presStyleCnt="1"/>
      <dgm:spPr/>
      <dgm:t>
        <a:bodyPr/>
        <a:lstStyle/>
        <a:p>
          <a:endParaRPr lang="tr-TR"/>
        </a:p>
      </dgm:t>
    </dgm:pt>
    <dgm:pt modelId="{E1387687-B55E-4C25-B43A-366DE0D07C01}" type="pres">
      <dgm:prSet presAssocID="{DB876F79-A037-4181-90C6-B5565B808FBA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D2C1CF9-4E1B-4CFA-8F10-4CA471EC9C1A}" srcId="{31F65638-F65E-491A-9A3A-4B6E203138A7}" destId="{DB876F79-A037-4181-90C6-B5565B808FBA}" srcOrd="0" destOrd="0" parTransId="{2AB4C112-4FA1-442C-AA49-D9177E7A36E7}" sibTransId="{2F119237-7D37-427F-99A2-5917DF07B9D3}"/>
    <dgm:cxn modelId="{55A736F9-9C5B-4D59-A2B4-5C1F586E064D}" type="presOf" srcId="{DB876F79-A037-4181-90C6-B5565B808FBA}" destId="{E1387687-B55E-4C25-B43A-366DE0D07C01}" srcOrd="1" destOrd="0" presId="urn:microsoft.com/office/officeart/2005/8/layout/target3"/>
    <dgm:cxn modelId="{C3B0174F-C60E-4F52-A832-4253E9E0684E}" type="presOf" srcId="{DB876F79-A037-4181-90C6-B5565B808FBA}" destId="{81CC081D-F76C-4555-8A53-7926F269D5FC}" srcOrd="0" destOrd="0" presId="urn:microsoft.com/office/officeart/2005/8/layout/target3"/>
    <dgm:cxn modelId="{EA2AE33D-D5FE-4CBD-9F36-859CD2D3D9CE}" type="presOf" srcId="{31F65638-F65E-491A-9A3A-4B6E203138A7}" destId="{E7E871E6-7845-4CF1-9559-8DD1BB7F59F7}" srcOrd="0" destOrd="0" presId="urn:microsoft.com/office/officeart/2005/8/layout/target3"/>
    <dgm:cxn modelId="{623D9719-DC5F-4BFC-841F-9FBC1F677D79}" type="presParOf" srcId="{E7E871E6-7845-4CF1-9559-8DD1BB7F59F7}" destId="{94E36E0F-A035-4D14-B990-D6CF2902313B}" srcOrd="0" destOrd="0" presId="urn:microsoft.com/office/officeart/2005/8/layout/target3"/>
    <dgm:cxn modelId="{48EAD521-1219-4ADF-96FB-319EF1CF6A66}" type="presParOf" srcId="{E7E871E6-7845-4CF1-9559-8DD1BB7F59F7}" destId="{EB090204-7DE2-4015-A5B7-4AC547D2C17D}" srcOrd="1" destOrd="0" presId="urn:microsoft.com/office/officeart/2005/8/layout/target3"/>
    <dgm:cxn modelId="{A0904C63-C2D5-4631-B983-FAA6B09C9330}" type="presParOf" srcId="{E7E871E6-7845-4CF1-9559-8DD1BB7F59F7}" destId="{81CC081D-F76C-4555-8A53-7926F269D5FC}" srcOrd="2" destOrd="0" presId="urn:microsoft.com/office/officeart/2005/8/layout/target3"/>
    <dgm:cxn modelId="{604F432B-531E-4F59-8A6F-83CFCA3DD259}" type="presParOf" srcId="{E7E871E6-7845-4CF1-9559-8DD1BB7F59F7}" destId="{E1387687-B55E-4C25-B43A-366DE0D07C01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7CE95-BA08-489C-A124-A02D8DB57AF8}">
      <dsp:nvSpPr>
        <dsp:cNvPr id="0" name=""/>
        <dsp:cNvSpPr/>
      </dsp:nvSpPr>
      <dsp:spPr>
        <a:xfrm>
          <a:off x="0" y="32544"/>
          <a:ext cx="5436096" cy="1263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0" i="0" kern="1200" baseline="0" dirty="0" smtClean="0">
              <a:solidFill>
                <a:schemeClr val="tx1"/>
              </a:solidFill>
            </a:rPr>
            <a:t>Dokunun normal fizyolojik yapısı herhangi bir yaralanma ile bozulduğunda </a:t>
          </a:r>
          <a:r>
            <a:rPr lang="tr-TR" sz="2400" b="0" i="0" kern="1200" baseline="0" dirty="0" err="1" smtClean="0">
              <a:solidFill>
                <a:schemeClr val="tx1"/>
              </a:solidFill>
            </a:rPr>
            <a:t>inflamasyon</a:t>
          </a:r>
          <a:r>
            <a:rPr lang="tr-TR" sz="2400" b="0" i="0" kern="1200" baseline="0" dirty="0" smtClean="0">
              <a:solidFill>
                <a:schemeClr val="tx1"/>
              </a:solidFill>
            </a:rPr>
            <a:t> başlar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61684" y="94228"/>
        <a:ext cx="5312728" cy="1140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D56AF-629C-40DD-A54E-CC05F2F0EC35}">
      <dsp:nvSpPr>
        <dsp:cNvPr id="0" name=""/>
        <dsp:cNvSpPr/>
      </dsp:nvSpPr>
      <dsp:spPr>
        <a:xfrm>
          <a:off x="0" y="12"/>
          <a:ext cx="2592288" cy="936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400" b="1" kern="1200" dirty="0" smtClean="0">
              <a:solidFill>
                <a:schemeClr val="tx1"/>
              </a:solidFill>
            </a:rPr>
            <a:t>SKAR</a:t>
          </a:r>
          <a:endParaRPr lang="tr-TR" sz="4400" b="1" kern="1200" dirty="0">
            <a:solidFill>
              <a:schemeClr val="tx1"/>
            </a:solidFill>
          </a:endParaRPr>
        </a:p>
      </dsp:txBody>
      <dsp:txXfrm>
        <a:off x="45696" y="45708"/>
        <a:ext cx="2500896" cy="8446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D56AF-629C-40DD-A54E-CC05F2F0EC35}">
      <dsp:nvSpPr>
        <dsp:cNvPr id="0" name=""/>
        <dsp:cNvSpPr/>
      </dsp:nvSpPr>
      <dsp:spPr>
        <a:xfrm>
          <a:off x="0" y="12"/>
          <a:ext cx="2592288" cy="936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400" b="1" kern="1200" dirty="0" smtClean="0">
              <a:solidFill>
                <a:schemeClr val="tx1"/>
              </a:solidFill>
            </a:rPr>
            <a:t>SKAR</a:t>
          </a:r>
          <a:endParaRPr lang="tr-TR" sz="4400" b="1" kern="1200" dirty="0">
            <a:solidFill>
              <a:schemeClr val="tx1"/>
            </a:solidFill>
          </a:endParaRPr>
        </a:p>
      </dsp:txBody>
      <dsp:txXfrm>
        <a:off x="45696" y="45708"/>
        <a:ext cx="2500896" cy="8446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447C81-A7B0-4291-81BA-663C02513D16}">
      <dsp:nvSpPr>
        <dsp:cNvPr id="0" name=""/>
        <dsp:cNvSpPr/>
      </dsp:nvSpPr>
      <dsp:spPr>
        <a:xfrm>
          <a:off x="1785" y="1476747"/>
          <a:ext cx="3237011" cy="16185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700" kern="1200" dirty="0" err="1" smtClean="0"/>
            <a:t>Vazodilatasyon</a:t>
          </a:r>
          <a:endParaRPr lang="tr-TR" sz="3700" kern="1200" dirty="0"/>
        </a:p>
      </dsp:txBody>
      <dsp:txXfrm>
        <a:off x="49189" y="1524151"/>
        <a:ext cx="3142203" cy="1523697"/>
      </dsp:txXfrm>
    </dsp:sp>
    <dsp:sp modelId="{D8B38FBA-8898-4106-A241-1B189C471EE0}">
      <dsp:nvSpPr>
        <dsp:cNvPr id="0" name=""/>
        <dsp:cNvSpPr/>
      </dsp:nvSpPr>
      <dsp:spPr>
        <a:xfrm rot="19457599">
          <a:off x="3088921" y="1788819"/>
          <a:ext cx="1594556" cy="63720"/>
        </a:xfrm>
        <a:custGeom>
          <a:avLst/>
          <a:gdLst/>
          <a:ahLst/>
          <a:cxnLst/>
          <a:rect l="0" t="0" r="0" b="0"/>
          <a:pathLst>
            <a:path>
              <a:moveTo>
                <a:pt x="0" y="31860"/>
              </a:moveTo>
              <a:lnTo>
                <a:pt x="1594556" y="318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600" kern="1200"/>
        </a:p>
      </dsp:txBody>
      <dsp:txXfrm>
        <a:off x="3846336" y="1780815"/>
        <a:ext cx="79727" cy="79727"/>
      </dsp:txXfrm>
    </dsp:sp>
    <dsp:sp modelId="{915A388F-2BA6-4145-8419-02690AAF13FE}">
      <dsp:nvSpPr>
        <dsp:cNvPr id="0" name=""/>
        <dsp:cNvSpPr/>
      </dsp:nvSpPr>
      <dsp:spPr>
        <a:xfrm>
          <a:off x="4533602" y="546106"/>
          <a:ext cx="3237011" cy="16185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700" kern="1200" dirty="0" err="1" smtClean="0"/>
            <a:t>Kapillerlerde</a:t>
          </a:r>
          <a:r>
            <a:rPr lang="tr-TR" sz="3700" kern="1200" dirty="0" smtClean="0"/>
            <a:t> kan miktarında artışa </a:t>
          </a:r>
          <a:endParaRPr lang="tr-TR" sz="3700" kern="1200" dirty="0"/>
        </a:p>
      </dsp:txBody>
      <dsp:txXfrm>
        <a:off x="4581006" y="593510"/>
        <a:ext cx="3142203" cy="1523697"/>
      </dsp:txXfrm>
    </dsp:sp>
    <dsp:sp modelId="{089BFD09-15E1-4134-916A-98873C676D63}">
      <dsp:nvSpPr>
        <dsp:cNvPr id="0" name=""/>
        <dsp:cNvSpPr/>
      </dsp:nvSpPr>
      <dsp:spPr>
        <a:xfrm rot="2142401">
          <a:off x="3088921" y="2719460"/>
          <a:ext cx="1594556" cy="63720"/>
        </a:xfrm>
        <a:custGeom>
          <a:avLst/>
          <a:gdLst/>
          <a:ahLst/>
          <a:cxnLst/>
          <a:rect l="0" t="0" r="0" b="0"/>
          <a:pathLst>
            <a:path>
              <a:moveTo>
                <a:pt x="0" y="31860"/>
              </a:moveTo>
              <a:lnTo>
                <a:pt x="1594556" y="318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600" kern="1200"/>
        </a:p>
      </dsp:txBody>
      <dsp:txXfrm>
        <a:off x="3846336" y="2711456"/>
        <a:ext cx="79727" cy="79727"/>
      </dsp:txXfrm>
    </dsp:sp>
    <dsp:sp modelId="{CC599499-92E7-45F7-BB0E-24AB8308A66C}">
      <dsp:nvSpPr>
        <dsp:cNvPr id="0" name=""/>
        <dsp:cNvSpPr/>
      </dsp:nvSpPr>
      <dsp:spPr>
        <a:xfrm>
          <a:off x="4533602" y="2407387"/>
          <a:ext cx="3237011" cy="16185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700" kern="1200" dirty="0" err="1" smtClean="0"/>
            <a:t>İnterkapiller</a:t>
          </a:r>
          <a:r>
            <a:rPr lang="tr-TR" sz="3700" kern="1200" dirty="0" smtClean="0"/>
            <a:t> basıncın yükselmesine</a:t>
          </a:r>
          <a:endParaRPr lang="tr-TR" sz="3700" kern="1200" dirty="0"/>
        </a:p>
      </dsp:txBody>
      <dsp:txXfrm>
        <a:off x="4581006" y="2454791"/>
        <a:ext cx="3142203" cy="15236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470B1D-E5EA-4BCE-A334-52F284D5BF46}">
      <dsp:nvSpPr>
        <dsp:cNvPr id="0" name=""/>
        <dsp:cNvSpPr/>
      </dsp:nvSpPr>
      <dsp:spPr>
        <a:xfrm>
          <a:off x="0" y="0"/>
          <a:ext cx="7822704" cy="1081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1"/>
              </a:solidFill>
            </a:rPr>
            <a:t>İyileşmede </a:t>
          </a:r>
          <a:r>
            <a:rPr lang="tr-TR" sz="2800" b="1" kern="1200" dirty="0" err="1" smtClean="0">
              <a:solidFill>
                <a:schemeClr val="tx1"/>
              </a:solidFill>
            </a:rPr>
            <a:t>konnektif</a:t>
          </a:r>
          <a:r>
            <a:rPr lang="tr-TR" sz="2800" b="1" kern="1200" dirty="0" smtClean="0">
              <a:solidFill>
                <a:schemeClr val="tx1"/>
              </a:solidFill>
            </a:rPr>
            <a:t> dokunun </a:t>
          </a:r>
          <a:r>
            <a:rPr lang="tr-TR" sz="2800" b="1" kern="1200" dirty="0" err="1" smtClean="0">
              <a:solidFill>
                <a:schemeClr val="tx1"/>
              </a:solidFill>
            </a:rPr>
            <a:t>fibroblastları</a:t>
          </a:r>
          <a:r>
            <a:rPr lang="tr-TR" sz="2800" b="1" kern="1200" dirty="0" smtClean="0">
              <a:solidFill>
                <a:schemeClr val="tx1"/>
              </a:solidFill>
            </a:rPr>
            <a:t> esas doku hücrelerinin bulunmadığı yere dolarlar.</a:t>
          </a:r>
          <a:endParaRPr lang="tr-TR" sz="2800" kern="1200" dirty="0">
            <a:solidFill>
              <a:schemeClr val="tx1"/>
            </a:solidFill>
          </a:endParaRPr>
        </a:p>
      </dsp:txBody>
      <dsp:txXfrm>
        <a:off x="52774" y="52774"/>
        <a:ext cx="7717156" cy="9755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0AD4F-5C46-40D2-A3DA-9DD3F4A2CEB6}">
      <dsp:nvSpPr>
        <dsp:cNvPr id="0" name=""/>
        <dsp:cNvSpPr/>
      </dsp:nvSpPr>
      <dsp:spPr>
        <a:xfrm>
          <a:off x="0" y="254"/>
          <a:ext cx="8856984" cy="7915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kern="1200" dirty="0" smtClean="0">
              <a:solidFill>
                <a:schemeClr val="tx1"/>
              </a:solidFill>
            </a:rPr>
            <a:t>ne kadar normal hücre ne kadar </a:t>
          </a:r>
          <a:r>
            <a:rPr lang="tr-TR" sz="4000" kern="1200" dirty="0" err="1" smtClean="0">
              <a:solidFill>
                <a:schemeClr val="tx1"/>
              </a:solidFill>
            </a:rPr>
            <a:t>skar</a:t>
          </a:r>
          <a:r>
            <a:rPr lang="tr-TR" sz="4000" kern="1200" dirty="0" smtClean="0">
              <a:solidFill>
                <a:schemeClr val="tx1"/>
              </a:solidFill>
            </a:rPr>
            <a:t>???? </a:t>
          </a:r>
          <a:endParaRPr lang="tr-TR" sz="4000" kern="1200" dirty="0">
            <a:solidFill>
              <a:schemeClr val="tx1"/>
            </a:solidFill>
          </a:endParaRPr>
        </a:p>
      </dsp:txBody>
      <dsp:txXfrm>
        <a:off x="38642" y="38896"/>
        <a:ext cx="8779700" cy="7142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E36E0F-A035-4D14-B990-D6CF2902313B}">
      <dsp:nvSpPr>
        <dsp:cNvPr id="0" name=""/>
        <dsp:cNvSpPr/>
      </dsp:nvSpPr>
      <dsp:spPr>
        <a:xfrm>
          <a:off x="-35334" y="40711"/>
          <a:ext cx="1464964" cy="1464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CC081D-F76C-4555-8A53-7926F269D5FC}">
      <dsp:nvSpPr>
        <dsp:cNvPr id="0" name=""/>
        <dsp:cNvSpPr/>
      </dsp:nvSpPr>
      <dsp:spPr>
        <a:xfrm>
          <a:off x="732482" y="0"/>
          <a:ext cx="4286547" cy="1464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err="1" smtClean="0"/>
            <a:t>Skar</a:t>
          </a:r>
          <a:r>
            <a:rPr lang="tr-TR" sz="3600" kern="1200" dirty="0" smtClean="0"/>
            <a:t> dokunun hiçbir normal fonksiyonu yok!!!</a:t>
          </a:r>
          <a:endParaRPr lang="tr-TR" sz="3600" kern="1200" dirty="0"/>
        </a:p>
      </dsp:txBody>
      <dsp:txXfrm>
        <a:off x="732482" y="0"/>
        <a:ext cx="4286547" cy="1464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60335" y="0"/>
            <a:ext cx="2953226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EE599-3531-4C5F-86F2-05E9FFE02122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3226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60335" y="9443662"/>
            <a:ext cx="2953226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18587-AC7C-4F13-9761-8161719197A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9755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60335" y="0"/>
            <a:ext cx="2953226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0D624-D22B-4EED-A5FE-2872C92FF6B9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1514" y="4722694"/>
            <a:ext cx="545211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3226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60335" y="9443662"/>
            <a:ext cx="2953226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A3A51-99E3-464A-92D6-4A8E78D9D00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093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A3A51-99E3-464A-92D6-4A8E78D9D00D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-</a:t>
            </a:r>
            <a:r>
              <a:rPr lang="tr-TR" dirty="0" err="1" smtClean="0"/>
              <a:t>Poliomyositis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err="1" smtClean="0">
                <a:sym typeface="Wingdings" pitchFamily="2" charset="2"/>
              </a:rPr>
              <a:t>inflamatuar</a:t>
            </a:r>
            <a:r>
              <a:rPr lang="tr-TR" baseline="0" dirty="0" smtClean="0">
                <a:sym typeface="Wingdings" pitchFamily="2" charset="2"/>
              </a:rPr>
              <a:t> </a:t>
            </a:r>
            <a:r>
              <a:rPr lang="tr-TR" baseline="0" dirty="0" err="1" smtClean="0">
                <a:sym typeface="Wingdings" pitchFamily="2" charset="2"/>
              </a:rPr>
              <a:t>myopati</a:t>
            </a:r>
            <a:endParaRPr lang="tr-TR" baseline="0" dirty="0" smtClean="0">
              <a:sym typeface="Wingdings" pitchFamily="2" charset="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Lupus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otoimmun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hastalık olarak bilinen bir savunma sistem bozukluğu tipidir. </a:t>
            </a:r>
            <a:r>
              <a:rPr lang="tr-T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Otoimmun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hastalıkta savunma sistemi (bağışıklık sistemi) vücudun kendi sağlıklı hücrelerine ve dokularına zarar verir. Bu da iltihaba ve çeşitli vücut dokularının zararına neden olur. </a:t>
            </a:r>
            <a:r>
              <a:rPr lang="tr-T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Lupus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eklemler, deri, böbrekler, kalp, akciğerler, kan damarları ve beyni de içeren vücudun birçok bölgesini tutabilir. Ayrıca </a:t>
            </a:r>
            <a:r>
              <a:rPr lang="tr-T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lupus'lu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insanlarda çok değişik bulgular olabilir. Bunların en sık olanları aşırı yorgunluk, ağrılı veya şişmiş eklemler, açıklanamayan ateş, deri döküntüleri ve böbrek sorunlarıdır.</a:t>
            </a:r>
            <a:endParaRPr lang="tr-TR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A3A51-99E3-464A-92D6-4A8E78D9D00D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1-</a:t>
            </a:r>
            <a:r>
              <a:rPr lang="tr-TR" b="1" dirty="0" err="1" smtClean="0"/>
              <a:t>Hemodinamik</a:t>
            </a:r>
            <a:r>
              <a:rPr lang="tr-TR" b="1" dirty="0" smtClean="0"/>
              <a:t> yanıtlar </a:t>
            </a:r>
          </a:p>
          <a:p>
            <a:pPr>
              <a:buNone/>
            </a:pPr>
            <a:r>
              <a:rPr lang="tr-TR" b="1" dirty="0" smtClean="0"/>
              <a:t>(kan dolanımındaki değişmeler)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A3A51-99E3-464A-92D6-4A8E78D9D00D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Onarımın sonunda ise ne kadar normal hücre ne kadar </a:t>
            </a:r>
            <a:r>
              <a:rPr lang="tr-TR" dirty="0" err="1" smtClean="0"/>
              <a:t>skar</a:t>
            </a:r>
            <a:r>
              <a:rPr lang="tr-TR" dirty="0" smtClean="0"/>
              <a:t> oluştuğu çeşitli faktörlere bağlıdır.</a:t>
            </a:r>
          </a:p>
          <a:p>
            <a:r>
              <a:rPr lang="tr-TR" dirty="0" smtClean="0"/>
              <a:t> Küçük bir deri </a:t>
            </a:r>
            <a:r>
              <a:rPr lang="tr-TR" dirty="0" err="1" smtClean="0"/>
              <a:t>kesisinde</a:t>
            </a:r>
            <a:r>
              <a:rPr lang="tr-TR" dirty="0" smtClean="0"/>
              <a:t> deri hücrelerinin mükemmel iyileşme potansiyeline sahip olmaları nedeniyle </a:t>
            </a:r>
            <a:r>
              <a:rPr lang="tr-TR" dirty="0" err="1" smtClean="0"/>
              <a:t>skar</a:t>
            </a:r>
            <a:r>
              <a:rPr lang="tr-TR" dirty="0" smtClean="0"/>
              <a:t> oluşmaz.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A3A51-99E3-464A-92D6-4A8E78D9D00D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Yaralanma şiddetli ise </a:t>
            </a:r>
            <a:r>
              <a:rPr lang="tr-TR" dirty="0" err="1" smtClean="0"/>
              <a:t>fibröz</a:t>
            </a:r>
            <a:r>
              <a:rPr lang="tr-TR" dirty="0" smtClean="0"/>
              <a:t> doku miktarı karaciğer fonksiyonlarını etkileyebilir.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(</a:t>
            </a:r>
            <a:r>
              <a:rPr lang="tr-TR" dirty="0" err="1" smtClean="0"/>
              <a:t>cerebral</a:t>
            </a:r>
            <a:r>
              <a:rPr lang="tr-TR" dirty="0" smtClean="0"/>
              <a:t> </a:t>
            </a:r>
            <a:r>
              <a:rPr lang="tr-TR" dirty="0" err="1" smtClean="0"/>
              <a:t>infarktüs</a:t>
            </a:r>
            <a:r>
              <a:rPr lang="tr-TR" dirty="0" smtClean="0"/>
              <a:t>, </a:t>
            </a:r>
            <a:r>
              <a:rPr lang="tr-TR" dirty="0" err="1" smtClean="0"/>
              <a:t>myokard</a:t>
            </a:r>
            <a:r>
              <a:rPr lang="tr-TR" dirty="0" smtClean="0"/>
              <a:t> </a:t>
            </a:r>
            <a:r>
              <a:rPr lang="tr-TR" dirty="0" err="1" smtClean="0"/>
              <a:t>infarktüs</a:t>
            </a:r>
            <a:r>
              <a:rPr lang="tr-TR" dirty="0" smtClean="0"/>
              <a:t>, </a:t>
            </a:r>
            <a:r>
              <a:rPr lang="tr-TR" dirty="0" err="1" smtClean="0"/>
              <a:t>intramusküler</a:t>
            </a:r>
            <a:r>
              <a:rPr lang="tr-TR" dirty="0" smtClean="0"/>
              <a:t> </a:t>
            </a:r>
            <a:r>
              <a:rPr lang="tr-TR" dirty="0" err="1" smtClean="0"/>
              <a:t>hematom</a:t>
            </a:r>
            <a:r>
              <a:rPr lang="tr-TR" dirty="0" smtClean="0"/>
              <a:t>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Karaciğerdeki bir </a:t>
            </a:r>
            <a:r>
              <a:rPr lang="tr-TR" dirty="0" err="1" smtClean="0"/>
              <a:t>inflamasyon</a:t>
            </a:r>
            <a:r>
              <a:rPr lang="tr-TR" dirty="0" smtClean="0"/>
              <a:t> (</a:t>
            </a:r>
            <a:r>
              <a:rPr lang="tr-TR" sz="1600" b="1" dirty="0" smtClean="0"/>
              <a:t>hepatit</a:t>
            </a:r>
            <a:r>
              <a:rPr lang="tr-TR" dirty="0" smtClean="0"/>
              <a:t>) </a:t>
            </a:r>
            <a:r>
              <a:rPr lang="tr-TR" dirty="0" err="1" smtClean="0"/>
              <a:t>skar</a:t>
            </a:r>
            <a:r>
              <a:rPr lang="tr-TR" dirty="0" smtClean="0"/>
              <a:t> doku oluşumu ile sonuçlanır.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A3A51-99E3-464A-92D6-4A8E78D9D00D}" type="slidenum">
              <a:rPr lang="tr-TR" smtClean="0"/>
              <a:pPr/>
              <a:t>33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12.03.2020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6.jpeg"/><Relationship Id="rId10" Type="http://schemas.microsoft.com/office/2007/relationships/diagramDrawing" Target="../diagrams/drawing1.xml"/><Relationship Id="rId4" Type="http://schemas.openxmlformats.org/officeDocument/2006/relationships/image" Target="../media/image5.jpe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ISI IŞIK SU</a:t>
            </a:r>
            <a:endParaRPr lang="tr-TR" dirty="0"/>
          </a:p>
        </p:txBody>
      </p:sp>
      <p:sp>
        <p:nvSpPr>
          <p:cNvPr id="4" name="Alt Başlık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132856"/>
            <a:ext cx="7772400" cy="1872208"/>
          </a:xfrm>
        </p:spPr>
        <p:txBody>
          <a:bodyPr/>
          <a:lstStyle/>
          <a:p>
            <a:pPr algn="ctr"/>
            <a:r>
              <a:rPr lang="tr-TR" dirty="0" smtClean="0"/>
              <a:t>İNFLAMASYON VE ONARIM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İnflamasyon</a:t>
            </a:r>
            <a:r>
              <a:rPr lang="tr-TR" dirty="0" smtClean="0"/>
              <a:t>: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3600" dirty="0" err="1" smtClean="0"/>
              <a:t>Vaskülarize</a:t>
            </a:r>
            <a:r>
              <a:rPr lang="tr-TR" sz="3600" dirty="0" smtClean="0"/>
              <a:t> bağ dokusunda ortaya çıkan karmaşık bir yanıt</a:t>
            </a:r>
          </a:p>
          <a:p>
            <a:pPr>
              <a:buNone/>
            </a:pPr>
            <a:endParaRPr lang="tr-TR" sz="3600" dirty="0" smtClean="0"/>
          </a:p>
          <a:p>
            <a:pPr lvl="1"/>
            <a:r>
              <a:rPr lang="tr-TR" sz="3600" dirty="0" smtClean="0"/>
              <a:t>İyileşme</a:t>
            </a:r>
          </a:p>
          <a:p>
            <a:pPr lvl="1"/>
            <a:r>
              <a:rPr lang="tr-TR" sz="3600" dirty="0" smtClean="0"/>
              <a:t>Hastalık </a:t>
            </a:r>
          </a:p>
          <a:p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Amaç: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83568" y="1809328"/>
            <a:ext cx="7772400" cy="4572000"/>
          </a:xfrm>
        </p:spPr>
        <p:txBody>
          <a:bodyPr/>
          <a:lstStyle/>
          <a:p>
            <a:r>
              <a:rPr lang="tr-TR" dirty="0" smtClean="0"/>
              <a:t>Temel amaç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smtClean="0"/>
              <a:t> </a:t>
            </a:r>
            <a:r>
              <a:rPr lang="tr-TR" sz="4000" b="1" dirty="0" smtClean="0"/>
              <a:t>korumak!!!!!</a:t>
            </a:r>
          </a:p>
          <a:p>
            <a:pPr lvl="1"/>
            <a:r>
              <a:rPr lang="tr-TR" dirty="0" smtClean="0"/>
              <a:t>Hücre hasarına neden olan olayın ortadan kaldırması</a:t>
            </a:r>
          </a:p>
          <a:p>
            <a:pPr lvl="1"/>
            <a:r>
              <a:rPr lang="tr-TR" dirty="0" smtClean="0"/>
              <a:t>Hasara uğrayan doku ve hücrelerin ortadan kaldırılması</a:t>
            </a:r>
          </a:p>
          <a:p>
            <a:pPr lvl="1"/>
            <a:r>
              <a:rPr lang="tr-TR" dirty="0" smtClean="0"/>
              <a:t>Onarım işleminin başlatılması</a:t>
            </a:r>
          </a:p>
          <a:p>
            <a:pPr lvl="1">
              <a:buNone/>
            </a:pPr>
            <a:endParaRPr lang="tr-TR" dirty="0" smtClean="0"/>
          </a:p>
          <a:p>
            <a:r>
              <a:rPr lang="tr-TR" dirty="0" smtClean="0"/>
              <a:t>Sonuç: Dokuyu normal durumuna dönmesi</a:t>
            </a:r>
          </a:p>
          <a:p>
            <a:endParaRPr lang="tr-TR" dirty="0"/>
          </a:p>
        </p:txBody>
      </p:sp>
      <p:pic>
        <p:nvPicPr>
          <p:cNvPr id="52226" name="Picture 2" descr="http://fc01.deviantart.net/fs70/i/2012/139/a/1/hulk_protect_banner_by_jeshwey-d50e9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8664" y="1"/>
            <a:ext cx="2985335" cy="2132856"/>
          </a:xfrm>
          <a:prstGeom prst="rect">
            <a:avLst/>
          </a:prstGeom>
          <a:noFill/>
        </p:spPr>
      </p:pic>
      <p:pic>
        <p:nvPicPr>
          <p:cNvPr id="52228" name="Picture 4" descr="http://www.co.spartanburg.sc.us/govt/depts/pubwrks/images/recy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4662264"/>
            <a:ext cx="2195736" cy="2195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İnflamasyona</a:t>
            </a:r>
            <a:r>
              <a:rPr lang="tr-TR" dirty="0" smtClean="0"/>
              <a:t> yol açan bazı durumlar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51520" y="2420888"/>
            <a:ext cx="8229600" cy="44371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dirty="0" smtClean="0"/>
              <a:t>-Travma</a:t>
            </a:r>
          </a:p>
          <a:p>
            <a:pPr>
              <a:buNone/>
            </a:pPr>
            <a:r>
              <a:rPr lang="tr-TR" dirty="0" smtClean="0"/>
              <a:t>-Kırık</a:t>
            </a:r>
          </a:p>
          <a:p>
            <a:pPr>
              <a:buNone/>
            </a:pPr>
            <a:r>
              <a:rPr lang="tr-TR" dirty="0" smtClean="0"/>
              <a:t>-Yabancı cisim</a:t>
            </a:r>
          </a:p>
          <a:p>
            <a:pPr>
              <a:buNone/>
            </a:pPr>
            <a:r>
              <a:rPr lang="tr-TR" dirty="0" smtClean="0"/>
              <a:t>-</a:t>
            </a:r>
            <a:r>
              <a:rPr lang="tr-TR" dirty="0" err="1" smtClean="0"/>
              <a:t>Bakterial</a:t>
            </a:r>
            <a:r>
              <a:rPr lang="tr-TR" dirty="0" smtClean="0"/>
              <a:t> hastalıklar</a:t>
            </a:r>
          </a:p>
          <a:p>
            <a:pPr>
              <a:buNone/>
            </a:pPr>
            <a:r>
              <a:rPr lang="tr-TR" dirty="0" smtClean="0"/>
              <a:t>-Kan akımının azalması</a:t>
            </a:r>
          </a:p>
          <a:p>
            <a:pPr>
              <a:buNone/>
            </a:pPr>
            <a:r>
              <a:rPr lang="tr-TR" dirty="0" smtClean="0"/>
              <a:t>-Bakteri ve </a:t>
            </a:r>
            <a:r>
              <a:rPr lang="tr-TR" dirty="0" err="1" smtClean="0"/>
              <a:t>fungus</a:t>
            </a:r>
            <a:r>
              <a:rPr lang="tr-TR" dirty="0" smtClean="0"/>
              <a:t> enfeksiyonu</a:t>
            </a:r>
          </a:p>
          <a:p>
            <a:pPr>
              <a:buNone/>
            </a:pPr>
            <a:r>
              <a:rPr lang="tr-TR" dirty="0" smtClean="0"/>
              <a:t>-Yanık</a:t>
            </a:r>
          </a:p>
          <a:p>
            <a:pPr>
              <a:buNone/>
            </a:pPr>
            <a:r>
              <a:rPr lang="tr-TR" dirty="0" smtClean="0"/>
              <a:t>-</a:t>
            </a:r>
            <a:r>
              <a:rPr lang="tr-TR" dirty="0" err="1" smtClean="0"/>
              <a:t>Otoimmün</a:t>
            </a:r>
            <a:r>
              <a:rPr lang="tr-TR" dirty="0" smtClean="0"/>
              <a:t> hastalıklar</a:t>
            </a:r>
          </a:p>
          <a:p>
            <a:pPr>
              <a:buNone/>
            </a:pPr>
            <a:r>
              <a:rPr lang="tr-TR" dirty="0" smtClean="0"/>
              <a:t>-</a:t>
            </a:r>
            <a:r>
              <a:rPr lang="tr-TR" dirty="0" err="1" smtClean="0"/>
              <a:t>Romatoid</a:t>
            </a:r>
            <a:r>
              <a:rPr lang="tr-TR" dirty="0" smtClean="0"/>
              <a:t> </a:t>
            </a:r>
            <a:r>
              <a:rPr lang="tr-TR" dirty="0" err="1" smtClean="0"/>
              <a:t>artrit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-Sistemik </a:t>
            </a:r>
            <a:r>
              <a:rPr lang="tr-TR" dirty="0" err="1" smtClean="0"/>
              <a:t>lupus</a:t>
            </a:r>
            <a:r>
              <a:rPr lang="tr-TR" dirty="0" smtClean="0"/>
              <a:t> </a:t>
            </a:r>
            <a:r>
              <a:rPr lang="tr-TR" dirty="0" err="1" smtClean="0"/>
              <a:t>eritamatosus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-</a:t>
            </a:r>
            <a:r>
              <a:rPr lang="tr-TR" dirty="0" err="1" smtClean="0"/>
              <a:t>Poliomyositis</a:t>
            </a:r>
            <a:endParaRPr lang="tr-TR" dirty="0"/>
          </a:p>
        </p:txBody>
      </p:sp>
      <p:pic>
        <p:nvPicPr>
          <p:cNvPr id="4" name="Picture 3" descr="C:\Users\Ayse\Desktop\kes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9160" y="764704"/>
            <a:ext cx="3441855" cy="2376264"/>
          </a:xfrm>
          <a:prstGeom prst="rect">
            <a:avLst/>
          </a:prstGeom>
          <a:noFill/>
        </p:spPr>
      </p:pic>
      <p:pic>
        <p:nvPicPr>
          <p:cNvPr id="5" name="Picture 2" descr="C:\Users\Ayse\Desktop\kedi-tirmi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594051"/>
            <a:ext cx="1905000" cy="2219325"/>
          </a:xfrm>
          <a:prstGeom prst="rect">
            <a:avLst/>
          </a:prstGeom>
          <a:noFill/>
        </p:spPr>
      </p:pic>
      <p:pic>
        <p:nvPicPr>
          <p:cNvPr id="6" name="Picture 5" descr="http://www.diyeti.org/wp-content/uploads/2010/09/k%C4%B1r%C4%B1k-kemi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2998" y="3190874"/>
            <a:ext cx="2381250" cy="3667126"/>
          </a:xfrm>
          <a:prstGeom prst="rect">
            <a:avLst/>
          </a:prstGeom>
          <a:noFill/>
        </p:spPr>
      </p:pic>
      <p:graphicFrame>
        <p:nvGraphicFramePr>
          <p:cNvPr id="8" name="7 Diyagram"/>
          <p:cNvGraphicFramePr/>
          <p:nvPr/>
        </p:nvGraphicFramePr>
        <p:xfrm>
          <a:off x="0" y="764704"/>
          <a:ext cx="5436096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b="1" dirty="0" smtClean="0"/>
              <a:t>Onarım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Yaralayıcı etkiler uzaklaştığında </a:t>
            </a:r>
          </a:p>
          <a:p>
            <a:r>
              <a:rPr lang="tr-TR" dirty="0" err="1" smtClean="0"/>
              <a:t>İnflamasyon</a:t>
            </a:r>
            <a:r>
              <a:rPr lang="tr-TR" dirty="0" smtClean="0"/>
              <a:t> durduğunda			iyileşme ve onarım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Hasarı meydana getiren </a:t>
            </a:r>
            <a:r>
              <a:rPr lang="tr-TR" b="1" dirty="0" smtClean="0"/>
              <a:t>nedenin</a:t>
            </a:r>
            <a:r>
              <a:rPr lang="tr-TR" dirty="0" smtClean="0"/>
              <a:t> tamamen ortadan kaldırılmasından sonra tamamlanır.</a:t>
            </a:r>
          </a:p>
        </p:txBody>
      </p:sp>
      <p:sp>
        <p:nvSpPr>
          <p:cNvPr id="4" name="3 Sağ Ayraç"/>
          <p:cNvSpPr/>
          <p:nvPr/>
        </p:nvSpPr>
        <p:spPr>
          <a:xfrm>
            <a:off x="5004048" y="1362472"/>
            <a:ext cx="720080" cy="14184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39552" y="188640"/>
            <a:ext cx="7772400" cy="1728192"/>
          </a:xfrm>
        </p:spPr>
        <p:txBody>
          <a:bodyPr>
            <a:normAutofit lnSpcReduction="10000"/>
          </a:bodyPr>
          <a:lstStyle/>
          <a:p>
            <a:r>
              <a:rPr lang="tr-TR" b="1" dirty="0" smtClean="0"/>
              <a:t>Bütün yaralanmaların sonunda iyileşme ve onarım gerçekleşmeyebilir. </a:t>
            </a:r>
          </a:p>
          <a:p>
            <a:r>
              <a:rPr lang="tr-TR" dirty="0" err="1" smtClean="0"/>
              <a:t>Rejenerasyon</a:t>
            </a:r>
            <a:r>
              <a:rPr lang="tr-TR" dirty="0" smtClean="0"/>
              <a:t> ve/veya bağ dokusu çoğalması olaylarını kapsar</a:t>
            </a:r>
          </a:p>
        </p:txBody>
      </p:sp>
      <p:graphicFrame>
        <p:nvGraphicFramePr>
          <p:cNvPr id="7" name="6 Diyagram"/>
          <p:cNvGraphicFramePr/>
          <p:nvPr/>
        </p:nvGraphicFramePr>
        <p:xfrm>
          <a:off x="5652120" y="2348880"/>
          <a:ext cx="259228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Dikdörtgen"/>
          <p:cNvSpPr/>
          <p:nvPr/>
        </p:nvSpPr>
        <p:spPr>
          <a:xfrm>
            <a:off x="142844" y="2143116"/>
            <a:ext cx="4929222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580"/>
              </a:spcBef>
              <a:buClr>
                <a:srgbClr val="0F6FC6"/>
              </a:buClr>
              <a:buSzPct val="85000"/>
              <a:buFont typeface="Wingdings 2"/>
              <a:buChar char=""/>
            </a:pPr>
            <a:r>
              <a:rPr lang="tr-TR" sz="2600" dirty="0" smtClean="0">
                <a:solidFill>
                  <a:prstClr val="black"/>
                </a:solidFill>
              </a:rPr>
              <a:t>Yaralanma </a:t>
            </a:r>
            <a:r>
              <a:rPr lang="tr-TR" sz="2600" b="1" dirty="0" smtClean="0">
                <a:solidFill>
                  <a:prstClr val="black"/>
                </a:solidFill>
              </a:rPr>
              <a:t>alanı genişse  </a:t>
            </a:r>
            <a:r>
              <a:rPr lang="tr-TR" sz="2600" dirty="0" smtClean="0">
                <a:solidFill>
                  <a:prstClr val="black"/>
                </a:solidFill>
              </a:rPr>
              <a:t> </a:t>
            </a:r>
          </a:p>
          <a:p>
            <a:pPr marL="274320" lvl="0" indent="-274320">
              <a:spcBef>
                <a:spcPts val="580"/>
              </a:spcBef>
              <a:buClr>
                <a:srgbClr val="0F6FC6"/>
              </a:buClr>
              <a:buSzPct val="85000"/>
              <a:buFont typeface="Wingdings 2"/>
              <a:buChar char=""/>
            </a:pPr>
            <a:r>
              <a:rPr lang="tr-TR" sz="2600" dirty="0" smtClean="0">
                <a:solidFill>
                  <a:prstClr val="black"/>
                </a:solidFill>
              </a:rPr>
              <a:t>Beyinde olduğu gibi </a:t>
            </a:r>
            <a:r>
              <a:rPr lang="tr-TR" sz="2600" b="1" dirty="0" smtClean="0">
                <a:solidFill>
                  <a:prstClr val="black"/>
                </a:solidFill>
              </a:rPr>
              <a:t>esas dokuda olmuşsa</a:t>
            </a:r>
            <a:endParaRPr lang="tr-TR" sz="2600" dirty="0">
              <a:solidFill>
                <a:prstClr val="black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4837434" y="4656618"/>
            <a:ext cx="398303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 smtClean="0">
                <a:solidFill>
                  <a:prstClr val="black"/>
                </a:solidFill>
              </a:rPr>
              <a:t>normal dokunun yerini alır</a:t>
            </a:r>
          </a:p>
          <a:p>
            <a:r>
              <a:rPr lang="tr-TR" sz="2600" dirty="0" smtClean="0">
                <a:solidFill>
                  <a:prstClr val="black"/>
                </a:solidFill>
              </a:rPr>
              <a:t> fonksiyon kaybı ortaya çıkar</a:t>
            </a:r>
            <a:endParaRPr lang="tr-TR" dirty="0"/>
          </a:p>
        </p:txBody>
      </p:sp>
      <p:sp>
        <p:nvSpPr>
          <p:cNvPr id="9" name="8 Sağ Köşeli Ayraç"/>
          <p:cNvSpPr/>
          <p:nvPr/>
        </p:nvSpPr>
        <p:spPr>
          <a:xfrm>
            <a:off x="4786314" y="2000240"/>
            <a:ext cx="649216" cy="1872208"/>
          </a:xfrm>
          <a:prstGeom prst="righ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Aşağı Ok"/>
          <p:cNvSpPr/>
          <p:nvPr/>
        </p:nvSpPr>
        <p:spPr>
          <a:xfrm>
            <a:off x="6588224" y="36450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7345" name="Picture 1" descr="F:\okul\ısı ışık su\ısı ışık benim sunumlarım 2015\xuya8m6hi2y8efbuvnkq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4429132"/>
            <a:ext cx="4322552" cy="1957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39552" y="188640"/>
            <a:ext cx="7772400" cy="1728192"/>
          </a:xfrm>
        </p:spPr>
        <p:txBody>
          <a:bodyPr>
            <a:normAutofit lnSpcReduction="10000"/>
          </a:bodyPr>
          <a:lstStyle/>
          <a:p>
            <a:r>
              <a:rPr lang="tr-TR" b="1" dirty="0" smtClean="0"/>
              <a:t>Bütün yaralanmaların sonunda iyileşme ve onarım gerçekleşmeyebilir. </a:t>
            </a:r>
          </a:p>
          <a:p>
            <a:r>
              <a:rPr lang="tr-TR" dirty="0" err="1" smtClean="0"/>
              <a:t>Rejenerasyon</a:t>
            </a:r>
            <a:r>
              <a:rPr lang="tr-TR" dirty="0" smtClean="0"/>
              <a:t> ve/veya bağ dokusu çoğalması olaylarını kapsar</a:t>
            </a:r>
          </a:p>
        </p:txBody>
      </p:sp>
      <p:pic>
        <p:nvPicPr>
          <p:cNvPr id="1026" name="Picture 2" descr="C:\Users\Ayse\Desktop\scar-tiss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3933056"/>
            <a:ext cx="3240360" cy="2880320"/>
          </a:xfrm>
          <a:prstGeom prst="rect">
            <a:avLst/>
          </a:prstGeom>
          <a:noFill/>
        </p:spPr>
      </p:pic>
      <p:graphicFrame>
        <p:nvGraphicFramePr>
          <p:cNvPr id="7" name="6 Diyagram"/>
          <p:cNvGraphicFramePr/>
          <p:nvPr/>
        </p:nvGraphicFramePr>
        <p:xfrm>
          <a:off x="5652120" y="2348880"/>
          <a:ext cx="259228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Dikdörtgen"/>
          <p:cNvSpPr/>
          <p:nvPr/>
        </p:nvSpPr>
        <p:spPr>
          <a:xfrm>
            <a:off x="142844" y="2143116"/>
            <a:ext cx="4929222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580"/>
              </a:spcBef>
              <a:buClr>
                <a:srgbClr val="0F6FC6"/>
              </a:buClr>
              <a:buSzPct val="85000"/>
              <a:buFont typeface="Wingdings 2"/>
              <a:buChar char=""/>
            </a:pPr>
            <a:r>
              <a:rPr lang="tr-TR" sz="2600" dirty="0" smtClean="0">
                <a:solidFill>
                  <a:prstClr val="black"/>
                </a:solidFill>
              </a:rPr>
              <a:t>Yaralanma </a:t>
            </a:r>
            <a:r>
              <a:rPr lang="tr-TR" sz="2600" b="1" dirty="0" smtClean="0">
                <a:solidFill>
                  <a:prstClr val="black"/>
                </a:solidFill>
              </a:rPr>
              <a:t>alanı genişse  </a:t>
            </a:r>
            <a:r>
              <a:rPr lang="tr-TR" sz="2600" dirty="0" smtClean="0">
                <a:solidFill>
                  <a:prstClr val="black"/>
                </a:solidFill>
              </a:rPr>
              <a:t> </a:t>
            </a:r>
          </a:p>
          <a:p>
            <a:pPr marL="274320" lvl="0" indent="-274320">
              <a:spcBef>
                <a:spcPts val="580"/>
              </a:spcBef>
              <a:buClr>
                <a:srgbClr val="0F6FC6"/>
              </a:buClr>
              <a:buSzPct val="85000"/>
              <a:buFont typeface="Wingdings 2"/>
              <a:buChar char=""/>
            </a:pPr>
            <a:r>
              <a:rPr lang="tr-TR" sz="2600" dirty="0" smtClean="0">
                <a:solidFill>
                  <a:prstClr val="black"/>
                </a:solidFill>
              </a:rPr>
              <a:t>Beyinde olduğu gibi </a:t>
            </a:r>
            <a:r>
              <a:rPr lang="tr-TR" sz="2600" b="1" dirty="0" smtClean="0">
                <a:solidFill>
                  <a:prstClr val="black"/>
                </a:solidFill>
              </a:rPr>
              <a:t>esas dokuda olmuşsa</a:t>
            </a:r>
            <a:endParaRPr lang="tr-TR" sz="2600" dirty="0">
              <a:solidFill>
                <a:prstClr val="black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4837434" y="4656618"/>
            <a:ext cx="398303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 smtClean="0">
                <a:solidFill>
                  <a:prstClr val="black"/>
                </a:solidFill>
              </a:rPr>
              <a:t>normal dokunun yerini alır</a:t>
            </a:r>
          </a:p>
          <a:p>
            <a:r>
              <a:rPr lang="tr-TR" sz="2600" dirty="0" smtClean="0">
                <a:solidFill>
                  <a:prstClr val="black"/>
                </a:solidFill>
              </a:rPr>
              <a:t> fonksiyon kaybı ortaya çıkar</a:t>
            </a:r>
            <a:endParaRPr lang="tr-TR" dirty="0"/>
          </a:p>
        </p:txBody>
      </p:sp>
      <p:sp>
        <p:nvSpPr>
          <p:cNvPr id="9" name="8 Sağ Köşeli Ayraç"/>
          <p:cNvSpPr/>
          <p:nvPr/>
        </p:nvSpPr>
        <p:spPr>
          <a:xfrm>
            <a:off x="4786314" y="2000240"/>
            <a:ext cx="649216" cy="1872208"/>
          </a:xfrm>
          <a:prstGeom prst="righ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Aşağı Ok"/>
          <p:cNvSpPr/>
          <p:nvPr/>
        </p:nvSpPr>
        <p:spPr>
          <a:xfrm>
            <a:off x="6588224" y="36450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Picture 2" descr="http://www.hakanbuzoglu.com/wp-content/uploads/2013/04/skar-keloid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71600" y="1955369"/>
            <a:ext cx="6542356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İnflamasyon</a:t>
            </a:r>
            <a:r>
              <a:rPr lang="tr-TR" dirty="0" smtClean="0"/>
              <a:t> ve onarım organizma için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endParaRPr lang="tr-TR" b="1" dirty="0" smtClean="0"/>
          </a:p>
          <a:p>
            <a:pPr marL="342900" lvl="1" indent="-342900"/>
            <a:r>
              <a:rPr lang="tr-TR" sz="3600" b="1" dirty="0" smtClean="0"/>
              <a:t>Yararlı </a:t>
            </a:r>
          </a:p>
          <a:p>
            <a:pPr marL="617220" lvl="2" indent="-342900">
              <a:buFont typeface="Arial" pitchFamily="34" charset="0"/>
              <a:buChar char="•"/>
            </a:pPr>
            <a:r>
              <a:rPr lang="tr-TR" sz="3200" dirty="0" smtClean="0"/>
              <a:t>Kaza sonucu derinin kesilmesi</a:t>
            </a:r>
          </a:p>
          <a:p>
            <a:pPr marL="617220" lvl="2" indent="-342900">
              <a:buFont typeface="Arial" pitchFamily="34" charset="0"/>
              <a:buChar char="•"/>
            </a:pPr>
            <a:r>
              <a:rPr lang="tr-TR" sz="3200" dirty="0" smtClean="0"/>
              <a:t>Cerrahi bir yaranın iyileşmesi</a:t>
            </a:r>
          </a:p>
          <a:p>
            <a:pPr lvl="1">
              <a:buNone/>
            </a:pPr>
            <a:endParaRPr lang="tr-TR" sz="3600" dirty="0" smtClean="0"/>
          </a:p>
          <a:p>
            <a:pPr marL="342900" lvl="1" indent="-342900"/>
            <a:r>
              <a:rPr lang="tr-TR" sz="3600" b="1" dirty="0" smtClean="0"/>
              <a:t>Zararlı </a:t>
            </a:r>
          </a:p>
          <a:p>
            <a:pPr marL="617220" lvl="2" indent="-342900"/>
            <a:r>
              <a:rPr lang="tr-TR" sz="3200" dirty="0" err="1" smtClean="0"/>
              <a:t>Romatizmal</a:t>
            </a:r>
            <a:r>
              <a:rPr lang="tr-TR" sz="3200" dirty="0" smtClean="0"/>
              <a:t> hastalıklar </a:t>
            </a:r>
          </a:p>
          <a:p>
            <a:pPr marL="617220" lvl="2" indent="-342900"/>
            <a:r>
              <a:rPr lang="tr-TR" sz="3200" dirty="0" smtClean="0"/>
              <a:t>Yanık </a:t>
            </a:r>
          </a:p>
          <a:p>
            <a:endParaRPr lang="tr-TR" sz="3600" dirty="0" smtClean="0"/>
          </a:p>
          <a:p>
            <a:endParaRPr lang="tr-TR" sz="3600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Zararlı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sz="4400" b="1" dirty="0" smtClean="0"/>
              <a:t>Hastalığın da bir parçası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			</a:t>
            </a:r>
            <a:r>
              <a:rPr lang="tr-TR" dirty="0" err="1" smtClean="0"/>
              <a:t>RA’da</a:t>
            </a:r>
            <a:r>
              <a:rPr lang="tr-TR" dirty="0" smtClean="0"/>
              <a:t> </a:t>
            </a:r>
            <a:r>
              <a:rPr lang="tr-TR" dirty="0" err="1" smtClean="0"/>
              <a:t>inflamasyon</a:t>
            </a: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	</a:t>
            </a:r>
          </a:p>
          <a:p>
            <a:pPr>
              <a:buNone/>
            </a:pPr>
            <a:r>
              <a:rPr lang="tr-TR" dirty="0" smtClean="0"/>
              <a:t>eklemlerin yaralanmasına yol açan bir durum </a:t>
            </a:r>
          </a:p>
          <a:p>
            <a:pPr lvl="3" algn="r"/>
            <a:endParaRPr lang="tr-TR" dirty="0" smtClean="0"/>
          </a:p>
          <a:p>
            <a:pPr lvl="3" algn="r"/>
            <a:endParaRPr lang="tr-TR" dirty="0" smtClean="0"/>
          </a:p>
          <a:p>
            <a:pPr lvl="3" algn="r"/>
            <a:endParaRPr lang="tr-TR" dirty="0" smtClean="0"/>
          </a:p>
          <a:p>
            <a:pPr lvl="3" algn="r"/>
            <a:r>
              <a:rPr lang="tr-TR" dirty="0" err="1" smtClean="0"/>
              <a:t>Sinoviyal</a:t>
            </a:r>
            <a:r>
              <a:rPr lang="tr-TR" dirty="0" smtClean="0"/>
              <a:t> </a:t>
            </a:r>
            <a:r>
              <a:rPr lang="tr-TR" dirty="0" err="1" smtClean="0"/>
              <a:t>membranda</a:t>
            </a:r>
            <a:r>
              <a:rPr lang="tr-TR" dirty="0" smtClean="0"/>
              <a:t> oluşan </a:t>
            </a:r>
            <a:r>
              <a:rPr lang="tr-TR" dirty="0" err="1" smtClean="0"/>
              <a:t>inflamasyon</a:t>
            </a:r>
            <a:r>
              <a:rPr lang="tr-TR" dirty="0" smtClean="0"/>
              <a:t> zamanla eklem </a:t>
            </a:r>
            <a:r>
              <a:rPr lang="tr-TR" dirty="0" err="1" smtClean="0"/>
              <a:t>kartilajının</a:t>
            </a:r>
            <a:r>
              <a:rPr lang="tr-TR" dirty="0" smtClean="0"/>
              <a:t> bozulmasına yol açar.</a:t>
            </a:r>
          </a:p>
        </p:txBody>
      </p:sp>
      <p:sp>
        <p:nvSpPr>
          <p:cNvPr id="4" name="3 Aşağı Ok"/>
          <p:cNvSpPr/>
          <p:nvPr/>
        </p:nvSpPr>
        <p:spPr>
          <a:xfrm>
            <a:off x="3643306" y="3071810"/>
            <a:ext cx="504056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6082" name="Picture 2" descr="http://selimnalbant.com.tr/images/img/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060848"/>
            <a:ext cx="2931300" cy="18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tr-TR" sz="3200" dirty="0" err="1" smtClean="0"/>
              <a:t>İnflamasyonun</a:t>
            </a:r>
            <a:r>
              <a:rPr lang="tr-TR" sz="3200" dirty="0" smtClean="0"/>
              <a:t> zararlı olduğu durumlarda </a:t>
            </a:r>
            <a:r>
              <a:rPr lang="tr-TR" sz="3200" b="1" u="sng" dirty="0" smtClean="0"/>
              <a:t>ısı ajanları </a:t>
            </a:r>
            <a:r>
              <a:rPr lang="tr-TR" sz="3200" u="sng" dirty="0" smtClean="0"/>
              <a:t>veya </a:t>
            </a:r>
            <a:r>
              <a:rPr lang="tr-TR" sz="3200" b="1" u="sng" dirty="0" smtClean="0"/>
              <a:t>ilaç</a:t>
            </a:r>
            <a:r>
              <a:rPr lang="tr-TR" sz="3200" dirty="0" smtClean="0"/>
              <a:t> kullanılarak yapılan tedavi prosesin kontrolü ve fonksiyonların geri dönüşünü kolaylaştırmak amacıyla uygulanır.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İnflamasyonda</a:t>
            </a:r>
            <a:r>
              <a:rPr lang="tr-TR" dirty="0" smtClean="0"/>
              <a:t> iki önemli olay vardır: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/>
              <a:t>1-</a:t>
            </a:r>
            <a:r>
              <a:rPr lang="tr-TR" b="1" dirty="0" err="1" smtClean="0"/>
              <a:t>Hemodinamik</a:t>
            </a:r>
            <a:r>
              <a:rPr lang="tr-TR" b="1" dirty="0" smtClean="0"/>
              <a:t> yanıtlar </a:t>
            </a:r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/>
              <a:t>2. Hücresel seviyedeki yanıtlar</a:t>
            </a:r>
          </a:p>
          <a:p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 err="1" smtClean="0"/>
              <a:t>Hemodinamik</a:t>
            </a:r>
            <a:r>
              <a:rPr lang="tr-TR" dirty="0" smtClean="0"/>
              <a:t> yanıtlar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Yaralanma oluştuğunda:</a:t>
            </a:r>
          </a:p>
          <a:p>
            <a:r>
              <a:rPr lang="tr-TR" dirty="0" smtClean="0"/>
              <a:t> 1-2 dakikalık </a:t>
            </a:r>
            <a:r>
              <a:rPr lang="tr-TR" dirty="0" err="1" smtClean="0"/>
              <a:t>vazokonstrüksiyon</a:t>
            </a:r>
            <a:r>
              <a:rPr lang="tr-TR" dirty="0" smtClean="0"/>
              <a:t> 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Sonrasında </a:t>
            </a:r>
            <a:r>
              <a:rPr lang="tr-TR" dirty="0" err="1" smtClean="0"/>
              <a:t>vazodilatasyon</a:t>
            </a:r>
            <a:r>
              <a:rPr lang="tr-TR" dirty="0" smtClean="0"/>
              <a:t> izler</a:t>
            </a:r>
          </a:p>
        </p:txBody>
      </p:sp>
      <p:sp>
        <p:nvSpPr>
          <p:cNvPr id="4" name="3 Sola Bükülü Ok"/>
          <p:cNvSpPr/>
          <p:nvPr/>
        </p:nvSpPr>
        <p:spPr>
          <a:xfrm>
            <a:off x="6660232" y="2060848"/>
            <a:ext cx="875536" cy="201622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53250" name="Picture 2" descr="http://3.bp.blogspot.com/_XJvgbp0s9as/TP5VaUmWm6I/AAAAAAAAAFc/6qVViSXdkOw/s1600/vas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4066093"/>
            <a:ext cx="2832249" cy="27472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3.bp.blogspot.com/_XJvgbp0s9as/TP5VaUmWm6I/AAAAAAAAAFc/6qVViSXdkOw/s1600/vas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97" y="44624"/>
            <a:ext cx="2592288" cy="2514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 smtClean="0"/>
              <a:t>Vazodilatasyon</a:t>
            </a:r>
            <a:r>
              <a:rPr lang="tr-TR" dirty="0" smtClean="0"/>
              <a:t> </a:t>
            </a:r>
            <a:r>
              <a:rPr lang="tr-TR" dirty="0" err="1" smtClean="0"/>
              <a:t>kapiller</a:t>
            </a:r>
            <a:r>
              <a:rPr lang="tr-TR" dirty="0" smtClean="0"/>
              <a:t> duvara bazı </a:t>
            </a:r>
            <a:r>
              <a:rPr lang="tr-TR" b="1" dirty="0" err="1" smtClean="0"/>
              <a:t>mediatörlerin</a:t>
            </a:r>
            <a:r>
              <a:rPr lang="tr-TR" b="1" dirty="0" smtClean="0"/>
              <a:t> </a:t>
            </a:r>
            <a:r>
              <a:rPr lang="tr-TR" dirty="0" smtClean="0"/>
              <a:t>doğrudan etkisi ile birlikte </a:t>
            </a:r>
            <a:r>
              <a:rPr lang="tr-TR" b="1" dirty="0" smtClean="0"/>
              <a:t>sıvının dokular arasına çıkışına</a:t>
            </a:r>
            <a:r>
              <a:rPr lang="tr-TR" dirty="0" smtClean="0"/>
              <a:t> yol açar.</a:t>
            </a:r>
          </a:p>
          <a:p>
            <a:endParaRPr lang="tr-TR" dirty="0" smtClean="0"/>
          </a:p>
          <a:p>
            <a:r>
              <a:rPr lang="tr-TR" dirty="0" smtClean="0"/>
              <a:t>Erken dönemde </a:t>
            </a:r>
            <a:r>
              <a:rPr lang="tr-TR" dirty="0" err="1" smtClean="0"/>
              <a:t>kapiller</a:t>
            </a:r>
            <a:r>
              <a:rPr lang="tr-TR" dirty="0" smtClean="0"/>
              <a:t> </a:t>
            </a:r>
            <a:r>
              <a:rPr lang="tr-TR" dirty="0" err="1" smtClean="0"/>
              <a:t>membranın</a:t>
            </a:r>
            <a:r>
              <a:rPr lang="tr-TR" dirty="0" smtClean="0"/>
              <a:t> geçirgenliğinde minimal bir değişme söz konusu olduğundan </a:t>
            </a:r>
            <a:r>
              <a:rPr lang="tr-TR" b="1" dirty="0" smtClean="0"/>
              <a:t>protein ve hücreler için geçiş </a:t>
            </a:r>
            <a:r>
              <a:rPr lang="tr-TR" dirty="0" smtClean="0"/>
              <a:t>başlamamıştır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smtClean="0"/>
              <a:t>İNFLAMASYONUN TEMEL İŞARETLERİ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mtClean="0"/>
              <a:t>ÖDEM</a:t>
            </a:r>
          </a:p>
          <a:p>
            <a:r>
              <a:rPr lang="tr-TR" smtClean="0"/>
              <a:t>KIZARIKLIK</a:t>
            </a:r>
          </a:p>
          <a:p>
            <a:r>
              <a:rPr lang="tr-TR" smtClean="0"/>
              <a:t>SICAKLIK</a:t>
            </a:r>
          </a:p>
          <a:p>
            <a:r>
              <a:rPr lang="tr-TR" smtClean="0"/>
              <a:t>AĞRI</a:t>
            </a:r>
          </a:p>
          <a:p>
            <a:r>
              <a:rPr lang="tr-TR" smtClean="0"/>
              <a:t>FONKSİYON KAYBI</a:t>
            </a:r>
          </a:p>
        </p:txBody>
      </p:sp>
    </p:spTree>
    <p:extLst>
      <p:ext uri="{BB962C8B-B14F-4D97-AF65-F5344CB8AC3E}">
        <p14:creationId xmlns:p14="http://schemas.microsoft.com/office/powerpoint/2010/main" val="79496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inflam.jst.go.jp/illust/images/illu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522588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2" name="Picture 4" descr="http://upload.wikimedia.org/wikipedia/commons/thumb/b/b9/Toe.JPG/230px-To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713200"/>
            <a:ext cx="7152729" cy="5380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İnflamatuar</a:t>
            </a:r>
            <a:r>
              <a:rPr lang="tr-TR" b="1" dirty="0" smtClean="0"/>
              <a:t> reaksiyonda (1)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Başlangıçta ödem sıvısı erimiş elektrolitleri ve suyu içerir.</a:t>
            </a:r>
          </a:p>
          <a:p>
            <a:r>
              <a:rPr lang="tr-TR" dirty="0" smtClean="0"/>
              <a:t>Yalnızca birkaç hücre vardır.</a:t>
            </a:r>
          </a:p>
          <a:p>
            <a:r>
              <a:rPr lang="tr-TR" dirty="0" smtClean="0"/>
              <a:t>(TRANSUDATE)</a:t>
            </a:r>
            <a:endParaRPr lang="tr-TR" dirty="0"/>
          </a:p>
        </p:txBody>
      </p:sp>
      <p:pic>
        <p:nvPicPr>
          <p:cNvPr id="49154" name="Picture 2" descr="http://4.bp.blogspot.com/--gp6XOzNYSg/TX5mYT8WJ9I/AAAAAAAAAbg/tCMRiRReQM4/s1600/pulmonary_edema_de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09072"/>
            <a:ext cx="4536504" cy="3404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İnflamatuar</a:t>
            </a:r>
            <a:r>
              <a:rPr lang="tr-TR" b="1" dirty="0" smtClean="0"/>
              <a:t> reaksiyonda (2)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Kan hücreleri yavaş bir hızda ve </a:t>
            </a:r>
            <a:r>
              <a:rPr lang="tr-TR" dirty="0" err="1" smtClean="0"/>
              <a:t>kapiller</a:t>
            </a:r>
            <a:r>
              <a:rPr lang="tr-TR" dirty="0" smtClean="0"/>
              <a:t> duvarlara doğru hareket etme ve yapışma eğilimi göstererek akarlar. </a:t>
            </a:r>
          </a:p>
          <a:p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(MARJİNASYON)</a:t>
            </a:r>
            <a:endParaRPr lang="tr-TR" dirty="0"/>
          </a:p>
        </p:txBody>
      </p:sp>
      <p:sp>
        <p:nvSpPr>
          <p:cNvPr id="4" name="3 Aşağı Ok"/>
          <p:cNvSpPr/>
          <p:nvPr/>
        </p:nvSpPr>
        <p:spPr>
          <a:xfrm>
            <a:off x="4355976" y="306896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İnflamatuar</a:t>
            </a:r>
            <a:r>
              <a:rPr lang="tr-TR" b="1" dirty="0" smtClean="0"/>
              <a:t> reaksiyonda (3)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Aynı anda </a:t>
            </a:r>
            <a:r>
              <a:rPr lang="tr-TR" dirty="0" err="1" smtClean="0"/>
              <a:t>mediatörlerin</a:t>
            </a:r>
            <a:r>
              <a:rPr lang="tr-TR" dirty="0" smtClean="0"/>
              <a:t> bu sahada serbestleşmesi</a:t>
            </a:r>
            <a:endParaRPr lang="tr-TR" dirty="0" smtClean="0">
              <a:sym typeface="Wingdings" pitchFamily="2" charset="2"/>
            </a:endParaRPr>
          </a:p>
          <a:p>
            <a:endParaRPr lang="tr-TR" dirty="0" smtClean="0">
              <a:sym typeface="Wingdings" pitchFamily="2" charset="2"/>
            </a:endParaRPr>
          </a:p>
          <a:p>
            <a:pPr>
              <a:buNone/>
            </a:pPr>
            <a:r>
              <a:rPr lang="tr-TR" dirty="0" smtClean="0"/>
              <a:t>		</a:t>
            </a:r>
            <a:r>
              <a:rPr lang="tr-TR" dirty="0" err="1" smtClean="0"/>
              <a:t>Kapiller</a:t>
            </a:r>
            <a:r>
              <a:rPr lang="tr-TR" dirty="0" smtClean="0"/>
              <a:t> duvarın geçirgenliğindeki artış</a:t>
            </a:r>
          </a:p>
          <a:p>
            <a:r>
              <a:rPr lang="tr-TR" dirty="0" smtClean="0"/>
              <a:t>Hücrelerin</a:t>
            </a:r>
            <a:r>
              <a:rPr lang="tr-TR" b="1" dirty="0" smtClean="0"/>
              <a:t> </a:t>
            </a:r>
            <a:r>
              <a:rPr lang="tr-TR" dirty="0" smtClean="0"/>
              <a:t>damar içinden damar                            dışına yer değiştirmesine                      </a:t>
            </a:r>
            <a:r>
              <a:rPr lang="tr-TR" b="1" dirty="0" smtClean="0"/>
              <a:t>EMİGRASYON</a:t>
            </a:r>
            <a:r>
              <a:rPr lang="tr-TR" dirty="0" smtClean="0"/>
              <a:t> denir.</a:t>
            </a:r>
            <a:r>
              <a:rPr lang="tr-TR" b="1" dirty="0" smtClean="0"/>
              <a:t> </a:t>
            </a:r>
            <a:endParaRPr lang="tr-TR" dirty="0"/>
          </a:p>
        </p:txBody>
      </p:sp>
      <p:pic>
        <p:nvPicPr>
          <p:cNvPr id="47106" name="Picture 2" descr="http://www.rubbersheep.com/images/1-emigration-border-patrol-game-mexican-invasion-ga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72008"/>
            <a:ext cx="1571083" cy="1340768"/>
          </a:xfrm>
          <a:prstGeom prst="rect">
            <a:avLst/>
          </a:prstGeom>
          <a:noFill/>
        </p:spPr>
      </p:pic>
      <p:sp>
        <p:nvSpPr>
          <p:cNvPr id="5" name="4 Aşağı Ok"/>
          <p:cNvSpPr/>
          <p:nvPr/>
        </p:nvSpPr>
        <p:spPr>
          <a:xfrm>
            <a:off x="3851920" y="191683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5842" name="Picture 2" descr="https://encrypted-tbn3.gstatic.com/images?q=tbn:ANd9GcRrEfTYinArKmUwuMGkEy9UCZ85LgGJgfDNHnCALUdeKnY9zf3Rr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456408"/>
            <a:ext cx="2809875" cy="1628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İnflamatuar</a:t>
            </a:r>
            <a:r>
              <a:rPr lang="tr-TR" b="1" dirty="0" smtClean="0"/>
              <a:t> reaksiyonda (4)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Bu durumda kandaki düşük moleküler ağırlıktaki </a:t>
            </a:r>
            <a:r>
              <a:rPr lang="tr-TR" b="1" dirty="0" smtClean="0"/>
              <a:t>proteinler</a:t>
            </a:r>
            <a:r>
              <a:rPr lang="tr-TR" dirty="0" smtClean="0"/>
              <a:t> doku içine sızarlar.</a:t>
            </a:r>
          </a:p>
          <a:p>
            <a:endParaRPr lang="tr-TR" dirty="0" smtClean="0"/>
          </a:p>
          <a:p>
            <a:r>
              <a:rPr lang="tr-TR" dirty="0" smtClean="0"/>
              <a:t> Ödem sıvısı </a:t>
            </a:r>
            <a:r>
              <a:rPr lang="tr-TR" b="1" dirty="0" smtClean="0"/>
              <a:t>proteinler nedeni ile daha kıvamlı, lökositler nedeni ile de daha bulanık </a:t>
            </a:r>
            <a:r>
              <a:rPr lang="tr-TR" dirty="0" smtClean="0"/>
              <a:t>hale gelir</a:t>
            </a:r>
          </a:p>
          <a:p>
            <a:endParaRPr lang="tr-TR" dirty="0" smtClean="0"/>
          </a:p>
          <a:p>
            <a:r>
              <a:rPr lang="tr-TR" dirty="0" smtClean="0"/>
              <a:t> Sıvı </a:t>
            </a:r>
            <a:r>
              <a:rPr lang="tr-TR" b="1" dirty="0" smtClean="0"/>
              <a:t>EKSUDA</a:t>
            </a:r>
            <a:r>
              <a:rPr lang="tr-TR" dirty="0" smtClean="0"/>
              <a:t> adını alır.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 İltihabi reaksiyon çok şiddetli ise</a:t>
            </a:r>
          </a:p>
          <a:p>
            <a:pPr>
              <a:buNone/>
            </a:pPr>
            <a:r>
              <a:rPr lang="tr-TR" dirty="0" smtClean="0"/>
              <a:t> kırmızı kan hücreleri aynı zamanda</a:t>
            </a:r>
          </a:p>
          <a:p>
            <a:pPr>
              <a:buNone/>
            </a:pPr>
            <a:r>
              <a:rPr lang="tr-TR" dirty="0" smtClean="0"/>
              <a:t> damar dışına sızabilir. </a:t>
            </a:r>
          </a:p>
        </p:txBody>
      </p:sp>
      <p:pic>
        <p:nvPicPr>
          <p:cNvPr id="46082" name="Picture 2" descr="http://www.mailce.com/wp-content/uploads/2011/08/L%C3%B6kos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4722582"/>
            <a:ext cx="3071802" cy="21354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 err="1" smtClean="0"/>
              <a:t>Eksudasyon</a:t>
            </a:r>
            <a:r>
              <a:rPr lang="tr-TR" b="1" dirty="0" smtClean="0"/>
              <a:t>:</a:t>
            </a:r>
            <a:r>
              <a:rPr lang="tr-TR" dirty="0" smtClean="0"/>
              <a:t> Sıvı, proteinler ve kan hücrelerinin </a:t>
            </a:r>
            <a:r>
              <a:rPr lang="tr-TR" dirty="0" err="1" smtClean="0"/>
              <a:t>vasküler</a:t>
            </a:r>
            <a:r>
              <a:rPr lang="tr-TR" dirty="0" smtClean="0"/>
              <a:t> yatak dışına kaçması olayıdır.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360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1484784"/>
            <a:ext cx="7772400" cy="4535016"/>
          </a:xfrm>
        </p:spPr>
        <p:txBody>
          <a:bodyPr>
            <a:normAutofit/>
          </a:bodyPr>
          <a:lstStyle/>
          <a:p>
            <a:r>
              <a:rPr lang="tr-TR" sz="3600" dirty="0" err="1" smtClean="0"/>
              <a:t>Kapillerden</a:t>
            </a:r>
            <a:r>
              <a:rPr lang="tr-TR" sz="3600" dirty="0" smtClean="0"/>
              <a:t> sızan sıvının miktar;</a:t>
            </a:r>
          </a:p>
          <a:p>
            <a:pPr lvl="1"/>
            <a:r>
              <a:rPr lang="tr-TR" sz="3600" dirty="0" smtClean="0"/>
              <a:t> </a:t>
            </a:r>
            <a:r>
              <a:rPr lang="tr-TR" sz="3600" dirty="0" err="1" smtClean="0"/>
              <a:t>intravasküler</a:t>
            </a:r>
            <a:r>
              <a:rPr lang="tr-TR" sz="3600" dirty="0" smtClean="0"/>
              <a:t> hidrostatik basınç ve </a:t>
            </a:r>
          </a:p>
          <a:p>
            <a:pPr lvl="1"/>
            <a:r>
              <a:rPr lang="tr-TR" sz="3600" dirty="0" err="1" smtClean="0"/>
              <a:t>intravasküler</a:t>
            </a:r>
            <a:r>
              <a:rPr lang="tr-TR" sz="3600" dirty="0" smtClean="0"/>
              <a:t> </a:t>
            </a:r>
            <a:r>
              <a:rPr lang="tr-TR" sz="3600" dirty="0" err="1" smtClean="0"/>
              <a:t>onkotik</a:t>
            </a:r>
            <a:r>
              <a:rPr lang="tr-TR" sz="3600" dirty="0" smtClean="0"/>
              <a:t> basınç arasındaki farka bağlıdır. </a:t>
            </a:r>
          </a:p>
        </p:txBody>
      </p:sp>
      <p:pic>
        <p:nvPicPr>
          <p:cNvPr id="53250" name="Picture 2" descr="http://t3.gstatic.com/images?q=tbn:ANd9GcTXZkGP8RugcH1VsrvWAiXRiqyGcj_SU2R2t2yPelUsKxcJ0zH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933056"/>
            <a:ext cx="6552727" cy="2703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Fizyolojik olarak </a:t>
            </a:r>
            <a:r>
              <a:rPr lang="tr-TR" dirty="0" err="1" smtClean="0"/>
              <a:t>kapillerin</a:t>
            </a:r>
            <a:r>
              <a:rPr lang="tr-TR" dirty="0" smtClean="0"/>
              <a:t> </a:t>
            </a:r>
            <a:r>
              <a:rPr lang="tr-TR" b="1" dirty="0" err="1" smtClean="0"/>
              <a:t>arteriel</a:t>
            </a:r>
            <a:r>
              <a:rPr lang="tr-TR" b="1" dirty="0" smtClean="0"/>
              <a:t> </a:t>
            </a:r>
            <a:r>
              <a:rPr lang="tr-TR" b="1" dirty="0" smtClean="0"/>
              <a:t>sonlanmalarında</a:t>
            </a:r>
            <a:r>
              <a:rPr lang="tr-TR" dirty="0" smtClean="0"/>
              <a:t>;</a:t>
            </a:r>
          </a:p>
          <a:p>
            <a:pPr>
              <a:buNone/>
            </a:pPr>
            <a:r>
              <a:rPr lang="tr-TR" b="1" dirty="0" err="1" smtClean="0"/>
              <a:t>intravasküler</a:t>
            </a:r>
            <a:r>
              <a:rPr lang="tr-TR" b="1" dirty="0" smtClean="0"/>
              <a:t> basınç &gt; doku basıncı</a:t>
            </a:r>
          </a:p>
          <a:p>
            <a:pPr lvl="1"/>
            <a:r>
              <a:rPr lang="tr-TR" dirty="0" smtClean="0"/>
              <a:t> Böylece sıvı besin </a:t>
            </a:r>
            <a:r>
              <a:rPr lang="tr-TR" dirty="0" smtClean="0"/>
              <a:t>maddeleri ve </a:t>
            </a:r>
            <a:r>
              <a:rPr lang="tr-TR" dirty="0" smtClean="0"/>
              <a:t>oksijen doku içine</a:t>
            </a:r>
          </a:p>
          <a:p>
            <a:pPr>
              <a:buNone/>
            </a:pPr>
            <a:r>
              <a:rPr lang="tr-TR" dirty="0" smtClean="0"/>
              <a:t>kolaylıkla girer.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err="1" smtClean="0"/>
              <a:t>Kapillerlerin</a:t>
            </a:r>
            <a:r>
              <a:rPr lang="tr-TR" dirty="0" smtClean="0"/>
              <a:t> </a:t>
            </a:r>
            <a:r>
              <a:rPr lang="tr-TR" b="1" dirty="0" err="1" smtClean="0"/>
              <a:t>ven</a:t>
            </a:r>
            <a:r>
              <a:rPr lang="tr-TR" b="1" dirty="0" smtClean="0"/>
              <a:t> sonlarında</a:t>
            </a:r>
            <a:r>
              <a:rPr lang="tr-TR" dirty="0" smtClean="0"/>
              <a:t>;</a:t>
            </a:r>
          </a:p>
          <a:p>
            <a:pPr>
              <a:buNone/>
            </a:pPr>
            <a:r>
              <a:rPr lang="tr-TR" b="1" dirty="0" err="1" smtClean="0"/>
              <a:t>onkotik</a:t>
            </a:r>
            <a:r>
              <a:rPr lang="tr-TR" b="1" dirty="0" smtClean="0"/>
              <a:t> basınç&gt; </a:t>
            </a:r>
            <a:r>
              <a:rPr lang="tr-TR" b="1" dirty="0" err="1" smtClean="0"/>
              <a:t>intravasküler</a:t>
            </a:r>
            <a:r>
              <a:rPr lang="tr-TR" b="1" dirty="0" smtClean="0"/>
              <a:t> basınçtan</a:t>
            </a:r>
          </a:p>
          <a:p>
            <a:pPr lvl="1"/>
            <a:r>
              <a:rPr lang="tr-TR" dirty="0" smtClean="0"/>
              <a:t>Sıvı ve atık maddeler </a:t>
            </a:r>
            <a:r>
              <a:rPr lang="tr-TR" dirty="0" err="1" smtClean="0"/>
              <a:t>kapillerler</a:t>
            </a:r>
            <a:r>
              <a:rPr lang="tr-TR" dirty="0" smtClean="0"/>
              <a:t> içine girer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Kapillerlerin</a:t>
            </a:r>
            <a:r>
              <a:rPr lang="tr-TR" dirty="0" smtClean="0"/>
              <a:t> bütünlüğündeki herhangi bir bozulma veya herhangi bir basınç değişikliği ödem oluşturur. </a:t>
            </a:r>
          </a:p>
          <a:p>
            <a:pPr>
              <a:buNone/>
            </a:pPr>
            <a:endParaRPr lang="tr-TR" b="1" dirty="0" smtClean="0"/>
          </a:p>
        </p:txBody>
      </p:sp>
      <p:pic>
        <p:nvPicPr>
          <p:cNvPr id="51202" name="Picture 2" descr="http://t0.gstatic.com/images?q=tbn:ANd9GcS6pXrlzhiQIyWveMZjAkiTB5Ns8UuxzNrfKzFApU8JNtSmNgslUjaX8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780928"/>
            <a:ext cx="4104456" cy="3286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3886200" cy="378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err="1">
                          <a:latin typeface="Times New Roman"/>
                          <a:ea typeface="Calibri"/>
                          <a:cs typeface="Times New Roman"/>
                        </a:rPr>
                        <a:t>Transuda</a:t>
                      </a:r>
                      <a:endParaRPr lang="tr-T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70" marR="6477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>
                          <a:latin typeface="Times New Roman"/>
                          <a:ea typeface="Calibri"/>
                          <a:cs typeface="Times New Roman"/>
                        </a:rPr>
                        <a:t>Protein düşük (albumin)</a:t>
                      </a:r>
                      <a:endParaRPr lang="tr-TR" sz="3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70" marR="6477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>
                          <a:latin typeface="Times New Roman"/>
                          <a:ea typeface="Calibri"/>
                          <a:cs typeface="Times New Roman"/>
                        </a:rPr>
                        <a:t>Hücreden fakir</a:t>
                      </a:r>
                      <a:endParaRPr lang="tr-TR" sz="3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70" marR="6477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err="1">
                          <a:latin typeface="Times New Roman"/>
                          <a:ea typeface="Calibri"/>
                          <a:cs typeface="Times New Roman"/>
                        </a:rPr>
                        <a:t>Endotel</a:t>
                      </a:r>
                      <a:r>
                        <a:rPr lang="tr-TR" sz="3600" dirty="0">
                          <a:latin typeface="Times New Roman"/>
                          <a:ea typeface="Calibri"/>
                          <a:cs typeface="Times New Roman"/>
                        </a:rPr>
                        <a:t> geçirgenliği normal</a:t>
                      </a:r>
                      <a:endParaRPr lang="tr-T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70" marR="64770" marT="0" marB="0"/>
                </a:tc>
              </a:tr>
            </a:tbl>
          </a:graphicData>
        </a:graphic>
      </p:graphicFrame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5004048" y="1484783"/>
          <a:ext cx="3886200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</a:tblGrid>
              <a:tr h="748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err="1">
                          <a:latin typeface="Times New Roman"/>
                          <a:ea typeface="Calibri"/>
                          <a:cs typeface="Times New Roman"/>
                        </a:rPr>
                        <a:t>Eksuda</a:t>
                      </a:r>
                      <a:endParaRPr lang="tr-T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70" marR="64770" marT="0" marB="0"/>
                </a:tc>
              </a:tr>
              <a:tr h="748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>
                          <a:latin typeface="Times New Roman"/>
                          <a:ea typeface="Calibri"/>
                          <a:cs typeface="Times New Roman"/>
                        </a:rPr>
                        <a:t>Yüksek protein</a:t>
                      </a:r>
                      <a:endParaRPr lang="tr-T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70" marR="64770" marT="0" marB="0"/>
                </a:tc>
              </a:tr>
              <a:tr h="748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>
                          <a:latin typeface="Times New Roman"/>
                          <a:ea typeface="Calibri"/>
                          <a:cs typeface="Times New Roman"/>
                        </a:rPr>
                        <a:t>Hücreden zengin</a:t>
                      </a:r>
                      <a:endParaRPr lang="tr-T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70" marR="64770" marT="0" marB="0"/>
                </a:tc>
              </a:tr>
              <a:tr h="1497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err="1">
                          <a:latin typeface="Times New Roman"/>
                          <a:ea typeface="Calibri"/>
                          <a:cs typeface="Times New Roman"/>
                        </a:rPr>
                        <a:t>Endotel</a:t>
                      </a:r>
                      <a:r>
                        <a:rPr lang="tr-TR" sz="3600" dirty="0">
                          <a:latin typeface="Times New Roman"/>
                          <a:ea typeface="Calibri"/>
                          <a:cs typeface="Times New Roman"/>
                        </a:rPr>
                        <a:t> geçirgenliği bozulmuş</a:t>
                      </a:r>
                      <a:endParaRPr lang="tr-T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70" marR="6477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2852936"/>
            <a:ext cx="7772400" cy="3166864"/>
          </a:xfrm>
        </p:spPr>
        <p:txBody>
          <a:bodyPr/>
          <a:lstStyle/>
          <a:p>
            <a:r>
              <a:rPr lang="tr-TR" b="1" dirty="0" smtClean="0"/>
              <a:t>Ödem:</a:t>
            </a:r>
            <a:r>
              <a:rPr lang="tr-TR" dirty="0" smtClean="0"/>
              <a:t> </a:t>
            </a:r>
            <a:r>
              <a:rPr lang="tr-TR" b="1" dirty="0" err="1" smtClean="0"/>
              <a:t>İnterstisyel</a:t>
            </a:r>
            <a:r>
              <a:rPr lang="tr-TR" b="1" dirty="0" smtClean="0"/>
              <a:t> boşlukta </a:t>
            </a:r>
            <a:r>
              <a:rPr lang="tr-TR" dirty="0" smtClean="0"/>
              <a:t>veya </a:t>
            </a:r>
            <a:r>
              <a:rPr lang="tr-TR" b="1" dirty="0" err="1" smtClean="0"/>
              <a:t>seröz</a:t>
            </a:r>
            <a:r>
              <a:rPr lang="tr-TR" b="1" dirty="0" smtClean="0"/>
              <a:t> </a:t>
            </a:r>
            <a:r>
              <a:rPr lang="tr-TR" b="1" dirty="0" err="1" smtClean="0"/>
              <a:t>kavitelerde</a:t>
            </a:r>
            <a:r>
              <a:rPr lang="tr-TR" b="1" dirty="0" smtClean="0"/>
              <a:t> </a:t>
            </a:r>
            <a:r>
              <a:rPr lang="tr-TR" dirty="0" smtClean="0"/>
              <a:t>sıvı birikimi. </a:t>
            </a:r>
            <a:r>
              <a:rPr lang="tr-TR" dirty="0" err="1" smtClean="0"/>
              <a:t>Eksuda</a:t>
            </a:r>
            <a:r>
              <a:rPr lang="tr-TR" dirty="0" smtClean="0"/>
              <a:t> veya </a:t>
            </a:r>
            <a:r>
              <a:rPr lang="tr-TR" dirty="0" err="1" smtClean="0"/>
              <a:t>transuda</a:t>
            </a:r>
            <a:r>
              <a:rPr lang="tr-TR" dirty="0" smtClean="0"/>
              <a:t> niteliğinde</a:t>
            </a:r>
          </a:p>
          <a:p>
            <a:endParaRPr lang="tr-TR" dirty="0" smtClean="0"/>
          </a:p>
        </p:txBody>
      </p:sp>
      <p:pic>
        <p:nvPicPr>
          <p:cNvPr id="28674" name="Picture 2" descr="http://www.quickgym.com/images/CapillaryCirculation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4624"/>
            <a:ext cx="3810000" cy="24955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İYİLEŞME VE ONARIM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772400" cy="5472608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 </a:t>
            </a:r>
          </a:p>
          <a:p>
            <a:r>
              <a:rPr lang="tr-TR" dirty="0" smtClean="0"/>
              <a:t>İyileşmede iki doku etkilenir:</a:t>
            </a:r>
          </a:p>
          <a:p>
            <a:pPr lvl="1">
              <a:buNone/>
            </a:pPr>
            <a:r>
              <a:rPr lang="tr-TR" dirty="0" smtClean="0"/>
              <a:t>-Yaralanmış dokunun karakteristik hücresi</a:t>
            </a:r>
          </a:p>
          <a:p>
            <a:pPr lvl="1">
              <a:buNone/>
            </a:pPr>
            <a:r>
              <a:rPr lang="tr-TR" dirty="0" smtClean="0"/>
              <a:t> -</a:t>
            </a:r>
            <a:r>
              <a:rPr lang="tr-TR" dirty="0" err="1" smtClean="0"/>
              <a:t>Konnektif</a:t>
            </a:r>
            <a:r>
              <a:rPr lang="tr-TR" dirty="0" smtClean="0"/>
              <a:t> doku hücresi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Konnektif</a:t>
            </a:r>
            <a:r>
              <a:rPr lang="tr-TR" b="1" dirty="0" smtClean="0"/>
              <a:t> Doku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/>
          </a:bodyPr>
          <a:lstStyle/>
          <a:p>
            <a:r>
              <a:rPr lang="tr-TR" dirty="0" smtClean="0"/>
              <a:t>Karakteristik hücresi </a:t>
            </a:r>
            <a:r>
              <a:rPr lang="tr-TR" sz="3600" b="1" dirty="0" err="1" smtClean="0"/>
              <a:t>fibroblastlardır</a:t>
            </a:r>
            <a:r>
              <a:rPr lang="tr-TR" sz="3600" b="1" dirty="0" smtClean="0"/>
              <a:t>. </a:t>
            </a:r>
          </a:p>
          <a:p>
            <a:r>
              <a:rPr lang="tr-TR" b="1" dirty="0" err="1" smtClean="0"/>
              <a:t>Osteoblastlar</a:t>
            </a:r>
            <a:r>
              <a:rPr lang="tr-TR" b="1" dirty="0" smtClean="0"/>
              <a:t> ve </a:t>
            </a:r>
            <a:r>
              <a:rPr lang="tr-TR" b="1" dirty="0" err="1" smtClean="0"/>
              <a:t>kondroblastlar</a:t>
            </a:r>
            <a:r>
              <a:rPr lang="tr-TR" dirty="0" smtClean="0"/>
              <a:t> </a:t>
            </a:r>
            <a:r>
              <a:rPr lang="tr-TR" dirty="0" err="1" smtClean="0"/>
              <a:t>konnektif</a:t>
            </a:r>
            <a:r>
              <a:rPr lang="tr-TR" dirty="0" smtClean="0"/>
              <a:t> dokunun diğer hücreleridir. </a:t>
            </a:r>
          </a:p>
          <a:p>
            <a:r>
              <a:rPr lang="tr-TR" dirty="0" smtClean="0"/>
              <a:t>Vücutta en fazla bulunan proteinler </a:t>
            </a:r>
            <a:r>
              <a:rPr lang="tr-TR" b="1" dirty="0" err="1" smtClean="0"/>
              <a:t>kollajenlerdir</a:t>
            </a:r>
            <a:r>
              <a:rPr lang="tr-TR" b="1" dirty="0" smtClean="0"/>
              <a:t>.</a:t>
            </a:r>
          </a:p>
          <a:p>
            <a:endParaRPr lang="tr-TR" dirty="0"/>
          </a:p>
        </p:txBody>
      </p:sp>
      <p:pic>
        <p:nvPicPr>
          <p:cNvPr id="31746" name="Picture 2" descr="http://www.daviddarling.info/images/types_of_connective_tiss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796" y="3645023"/>
            <a:ext cx="7171556" cy="3024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71600" y="188640"/>
            <a:ext cx="7772400" cy="4824536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Bu süreç </a:t>
            </a:r>
            <a:r>
              <a:rPr lang="tr-TR" dirty="0" err="1" smtClean="0"/>
              <a:t>inflamasyonun</a:t>
            </a:r>
            <a:r>
              <a:rPr lang="tr-TR" dirty="0" smtClean="0"/>
              <a:t> devam etmesine yardım eder.  </a:t>
            </a:r>
          </a:p>
          <a:p>
            <a:endParaRPr lang="tr-TR" dirty="0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4171371349"/>
              </p:ext>
            </p:extLst>
          </p:nvPr>
        </p:nvGraphicFramePr>
        <p:xfrm>
          <a:off x="1043608" y="1772816"/>
          <a:ext cx="7822704" cy="1369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16632"/>
            <a:ext cx="8229600" cy="4781128"/>
          </a:xfrm>
        </p:spPr>
        <p:txBody>
          <a:bodyPr>
            <a:normAutofit/>
          </a:bodyPr>
          <a:lstStyle/>
          <a:p>
            <a:r>
              <a:rPr lang="tr-TR" dirty="0" smtClean="0"/>
              <a:t>Yaralanmış bölge içinde </a:t>
            </a:r>
            <a:r>
              <a:rPr lang="tr-TR" dirty="0" err="1" smtClean="0"/>
              <a:t>fibroblastlar</a:t>
            </a:r>
            <a:r>
              <a:rPr lang="tr-TR" dirty="0" smtClean="0"/>
              <a:t> gelişir ve </a:t>
            </a:r>
            <a:r>
              <a:rPr lang="tr-TR" dirty="0" err="1" smtClean="0"/>
              <a:t>kollajen</a:t>
            </a:r>
            <a:r>
              <a:rPr lang="tr-TR" dirty="0" smtClean="0"/>
              <a:t> oluşur.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Kollajen</a:t>
            </a:r>
            <a:r>
              <a:rPr lang="tr-TR" dirty="0" smtClean="0"/>
              <a:t> </a:t>
            </a:r>
            <a:r>
              <a:rPr lang="tr-TR" dirty="0" err="1" smtClean="0"/>
              <a:t>kontraksiyonuyla</a:t>
            </a:r>
            <a:r>
              <a:rPr lang="tr-TR" dirty="0" smtClean="0"/>
              <a:t> da </a:t>
            </a:r>
            <a:r>
              <a:rPr lang="tr-TR" b="1" dirty="0" err="1" smtClean="0"/>
              <a:t>skar</a:t>
            </a:r>
            <a:r>
              <a:rPr lang="tr-TR" dirty="0" smtClean="0"/>
              <a:t> meydana gelir.</a:t>
            </a:r>
          </a:p>
          <a:p>
            <a:r>
              <a:rPr lang="tr-TR" dirty="0" smtClean="0"/>
              <a:t> </a:t>
            </a:r>
            <a:r>
              <a:rPr lang="tr-TR" b="1" dirty="0" err="1" smtClean="0"/>
              <a:t>Skarın</a:t>
            </a:r>
            <a:r>
              <a:rPr lang="tr-TR" b="1" dirty="0" smtClean="0"/>
              <a:t> tüm </a:t>
            </a:r>
            <a:r>
              <a:rPr lang="tr-TR" b="1" dirty="0" err="1" smtClean="0"/>
              <a:t>kontraksiyonu</a:t>
            </a:r>
            <a:r>
              <a:rPr lang="tr-TR" b="1" dirty="0" smtClean="0"/>
              <a:t> birkaç ay alır.</a:t>
            </a:r>
          </a:p>
          <a:p>
            <a:endParaRPr lang="tr-TR" dirty="0" smtClean="0"/>
          </a:p>
        </p:txBody>
      </p:sp>
      <p:pic>
        <p:nvPicPr>
          <p:cNvPr id="36868" name="Picture 4" descr="http://dermimages.med.jhmi.edu/images/keloid_scar_burn_1_0602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821521"/>
            <a:ext cx="5400600" cy="2712883"/>
          </a:xfrm>
          <a:prstGeom prst="rect">
            <a:avLst/>
          </a:prstGeom>
          <a:noFill/>
        </p:spPr>
      </p:pic>
      <p:graphicFrame>
        <p:nvGraphicFramePr>
          <p:cNvPr id="5" name="4 Diyagram"/>
          <p:cNvGraphicFramePr/>
          <p:nvPr/>
        </p:nvGraphicFramePr>
        <p:xfrm>
          <a:off x="107504" y="2852936"/>
          <a:ext cx="8856984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4788024" y="1700808"/>
            <a:ext cx="40324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 err="1" smtClean="0">
                <a:solidFill>
                  <a:prstClr val="black"/>
                </a:solidFill>
              </a:rPr>
              <a:t>skar</a:t>
            </a:r>
            <a:r>
              <a:rPr lang="tr-TR" sz="2600" dirty="0" smtClean="0">
                <a:solidFill>
                  <a:prstClr val="black"/>
                </a:solidFill>
              </a:rPr>
              <a:t> doku oluşma riski daha fazla</a:t>
            </a:r>
            <a:endParaRPr lang="tr-TR" dirty="0"/>
          </a:p>
        </p:txBody>
      </p:sp>
      <p:graphicFrame>
        <p:nvGraphicFramePr>
          <p:cNvPr id="8" name="7 Diyagram"/>
          <p:cNvGraphicFramePr/>
          <p:nvPr/>
        </p:nvGraphicFramePr>
        <p:xfrm>
          <a:off x="273050" y="4700340"/>
          <a:ext cx="5019030" cy="1464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395536" y="1628800"/>
            <a:ext cx="381642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580"/>
              </a:spcBef>
              <a:buClr>
                <a:srgbClr val="0F6FC6"/>
              </a:buClr>
              <a:buSzPct val="85000"/>
              <a:buFont typeface="Wingdings 2"/>
              <a:buChar char=""/>
            </a:pPr>
            <a:r>
              <a:rPr lang="tr-TR" sz="2600" b="1" dirty="0" smtClean="0">
                <a:solidFill>
                  <a:prstClr val="black"/>
                </a:solidFill>
              </a:rPr>
              <a:t>Sinir dokusu </a:t>
            </a:r>
          </a:p>
          <a:p>
            <a:pPr marL="274320" lvl="0" indent="-274320">
              <a:spcBef>
                <a:spcPts val="580"/>
              </a:spcBef>
              <a:buClr>
                <a:srgbClr val="0F6FC6"/>
              </a:buClr>
              <a:buSzPct val="85000"/>
              <a:buFont typeface="Wingdings 2"/>
              <a:buChar char=""/>
            </a:pPr>
            <a:r>
              <a:rPr lang="tr-TR" sz="2600" b="1" dirty="0" smtClean="0">
                <a:solidFill>
                  <a:prstClr val="black"/>
                </a:solidFill>
              </a:rPr>
              <a:t>Kalp kası veya </a:t>
            </a:r>
          </a:p>
          <a:p>
            <a:pPr marL="274320" lvl="0" indent="-274320">
              <a:spcBef>
                <a:spcPts val="580"/>
              </a:spcBef>
              <a:buClr>
                <a:srgbClr val="0F6FC6"/>
              </a:buClr>
              <a:buSzPct val="85000"/>
              <a:buFont typeface="Wingdings 2"/>
              <a:buChar char=""/>
            </a:pPr>
            <a:r>
              <a:rPr lang="tr-TR" sz="2600" b="1" dirty="0" smtClean="0">
                <a:solidFill>
                  <a:prstClr val="black"/>
                </a:solidFill>
              </a:rPr>
              <a:t>İskelet kaslarının </a:t>
            </a:r>
            <a:r>
              <a:rPr lang="tr-TR" sz="2600" dirty="0" smtClean="0">
                <a:solidFill>
                  <a:prstClr val="black"/>
                </a:solidFill>
              </a:rPr>
              <a:t>yaralanmasından sonraki iyileşmede</a:t>
            </a:r>
          </a:p>
          <a:p>
            <a:pPr marL="274320" lvl="0" indent="-274320">
              <a:spcBef>
                <a:spcPts val="580"/>
              </a:spcBef>
              <a:buClr>
                <a:srgbClr val="0F6FC6"/>
              </a:buClr>
              <a:buSzPct val="85000"/>
              <a:buFont typeface="Wingdings 2"/>
              <a:buChar char=""/>
            </a:pPr>
            <a:endParaRPr lang="tr-TR" sz="2600" dirty="0">
              <a:solidFill>
                <a:prstClr val="black"/>
              </a:solidFill>
            </a:endParaRPr>
          </a:p>
        </p:txBody>
      </p:sp>
      <p:sp>
        <p:nvSpPr>
          <p:cNvPr id="7" name="6 Sağ Ok"/>
          <p:cNvSpPr/>
          <p:nvPr/>
        </p:nvSpPr>
        <p:spPr>
          <a:xfrm>
            <a:off x="3563888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İçerik Yer Tutucusu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İnflamasyon</a:t>
            </a:r>
            <a:r>
              <a:rPr lang="tr-TR" dirty="0" smtClean="0"/>
              <a:t> ve iyileşmenin devreleri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1.Devre </a:t>
            </a:r>
          </a:p>
          <a:p>
            <a:r>
              <a:rPr lang="tr-TR" dirty="0" smtClean="0"/>
              <a:t>-</a:t>
            </a:r>
            <a:r>
              <a:rPr lang="tr-TR" dirty="0" err="1" smtClean="0"/>
              <a:t>Mikrovasküler</a:t>
            </a:r>
            <a:r>
              <a:rPr lang="tr-TR" dirty="0" smtClean="0"/>
              <a:t> </a:t>
            </a:r>
            <a:r>
              <a:rPr lang="tr-TR" dirty="0" err="1" smtClean="0"/>
              <a:t>dilatasyon</a:t>
            </a:r>
            <a:r>
              <a:rPr lang="tr-TR" dirty="0" smtClean="0"/>
              <a:t> ile başlar</a:t>
            </a:r>
          </a:p>
          <a:p>
            <a:r>
              <a:rPr lang="tr-TR" dirty="0" smtClean="0"/>
              <a:t>-Hemen başlar, </a:t>
            </a:r>
            <a:r>
              <a:rPr lang="tr-TR" b="1" dirty="0" smtClean="0"/>
              <a:t>1-2 hafta </a:t>
            </a:r>
            <a:r>
              <a:rPr lang="tr-TR" dirty="0" smtClean="0"/>
              <a:t>sürer.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2. devre</a:t>
            </a:r>
          </a:p>
          <a:p>
            <a:r>
              <a:rPr lang="tr-TR" dirty="0" smtClean="0"/>
              <a:t>Birinci haftanın ortasında başlar ve </a:t>
            </a:r>
            <a:r>
              <a:rPr lang="tr-TR" b="1" dirty="0" smtClean="0"/>
              <a:t>ikinci haftada </a:t>
            </a:r>
            <a:r>
              <a:rPr lang="tr-TR" dirty="0" smtClean="0"/>
              <a:t>en büyük derecesine ulaşır.</a:t>
            </a:r>
          </a:p>
          <a:p>
            <a:r>
              <a:rPr lang="tr-TR" b="1" dirty="0" smtClean="0"/>
              <a:t> </a:t>
            </a:r>
            <a:r>
              <a:rPr lang="tr-TR" b="1" dirty="0" err="1" smtClean="0"/>
              <a:t>Fibroblast</a:t>
            </a:r>
            <a:r>
              <a:rPr lang="tr-TR" b="1" dirty="0" smtClean="0"/>
              <a:t> artışı </a:t>
            </a:r>
            <a:r>
              <a:rPr lang="tr-TR" dirty="0" smtClean="0"/>
              <a:t>ve </a:t>
            </a:r>
            <a:r>
              <a:rPr lang="tr-TR" b="1" dirty="0" err="1" smtClean="0"/>
              <a:t>kollajen</a:t>
            </a:r>
            <a:r>
              <a:rPr lang="tr-TR" b="1" dirty="0" smtClean="0"/>
              <a:t> </a:t>
            </a:r>
            <a:r>
              <a:rPr lang="tr-TR" dirty="0" smtClean="0"/>
              <a:t>oluşumu ile karakterizedir.</a:t>
            </a:r>
          </a:p>
          <a:p>
            <a:r>
              <a:rPr lang="tr-TR" dirty="0" smtClean="0"/>
              <a:t>Oluşan doku </a:t>
            </a:r>
            <a:r>
              <a:rPr lang="tr-TR" b="1" dirty="0" err="1" smtClean="0"/>
              <a:t>skar</a:t>
            </a:r>
            <a:r>
              <a:rPr lang="tr-TR" dirty="0" smtClean="0"/>
              <a:t> adını alır.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3. devre</a:t>
            </a:r>
          </a:p>
          <a:p>
            <a:r>
              <a:rPr lang="tr-TR" dirty="0" smtClean="0"/>
              <a:t>2 . devrenin sonunda başlar ve </a:t>
            </a:r>
            <a:r>
              <a:rPr lang="tr-TR" dirty="0" err="1" smtClean="0"/>
              <a:t>skarın</a:t>
            </a:r>
            <a:r>
              <a:rPr lang="tr-TR" dirty="0" smtClean="0"/>
              <a:t> </a:t>
            </a:r>
            <a:r>
              <a:rPr lang="tr-TR" dirty="0" err="1" smtClean="0"/>
              <a:t>kontraksiyonunun</a:t>
            </a:r>
            <a:r>
              <a:rPr lang="tr-TR" dirty="0" smtClean="0"/>
              <a:t> başlaması ile hareketlenir. </a:t>
            </a:r>
          </a:p>
          <a:p>
            <a:r>
              <a:rPr lang="tr-TR" dirty="0" err="1" smtClean="0"/>
              <a:t>Vaskülarizasyon</a:t>
            </a:r>
            <a:r>
              <a:rPr lang="tr-TR" dirty="0" smtClean="0"/>
              <a:t> azalmaya başlar ve </a:t>
            </a:r>
            <a:r>
              <a:rPr lang="tr-TR" dirty="0" err="1" smtClean="0"/>
              <a:t>kollajenin</a:t>
            </a:r>
            <a:r>
              <a:rPr lang="tr-TR" dirty="0" smtClean="0"/>
              <a:t> gerilim kuvveti artar. </a:t>
            </a:r>
          </a:p>
          <a:p>
            <a:r>
              <a:rPr lang="tr-TR" b="1" dirty="0" smtClean="0"/>
              <a:t>1 yıl </a:t>
            </a:r>
            <a:r>
              <a:rPr lang="tr-TR" dirty="0" smtClean="0"/>
              <a:t>ya da daha fazla sürer.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tr-TR" b="1" dirty="0" smtClean="0"/>
              <a:t>Açık yaralar için iyileşme devreleri enfeksiyon nedeniyle uzayabilir. </a:t>
            </a:r>
          </a:p>
          <a:p>
            <a:r>
              <a:rPr lang="tr-TR" dirty="0" smtClean="0"/>
              <a:t>Deri </a:t>
            </a:r>
            <a:r>
              <a:rPr lang="tr-TR" dirty="0" err="1" smtClean="0"/>
              <a:t>greftli</a:t>
            </a:r>
            <a:r>
              <a:rPr lang="tr-TR" dirty="0" smtClean="0"/>
              <a:t> yaralarda cerrahi sonrası ilk 14 günde uygulanan </a:t>
            </a:r>
            <a:r>
              <a:rPr lang="tr-TR" dirty="0" err="1" smtClean="0"/>
              <a:t>splintler</a:t>
            </a:r>
            <a:r>
              <a:rPr lang="tr-TR" dirty="0" smtClean="0"/>
              <a:t> </a:t>
            </a:r>
            <a:r>
              <a:rPr lang="tr-TR" dirty="0" err="1" smtClean="0"/>
              <a:t>skar</a:t>
            </a:r>
            <a:r>
              <a:rPr lang="tr-TR" dirty="0" smtClean="0"/>
              <a:t> oluşmasını önleyebilir. </a:t>
            </a:r>
            <a:endParaRPr lang="tr-TR" dirty="0"/>
          </a:p>
        </p:txBody>
      </p:sp>
      <p:pic>
        <p:nvPicPr>
          <p:cNvPr id="29698" name="Picture 2" descr="http://t0.gstatic.com/images?q=tbn:ANd9GcT70HOI_hDOU3_9nYuw1j5U4naPdV4z34yv1h7Z7oVprgRJwR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4949" y="3545929"/>
            <a:ext cx="1743075" cy="2619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Ne Kadar Sürer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 smtClean="0"/>
              <a:t>İnflamasyon</a:t>
            </a:r>
            <a:r>
              <a:rPr lang="tr-TR" dirty="0" smtClean="0"/>
              <a:t> süresi genellikle </a:t>
            </a:r>
            <a:r>
              <a:rPr lang="tr-TR" b="1" dirty="0" smtClean="0"/>
              <a:t>2 haftadır. </a:t>
            </a:r>
          </a:p>
          <a:p>
            <a:r>
              <a:rPr lang="tr-TR" dirty="0" smtClean="0"/>
              <a:t>Reaksiyon bir ay devam ederse: </a:t>
            </a:r>
            <a:r>
              <a:rPr lang="tr-TR" b="1" dirty="0" err="1" smtClean="0"/>
              <a:t>subakut</a:t>
            </a:r>
            <a:r>
              <a:rPr lang="tr-TR" b="1" dirty="0" smtClean="0"/>
              <a:t> </a:t>
            </a:r>
            <a:r>
              <a:rPr lang="tr-TR" b="1" dirty="0" err="1" smtClean="0"/>
              <a:t>inflamasyon</a:t>
            </a:r>
            <a:r>
              <a:rPr lang="tr-TR" b="1" dirty="0" smtClean="0"/>
              <a:t> </a:t>
            </a:r>
            <a:r>
              <a:rPr lang="tr-TR" dirty="0" smtClean="0"/>
              <a:t>olarak adlandırılır. </a:t>
            </a:r>
          </a:p>
          <a:p>
            <a:r>
              <a:rPr lang="tr-TR" dirty="0" smtClean="0"/>
              <a:t>Aylar veya yıllarca devam ederse: </a:t>
            </a:r>
            <a:r>
              <a:rPr lang="tr-TR" b="1" dirty="0" smtClean="0"/>
              <a:t>kronik </a:t>
            </a:r>
            <a:r>
              <a:rPr lang="tr-TR" b="1" dirty="0" err="1" smtClean="0"/>
              <a:t>inflamasyon</a:t>
            </a:r>
            <a:r>
              <a:rPr lang="tr-TR" b="1" dirty="0" smtClean="0"/>
              <a:t> </a:t>
            </a:r>
            <a:r>
              <a:rPr lang="tr-TR" dirty="0" smtClean="0"/>
              <a:t>denir.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Akut </a:t>
            </a:r>
            <a:r>
              <a:rPr lang="tr-TR" b="1" dirty="0" err="1" smtClean="0"/>
              <a:t>inflamasyon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Bir hasara karşı hızla ortaya çıkan </a:t>
            </a:r>
            <a:r>
              <a:rPr lang="tr-TR" b="1" dirty="0" smtClean="0"/>
              <a:t>kısa </a:t>
            </a:r>
            <a:r>
              <a:rPr lang="tr-TR" dirty="0" smtClean="0"/>
              <a:t>süreli bir yanıttır.</a:t>
            </a:r>
          </a:p>
          <a:p>
            <a:r>
              <a:rPr lang="tr-TR" dirty="0" smtClean="0"/>
              <a:t>Damarsal yanıt ön plandadır.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Akut </a:t>
            </a:r>
            <a:r>
              <a:rPr lang="tr-TR" b="1" dirty="0" err="1" smtClean="0"/>
              <a:t>inflamasyon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Temel özellikleri: 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Ödem 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Kronik </a:t>
            </a:r>
            <a:r>
              <a:rPr lang="tr-TR" b="1" dirty="0" err="1" smtClean="0"/>
              <a:t>inflamasyon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Akut </a:t>
            </a:r>
            <a:r>
              <a:rPr lang="tr-TR" dirty="0" err="1" smtClean="0"/>
              <a:t>inflamasyonu</a:t>
            </a:r>
            <a:r>
              <a:rPr lang="tr-TR" dirty="0" smtClean="0"/>
              <a:t> takiben gelişebilir.</a:t>
            </a:r>
          </a:p>
          <a:p>
            <a:r>
              <a:rPr lang="tr-TR" dirty="0" smtClean="0"/>
              <a:t>Genellikle sessiz başlar, </a:t>
            </a:r>
            <a:r>
              <a:rPr lang="tr-TR" dirty="0" err="1" smtClean="0"/>
              <a:t>asemptomatik</a:t>
            </a:r>
            <a:r>
              <a:rPr lang="tr-TR" dirty="0" smtClean="0"/>
              <a:t> yanıt gelişir.</a:t>
            </a:r>
          </a:p>
          <a:p>
            <a:r>
              <a:rPr lang="tr-TR" b="1" dirty="0" err="1" smtClean="0"/>
              <a:t>fibrozis</a:t>
            </a:r>
            <a:r>
              <a:rPr lang="tr-TR" b="1" dirty="0" smtClean="0"/>
              <a:t> ve nekroz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Kronik olay devam ettikçe daha çok </a:t>
            </a:r>
            <a:r>
              <a:rPr lang="tr-TR" dirty="0" err="1" smtClean="0"/>
              <a:t>f</a:t>
            </a:r>
            <a:r>
              <a:rPr lang="tr-TR" b="1" dirty="0" err="1" smtClean="0"/>
              <a:t>ibroblast</a:t>
            </a:r>
            <a:r>
              <a:rPr lang="tr-TR" b="1" dirty="0" smtClean="0"/>
              <a:t> </a:t>
            </a:r>
            <a:r>
              <a:rPr lang="tr-TR" dirty="0" smtClean="0"/>
              <a:t>oluşur daha çok </a:t>
            </a:r>
            <a:r>
              <a:rPr lang="tr-TR" b="1" dirty="0" err="1" smtClean="0"/>
              <a:t>kollajen</a:t>
            </a:r>
            <a:r>
              <a:rPr lang="tr-TR" b="1" dirty="0" smtClean="0"/>
              <a:t> </a:t>
            </a:r>
            <a:r>
              <a:rPr lang="tr-TR" dirty="0" smtClean="0"/>
              <a:t>üretilir ve </a:t>
            </a:r>
            <a:r>
              <a:rPr lang="tr-TR" dirty="0" err="1" smtClean="0"/>
              <a:t>skar</a:t>
            </a:r>
            <a:r>
              <a:rPr lang="tr-TR" dirty="0" smtClean="0"/>
              <a:t> oluşumu daha geniş olur.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3214464"/>
            <a:ext cx="7772400" cy="3382888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Kronik </a:t>
            </a:r>
            <a:r>
              <a:rPr lang="tr-TR" dirty="0" err="1" smtClean="0"/>
              <a:t>inflamasyonda</a:t>
            </a:r>
            <a:r>
              <a:rPr lang="tr-TR" dirty="0" smtClean="0"/>
              <a:t> </a:t>
            </a:r>
            <a:r>
              <a:rPr lang="tr-TR" dirty="0" err="1" smtClean="0"/>
              <a:t>skar</a:t>
            </a:r>
            <a:r>
              <a:rPr lang="tr-TR" dirty="0" smtClean="0"/>
              <a:t>, normal dokunun hatta organın bile yerini alır ve </a:t>
            </a:r>
            <a:r>
              <a:rPr lang="tr-TR" dirty="0" err="1" smtClean="0"/>
              <a:t>rejenere</a:t>
            </a:r>
            <a:r>
              <a:rPr lang="tr-TR" dirty="0" smtClean="0"/>
              <a:t> olma özelliği vardır.</a:t>
            </a:r>
          </a:p>
          <a:p>
            <a:pPr lvl="1"/>
            <a:r>
              <a:rPr lang="tr-TR" dirty="0" err="1" smtClean="0"/>
              <a:t>Romatoid</a:t>
            </a:r>
            <a:r>
              <a:rPr lang="tr-TR" dirty="0" smtClean="0"/>
              <a:t> </a:t>
            </a:r>
            <a:r>
              <a:rPr lang="tr-TR" dirty="0" err="1" smtClean="0"/>
              <a:t>artrit</a:t>
            </a:r>
            <a:r>
              <a:rPr lang="tr-TR" dirty="0" smtClean="0"/>
              <a:t> kronik </a:t>
            </a:r>
            <a:r>
              <a:rPr lang="tr-TR" dirty="0" err="1" smtClean="0"/>
              <a:t>inflamasyonun</a:t>
            </a:r>
            <a:r>
              <a:rPr lang="tr-TR" dirty="0" smtClean="0"/>
              <a:t> en tipik örneğidir. </a:t>
            </a:r>
          </a:p>
          <a:p>
            <a:pPr lvl="1"/>
            <a:r>
              <a:rPr lang="tr-TR" dirty="0" smtClean="0"/>
              <a:t>Bunda bilinmeyen nedenlerle </a:t>
            </a:r>
            <a:r>
              <a:rPr lang="tr-TR" dirty="0" err="1" smtClean="0"/>
              <a:t>sinovial</a:t>
            </a:r>
            <a:r>
              <a:rPr lang="tr-TR" dirty="0" smtClean="0"/>
              <a:t> </a:t>
            </a:r>
            <a:r>
              <a:rPr lang="tr-TR" dirty="0" err="1" smtClean="0"/>
              <a:t>membran</a:t>
            </a:r>
            <a:r>
              <a:rPr lang="tr-TR" dirty="0" smtClean="0"/>
              <a:t> </a:t>
            </a:r>
            <a:r>
              <a:rPr lang="tr-TR" dirty="0" err="1" smtClean="0"/>
              <a:t>inflamasyona</a:t>
            </a:r>
            <a:r>
              <a:rPr lang="tr-TR" dirty="0" smtClean="0"/>
              <a:t> uğrar ve kemik </a:t>
            </a:r>
            <a:r>
              <a:rPr lang="tr-TR" dirty="0" err="1" smtClean="0"/>
              <a:t>kartilajında</a:t>
            </a:r>
            <a:r>
              <a:rPr lang="tr-TR" dirty="0" smtClean="0"/>
              <a:t> tekrarlanan dejenerasyona yol açar. </a:t>
            </a:r>
          </a:p>
          <a:p>
            <a:pPr lvl="1"/>
            <a:endParaRPr lang="tr-TR" dirty="0" smtClean="0"/>
          </a:p>
          <a:p>
            <a:r>
              <a:rPr lang="tr-TR" b="1" dirty="0" smtClean="0"/>
              <a:t>Kronik </a:t>
            </a:r>
            <a:r>
              <a:rPr lang="tr-TR" b="1" dirty="0" err="1" smtClean="0"/>
              <a:t>enflamasyon</a:t>
            </a:r>
            <a:r>
              <a:rPr lang="tr-TR" b="1" dirty="0" smtClean="0"/>
              <a:t> </a:t>
            </a:r>
            <a:r>
              <a:rPr lang="tr-TR" b="1" dirty="0" err="1" smtClean="0"/>
              <a:t>akuta</a:t>
            </a:r>
            <a:r>
              <a:rPr lang="tr-TR" b="1" dirty="0" smtClean="0"/>
              <a:t> göre daha kötü seyir gösterir</a:t>
            </a:r>
            <a:endParaRPr lang="tr-TR" b="1" dirty="0"/>
          </a:p>
        </p:txBody>
      </p:sp>
      <p:pic>
        <p:nvPicPr>
          <p:cNvPr id="20482" name="Picture 2" descr="http://upload.wikimedia.org/wikipedia/tr/thumb/3/3a/Arthrite_rhumatoide.jpg/300px-Arthrite_rhumatoi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96985"/>
            <a:ext cx="4104456" cy="2859437"/>
          </a:xfrm>
          <a:prstGeom prst="rect">
            <a:avLst/>
          </a:prstGeom>
          <a:noFill/>
        </p:spPr>
      </p:pic>
      <p:pic>
        <p:nvPicPr>
          <p:cNvPr id="20484" name="Picture 4" descr="http://t0.gstatic.com/images?q=tbn:ANd9GcRE9ynh7mZOmKurlcae_4YeOhtLfQ5M80Z89865T73OzDM7Vwq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4" y="188640"/>
            <a:ext cx="4145137" cy="2698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5778" name="Picture 2" descr="http://cdn2-b.examiner.com/sites/default/files/styles/image_content_width/hash/27/0b/270b972e3e5b9077cdcf7145a1c69bc1.jpg?itok=R2JsOrB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2514" y="1865361"/>
            <a:ext cx="6417838" cy="38678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332656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                                                    </a:t>
            </a:r>
            <a:r>
              <a:rPr lang="tr-TR" b="1" dirty="0" err="1" smtClean="0"/>
              <a:t>İnflamatuar</a:t>
            </a:r>
            <a:r>
              <a:rPr lang="tr-TR" b="1" dirty="0" smtClean="0"/>
              <a:t> reaksiyonu etkileyen faktörler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-Yaş</a:t>
            </a:r>
          </a:p>
          <a:p>
            <a:pPr>
              <a:buNone/>
            </a:pPr>
            <a:r>
              <a:rPr lang="tr-TR" dirty="0" smtClean="0"/>
              <a:t>-Beslenme durumu</a:t>
            </a:r>
          </a:p>
          <a:p>
            <a:pPr>
              <a:buNone/>
            </a:pPr>
            <a:r>
              <a:rPr lang="tr-TR" dirty="0" smtClean="0"/>
              <a:t>-Anemi</a:t>
            </a:r>
          </a:p>
          <a:p>
            <a:pPr>
              <a:buNone/>
            </a:pPr>
            <a:r>
              <a:rPr lang="tr-TR" dirty="0" smtClean="0"/>
              <a:t>-Hormon bozuklukları</a:t>
            </a:r>
          </a:p>
          <a:p>
            <a:pPr>
              <a:buNone/>
            </a:pPr>
            <a:r>
              <a:rPr lang="tr-TR" dirty="0" smtClean="0"/>
              <a:t>-</a:t>
            </a:r>
            <a:r>
              <a:rPr lang="tr-TR" dirty="0" err="1" smtClean="0"/>
              <a:t>Diabet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-</a:t>
            </a:r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vasküler</a:t>
            </a:r>
            <a:r>
              <a:rPr lang="tr-TR" dirty="0" smtClean="0"/>
              <a:t> bozukluk</a:t>
            </a:r>
          </a:p>
          <a:p>
            <a:pPr>
              <a:buNone/>
            </a:pPr>
            <a:r>
              <a:rPr lang="tr-TR" dirty="0" smtClean="0"/>
              <a:t>-İlaçlar(</a:t>
            </a:r>
            <a:r>
              <a:rPr lang="tr-TR" dirty="0" err="1" smtClean="0"/>
              <a:t>glukokortikoidler</a:t>
            </a:r>
            <a:r>
              <a:rPr lang="tr-TR" dirty="0" smtClean="0"/>
              <a:t>)</a:t>
            </a:r>
          </a:p>
          <a:p>
            <a:pPr>
              <a:buNone/>
            </a:pPr>
            <a:r>
              <a:rPr lang="tr-TR" dirty="0" smtClean="0"/>
              <a:t>-Açık yara</a:t>
            </a:r>
          </a:p>
          <a:p>
            <a:pPr>
              <a:buNone/>
            </a:pPr>
            <a:r>
              <a:rPr lang="tr-TR" dirty="0" smtClean="0"/>
              <a:t>-Yaralanma tipi</a:t>
            </a:r>
          </a:p>
          <a:p>
            <a:pPr>
              <a:buNone/>
            </a:pPr>
            <a:r>
              <a:rPr lang="tr-TR" dirty="0" smtClean="0"/>
              <a:t>-Doku zedelenmesi</a:t>
            </a:r>
          </a:p>
          <a:p>
            <a:pPr>
              <a:buNone/>
            </a:pPr>
            <a:r>
              <a:rPr lang="tr-TR" dirty="0" smtClean="0"/>
              <a:t>-Isı ajanları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72400" cy="1143000"/>
          </a:xfrm>
        </p:spPr>
        <p:txBody>
          <a:bodyPr/>
          <a:lstStyle/>
          <a:p>
            <a:r>
              <a:rPr lang="tr-TR" dirty="0" smtClean="0"/>
              <a:t>Isı Ajanlarının Etkisi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539552" y="1772816"/>
          <a:ext cx="7762056" cy="334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7352"/>
                <a:gridCol w="2587352"/>
                <a:gridCol w="2587352"/>
              </a:tblGrid>
              <a:tr h="1080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İnflamasyonun</a:t>
                      </a:r>
                      <a:r>
                        <a:rPr lang="tr-T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Tipi</a:t>
                      </a:r>
                    </a:p>
                    <a:p>
                      <a:endParaRPr lang="tr-TR" sz="2400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tr-T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Sıcak </a:t>
                      </a:r>
                      <a:endParaRPr lang="tr-TR" sz="2400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tr-T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Soğuk</a:t>
                      </a:r>
                      <a:endParaRPr lang="tr-TR" sz="2400" dirty="0"/>
                    </a:p>
                  </a:txBody>
                  <a:tcPr marL="86360" marR="86360"/>
                </a:tc>
              </a:tr>
              <a:tr h="1080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Akut</a:t>
                      </a:r>
                    </a:p>
                    <a:p>
                      <a:endParaRPr lang="tr-TR" sz="2400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tr-T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Artırır </a:t>
                      </a:r>
                      <a:endParaRPr lang="tr-TR" sz="2400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tr-T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Azaltır</a:t>
                      </a:r>
                      <a:endParaRPr lang="tr-TR" sz="2400" dirty="0"/>
                    </a:p>
                  </a:txBody>
                  <a:tcPr marL="86360" marR="86360"/>
                </a:tc>
              </a:tr>
              <a:tr h="1080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Kronik </a:t>
                      </a:r>
                    </a:p>
                    <a:p>
                      <a:endParaRPr lang="tr-TR" sz="2400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tr-T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Azaltır </a:t>
                      </a:r>
                      <a:endParaRPr lang="tr-TR" sz="2400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tr-T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---- </a:t>
                      </a:r>
                      <a:endParaRPr lang="tr-TR" sz="2400" dirty="0"/>
                    </a:p>
                  </a:txBody>
                  <a:tcPr marL="86360" marR="863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Özel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2285</TotalTime>
  <Words>1077</Words>
  <Application>Microsoft Office PowerPoint</Application>
  <PresentationFormat>Ekran Gösterisi (4:3)</PresentationFormat>
  <Paragraphs>235</Paragraphs>
  <Slides>46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47" baseType="lpstr">
      <vt:lpstr>Hisse Senedi</vt:lpstr>
      <vt:lpstr>ISI IŞIK SU</vt:lpstr>
      <vt:lpstr>İNFLAMASYON VE ONARIM</vt:lpstr>
      <vt:lpstr>İnflamasyon: </vt:lpstr>
      <vt:lpstr>Amaç: </vt:lpstr>
      <vt:lpstr>İnflamasyona yol açan bazı durumlar </vt:lpstr>
      <vt:lpstr>Onarım </vt:lpstr>
      <vt:lpstr>PowerPoint Sunusu</vt:lpstr>
      <vt:lpstr>PowerPoint Sunusu</vt:lpstr>
      <vt:lpstr>İnflamasyon ve onarım organizma için </vt:lpstr>
      <vt:lpstr>Zararlı </vt:lpstr>
      <vt:lpstr>PowerPoint Sunusu</vt:lpstr>
      <vt:lpstr>İnflamasyonda iki önemli olay vardır: </vt:lpstr>
      <vt:lpstr>Hemodinamik yanıtlar</vt:lpstr>
      <vt:lpstr>PowerPoint Sunusu</vt:lpstr>
      <vt:lpstr>PowerPoint Sunusu</vt:lpstr>
      <vt:lpstr>İNFLAMASYONUN TEMEL İŞARETLERİ</vt:lpstr>
      <vt:lpstr>PowerPoint Sunusu</vt:lpstr>
      <vt:lpstr>PowerPoint Sunusu</vt:lpstr>
      <vt:lpstr>İnflamatuar reaksiyonda (1) </vt:lpstr>
      <vt:lpstr>İnflamatuar reaksiyonda (2) </vt:lpstr>
      <vt:lpstr>İnflamatuar reaksiyonda (3) </vt:lpstr>
      <vt:lpstr>İnflamatuar reaksiyonda (4)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İYİLEŞME VE ONARIM </vt:lpstr>
      <vt:lpstr>Konnektif Doku </vt:lpstr>
      <vt:lpstr>PowerPoint Sunusu</vt:lpstr>
      <vt:lpstr>PowerPoint Sunusu</vt:lpstr>
      <vt:lpstr>PowerPoint Sunusu</vt:lpstr>
      <vt:lpstr>İnflamasyon ve iyileşmenin devreleri </vt:lpstr>
      <vt:lpstr>PowerPoint Sunusu</vt:lpstr>
      <vt:lpstr>PowerPoint Sunusu</vt:lpstr>
      <vt:lpstr>PowerPoint Sunusu</vt:lpstr>
      <vt:lpstr>Ne Kadar Sürer</vt:lpstr>
      <vt:lpstr>Akut inflamasyon </vt:lpstr>
      <vt:lpstr>Akut inflamasyon </vt:lpstr>
      <vt:lpstr>Kronik inflamasyon </vt:lpstr>
      <vt:lpstr>PowerPoint Sunusu</vt:lpstr>
      <vt:lpstr>PowerPoint Sunusu</vt:lpstr>
      <vt:lpstr>PowerPoint Sunusu</vt:lpstr>
      <vt:lpstr>                                                        İnflamatuar reaksiyonu etkileyen faktörler </vt:lpstr>
      <vt:lpstr>Isı Ajanlarının Etkisi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İNFLAMASYON VE ONARIM</dc:title>
  <dc:creator>Ayse</dc:creator>
  <cp:lastModifiedBy>Seda KARAMAN</cp:lastModifiedBy>
  <cp:revision>26</cp:revision>
  <dcterms:created xsi:type="dcterms:W3CDTF">2012-08-11T13:22:00Z</dcterms:created>
  <dcterms:modified xsi:type="dcterms:W3CDTF">2020-03-12T20:44:44Z</dcterms:modified>
</cp:coreProperties>
</file>