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7" r:id="rId32"/>
  </p:sldIdLst>
  <p:sldSz cx="9118600" cy="6832600"/>
  <p:notesSz cx="9118600" cy="68326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5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78968" y="154177"/>
            <a:ext cx="945702" cy="1114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9554" y="1313180"/>
            <a:ext cx="7619491" cy="130631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67790" y="3826256"/>
            <a:ext cx="6383019" cy="17081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5930" y="1571498"/>
            <a:ext cx="3966591" cy="450951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96078" y="1571498"/>
            <a:ext cx="3966591" cy="450951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78968" y="154177"/>
            <a:ext cx="945702" cy="11140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03373" y="-26517"/>
            <a:ext cx="6911852" cy="14862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6298" y="1342491"/>
            <a:ext cx="7906003" cy="247321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17190" y="6504430"/>
            <a:ext cx="4797012" cy="225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2601" y="6504430"/>
            <a:ext cx="1442714" cy="225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832426" y="6504430"/>
            <a:ext cx="547124" cy="225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2100" y="0"/>
            <a:ext cx="1143000" cy="1435100"/>
          </a:xfrm>
          <a:custGeom>
            <a:avLst/>
            <a:gdLst/>
            <a:ahLst/>
            <a:cxnLst/>
            <a:rect l="l" t="t" r="r" b="b"/>
            <a:pathLst>
              <a:path w="1143000" h="1435100">
                <a:moveTo>
                  <a:pt x="0" y="0"/>
                </a:moveTo>
                <a:lnTo>
                  <a:pt x="0" y="1435100"/>
                </a:lnTo>
                <a:lnTo>
                  <a:pt x="1143000" y="1435100"/>
                </a:lnTo>
                <a:lnTo>
                  <a:pt x="1143000" y="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6100" y="101298"/>
            <a:ext cx="6911852" cy="1486202"/>
          </a:xfrm>
          <a:prstGeom prst="rect">
            <a:avLst/>
          </a:prstGeom>
        </p:spPr>
        <p:txBody>
          <a:bodyPr vert="horz" wrap="square" lIns="0" tIns="288137" rIns="0" bIns="0" rtlCol="0">
            <a:noAutofit/>
          </a:bodyPr>
          <a:lstStyle/>
          <a:p>
            <a:pPr marL="1105535">
              <a:lnSpc>
                <a:spcPts val="5740"/>
              </a:lnSpc>
            </a:pPr>
            <a:r>
              <a:rPr sz="4800" b="1" i="1" smtClean="0">
                <a:latin typeface="Times New Roman"/>
                <a:cs typeface="Times New Roman"/>
              </a:rPr>
              <a:t>Algoritmalar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52722" y="1761998"/>
            <a:ext cx="0" cy="3406902"/>
          </a:xfrm>
          <a:custGeom>
            <a:avLst/>
            <a:gdLst/>
            <a:ahLst/>
            <a:cxnLst/>
            <a:rect l="l" t="t" r="r" b="b"/>
            <a:pathLst>
              <a:path h="3406902">
                <a:moveTo>
                  <a:pt x="0" y="0"/>
                </a:moveTo>
                <a:lnTo>
                  <a:pt x="0" y="3406902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1100" y="1761998"/>
            <a:ext cx="0" cy="3406902"/>
          </a:xfrm>
          <a:custGeom>
            <a:avLst/>
            <a:gdLst/>
            <a:ahLst/>
            <a:cxnLst/>
            <a:rect l="l" t="t" r="r" b="b"/>
            <a:pathLst>
              <a:path h="3406902">
                <a:moveTo>
                  <a:pt x="0" y="0"/>
                </a:moveTo>
                <a:lnTo>
                  <a:pt x="0" y="3406902"/>
                </a:lnTo>
              </a:path>
            </a:pathLst>
          </a:custGeom>
          <a:ln w="27178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89477" y="1761998"/>
            <a:ext cx="0" cy="3406902"/>
          </a:xfrm>
          <a:custGeom>
            <a:avLst/>
            <a:gdLst/>
            <a:ahLst/>
            <a:cxnLst/>
            <a:rect l="l" t="t" r="r" b="b"/>
            <a:pathLst>
              <a:path h="3406902">
                <a:moveTo>
                  <a:pt x="0" y="0"/>
                </a:moveTo>
                <a:lnTo>
                  <a:pt x="0" y="3406902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96592" y="1070259"/>
            <a:ext cx="6729730" cy="50088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26"/>
              </a:spcBef>
            </a:pPr>
            <a:endParaRPr lang="tr-TR" sz="650" dirty="0" smtClean="0"/>
          </a:p>
          <a:p>
            <a:pPr>
              <a:lnSpc>
                <a:spcPts val="650"/>
              </a:lnSpc>
              <a:spcBef>
                <a:spcPts val="26"/>
              </a:spcBef>
            </a:pPr>
            <a:endParaRPr lang="tr-TR" sz="650" dirty="0"/>
          </a:p>
          <a:p>
            <a:pPr>
              <a:lnSpc>
                <a:spcPts val="650"/>
              </a:lnSpc>
              <a:spcBef>
                <a:spcPts val="26"/>
              </a:spcBef>
            </a:pPr>
            <a:endParaRPr lang="tr-TR" sz="650" dirty="0" smtClean="0"/>
          </a:p>
          <a:p>
            <a:pPr>
              <a:lnSpc>
                <a:spcPts val="650"/>
              </a:lnSpc>
              <a:spcBef>
                <a:spcPts val="26"/>
              </a:spcBef>
            </a:pPr>
            <a:endParaRPr lang="tr-TR" sz="650" dirty="0"/>
          </a:p>
          <a:p>
            <a:pPr>
              <a:lnSpc>
                <a:spcPts val="650"/>
              </a:lnSpc>
              <a:spcBef>
                <a:spcPts val="26"/>
              </a:spcBef>
            </a:pPr>
            <a:endParaRPr lang="tr-TR" sz="650" dirty="0" smtClean="0"/>
          </a:p>
          <a:p>
            <a:pPr>
              <a:lnSpc>
                <a:spcPts val="650"/>
              </a:lnSpc>
              <a:spcBef>
                <a:spcPts val="26"/>
              </a:spcBef>
            </a:pPr>
            <a:endParaRPr lang="tr-TR" sz="650" dirty="0"/>
          </a:p>
          <a:p>
            <a:pPr>
              <a:lnSpc>
                <a:spcPts val="650"/>
              </a:lnSpc>
              <a:spcBef>
                <a:spcPts val="26"/>
              </a:spcBef>
            </a:pPr>
            <a:endParaRPr lang="tr-TR" sz="650" dirty="0" smtClean="0"/>
          </a:p>
          <a:p>
            <a:pPr>
              <a:lnSpc>
                <a:spcPts val="650"/>
              </a:lnSpc>
              <a:spcBef>
                <a:spcPts val="26"/>
              </a:spcBef>
            </a:pPr>
            <a:endParaRPr sz="650"/>
          </a:p>
          <a:p>
            <a:pPr marL="1768475">
              <a:lnSpc>
                <a:spcPts val="4315"/>
              </a:lnSpc>
            </a:pPr>
            <a:r>
              <a:rPr sz="3600" b="1" smtClean="0">
                <a:solidFill>
                  <a:srgbClr val="CC0000"/>
                </a:solidFill>
                <a:latin typeface="Times New Roman"/>
                <a:cs typeface="Times New Roman"/>
              </a:rPr>
              <a:t>Ders </a:t>
            </a:r>
            <a:r>
              <a:rPr sz="3600" b="1" smtClean="0">
                <a:solidFill>
                  <a:srgbClr val="CC0000"/>
                </a:solidFill>
                <a:latin typeface="Times New Roman"/>
                <a:cs typeface="Times New Roman"/>
              </a:rPr>
              <a:t>1</a:t>
            </a:r>
            <a:r>
              <a:rPr lang="tr-TR" sz="3600" b="1" dirty="0" smtClean="0">
                <a:solidFill>
                  <a:srgbClr val="CC0000"/>
                </a:solidFill>
                <a:latin typeface="Times New Roman"/>
                <a:cs typeface="Times New Roman"/>
              </a:rPr>
              <a:t>4</a:t>
            </a:r>
            <a:endParaRPr sz="3600">
              <a:latin typeface="Times New Roman"/>
              <a:cs typeface="Times New Roman"/>
            </a:endParaRPr>
          </a:p>
          <a:p>
            <a:pPr marL="1768475">
              <a:lnSpc>
                <a:spcPts val="3835"/>
              </a:lnSpc>
            </a:pPr>
            <a:r>
              <a:rPr sz="3200" b="1" spc="-20" dirty="0" smtClean="0">
                <a:latin typeface="Times New Roman"/>
                <a:cs typeface="Times New Roman"/>
              </a:rPr>
              <a:t>En Kısa </a:t>
            </a:r>
            <a:r>
              <a:rPr sz="3200" b="1" spc="-15" dirty="0" smtClean="0">
                <a:latin typeface="Times New Roman"/>
                <a:cs typeface="Times New Roman"/>
              </a:rPr>
              <a:t>Yollar II</a:t>
            </a:r>
            <a:endParaRPr sz="3200">
              <a:latin typeface="Times New Roman"/>
              <a:cs typeface="Times New Roman"/>
            </a:endParaRPr>
          </a:p>
          <a:p>
            <a:pPr marL="1997710" indent="-229235">
              <a:lnSpc>
                <a:spcPts val="3835"/>
              </a:lnSpc>
              <a:buClr>
                <a:srgbClr val="CC0000"/>
              </a:buClr>
              <a:buFont typeface="Times New Roman"/>
              <a:buChar char="•"/>
              <a:tabLst>
                <a:tab pos="1997710" algn="l"/>
              </a:tabLst>
            </a:pPr>
            <a:r>
              <a:rPr sz="3200" spc="-15" smtClean="0">
                <a:latin typeface="Times New Roman"/>
                <a:cs typeface="Times New Roman"/>
              </a:rPr>
              <a:t>Bellman-Ford </a:t>
            </a:r>
            <a:r>
              <a:rPr sz="3200" spc="-15" smtClean="0">
                <a:latin typeface="Times New Roman"/>
                <a:cs typeface="Times New Roman"/>
              </a:rPr>
              <a:t>algorit</a:t>
            </a:r>
            <a:r>
              <a:rPr sz="3200" spc="-25" smtClean="0">
                <a:latin typeface="Times New Roman"/>
                <a:cs typeface="Times New Roman"/>
              </a:rPr>
              <a:t>m</a:t>
            </a:r>
            <a:r>
              <a:rPr sz="3200" spc="-15" smtClean="0">
                <a:latin typeface="Times New Roman"/>
                <a:cs typeface="Times New Roman"/>
              </a:rPr>
              <a:t>ası</a:t>
            </a:r>
            <a:endParaRPr lang="tr-TR" sz="3200" spc="-15" dirty="0">
              <a:latin typeface="Times New Roman"/>
              <a:cs typeface="Times New Roman"/>
            </a:endParaRPr>
          </a:p>
          <a:p>
            <a:pPr marL="1997710" indent="-229235">
              <a:lnSpc>
                <a:spcPts val="3835"/>
              </a:lnSpc>
              <a:buClr>
                <a:srgbClr val="CC0000"/>
              </a:buClr>
              <a:buFont typeface="Times New Roman"/>
              <a:buChar char="•"/>
              <a:tabLst>
                <a:tab pos="1997710" algn="l"/>
              </a:tabLst>
            </a:pPr>
            <a:r>
              <a:rPr lang="tr-TR" sz="3200" spc="-15" dirty="0" smtClean="0">
                <a:latin typeface="Times New Roman"/>
                <a:cs typeface="Times New Roman"/>
              </a:rPr>
              <a:t>Floyd-Warshall</a:t>
            </a:r>
            <a:r>
              <a:rPr lang="tr-TR" sz="3200" spc="-5" dirty="0" smtClean="0">
                <a:latin typeface="Times New Roman"/>
                <a:cs typeface="Times New Roman"/>
              </a:rPr>
              <a:t> </a:t>
            </a:r>
            <a:r>
              <a:rPr lang="tr-TR" sz="3200" spc="-15" dirty="0" smtClean="0">
                <a:latin typeface="Times New Roman"/>
                <a:cs typeface="Times New Roman"/>
              </a:rPr>
              <a:t>algoritması</a:t>
            </a:r>
            <a:endParaRPr lang="tr-TR" sz="3200" dirty="0" smtClean="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11"/>
              </a:spcBef>
            </a:pPr>
            <a:endParaRPr sz="1000"/>
          </a:p>
        </p:txBody>
      </p:sp>
      <p:sp>
        <p:nvSpPr>
          <p:cNvPr id="9" name="object 9"/>
          <p:cNvSpPr/>
          <p:nvPr/>
        </p:nvSpPr>
        <p:spPr>
          <a:xfrm>
            <a:off x="783877" y="1823802"/>
            <a:ext cx="2303525" cy="2722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0325" y="1809869"/>
            <a:ext cx="2286000" cy="2692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ts val="5260"/>
              </a:lnSpc>
            </a:pPr>
            <a:r>
              <a:rPr sz="4400" b="1" spc="-20" smtClean="0">
                <a:latin typeface="Times New Roman"/>
                <a:cs typeface="Times New Roman"/>
              </a:rPr>
              <a:t>Negatif-ağırlık</a:t>
            </a:r>
            <a:r>
              <a:rPr lang="tr-TR" sz="4400" b="1" spc="-20" dirty="0" smtClean="0">
                <a:latin typeface="Times New Roman"/>
                <a:cs typeface="Times New Roman"/>
              </a:rPr>
              <a:t>lı</a:t>
            </a:r>
            <a:r>
              <a:rPr sz="4400" b="1" spc="-5" smtClean="0">
                <a:latin typeface="Times New Roman"/>
                <a:cs typeface="Times New Roman"/>
              </a:rPr>
              <a:t> </a:t>
            </a:r>
            <a:r>
              <a:rPr sz="4400" b="1" spc="-20" smtClean="0">
                <a:latin typeface="Times New Roman"/>
                <a:cs typeface="Times New Roman"/>
              </a:rPr>
              <a:t>çevrimler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9202" y="1348740"/>
            <a:ext cx="8282940" cy="4857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25"/>
              </a:lnSpc>
            </a:pP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Hatırlatma: </a:t>
            </a:r>
            <a:r>
              <a:rPr sz="3200" spc="-15" smtClean="0">
                <a:latin typeface="Times New Roman"/>
                <a:cs typeface="Times New Roman"/>
              </a:rPr>
              <a:t>Eğer </a:t>
            </a:r>
            <a:r>
              <a:rPr sz="3200" spc="-15" smtClean="0">
                <a:latin typeface="Times New Roman"/>
                <a:cs typeface="Times New Roman"/>
              </a:rPr>
              <a:t>graf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 =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negatif </a:t>
            </a:r>
            <a:r>
              <a:rPr sz="3200" spc="-15" smtClean="0">
                <a:latin typeface="Times New Roman"/>
                <a:cs typeface="Times New Roman"/>
              </a:rPr>
              <a:t>ağırlık</a:t>
            </a:r>
            <a:r>
              <a:rPr lang="tr-TR" sz="3200" spc="-15" dirty="0" smtClean="0">
                <a:latin typeface="Times New Roman"/>
                <a:cs typeface="Times New Roman"/>
              </a:rPr>
              <a:t>lı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608" y="1786971"/>
            <a:ext cx="8225892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spc="-15" dirty="0">
                <a:latin typeface="Times New Roman"/>
                <a:cs typeface="Times New Roman"/>
              </a:rPr>
              <a:t>b</a:t>
            </a:r>
            <a:r>
              <a:rPr lang="tr-TR" sz="3200" spc="-15" dirty="0" smtClean="0">
                <a:latin typeface="Times New Roman"/>
                <a:cs typeface="Times New Roman"/>
              </a:rPr>
              <a:t>ir </a:t>
            </a:r>
            <a:r>
              <a:rPr sz="3200" spc="-15" smtClean="0">
                <a:latin typeface="Times New Roman"/>
                <a:cs typeface="Times New Roman"/>
              </a:rPr>
              <a:t>çevrim </a:t>
            </a:r>
            <a:r>
              <a:rPr sz="3200" spc="-15" dirty="0" smtClean="0">
                <a:latin typeface="Times New Roman"/>
                <a:cs typeface="Times New Roman"/>
              </a:rPr>
              <a:t>içeriyorsa</a:t>
            </a:r>
            <a:r>
              <a:rPr sz="3200" spc="-10" dirty="0" smtClean="0">
                <a:latin typeface="Times New Roman"/>
                <a:cs typeface="Times New Roman"/>
              </a:rPr>
              <a:t>, </a:t>
            </a:r>
            <a:r>
              <a:rPr sz="3200" spc="-15" dirty="0" smtClean="0">
                <a:latin typeface="Times New Roman"/>
                <a:cs typeface="Times New Roman"/>
              </a:rPr>
              <a:t>en kısa yollardan bazıları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9608" y="2335674"/>
            <a:ext cx="2612390" cy="1047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5" dirty="0" smtClean="0">
                <a:latin typeface="Times New Roman"/>
                <a:cs typeface="Times New Roman"/>
              </a:rPr>
              <a:t>bulunmayabilir.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Örnek: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15796" y="2417826"/>
            <a:ext cx="6483604" cy="233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47189" y="4136626"/>
            <a:ext cx="305435" cy="10579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550"/>
              </a:lnSpc>
              <a:spcBef>
                <a:spcPts val="12"/>
              </a:spcBef>
            </a:pPr>
            <a:endParaRPr sz="550"/>
          </a:p>
          <a:p>
            <a:pPr marL="88900">
              <a:lnSpc>
                <a:spcPct val="100000"/>
              </a:lnSpc>
            </a:pPr>
            <a:r>
              <a:rPr sz="3200" i="1" spc="-20" dirty="0" smtClean="0">
                <a:solidFill>
                  <a:srgbClr val="808080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73619" y="4123926"/>
            <a:ext cx="281940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83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4800" i="1" spc="-22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v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84800" y="2066780"/>
            <a:ext cx="4318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35" dirty="0" smtClean="0">
                <a:latin typeface="Times New Roman"/>
                <a:cs typeface="Times New Roman"/>
              </a:rPr>
              <a:t>…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11647" y="3138152"/>
            <a:ext cx="55943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&lt; 0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ts val="5260"/>
              </a:lnSpc>
            </a:pPr>
            <a:r>
              <a:rPr sz="4400" b="1" spc="-20" smtClean="0">
                <a:latin typeface="Times New Roman"/>
                <a:cs typeface="Times New Roman"/>
              </a:rPr>
              <a:t>Negatif-ağırlık</a:t>
            </a:r>
            <a:r>
              <a:rPr lang="tr-TR" sz="4400" b="1" spc="-20" dirty="0" smtClean="0">
                <a:latin typeface="Times New Roman"/>
                <a:cs typeface="Times New Roman"/>
              </a:rPr>
              <a:t>lı</a:t>
            </a:r>
            <a:r>
              <a:rPr sz="4400" b="1" spc="-5" smtClean="0">
                <a:latin typeface="Times New Roman"/>
                <a:cs typeface="Times New Roman"/>
              </a:rPr>
              <a:t> </a:t>
            </a:r>
            <a:r>
              <a:rPr sz="4400" b="1" spc="-20" smtClean="0">
                <a:latin typeface="Times New Roman"/>
                <a:cs typeface="Times New Roman"/>
              </a:rPr>
              <a:t>çevrimler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9202" y="1348740"/>
            <a:ext cx="8282940" cy="4857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25"/>
              </a:lnSpc>
            </a:pP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Hatırlatma: </a:t>
            </a:r>
            <a:r>
              <a:rPr sz="3200" spc="-15" smtClean="0">
                <a:latin typeface="Times New Roman"/>
                <a:cs typeface="Times New Roman"/>
              </a:rPr>
              <a:t>Eğer </a:t>
            </a:r>
            <a:r>
              <a:rPr sz="3200" spc="-15" smtClean="0">
                <a:latin typeface="Times New Roman"/>
                <a:cs typeface="Times New Roman"/>
              </a:rPr>
              <a:t>graf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 =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negatif </a:t>
            </a:r>
            <a:r>
              <a:rPr sz="3200" spc="-15" smtClean="0">
                <a:latin typeface="Times New Roman"/>
                <a:cs typeface="Times New Roman"/>
              </a:rPr>
              <a:t>ağırlık</a:t>
            </a:r>
            <a:r>
              <a:rPr lang="tr-TR" sz="3200" spc="-15" dirty="0" smtClean="0">
                <a:latin typeface="Times New Roman"/>
                <a:cs typeface="Times New Roman"/>
              </a:rPr>
              <a:t>lı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608" y="1786971"/>
            <a:ext cx="8225892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spc="-15" dirty="0">
                <a:latin typeface="Times New Roman"/>
                <a:cs typeface="Times New Roman"/>
              </a:rPr>
              <a:t>b</a:t>
            </a:r>
            <a:r>
              <a:rPr lang="tr-TR" sz="3200" spc="-15" dirty="0" smtClean="0">
                <a:latin typeface="Times New Roman"/>
                <a:cs typeface="Times New Roman"/>
              </a:rPr>
              <a:t>ir </a:t>
            </a:r>
            <a:r>
              <a:rPr sz="3200" spc="-15" smtClean="0">
                <a:latin typeface="Times New Roman"/>
                <a:cs typeface="Times New Roman"/>
              </a:rPr>
              <a:t>çevrim </a:t>
            </a:r>
            <a:r>
              <a:rPr sz="3200" spc="-15" dirty="0" smtClean="0">
                <a:latin typeface="Times New Roman"/>
                <a:cs typeface="Times New Roman"/>
              </a:rPr>
              <a:t>içeriyorsa</a:t>
            </a:r>
            <a:r>
              <a:rPr sz="3200" spc="-10" dirty="0" smtClean="0">
                <a:latin typeface="Times New Roman"/>
                <a:cs typeface="Times New Roman"/>
              </a:rPr>
              <a:t>, </a:t>
            </a:r>
            <a:r>
              <a:rPr sz="3200" spc="-15" dirty="0" smtClean="0">
                <a:latin typeface="Times New Roman"/>
                <a:cs typeface="Times New Roman"/>
              </a:rPr>
              <a:t>en kısa yollardan bazıları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9608" y="2335674"/>
            <a:ext cx="2612390" cy="1047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5" dirty="0" smtClean="0">
                <a:latin typeface="Times New Roman"/>
                <a:cs typeface="Times New Roman"/>
              </a:rPr>
              <a:t>bulunmayabilir.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Örnek: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15796" y="2417826"/>
            <a:ext cx="6483604" cy="233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47189" y="4136626"/>
            <a:ext cx="305435" cy="10579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550"/>
              </a:lnSpc>
              <a:spcBef>
                <a:spcPts val="12"/>
              </a:spcBef>
            </a:pPr>
            <a:endParaRPr sz="550"/>
          </a:p>
          <a:p>
            <a:pPr marL="88900">
              <a:lnSpc>
                <a:spcPct val="100000"/>
              </a:lnSpc>
            </a:pPr>
            <a:r>
              <a:rPr sz="3200" i="1" spc="-20" dirty="0" smtClean="0">
                <a:solidFill>
                  <a:srgbClr val="808080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73619" y="4123926"/>
            <a:ext cx="281940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83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4800" i="1" spc="-22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v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84800" y="2066780"/>
            <a:ext cx="4318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35" dirty="0" smtClean="0">
                <a:latin typeface="Times New Roman"/>
                <a:cs typeface="Times New Roman"/>
              </a:rPr>
              <a:t>…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11647" y="3138152"/>
            <a:ext cx="55943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&lt; 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9700" y="5204240"/>
            <a:ext cx="8978900" cy="1377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96265" indent="-635">
              <a:lnSpc>
                <a:spcPct val="86700"/>
              </a:lnSpc>
              <a:tabLst>
                <a:tab pos="2515870" algn="l"/>
              </a:tabLst>
            </a:pPr>
            <a:r>
              <a:rPr lang="tr-TR" sz="3200" b="1" i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Bellman-Ford </a:t>
            </a:r>
            <a:r>
              <a:rPr lang="tr-TR" sz="3200" b="1" i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algorit</a:t>
            </a:r>
            <a:r>
              <a:rPr lang="tr-TR" sz="3200" b="1" i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mas</a:t>
            </a:r>
            <a:r>
              <a:rPr lang="tr-TR" sz="3200" b="1" i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ı:</a:t>
            </a:r>
            <a:r>
              <a:rPr lang="tr-TR" sz="3200" spc="-15" dirty="0" smtClean="0">
                <a:latin typeface="Times New Roman"/>
                <a:cs typeface="Times New Roman"/>
              </a:rPr>
              <a:t>Bir</a:t>
            </a:r>
            <a:r>
              <a:rPr lang="tr-TR" sz="3200" spc="-5" dirty="0" smtClean="0">
                <a:latin typeface="Times New Roman"/>
                <a:cs typeface="Times New Roman"/>
              </a:rPr>
              <a:t> </a:t>
            </a:r>
            <a:r>
              <a:rPr lang="tr-TR"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lang="tr-TR" sz="3200" i="1" spc="5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lang="tr-TR" sz="3200" spc="-1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lang="tr-TR"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lang="tr-TR" sz="3200" spc="-5" dirty="0" smtClean="0">
                <a:latin typeface="Times New Roman"/>
                <a:cs typeface="Times New Roman"/>
              </a:rPr>
              <a:t>kaynağından tü</a:t>
            </a:r>
            <a:r>
              <a:rPr lang="tr-TR" sz="3200" spc="0" dirty="0" smtClean="0">
                <a:latin typeface="Times New Roman"/>
                <a:cs typeface="Times New Roman"/>
              </a:rPr>
              <a:t>m</a:t>
            </a:r>
            <a:r>
              <a:rPr lang="tr-TR" sz="3200" spc="-10" dirty="0" smtClean="0">
                <a:latin typeface="Times New Roman"/>
                <a:cs typeface="Times New Roman"/>
              </a:rPr>
              <a:t> </a:t>
            </a:r>
            <a:r>
              <a:rPr lang="tr-TR"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lang="tr-TR" sz="3200" i="1" spc="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 </a:t>
            </a:r>
            <a:r>
              <a:rPr lang="tr-TR"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lang="tr-TR" sz="3200" i="1" spc="-20" dirty="0" smtClean="0">
                <a:latin typeface="Times New Roman"/>
                <a:cs typeface="Times New Roman"/>
              </a:rPr>
              <a:t>' </a:t>
            </a:r>
            <a:r>
              <a:rPr lang="tr-TR" sz="3200" spc="-20" dirty="0" smtClean="0">
                <a:latin typeface="Times New Roman"/>
                <a:cs typeface="Times New Roman"/>
              </a:rPr>
              <a:t>lere	bütün kısa yol uzunluklarını bulur ya da </a:t>
            </a:r>
            <a:r>
              <a:rPr lang="tr-TR" sz="3200" spc="0" dirty="0" smtClean="0">
                <a:latin typeface="Times New Roman"/>
                <a:cs typeface="Times New Roman"/>
              </a:rPr>
              <a:t>negatif ağırlıklı bir çevrim olduğunu saptar.</a:t>
            </a:r>
            <a:endParaRPr lang="tr-TR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</a:t>
            </a:r>
            <a:r>
              <a:rPr sz="4400" b="1" spc="5" dirty="0" smtClean="0">
                <a:latin typeface="Times New Roman"/>
                <a:cs typeface="Times New Roman"/>
              </a:rPr>
              <a:t> </a:t>
            </a:r>
            <a:r>
              <a:rPr sz="4400" b="1" spc="-20" dirty="0" smtClean="0">
                <a:latin typeface="Times New Roman"/>
                <a:cs typeface="Times New Roman"/>
              </a:rPr>
              <a:t>algoritması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1746" y="1327150"/>
            <a:ext cx="4446270" cy="10579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</a:pPr>
            <a:r>
              <a:rPr sz="25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5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5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5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5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3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500" spc="1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ts val="2620"/>
              </a:lnSpc>
            </a:pPr>
            <a:r>
              <a:rPr sz="2500" b="1" smtClean="0">
                <a:latin typeface="Times New Roman"/>
                <a:cs typeface="Times New Roman"/>
              </a:rPr>
              <a:t>for</a:t>
            </a:r>
            <a:r>
              <a:rPr sz="2500" b="1" spc="5" smtClean="0">
                <a:latin typeface="Times New Roman"/>
                <a:cs typeface="Times New Roman"/>
              </a:rPr>
              <a:t> </a:t>
            </a:r>
            <a:r>
              <a:rPr sz="2500" b="1" spc="0" smtClean="0">
                <a:latin typeface="Times New Roman"/>
                <a:cs typeface="Times New Roman"/>
              </a:rPr>
              <a:t>each</a:t>
            </a:r>
            <a:r>
              <a:rPr lang="tr-TR" sz="2500" b="1" spc="-5" dirty="0">
                <a:latin typeface="Times New Roman"/>
                <a:cs typeface="Times New Roman"/>
              </a:rPr>
              <a:t> </a:t>
            </a:r>
            <a:r>
              <a:rPr lang="tr-TR" sz="2500" b="1" spc="-5" dirty="0" smtClean="0">
                <a:latin typeface="Times New Roman"/>
                <a:cs typeface="Times New Roman"/>
              </a:rPr>
              <a:t> </a:t>
            </a:r>
            <a:r>
              <a:rPr sz="25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i="1" spc="7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500" spc="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5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i="1" spc="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</a:t>
            </a:r>
            <a:r>
              <a:rPr sz="2500" spc="8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{</a:t>
            </a:r>
            <a:r>
              <a:rPr sz="25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5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}</a:t>
            </a:r>
            <a:endParaRPr sz="2500">
              <a:latin typeface="Times New Roman"/>
              <a:cs typeface="Times New Roman"/>
            </a:endParaRPr>
          </a:p>
          <a:p>
            <a:pPr marL="469900">
              <a:lnSpc>
                <a:spcPts val="2810"/>
              </a:lnSpc>
            </a:pPr>
            <a:r>
              <a:rPr sz="2500" b="1" dirty="0" smtClean="0">
                <a:latin typeface="Times New Roman"/>
                <a:cs typeface="Times New Roman"/>
              </a:rPr>
              <a:t>do(yap)</a:t>
            </a:r>
            <a:r>
              <a:rPr sz="2500" b="1" spc="80" dirty="0" smtClean="0">
                <a:latin typeface="Times New Roman"/>
                <a:cs typeface="Times New Roman"/>
              </a:rPr>
              <a:t> </a:t>
            </a:r>
            <a:r>
              <a:rPr sz="25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5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5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500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3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500" spc="1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500" spc="-65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25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40300" y="1511770"/>
            <a:ext cx="217159" cy="1142530"/>
          </a:xfrm>
          <a:custGeom>
            <a:avLst/>
            <a:gdLst/>
            <a:ahLst/>
            <a:cxnLst/>
            <a:rect l="l" t="t" r="r" b="b"/>
            <a:pathLst>
              <a:path w="217159" h="1142530">
                <a:moveTo>
                  <a:pt x="0" y="0"/>
                </a:moveTo>
                <a:lnTo>
                  <a:pt x="45535" y="7844"/>
                </a:lnTo>
                <a:lnTo>
                  <a:pt x="82359" y="29176"/>
                </a:lnTo>
                <a:lnTo>
                  <a:pt x="106555" y="60695"/>
                </a:lnTo>
                <a:lnTo>
                  <a:pt x="114300" y="476250"/>
                </a:lnTo>
                <a:lnTo>
                  <a:pt x="115391" y="489476"/>
                </a:lnTo>
                <a:lnTo>
                  <a:pt x="130608" y="525336"/>
                </a:lnTo>
                <a:lnTo>
                  <a:pt x="160690" y="552897"/>
                </a:lnTo>
                <a:lnTo>
                  <a:pt x="201724" y="568858"/>
                </a:lnTo>
                <a:lnTo>
                  <a:pt x="217159" y="571030"/>
                </a:lnTo>
                <a:lnTo>
                  <a:pt x="203167" y="572168"/>
                </a:lnTo>
                <a:lnTo>
                  <a:pt x="163641" y="586562"/>
                </a:lnTo>
                <a:lnTo>
                  <a:pt x="132469" y="614424"/>
                </a:lnTo>
                <a:lnTo>
                  <a:pt x="115670" y="651889"/>
                </a:lnTo>
                <a:lnTo>
                  <a:pt x="114300" y="1047750"/>
                </a:lnTo>
                <a:lnTo>
                  <a:pt x="113208" y="1060976"/>
                </a:lnTo>
                <a:lnTo>
                  <a:pt x="97991" y="1096836"/>
                </a:lnTo>
                <a:lnTo>
                  <a:pt x="67909" y="1124397"/>
                </a:lnTo>
                <a:lnTo>
                  <a:pt x="26875" y="1140358"/>
                </a:lnTo>
                <a:lnTo>
                  <a:pt x="11440" y="1142530"/>
                </a:lnTo>
              </a:path>
            </a:pathLst>
          </a:custGeom>
          <a:ln w="12699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57800" y="1695414"/>
            <a:ext cx="189928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5" dirty="0" smtClean="0">
                <a:latin typeface="Times New Roman"/>
                <a:cs typeface="Times New Roman"/>
              </a:rPr>
              <a:t>ilklendirme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30900" y="3183673"/>
            <a:ext cx="178905" cy="613627"/>
          </a:xfrm>
          <a:custGeom>
            <a:avLst/>
            <a:gdLst/>
            <a:ahLst/>
            <a:cxnLst/>
            <a:rect l="l" t="t" r="r" b="b"/>
            <a:pathLst>
              <a:path w="178905" h="613627">
                <a:moveTo>
                  <a:pt x="0" y="0"/>
                </a:moveTo>
                <a:lnTo>
                  <a:pt x="49989" y="8117"/>
                </a:lnTo>
                <a:lnTo>
                  <a:pt x="83333" y="29205"/>
                </a:lnTo>
                <a:lnTo>
                  <a:pt x="92056" y="255915"/>
                </a:lnTo>
                <a:lnTo>
                  <a:pt x="93798" y="265867"/>
                </a:lnTo>
                <a:lnTo>
                  <a:pt x="130110" y="297217"/>
                </a:lnTo>
                <a:lnTo>
                  <a:pt x="178905" y="306773"/>
                </a:lnTo>
                <a:lnTo>
                  <a:pt x="161900" y="307848"/>
                </a:lnTo>
                <a:lnTo>
                  <a:pt x="117916" y="321966"/>
                </a:lnTo>
                <a:lnTo>
                  <a:pt x="92056" y="562769"/>
                </a:lnTo>
                <a:lnTo>
                  <a:pt x="90313" y="572720"/>
                </a:lnTo>
                <a:lnTo>
                  <a:pt x="54001" y="604071"/>
                </a:lnTo>
                <a:lnTo>
                  <a:pt x="22863" y="612133"/>
                </a:lnTo>
                <a:lnTo>
                  <a:pt x="5206" y="613627"/>
                </a:lnTo>
              </a:path>
            </a:pathLst>
          </a:custGeom>
          <a:ln w="10228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288" y="2425700"/>
            <a:ext cx="6428740" cy="22910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97840">
              <a:lnSpc>
                <a:spcPts val="2795"/>
              </a:lnSpc>
            </a:pPr>
            <a:r>
              <a:rPr sz="2500" b="1" smtClean="0">
                <a:latin typeface="Times New Roman"/>
                <a:cs typeface="Times New Roman"/>
              </a:rPr>
              <a:t>for</a:t>
            </a:r>
            <a:r>
              <a:rPr sz="1800" spc="5" smtClean="0">
                <a:latin typeface="Times New Roman"/>
                <a:cs typeface="Times New Roman"/>
              </a:rPr>
              <a:t> </a:t>
            </a:r>
            <a:r>
              <a:rPr sz="1800" spc="-204" smtClean="0">
                <a:latin typeface="Times New Roman"/>
                <a:cs typeface="Times New Roman"/>
              </a:rPr>
              <a:t> </a:t>
            </a:r>
            <a:r>
              <a:rPr sz="25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2500" i="1" spc="6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3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500" spc="1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25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b="1" spc="0" dirty="0" smtClean="0">
                <a:latin typeface="Times New Roman"/>
                <a:cs typeface="Times New Roman"/>
              </a:rPr>
              <a:t>to</a:t>
            </a:r>
            <a:r>
              <a:rPr sz="2500" b="1" spc="75" dirty="0" smtClean="0">
                <a:latin typeface="Times New Roman"/>
                <a:cs typeface="Times New Roman"/>
              </a:rPr>
              <a:t> </a:t>
            </a:r>
            <a:r>
              <a:rPr sz="2500" b="1" spc="1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500" i="1" spc="1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b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500" b="1" spc="7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</a:t>
            </a:r>
            <a:r>
              <a:rPr sz="2500" spc="7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2500" spc="7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endParaRPr lang="tr-TR" sz="2500" spc="70" dirty="0">
              <a:solidFill>
                <a:srgbClr val="008A87"/>
              </a:solidFill>
              <a:latin typeface="Times New Roman"/>
              <a:cs typeface="Times New Roman"/>
            </a:endParaRPr>
          </a:p>
          <a:p>
            <a:pPr marL="497840">
              <a:lnSpc>
                <a:spcPts val="2795"/>
              </a:lnSpc>
            </a:pPr>
            <a:r>
              <a:rPr lang="tr-TR" sz="2500" b="1" spc="70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500" b="1" spc="7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  </a:t>
            </a:r>
            <a:r>
              <a:rPr sz="2500" b="1" smtClean="0">
                <a:latin typeface="Times New Roman"/>
                <a:cs typeface="Times New Roman"/>
              </a:rPr>
              <a:t>do</a:t>
            </a:r>
            <a:r>
              <a:rPr sz="2500" b="1" spc="75" smtClean="0">
                <a:latin typeface="Times New Roman"/>
                <a:cs typeface="Times New Roman"/>
              </a:rPr>
              <a:t> </a:t>
            </a:r>
            <a:r>
              <a:rPr sz="2500" b="1" spc="0" dirty="0" smtClean="0">
                <a:latin typeface="Times New Roman"/>
                <a:cs typeface="Times New Roman"/>
              </a:rPr>
              <a:t>for</a:t>
            </a:r>
            <a:r>
              <a:rPr sz="2500" b="1" spc="70" dirty="0" smtClean="0">
                <a:latin typeface="Times New Roman"/>
                <a:cs typeface="Times New Roman"/>
              </a:rPr>
              <a:t> </a:t>
            </a:r>
            <a:r>
              <a:rPr sz="2500" spc="-20" smtClean="0">
                <a:latin typeface="Times New Roman"/>
                <a:cs typeface="Times New Roman"/>
              </a:rPr>
              <a:t>eac</a:t>
            </a:r>
            <a:r>
              <a:rPr sz="2500" spc="-15" smtClean="0">
                <a:latin typeface="Times New Roman"/>
                <a:cs typeface="Times New Roman"/>
              </a:rPr>
              <a:t>h</a:t>
            </a:r>
            <a:r>
              <a:rPr sz="2500" spc="-10" smtClean="0">
                <a:latin typeface="Times New Roman"/>
                <a:cs typeface="Times New Roman"/>
              </a:rPr>
              <a:t> </a:t>
            </a:r>
            <a:r>
              <a:rPr sz="2500" spc="-20" smtClean="0">
                <a:latin typeface="Times New Roman"/>
                <a:cs typeface="Times New Roman"/>
              </a:rPr>
              <a:t>edge</a:t>
            </a:r>
            <a:r>
              <a:rPr sz="1800" spc="18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5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5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500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500" spc="1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5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endParaRPr sz="2500">
              <a:latin typeface="Times New Roman"/>
              <a:cs typeface="Times New Roman"/>
            </a:endParaRPr>
          </a:p>
          <a:p>
            <a:pPr marL="720725" algn="ctr">
              <a:lnSpc>
                <a:spcPts val="2685"/>
              </a:lnSpc>
            </a:pPr>
            <a:r>
              <a:rPr sz="2500" b="1" smtClean="0">
                <a:latin typeface="Times New Roman"/>
                <a:cs typeface="Times New Roman"/>
              </a:rPr>
              <a:t>do</a:t>
            </a:r>
            <a:r>
              <a:rPr sz="1800" spc="175" smtClean="0">
                <a:latin typeface="Times New Roman"/>
                <a:cs typeface="Times New Roman"/>
              </a:rPr>
              <a:t> </a:t>
            </a:r>
            <a:r>
              <a:rPr sz="2500" b="1" spc="0" smtClean="0">
                <a:latin typeface="Times New Roman"/>
                <a:cs typeface="Times New Roman"/>
              </a:rPr>
              <a:t>if</a:t>
            </a:r>
            <a:r>
              <a:rPr sz="1800" spc="-10" smtClean="0">
                <a:latin typeface="Times New Roman"/>
                <a:cs typeface="Times New Roman"/>
              </a:rPr>
              <a:t> </a:t>
            </a:r>
            <a:r>
              <a:rPr sz="1800" spc="-195" smtClean="0">
                <a:latin typeface="Times New Roman"/>
                <a:cs typeface="Times New Roman"/>
              </a:rPr>
              <a:t> </a:t>
            </a:r>
            <a:r>
              <a:rPr sz="25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5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5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&gt; </a:t>
            </a:r>
            <a:r>
              <a:rPr sz="25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5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5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 </a:t>
            </a:r>
            <a:r>
              <a:rPr sz="25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+ </a:t>
            </a:r>
            <a:r>
              <a:rPr sz="2500" i="1" spc="-3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5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5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  <a:p>
            <a:pPr marL="2326005">
              <a:lnSpc>
                <a:spcPts val="2900"/>
              </a:lnSpc>
            </a:pPr>
            <a:r>
              <a:rPr sz="2500" b="1" smtClean="0">
                <a:latin typeface="Times New Roman"/>
                <a:cs typeface="Times New Roman"/>
              </a:rPr>
              <a:t>then</a:t>
            </a:r>
            <a:r>
              <a:rPr sz="1800" spc="175" smtClean="0">
                <a:latin typeface="Times New Roman"/>
                <a:cs typeface="Times New Roman"/>
              </a:rPr>
              <a:t> </a:t>
            </a:r>
            <a:r>
              <a:rPr sz="25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5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5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3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500" spc="1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5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5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5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+</a:t>
            </a:r>
            <a:r>
              <a:rPr sz="25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5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5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  <a:spcBef>
                <a:spcPts val="72"/>
              </a:spcBef>
            </a:pPr>
            <a:endParaRPr sz="1000"/>
          </a:p>
          <a:p>
            <a:pPr marL="12700" marR="1265555" indent="33020">
              <a:lnSpc>
                <a:spcPts val="2980"/>
              </a:lnSpc>
            </a:pPr>
            <a:r>
              <a:rPr lang="tr-TR" sz="2700" b="1" spc="37" baseline="9259" dirty="0" smtClean="0">
                <a:latin typeface="Times New Roman"/>
                <a:cs typeface="Times New Roman"/>
              </a:rPr>
              <a:t> </a:t>
            </a:r>
            <a:r>
              <a:rPr lang="tr-TR" sz="2700" b="1" spc="37" dirty="0" smtClean="0">
                <a:latin typeface="Times New Roman"/>
                <a:cs typeface="Times New Roman"/>
              </a:rPr>
              <a:t>    </a:t>
            </a:r>
            <a:r>
              <a:rPr sz="2800" b="1" spc="0" smtClean="0">
                <a:latin typeface="Times New Roman"/>
                <a:cs typeface="Times New Roman"/>
              </a:rPr>
              <a:t>for</a:t>
            </a:r>
            <a:r>
              <a:rPr sz="2800" b="1" spc="-1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Times New Roman"/>
                <a:cs typeface="Times New Roman"/>
              </a:rPr>
              <a:t>eac</a:t>
            </a:r>
            <a:r>
              <a:rPr sz="2800" spc="0" dirty="0" smtClean="0">
                <a:latin typeface="Times New Roman"/>
                <a:cs typeface="Times New Roman"/>
              </a:rPr>
              <a:t>h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Times New Roman"/>
                <a:cs typeface="Times New Roman"/>
              </a:rPr>
              <a:t>edg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800" spc="-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8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E </a:t>
            </a:r>
            <a:endParaRPr lang="tr-TR" sz="2700" i="1" spc="22" baseline="9259" dirty="0">
              <a:solidFill>
                <a:srgbClr val="008A87"/>
              </a:solidFill>
              <a:latin typeface="Times New Roman"/>
              <a:cs typeface="Times New Roman"/>
            </a:endParaRPr>
          </a:p>
          <a:p>
            <a:pPr marL="12700" marR="1265555" indent="33020">
              <a:lnSpc>
                <a:spcPts val="2980"/>
              </a:lnSpc>
            </a:pPr>
            <a:r>
              <a:rPr lang="tr-TR" sz="2700" spc="0" baseline="9259" dirty="0" smtClean="0">
                <a:latin typeface="Times New Roman"/>
                <a:cs typeface="Times New Roman"/>
              </a:rPr>
              <a:t>	</a:t>
            </a:r>
            <a:r>
              <a:rPr sz="2800" b="1" spc="0" smtClean="0">
                <a:latin typeface="Times New Roman"/>
                <a:cs typeface="Times New Roman"/>
              </a:rPr>
              <a:t>do </a:t>
            </a:r>
            <a:r>
              <a:rPr sz="2800" b="1" spc="0" dirty="0" smtClean="0">
                <a:latin typeface="Times New Roman"/>
                <a:cs typeface="Times New Roman"/>
              </a:rPr>
              <a:t>if</a:t>
            </a:r>
            <a:r>
              <a:rPr sz="2800" b="1" spc="-5" dirty="0" smtClean="0">
                <a:latin typeface="Times New Roman"/>
                <a:cs typeface="Times New Roman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&gt;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 + </a:t>
            </a:r>
            <a:r>
              <a:rPr sz="28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4010" y="4729480"/>
            <a:ext cx="8263890" cy="12776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81760">
              <a:lnSpc>
                <a:spcPct val="100000"/>
              </a:lnSpc>
            </a:pPr>
            <a:r>
              <a:rPr lang="tr-TR" sz="2500" b="1" dirty="0">
                <a:latin typeface="Times New Roman"/>
                <a:cs typeface="Times New Roman"/>
              </a:rPr>
              <a:t>t</a:t>
            </a:r>
            <a:r>
              <a:rPr lang="tr-TR" sz="2500" b="1" dirty="0" smtClean="0">
                <a:latin typeface="Times New Roman"/>
                <a:cs typeface="Times New Roman"/>
              </a:rPr>
              <a:t>hen </a:t>
            </a:r>
            <a:r>
              <a:rPr sz="2500" spc="-5" smtClean="0">
                <a:latin typeface="Times New Roman"/>
                <a:cs typeface="Times New Roman"/>
              </a:rPr>
              <a:t>bun</a:t>
            </a:r>
            <a:r>
              <a:rPr sz="2500" spc="0" smtClean="0">
                <a:latin typeface="Times New Roman"/>
                <a:cs typeface="Times New Roman"/>
              </a:rPr>
              <a:t>u</a:t>
            </a:r>
            <a:r>
              <a:rPr sz="2500" spc="-1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Times New Roman"/>
                <a:cs typeface="Times New Roman"/>
              </a:rPr>
              <a:t>negati</a:t>
            </a:r>
            <a:r>
              <a:rPr sz="2500" spc="0" dirty="0" smtClean="0">
                <a:latin typeface="Times New Roman"/>
                <a:cs typeface="Times New Roman"/>
              </a:rPr>
              <a:t>f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Times New Roman"/>
                <a:cs typeface="Times New Roman"/>
              </a:rPr>
              <a:t>ağırlı</a:t>
            </a:r>
            <a:r>
              <a:rPr sz="2500" spc="0" dirty="0" smtClean="0">
                <a:latin typeface="Times New Roman"/>
                <a:cs typeface="Times New Roman"/>
              </a:rPr>
              <a:t>k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Times New Roman"/>
                <a:cs typeface="Times New Roman"/>
              </a:rPr>
              <a:t>çevrim</a:t>
            </a:r>
            <a:r>
              <a:rPr sz="2500" spc="0" dirty="0" smtClean="0">
                <a:latin typeface="Times New Roman"/>
                <a:cs typeface="Times New Roman"/>
              </a:rPr>
              <a:t>i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Times New Roman"/>
                <a:cs typeface="Times New Roman"/>
              </a:rPr>
              <a:t>va</a:t>
            </a:r>
            <a:r>
              <a:rPr sz="2500" spc="0" dirty="0" smtClean="0">
                <a:latin typeface="Times New Roman"/>
                <a:cs typeface="Times New Roman"/>
              </a:rPr>
              <a:t>r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smtClean="0">
                <a:latin typeface="Times New Roman"/>
                <a:cs typeface="Times New Roman"/>
              </a:rPr>
              <a:t>diyere</a:t>
            </a:r>
            <a:r>
              <a:rPr sz="2500" spc="0" smtClean="0">
                <a:latin typeface="Times New Roman"/>
                <a:cs typeface="Times New Roman"/>
              </a:rPr>
              <a:t>k</a:t>
            </a:r>
            <a:r>
              <a:rPr sz="2500" spc="-10" smtClean="0">
                <a:latin typeface="Times New Roman"/>
                <a:cs typeface="Times New Roman"/>
              </a:rPr>
              <a:t> </a:t>
            </a:r>
            <a:r>
              <a:rPr sz="2500" spc="-5" smtClean="0">
                <a:latin typeface="Times New Roman"/>
                <a:cs typeface="Times New Roman"/>
              </a:rPr>
              <a:t>raporla</a:t>
            </a:r>
            <a:r>
              <a:rPr lang="tr-TR" sz="2500" spc="-5" dirty="0" smtClean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35"/>
              </a:spcBef>
            </a:pPr>
            <a:endParaRPr sz="600"/>
          </a:p>
          <a:p>
            <a:pPr marL="12700">
              <a:lnSpc>
                <a:spcPts val="3170"/>
              </a:lnSpc>
            </a:pPr>
            <a:r>
              <a:rPr lang="tr-TR" sz="2800" spc="-5" dirty="0" smtClean="0">
                <a:latin typeface="Times New Roman"/>
                <a:cs typeface="Times New Roman"/>
              </a:rPr>
              <a:t>Algoritma </a:t>
            </a:r>
            <a:r>
              <a:rPr lang="tr-TR" sz="2800" spc="-5" dirty="0">
                <a:latin typeface="Times New Roman"/>
                <a:cs typeface="Times New Roman"/>
              </a:rPr>
              <a:t>s</a:t>
            </a:r>
            <a:r>
              <a:rPr sz="2800" spc="-5" smtClean="0">
                <a:latin typeface="Times New Roman"/>
                <a:cs typeface="Times New Roman"/>
              </a:rPr>
              <a:t>onunda</a:t>
            </a:r>
            <a:r>
              <a:rPr lang="tr-TR" sz="2800" dirty="0">
                <a:latin typeface="Times New Roman"/>
                <a:cs typeface="Times New Roman"/>
              </a:rPr>
              <a:t> </a:t>
            </a:r>
            <a:r>
              <a:rPr lang="tr-TR" sz="2800" dirty="0" smtClean="0">
                <a:latin typeface="Times New Roman"/>
                <a:cs typeface="Times New Roman"/>
              </a:rPr>
              <a:t>eğer </a:t>
            </a:r>
            <a:r>
              <a:rPr lang="tr-TR" sz="2800" spc="-5" dirty="0" smtClean="0">
                <a:latin typeface="Times New Roman"/>
                <a:cs typeface="Times New Roman"/>
              </a:rPr>
              <a:t>negati</a:t>
            </a:r>
            <a:r>
              <a:rPr lang="tr-TR" sz="2800" spc="0" dirty="0" smtClean="0">
                <a:latin typeface="Times New Roman"/>
                <a:cs typeface="Times New Roman"/>
              </a:rPr>
              <a:t>f</a:t>
            </a:r>
            <a:r>
              <a:rPr lang="tr-TR" sz="2800" spc="-5" dirty="0" smtClean="0">
                <a:latin typeface="Times New Roman"/>
                <a:cs typeface="Times New Roman"/>
              </a:rPr>
              <a:t> ağırlı</a:t>
            </a:r>
            <a:r>
              <a:rPr lang="tr-TR" sz="2800" spc="0" dirty="0" smtClean="0">
                <a:latin typeface="Times New Roman"/>
                <a:cs typeface="Times New Roman"/>
              </a:rPr>
              <a:t>klı</a:t>
            </a:r>
            <a:r>
              <a:rPr lang="tr-TR" sz="2800" spc="-5" dirty="0" smtClean="0">
                <a:latin typeface="Times New Roman"/>
                <a:cs typeface="Times New Roman"/>
              </a:rPr>
              <a:t> bir çevrim yoksa</a:t>
            </a:r>
            <a:r>
              <a:rPr lang="tr-TR" sz="2800" dirty="0">
                <a:latin typeface="Times New Roman"/>
                <a:cs typeface="Times New Roman"/>
              </a:rPr>
              <a:t> </a:t>
            </a:r>
            <a:r>
              <a:rPr lang="tr-TR" sz="2800" dirty="0" smtClean="0">
                <a:latin typeface="Times New Roman"/>
                <a:cs typeface="Times New Roman"/>
              </a:rPr>
              <a:t>her v tepesi için </a:t>
            </a:r>
            <a:r>
              <a:rPr sz="28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800" spc="-5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8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-2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δ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800" spc="-10" smtClean="0">
                <a:latin typeface="Times New Roman"/>
                <a:cs typeface="Times New Roman"/>
              </a:rPr>
              <a:t> </a:t>
            </a:r>
            <a:r>
              <a:rPr lang="tr-TR" sz="2800" spc="-10" dirty="0" smtClean="0">
                <a:latin typeface="Times New Roman"/>
                <a:cs typeface="Times New Roman"/>
              </a:rPr>
              <a:t>verir.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170"/>
              </a:lnSpc>
            </a:pPr>
            <a:r>
              <a:rPr sz="2800" spc="-5" dirty="0" smtClean="0">
                <a:latin typeface="Times New Roman"/>
                <a:cs typeface="Times New Roman"/>
              </a:rPr>
              <a:t>Sür</a:t>
            </a:r>
            <a:r>
              <a:rPr sz="2800" spc="0" dirty="0" smtClean="0">
                <a:latin typeface="Times New Roman"/>
                <a:cs typeface="Times New Roman"/>
              </a:rPr>
              <a:t>e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i="1" spc="-45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800" spc="0" dirty="0" smtClean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72334" y="3252832"/>
            <a:ext cx="2100580" cy="3924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500" b="1" i="1" dirty="0" smtClean="0">
                <a:solidFill>
                  <a:srgbClr val="CC0000"/>
                </a:solidFill>
                <a:latin typeface="Times New Roman"/>
                <a:cs typeface="Times New Roman"/>
              </a:rPr>
              <a:t>Gevşetme adımı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38145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821" y="2165603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2867" y="4184904"/>
            <a:ext cx="37274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8485" y="4184904"/>
            <a:ext cx="39497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8253" y="390419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9381" y="3827685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38145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6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8103" y="1587246"/>
            <a:ext cx="37973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3"/>
              </a:spcBef>
            </a:pPr>
            <a:endParaRPr sz="700"/>
          </a:p>
          <a:p>
            <a:pPr marL="4191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4450" y="2656628"/>
            <a:ext cx="637540" cy="10934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34645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2266" y="4184904"/>
            <a:ext cx="38354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86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4604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8253" y="390419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9381" y="3827685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068" y="2648099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06826" y="5428741"/>
            <a:ext cx="2274570" cy="5594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600" dirty="0" smtClean="0">
                <a:latin typeface="Times New Roman"/>
                <a:cs typeface="Times New Roman"/>
              </a:rPr>
              <a:t>İlklendirme.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38145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7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8103" y="1587246"/>
            <a:ext cx="37973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3"/>
              </a:spcBef>
            </a:pPr>
            <a:endParaRPr sz="700"/>
          </a:p>
          <a:p>
            <a:pPr marL="4191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2266" y="4184904"/>
            <a:ext cx="38354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86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4604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068" y="2648099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6945" y="265662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33929" y="5428741"/>
            <a:ext cx="4142104" cy="5594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600" dirty="0" smtClean="0">
                <a:latin typeface="Times New Roman"/>
                <a:cs typeface="Times New Roman"/>
              </a:rPr>
              <a:t>tepe</a:t>
            </a:r>
            <a:r>
              <a:rPr sz="3600" smtClean="0">
                <a:latin typeface="Times New Roman"/>
                <a:cs typeface="Times New Roman"/>
              </a:rPr>
              <a:t> </a:t>
            </a:r>
            <a:r>
              <a:rPr sz="3600" dirty="0" smtClean="0">
                <a:latin typeface="Times New Roman"/>
                <a:cs typeface="Times New Roman"/>
              </a:rPr>
              <a:t>gevşetme düzeni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40500" y="1130300"/>
            <a:ext cx="2578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Ayrıtların üzerindeki siyah renkli sayılar ayrıtların numarasını belirtiyor. Farklı numaralandırmalar da olabilir.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38145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8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8103" y="1587246"/>
            <a:ext cx="37973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3"/>
              </a:spcBef>
            </a:pPr>
            <a:endParaRPr sz="700"/>
          </a:p>
          <a:p>
            <a:pPr marL="4191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2266" y="4184904"/>
            <a:ext cx="38354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86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4604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068" y="2648099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6945" y="265662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40500" y="1130300"/>
            <a:ext cx="257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İşlem 1 numaralı ayrıttan başlıyor.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38145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9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8103" y="1587246"/>
            <a:ext cx="37973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3"/>
              </a:spcBef>
            </a:pPr>
            <a:endParaRPr sz="700"/>
          </a:p>
          <a:p>
            <a:pPr marL="4191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2266" y="4184904"/>
            <a:ext cx="38354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86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4604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068" y="2648099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6945" y="265662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38145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10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8103" y="1587246"/>
            <a:ext cx="37973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3"/>
              </a:spcBef>
            </a:pPr>
            <a:endParaRPr sz="700"/>
          </a:p>
          <a:p>
            <a:pPr marL="4191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2266" y="4184904"/>
            <a:ext cx="38354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86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5"/>
              </a:spcBef>
            </a:pPr>
            <a:endParaRPr sz="900"/>
          </a:p>
          <a:p>
            <a:pPr marL="14604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068" y="2648099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6945" y="265662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45355" y="1587246"/>
            <a:ext cx="611505" cy="530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5494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8850" y="1581150"/>
            <a:ext cx="4724146" cy="32832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324096" y="1587246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3"/>
              </a:spcBef>
            </a:pPr>
            <a:endParaRPr sz="700"/>
          </a:p>
          <a:p>
            <a:pPr marL="8509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11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32299" y="4184904"/>
            <a:ext cx="38354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86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4"/>
              </a:spcBef>
            </a:pPr>
            <a:endParaRPr sz="900"/>
          </a:p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4"/>
              </a:spcBef>
            </a:pPr>
            <a:endParaRPr sz="900"/>
          </a:p>
          <a:p>
            <a:pPr marL="14604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16978" y="265647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11371" y="4789932"/>
            <a:ext cx="387985" cy="5283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302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8850" y="2076450"/>
            <a:ext cx="4724146" cy="3248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4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12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4"/>
              </a:spcBef>
            </a:pPr>
            <a:endParaRPr sz="900"/>
          </a:p>
          <a:p>
            <a:pPr marL="1524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16978" y="265647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4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4"/>
              </a:spcBef>
            </a:pPr>
            <a:endParaRPr sz="900"/>
          </a:p>
          <a:p>
            <a:pPr marL="1524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6978" y="265647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11371" y="4787645"/>
            <a:ext cx="387985" cy="530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9207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4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8850" y="2076450"/>
            <a:ext cx="4724146" cy="3248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14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4"/>
              </a:spcBef>
            </a:pPr>
            <a:endParaRPr sz="900"/>
          </a:p>
          <a:p>
            <a:pPr marL="1524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16978" y="265647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4"/>
              </a:spcBef>
            </a:pPr>
            <a:endParaRPr sz="900"/>
          </a:p>
          <a:p>
            <a:pPr marL="1524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6978" y="265647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16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4"/>
              </a:spcBef>
            </a:pPr>
            <a:endParaRPr sz="900"/>
          </a:p>
          <a:p>
            <a:pPr marL="1524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6978" y="265647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27122" y="5428741"/>
            <a:ext cx="3416300" cy="5594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600" dirty="0" smtClean="0">
                <a:latin typeface="Times New Roman"/>
                <a:cs typeface="Times New Roman"/>
              </a:rPr>
              <a:t>1. geçişin sonunda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659371" y="2656332"/>
            <a:ext cx="387985" cy="5283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985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8850" y="2076450"/>
            <a:ext cx="4824730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738873" y="265404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17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4"/>
              </a:spcBef>
            </a:pPr>
            <a:endParaRPr sz="900"/>
          </a:p>
          <a:p>
            <a:pPr marL="14604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738873" y="265404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18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8485" y="4184904"/>
            <a:ext cx="394970" cy="1097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24"/>
              </a:spcBef>
            </a:pPr>
            <a:endParaRPr sz="900"/>
          </a:p>
          <a:p>
            <a:pPr marL="14604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35371" y="4789932"/>
            <a:ext cx="387985" cy="5283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8100">
              <a:lnSpc>
                <a:spcPct val="100000"/>
              </a:lnSpc>
            </a:pPr>
            <a:r>
              <a:rPr sz="3200" spc="-8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8850" y="2076450"/>
            <a:ext cx="4724146" cy="3248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158485" y="4184904"/>
            <a:ext cx="394970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858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19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8873" y="265404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58485" y="4184904"/>
            <a:ext cx="394970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858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8873" y="265404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20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58485" y="4184904"/>
            <a:ext cx="394970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858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8873" y="265404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21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58485" y="4184904"/>
            <a:ext cx="394970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858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8873" y="265404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22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58485" y="4184904"/>
            <a:ext cx="394970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858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8873" y="265404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19547" y="4787645"/>
            <a:ext cx="611505" cy="530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0764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8850" y="2076450"/>
            <a:ext cx="4724146" cy="3248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99050" y="4184904"/>
            <a:ext cx="454659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71755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12700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24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8873" y="265404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Bellman-Ford </a:t>
            </a:r>
            <a:r>
              <a:rPr sz="4400" b="1" spc="-20" dirty="0" smtClean="0">
                <a:latin typeface="Times New Roman"/>
                <a:cs typeface="Times New Roman"/>
              </a:rPr>
              <a:t>örneği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99050" y="4184904"/>
            <a:ext cx="454659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71755">
              <a:lnSpc>
                <a:spcPct val="100000"/>
              </a:lnSpc>
            </a:pPr>
            <a:r>
              <a:rPr sz="3200" i="1" spc="-1739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D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12700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8873" y="265404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1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28850" y="2076450"/>
            <a:ext cx="4724146" cy="278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42867" y="4184904"/>
            <a:ext cx="372745" cy="1094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4800" i="1" spc="-37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C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 marL="60325">
              <a:lnSpc>
                <a:spcPct val="100000"/>
              </a:lnSpc>
            </a:pPr>
            <a:r>
              <a:rPr sz="3200" spc="-1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2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9587" y="1587215"/>
            <a:ext cx="452120" cy="1153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200" spc="-29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−1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93980" algn="ctr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B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B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8145" y="3175254"/>
            <a:ext cx="34988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A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4450" y="3175254"/>
            <a:ext cx="349885" cy="574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3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4800" i="1" spc="-30" baseline="-10416" dirty="0" smtClean="0">
                <a:solidFill>
                  <a:srgbClr val="808080"/>
                </a:solidFill>
                <a:latin typeface="Times New Roman"/>
                <a:cs typeface="Times New Roman"/>
              </a:rPr>
              <a:t>E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405" y="2393950"/>
            <a:ext cx="3822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8253" y="3530904"/>
            <a:ext cx="298450" cy="811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0815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9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8528" y="3308139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4259" y="3065802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96102" y="3530904"/>
            <a:ext cx="445770" cy="7346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175"/>
              </a:spcBef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28086" y="23035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2375" y="4437263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9255" y="3142234"/>
            <a:ext cx="20383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6101" y="26479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0302" y="2235200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7955" y="36975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5821" y="2883052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7575" y="3035528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4825" y="2859506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3947" y="4115054"/>
            <a:ext cx="13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67228" y="5245100"/>
            <a:ext cx="5868671" cy="5594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600" dirty="0" smtClean="0">
                <a:latin typeface="Times New Roman"/>
                <a:cs typeface="Times New Roman"/>
              </a:rPr>
              <a:t>2. </a:t>
            </a:r>
            <a:r>
              <a:rPr sz="3600" smtClean="0">
                <a:latin typeface="Times New Roman"/>
                <a:cs typeface="Times New Roman"/>
              </a:rPr>
              <a:t>geçişin </a:t>
            </a:r>
            <a:r>
              <a:rPr sz="3600" smtClean="0">
                <a:latin typeface="Times New Roman"/>
                <a:cs typeface="Times New Roman"/>
              </a:rPr>
              <a:t>sonu</a:t>
            </a:r>
            <a:endParaRPr lang="tr-TR" sz="36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tr-TR" sz="3600" dirty="0" smtClean="0">
                <a:latin typeface="Times New Roman"/>
                <a:cs typeface="Times New Roman"/>
              </a:rPr>
              <a:t>(3 ve 4. geçişler de aynıdır)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40500" y="1130300"/>
            <a:ext cx="2578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Tepelerin üzerindeki rakamlar kaynaktan (burada kaynak A tepesi) o tepeye olan en kısa yol uzunluklarını belirtiyor.</a:t>
            </a:r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23545">
              <a:lnSpc>
                <a:spcPts val="5260"/>
              </a:lnSpc>
            </a:pPr>
            <a:r>
              <a:rPr sz="4400" b="1" spc="-30" dirty="0" smtClean="0">
                <a:latin typeface="Times New Roman"/>
                <a:cs typeface="Times New Roman"/>
              </a:rPr>
              <a:t>Doğruluk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16,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L18.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26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6298" y="1362303"/>
            <a:ext cx="8221980" cy="17640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635">
              <a:lnSpc>
                <a:spcPct val="90500"/>
              </a:lnSpc>
              <a:tabLst>
                <a:tab pos="5526405" algn="l"/>
              </a:tabLst>
            </a:pP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Teorem.</a:t>
            </a:r>
            <a:r>
              <a:rPr sz="3200" spc="-15" dirty="0" smtClean="0">
                <a:latin typeface="Times New Roman"/>
                <a:cs typeface="Times New Roman"/>
              </a:rPr>
              <a:t>Eğer 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3200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15" dirty="0" smtClean="0">
                <a:latin typeface="Times New Roman"/>
                <a:cs typeface="Times New Roman"/>
              </a:rPr>
              <a:t>hiç negatif ağırlık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çevrimi içermiyorsa</a:t>
            </a:r>
            <a:r>
              <a:rPr sz="3200" spc="-10" dirty="0" smtClean="0">
                <a:latin typeface="Times New Roman"/>
                <a:cs typeface="Times New Roman"/>
              </a:rPr>
              <a:t>, </a:t>
            </a:r>
            <a:r>
              <a:rPr sz="3200" spc="-15" dirty="0" smtClean="0">
                <a:latin typeface="Times New Roman"/>
                <a:cs typeface="Times New Roman"/>
              </a:rPr>
              <a:t>sonrasında Bellman-Ford algoritması</a:t>
            </a:r>
            <a:r>
              <a:rPr sz="3200" spc="-10" dirty="0" smtClean="0">
                <a:latin typeface="Times New Roman"/>
                <a:cs typeface="Times New Roman"/>
              </a:rPr>
              <a:t>,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bütün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10" dirty="0" smtClean="0">
                <a:latin typeface="Times New Roman"/>
                <a:cs typeface="Times New Roman"/>
              </a:rPr>
              <a:t>'</a:t>
            </a:r>
            <a:r>
              <a:rPr sz="3200" i="1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ler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için	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d[v]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δ(s,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v)</a:t>
            </a:r>
            <a:r>
              <a:rPr sz="3200" i="1" spc="-10" dirty="0" smtClean="0">
                <a:latin typeface="Times New Roman"/>
                <a:cs typeface="Times New Roman"/>
              </a:rPr>
              <a:t>'</a:t>
            </a:r>
            <a:r>
              <a:rPr sz="3200" i="1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yi </a:t>
            </a:r>
            <a:r>
              <a:rPr sz="3200" spc="-20" dirty="0" smtClean="0">
                <a:latin typeface="Times New Roman"/>
                <a:cs typeface="Times New Roman"/>
              </a:rPr>
              <a:t>çalıştırır</a:t>
            </a:r>
            <a:r>
              <a:rPr sz="3200" spc="-10" dirty="0" smtClean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34340">
              <a:lnSpc>
                <a:spcPts val="5260"/>
              </a:lnSpc>
            </a:pPr>
            <a:r>
              <a:rPr sz="4400" b="1" spc="-30" dirty="0" smtClean="0">
                <a:latin typeface="Times New Roman"/>
                <a:cs typeface="Times New Roman"/>
              </a:rPr>
              <a:t>En </a:t>
            </a:r>
            <a:r>
              <a:rPr sz="4400" b="1" spc="-20" dirty="0" smtClean="0">
                <a:latin typeface="Times New Roman"/>
                <a:cs typeface="Times New Roman"/>
              </a:rPr>
              <a:t>kısa yollar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21,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L19</a:t>
            </a:r>
            <a:r>
              <a:rPr sz="1400" spc="-5" dirty="0" smtClean="0">
                <a:latin typeface="Times New Roman"/>
                <a:cs typeface="Times New Roman"/>
              </a:rPr>
              <a:t>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27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0869" y="1248917"/>
            <a:ext cx="7301231" cy="29565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645"/>
              </a:lnSpc>
            </a:pP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Tek</a:t>
            </a: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-kaynaklı</a:t>
            </a:r>
            <a:r>
              <a:rPr sz="3200" b="1" spc="5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en </a:t>
            </a: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kısa yollar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79"/>
              </a:lnSpc>
            </a:pPr>
            <a:r>
              <a:rPr sz="3200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•</a:t>
            </a:r>
            <a:r>
              <a:rPr sz="3200" spc="-15" dirty="0" smtClean="0">
                <a:latin typeface="Times New Roman"/>
                <a:cs typeface="Times New Roman"/>
              </a:rPr>
              <a:t>Negatif </a:t>
            </a:r>
            <a:r>
              <a:rPr sz="3200" spc="-20" dirty="0" smtClean="0">
                <a:latin typeface="Times New Roman"/>
                <a:cs typeface="Times New Roman"/>
              </a:rPr>
              <a:t>olmayan </a:t>
            </a:r>
            <a:r>
              <a:rPr sz="3200" spc="-15" dirty="0" smtClean="0">
                <a:latin typeface="Times New Roman"/>
                <a:cs typeface="Times New Roman"/>
              </a:rPr>
              <a:t>kenar ağırlıkları</a:t>
            </a:r>
            <a:endParaRPr sz="3200">
              <a:latin typeface="Times New Roman"/>
              <a:cs typeface="Times New Roman"/>
            </a:endParaRPr>
          </a:p>
          <a:p>
            <a:pPr marL="699770" indent="-230504">
              <a:lnSpc>
                <a:spcPts val="2995"/>
              </a:lnSpc>
              <a:buClr>
                <a:srgbClr val="008A87"/>
              </a:buClr>
              <a:buFont typeface="Malgun Gothic"/>
              <a:buChar char="◆"/>
              <a:tabLst>
                <a:tab pos="699770" algn="l"/>
              </a:tabLst>
            </a:pPr>
            <a:r>
              <a:rPr sz="2800" spc="-5" dirty="0" smtClean="0">
                <a:latin typeface="Times New Roman"/>
                <a:cs typeface="Times New Roman"/>
              </a:rPr>
              <a:t>Dijkstr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5" dirty="0" smtClean="0">
                <a:latin typeface="Times New Roman"/>
                <a:cs typeface="Times New Roman"/>
              </a:rPr>
              <a:t> algorit</a:t>
            </a:r>
            <a:r>
              <a:rPr sz="2800" spc="0" dirty="0" smtClean="0">
                <a:latin typeface="Times New Roman"/>
                <a:cs typeface="Times New Roman"/>
              </a:rPr>
              <a:t>m</a:t>
            </a:r>
            <a:r>
              <a:rPr sz="2800" spc="-5" dirty="0" smtClean="0">
                <a:latin typeface="Times New Roman"/>
                <a:cs typeface="Times New Roman"/>
              </a:rPr>
              <a:t>ası</a:t>
            </a:r>
            <a:r>
              <a:rPr sz="2800" spc="0" dirty="0" smtClean="0">
                <a:latin typeface="Times New Roman"/>
                <a:cs typeface="Times New Roman"/>
              </a:rPr>
              <a:t>: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8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+ </a:t>
            </a:r>
            <a:r>
              <a:rPr sz="28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-5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2800" spc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28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237490" indent="-225425">
              <a:lnSpc>
                <a:spcPts val="3475"/>
              </a:lnSpc>
              <a:buClr>
                <a:srgbClr val="CC0000"/>
              </a:buClr>
              <a:buFont typeface="Times New Roman"/>
              <a:buChar char="•"/>
              <a:tabLst>
                <a:tab pos="237490" algn="l"/>
              </a:tabLst>
            </a:pPr>
            <a:r>
              <a:rPr sz="3200" spc="-20" dirty="0" smtClean="0">
                <a:latin typeface="Times New Roman"/>
                <a:cs typeface="Times New Roman"/>
              </a:rPr>
              <a:t>Gene</a:t>
            </a:r>
            <a:r>
              <a:rPr sz="3200" spc="-10" dirty="0" smtClean="0"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  <a:p>
            <a:pPr marL="699770" lvl="1" indent="-230504">
              <a:lnSpc>
                <a:spcPts val="2995"/>
              </a:lnSpc>
              <a:buClr>
                <a:srgbClr val="008A87"/>
              </a:buClr>
              <a:buFont typeface="Malgun Gothic"/>
              <a:buChar char="◆"/>
              <a:tabLst>
                <a:tab pos="699770" algn="l"/>
              </a:tabLst>
            </a:pPr>
            <a:r>
              <a:rPr sz="2800" spc="-5" dirty="0" smtClean="0">
                <a:latin typeface="Times New Roman"/>
                <a:cs typeface="Times New Roman"/>
              </a:rPr>
              <a:t>Bellman-For</a:t>
            </a:r>
            <a:r>
              <a:rPr sz="2800" spc="0" dirty="0" smtClean="0">
                <a:latin typeface="Times New Roman"/>
                <a:cs typeface="Times New Roman"/>
              </a:rPr>
              <a:t>d</a:t>
            </a:r>
            <a:r>
              <a:rPr sz="2800" spc="-5" dirty="0" smtClean="0">
                <a:latin typeface="Times New Roman"/>
                <a:cs typeface="Times New Roman"/>
              </a:rPr>
              <a:t> algorit</a:t>
            </a:r>
            <a:r>
              <a:rPr sz="2800" spc="0" dirty="0" smtClean="0">
                <a:latin typeface="Times New Roman"/>
                <a:cs typeface="Times New Roman"/>
              </a:rPr>
              <a:t>m</a:t>
            </a:r>
            <a:r>
              <a:rPr sz="2800" spc="-5" dirty="0" smtClean="0">
                <a:latin typeface="Times New Roman"/>
                <a:cs typeface="Times New Roman"/>
              </a:rPr>
              <a:t>ası</a:t>
            </a:r>
            <a:r>
              <a:rPr sz="2800" spc="0" dirty="0" smtClean="0">
                <a:latin typeface="Times New Roman"/>
                <a:cs typeface="Times New Roman"/>
              </a:rPr>
              <a:t>: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2800" spc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800" spc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34340">
              <a:lnSpc>
                <a:spcPts val="5260"/>
              </a:lnSpc>
            </a:pPr>
            <a:r>
              <a:rPr sz="4400" b="1" spc="-30" dirty="0" smtClean="0">
                <a:latin typeface="Times New Roman"/>
                <a:cs typeface="Times New Roman"/>
              </a:rPr>
              <a:t>En </a:t>
            </a:r>
            <a:r>
              <a:rPr sz="4400" b="1" spc="-20" dirty="0" smtClean="0">
                <a:latin typeface="Times New Roman"/>
                <a:cs typeface="Times New Roman"/>
              </a:rPr>
              <a:t>kısa yollar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21,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L19</a:t>
            </a:r>
            <a:r>
              <a:rPr sz="1400" spc="-5" dirty="0" smtClean="0">
                <a:latin typeface="Times New Roman"/>
                <a:cs typeface="Times New Roman"/>
              </a:rPr>
              <a:t>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28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0868" y="1248917"/>
            <a:ext cx="8215631" cy="50552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645"/>
              </a:lnSpc>
            </a:pP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Tek-kaynaklı en </a:t>
            </a: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kısa yollar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79"/>
              </a:lnSpc>
            </a:pPr>
            <a:r>
              <a:rPr sz="3200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•</a:t>
            </a:r>
            <a:r>
              <a:rPr sz="3200" spc="-15" dirty="0" smtClean="0">
                <a:latin typeface="Times New Roman"/>
                <a:cs typeface="Times New Roman"/>
              </a:rPr>
              <a:t>Negatif </a:t>
            </a:r>
            <a:r>
              <a:rPr sz="3200" spc="-20" dirty="0" smtClean="0">
                <a:latin typeface="Times New Roman"/>
                <a:cs typeface="Times New Roman"/>
              </a:rPr>
              <a:t>olmayan </a:t>
            </a:r>
            <a:r>
              <a:rPr sz="3200" spc="-15" dirty="0" smtClean="0">
                <a:latin typeface="Times New Roman"/>
                <a:cs typeface="Times New Roman"/>
              </a:rPr>
              <a:t>kenar ağırlıkları</a:t>
            </a:r>
            <a:endParaRPr sz="3200">
              <a:latin typeface="Times New Roman"/>
              <a:cs typeface="Times New Roman"/>
            </a:endParaRPr>
          </a:p>
          <a:p>
            <a:pPr marL="699770" indent="-230504">
              <a:lnSpc>
                <a:spcPts val="2995"/>
              </a:lnSpc>
              <a:buClr>
                <a:srgbClr val="008A87"/>
              </a:buClr>
              <a:buFont typeface="Malgun Gothic"/>
              <a:buChar char="◆"/>
              <a:tabLst>
                <a:tab pos="699770" algn="l"/>
              </a:tabLst>
            </a:pPr>
            <a:r>
              <a:rPr sz="2800" spc="-5" dirty="0" smtClean="0">
                <a:latin typeface="Times New Roman"/>
                <a:cs typeface="Times New Roman"/>
              </a:rPr>
              <a:t>Dijkstr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5" dirty="0" smtClean="0">
                <a:latin typeface="Times New Roman"/>
                <a:cs typeface="Times New Roman"/>
              </a:rPr>
              <a:t> algorit</a:t>
            </a:r>
            <a:r>
              <a:rPr sz="2800" spc="0" dirty="0" smtClean="0">
                <a:latin typeface="Times New Roman"/>
                <a:cs typeface="Times New Roman"/>
              </a:rPr>
              <a:t>m</a:t>
            </a:r>
            <a:r>
              <a:rPr sz="2800" spc="-5" dirty="0" smtClean="0">
                <a:latin typeface="Times New Roman"/>
                <a:cs typeface="Times New Roman"/>
              </a:rPr>
              <a:t>ası</a:t>
            </a:r>
            <a:r>
              <a:rPr sz="2800" spc="0" dirty="0" smtClean="0">
                <a:latin typeface="Times New Roman"/>
                <a:cs typeface="Times New Roman"/>
              </a:rPr>
              <a:t>: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8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+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237490" indent="-225425">
              <a:lnSpc>
                <a:spcPts val="3475"/>
              </a:lnSpc>
              <a:buClr>
                <a:srgbClr val="CC0000"/>
              </a:buClr>
              <a:buFont typeface="Times New Roman"/>
              <a:buChar char="•"/>
              <a:tabLst>
                <a:tab pos="237490" algn="l"/>
              </a:tabLst>
            </a:pPr>
            <a:r>
              <a:rPr sz="3200" spc="-20" dirty="0" smtClean="0">
                <a:latin typeface="Times New Roman"/>
                <a:cs typeface="Times New Roman"/>
              </a:rPr>
              <a:t>Gene</a:t>
            </a:r>
            <a:r>
              <a:rPr sz="3200" spc="-10" dirty="0" smtClean="0"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  <a:p>
            <a:pPr marL="699770" lvl="1" indent="-230504">
              <a:lnSpc>
                <a:spcPts val="2995"/>
              </a:lnSpc>
              <a:buClr>
                <a:srgbClr val="008A87"/>
              </a:buClr>
              <a:buFont typeface="Malgun Gothic"/>
              <a:buChar char="◆"/>
              <a:tabLst>
                <a:tab pos="699770" algn="l"/>
              </a:tabLst>
            </a:pPr>
            <a:r>
              <a:rPr sz="2800" spc="-5" dirty="0" smtClean="0">
                <a:latin typeface="Times New Roman"/>
                <a:cs typeface="Times New Roman"/>
              </a:rPr>
              <a:t>Bellman-Ford</a:t>
            </a:r>
            <a:r>
              <a:rPr sz="2800" spc="0" dirty="0" smtClean="0">
                <a:latin typeface="Times New Roman"/>
                <a:cs typeface="Times New Roman"/>
              </a:rPr>
              <a:t>: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VE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504"/>
              </a:lnSpc>
            </a:pPr>
            <a:r>
              <a:rPr sz="3200" b="1" spc="-20" smtClean="0">
                <a:solidFill>
                  <a:srgbClr val="CC0000"/>
                </a:solidFill>
                <a:latin typeface="Times New Roman"/>
                <a:cs typeface="Times New Roman"/>
              </a:rPr>
              <a:t>Tüm-</a:t>
            </a:r>
            <a:r>
              <a:rPr sz="3200" b="1" spc="-15" smtClean="0">
                <a:solidFill>
                  <a:srgbClr val="CC0000"/>
                </a:solidFill>
                <a:latin typeface="Times New Roman"/>
                <a:cs typeface="Times New Roman"/>
              </a:rPr>
              <a:t>ikili </a:t>
            </a: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en </a:t>
            </a: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kısa yollar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85"/>
              </a:lnSpc>
            </a:pPr>
            <a:r>
              <a:rPr sz="3200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•</a:t>
            </a:r>
            <a:r>
              <a:rPr sz="3200" spc="-15" dirty="0" smtClean="0">
                <a:latin typeface="Times New Roman"/>
                <a:cs typeface="Times New Roman"/>
              </a:rPr>
              <a:t>Negatif </a:t>
            </a:r>
            <a:r>
              <a:rPr sz="3200" spc="-20" dirty="0" smtClean="0">
                <a:latin typeface="Times New Roman"/>
                <a:cs typeface="Times New Roman"/>
              </a:rPr>
              <a:t>olmayan </a:t>
            </a:r>
            <a:r>
              <a:rPr sz="3200" spc="-15" dirty="0" smtClean="0">
                <a:latin typeface="Times New Roman"/>
                <a:cs typeface="Times New Roman"/>
              </a:rPr>
              <a:t>kenar ağırlıkları</a:t>
            </a:r>
            <a:endParaRPr sz="3200">
              <a:latin typeface="Times New Roman"/>
              <a:cs typeface="Times New Roman"/>
            </a:endParaRPr>
          </a:p>
          <a:p>
            <a:pPr marL="699770" lvl="1" indent="-230504">
              <a:lnSpc>
                <a:spcPts val="3000"/>
              </a:lnSpc>
              <a:buClr>
                <a:srgbClr val="008A87"/>
              </a:buClr>
              <a:buFont typeface="Malgun Gothic"/>
              <a:buChar char="◆"/>
              <a:tabLst>
                <a:tab pos="699770" algn="l"/>
              </a:tabLst>
            </a:pPr>
            <a:r>
              <a:rPr sz="2800" spc="-5" dirty="0" smtClean="0">
                <a:latin typeface="Times New Roman"/>
                <a:cs typeface="Times New Roman"/>
              </a:rPr>
              <a:t>Dijkstr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5" dirty="0" smtClean="0">
                <a:latin typeface="Times New Roman"/>
                <a:cs typeface="Times New Roman"/>
              </a:rPr>
              <a:t> algorit</a:t>
            </a:r>
            <a:r>
              <a:rPr sz="2800" spc="0" dirty="0" smtClean="0">
                <a:latin typeface="Times New Roman"/>
                <a:cs typeface="Times New Roman"/>
              </a:rPr>
              <a:t>m</a:t>
            </a:r>
            <a:r>
              <a:rPr sz="2800" spc="-5" dirty="0" smtClean="0">
                <a:latin typeface="Times New Roman"/>
                <a:cs typeface="Times New Roman"/>
              </a:rPr>
              <a:t>as</a:t>
            </a:r>
            <a:r>
              <a:rPr sz="2800" spc="0" dirty="0" smtClean="0">
                <a:latin typeface="Times New Roman"/>
                <a:cs typeface="Times New Roman"/>
              </a:rPr>
              <a:t>ı</a:t>
            </a:r>
            <a:r>
              <a:rPr sz="2800" spc="-5" dirty="0" smtClean="0">
                <a:latin typeface="Times New Roman"/>
                <a:cs typeface="Times New Roman"/>
              </a:rPr>
              <a:t> çarp</a:t>
            </a:r>
            <a:r>
              <a:rPr sz="2800" spc="0" dirty="0" smtClean="0">
                <a:latin typeface="Times New Roman"/>
                <a:cs typeface="Times New Roman"/>
              </a:rPr>
              <a:t>ı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800" spc="0" dirty="0" smtClean="0">
                <a:latin typeface="Times New Roman"/>
                <a:cs typeface="Times New Roman"/>
              </a:rPr>
              <a:t>: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VE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+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i="1" spc="-2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50" spc="0" baseline="23391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2850" spc="345" baseline="23391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237490" indent="-225425">
              <a:lnSpc>
                <a:spcPts val="3475"/>
              </a:lnSpc>
              <a:buClr>
                <a:srgbClr val="CC0000"/>
              </a:buClr>
              <a:buFont typeface="Times New Roman"/>
              <a:buChar char="•"/>
              <a:tabLst>
                <a:tab pos="237490" algn="l"/>
              </a:tabLst>
            </a:pPr>
            <a:r>
              <a:rPr sz="3200" spc="-20" dirty="0" smtClean="0">
                <a:latin typeface="Times New Roman"/>
                <a:cs typeface="Times New Roman"/>
              </a:rPr>
              <a:t>Gene</a:t>
            </a:r>
            <a:r>
              <a:rPr sz="3200" spc="-10" dirty="0" smtClean="0"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  <a:p>
            <a:pPr marL="981710" lvl="1" indent="-512445">
              <a:lnSpc>
                <a:spcPts val="3195"/>
              </a:lnSpc>
              <a:buClr>
                <a:srgbClr val="008A87"/>
              </a:buClr>
              <a:buFont typeface="Malgun Gothic"/>
              <a:buChar char="◆"/>
              <a:tabLst>
                <a:tab pos="981710" algn="l"/>
              </a:tabLst>
            </a:pPr>
            <a:r>
              <a:rPr lang="tr-TR" sz="2800" spc="-5" dirty="0" smtClean="0">
                <a:latin typeface="Times New Roman"/>
                <a:cs typeface="Times New Roman"/>
              </a:rPr>
              <a:t>Floyd Warshal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34340">
              <a:lnSpc>
                <a:spcPts val="5260"/>
              </a:lnSpc>
            </a:pPr>
            <a:r>
              <a:rPr sz="4400" b="1" spc="-30" dirty="0" smtClean="0">
                <a:latin typeface="Times New Roman"/>
                <a:cs typeface="Times New Roman"/>
              </a:rPr>
              <a:t>Tüm-</a:t>
            </a:r>
            <a:r>
              <a:rPr sz="4400" b="1" spc="-15" dirty="0" smtClean="0">
                <a:latin typeface="Times New Roman"/>
                <a:cs typeface="Times New Roman"/>
              </a:rPr>
              <a:t>ikili </a:t>
            </a:r>
            <a:r>
              <a:rPr sz="4400" b="1" spc="-25" dirty="0" smtClean="0">
                <a:latin typeface="Times New Roman"/>
                <a:cs typeface="Times New Roman"/>
              </a:rPr>
              <a:t>en </a:t>
            </a:r>
            <a:r>
              <a:rPr sz="4400" b="1" spc="-20" dirty="0" smtClean="0">
                <a:latin typeface="Times New Roman"/>
                <a:cs typeface="Times New Roman"/>
              </a:rPr>
              <a:t>kısa yollar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21,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L19</a:t>
            </a:r>
            <a:r>
              <a:rPr sz="1400" spc="-5" dirty="0" smtClean="0">
                <a:latin typeface="Times New Roman"/>
                <a:cs typeface="Times New Roman"/>
              </a:rPr>
              <a:t>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29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1" y="1689735"/>
            <a:ext cx="8674099" cy="23361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r>
              <a:rPr sz="3200" b="1" spc="-25" dirty="0" smtClean="0">
                <a:solidFill>
                  <a:srgbClr val="CC0000"/>
                </a:solidFill>
                <a:latin typeface="Times New Roman"/>
                <a:cs typeface="Times New Roman"/>
              </a:rPr>
              <a:t>Gir</a:t>
            </a: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di</a:t>
            </a: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r>
              <a:rPr sz="3200" b="1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yönlü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graf</a:t>
            </a:r>
            <a:r>
              <a:rPr lang="tr-TR" sz="3200" spc="-15" dirty="0" smtClean="0">
                <a:latin typeface="Times New Roman"/>
                <a:cs typeface="Times New Roman"/>
              </a:rPr>
              <a:t>ında</a:t>
            </a:r>
            <a:r>
              <a:rPr sz="3200" spc="-10" smtClean="0">
                <a:latin typeface="Times New Roman"/>
                <a:cs typeface="Times New Roman"/>
              </a:rPr>
              <a:t>,</a:t>
            </a:r>
            <a:r>
              <a:rPr lang="tr-TR" sz="3200" spc="-10" dirty="0" smtClean="0">
                <a:latin typeface="Times New Roman"/>
                <a:cs typeface="Times New Roman"/>
              </a:rPr>
              <a:t> </a:t>
            </a:r>
            <a:r>
              <a:rPr sz="32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lang="tr-TR"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32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{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1,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32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40" smtClean="0">
                <a:solidFill>
                  <a:srgbClr val="008A87"/>
                </a:solidFill>
                <a:latin typeface="Times New Roman"/>
                <a:cs typeface="Times New Roman"/>
              </a:rPr>
              <a:t>…</a:t>
            </a:r>
            <a:r>
              <a:rPr sz="3200" spc="-1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r>
              <a:rPr sz="32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}</a:t>
            </a:r>
            <a:endParaRPr lang="tr-TR" sz="3200" spc="-20" dirty="0" smtClean="0">
              <a:solidFill>
                <a:srgbClr val="008A8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r>
              <a:rPr lang="tr-TR" sz="3200" spc="-15" dirty="0" smtClean="0">
                <a:latin typeface="Times New Roman"/>
                <a:cs typeface="Times New Roman"/>
              </a:rPr>
              <a:t>İ</a:t>
            </a:r>
            <a:r>
              <a:rPr sz="3200" spc="-15" smtClean="0">
                <a:latin typeface="Times New Roman"/>
                <a:cs typeface="Times New Roman"/>
              </a:rPr>
              <a:t>ken</a:t>
            </a:r>
            <a:r>
              <a:rPr lang="tr-TR" sz="3200" spc="-15" dirty="0" smtClean="0">
                <a:latin typeface="Times New Roman"/>
                <a:cs typeface="Times New Roman"/>
              </a:rPr>
              <a:t>  </a:t>
            </a:r>
            <a:r>
              <a:rPr sz="3200" i="1" spc="-25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3200" i="1" spc="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: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38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→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spc="-25" smtClean="0">
                <a:solidFill>
                  <a:srgbClr val="008A87"/>
                </a:solidFill>
                <a:latin typeface="Arial"/>
                <a:cs typeface="Arial"/>
              </a:rPr>
              <a:t>R</a:t>
            </a:r>
            <a:r>
              <a:rPr sz="3200" spc="-95" smtClean="0">
                <a:solidFill>
                  <a:srgbClr val="008A87"/>
                </a:solidFill>
                <a:latin typeface="Arial"/>
                <a:cs typeface="Arial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a</a:t>
            </a:r>
            <a:r>
              <a:rPr lang="tr-TR" sz="3200" spc="-15" dirty="0" smtClean="0">
                <a:latin typeface="Times New Roman"/>
                <a:cs typeface="Times New Roman"/>
              </a:rPr>
              <a:t>yrıt a</a:t>
            </a:r>
            <a:r>
              <a:rPr sz="3200" spc="-15" smtClean="0">
                <a:latin typeface="Times New Roman"/>
                <a:cs typeface="Times New Roman"/>
              </a:rPr>
              <a:t>ğırlık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fonksiyonu</a:t>
            </a:r>
            <a:r>
              <a:rPr lang="tr-TR" sz="3200" spc="-15" dirty="0" smtClean="0">
                <a:latin typeface="Times New Roman"/>
                <a:cs typeface="Times New Roman"/>
              </a:rPr>
              <a:t> olsun</a:t>
            </a:r>
            <a:r>
              <a:rPr sz="3200" spc="-10" smtClean="0">
                <a:latin typeface="Times New Roman"/>
                <a:cs typeface="Times New Roman"/>
              </a:rPr>
              <a:t>.</a:t>
            </a:r>
            <a:endParaRPr lang="tr-TR" sz="3200" spc="-10" dirty="0" smtClean="0">
              <a:latin typeface="Times New Roman"/>
              <a:cs typeface="Times New Roman"/>
            </a:endParaRPr>
          </a:p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endParaRPr lang="tr-TR" sz="3200" spc="-10" dirty="0">
              <a:latin typeface="Times New Roman"/>
              <a:cs typeface="Times New Roman"/>
            </a:endParaRPr>
          </a:p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r>
              <a:rPr sz="3200" b="1" spc="-25" smtClean="0">
                <a:solidFill>
                  <a:srgbClr val="CC0000"/>
                </a:solidFill>
                <a:latin typeface="Times New Roman"/>
                <a:cs typeface="Times New Roman"/>
              </a:rPr>
              <a:t>Çık</a:t>
            </a:r>
            <a:r>
              <a:rPr sz="3200" b="1" spc="-15" smtClean="0">
                <a:solidFill>
                  <a:srgbClr val="CC0000"/>
                </a:solidFill>
                <a:latin typeface="Times New Roman"/>
                <a:cs typeface="Times New Roman"/>
              </a:rPr>
              <a:t>tı</a:t>
            </a:r>
            <a:r>
              <a:rPr sz="3200" b="1" spc="-20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r>
              <a:rPr sz="3200" spc="-25" smtClean="0">
                <a:latin typeface="Times New Roman"/>
                <a:cs typeface="Times New Roman"/>
              </a:rPr>
              <a:t>Tüm</a:t>
            </a:r>
            <a:r>
              <a:rPr sz="3200" spc="-10" smtClean="0">
                <a:latin typeface="Times New Roman"/>
                <a:cs typeface="Times New Roman"/>
              </a:rPr>
              <a:t>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j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15" dirty="0" smtClean="0">
                <a:latin typeface="Times New Roman"/>
                <a:cs typeface="Times New Roman"/>
              </a:rPr>
              <a:t>için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δ(i,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 smtClean="0">
                <a:solidFill>
                  <a:srgbClr val="007F7F"/>
                </a:solidFill>
                <a:latin typeface="Times New Roman"/>
                <a:cs typeface="Times New Roman"/>
              </a:rPr>
              <a:t>j)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en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kısa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yol </a:t>
            </a:r>
            <a:r>
              <a:rPr sz="3200" spc="-15" smtClean="0">
                <a:latin typeface="Times New Roman"/>
                <a:cs typeface="Times New Roman"/>
              </a:rPr>
              <a:t>uzunlukları</a:t>
            </a:r>
            <a:r>
              <a:rPr lang="tr-TR" sz="3200" spc="-15" dirty="0" smtClean="0">
                <a:latin typeface="Times New Roman"/>
                <a:cs typeface="Times New Roman"/>
              </a:rPr>
              <a:t>nı veren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7F7F"/>
                </a:solidFill>
                <a:latin typeface="Times New Roman"/>
                <a:cs typeface="Times New Roman"/>
              </a:rPr>
              <a:t>n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7F7F"/>
                </a:solidFill>
                <a:latin typeface="Times New Roman"/>
                <a:cs typeface="Times New Roman"/>
              </a:rPr>
              <a:t>×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7F7F"/>
                </a:solidFill>
                <a:latin typeface="Times New Roman"/>
                <a:cs typeface="Times New Roman"/>
              </a:rPr>
              <a:t>n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matrisidir.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85" rIns="0" bIns="0" rtlCol="0">
            <a:noAutofit/>
          </a:bodyPr>
          <a:lstStyle/>
          <a:p>
            <a:pPr marL="434340">
              <a:lnSpc>
                <a:spcPts val="5260"/>
              </a:lnSpc>
            </a:pPr>
            <a:r>
              <a:rPr sz="4400" b="1" spc="-30" dirty="0" smtClean="0">
                <a:latin typeface="Times New Roman"/>
                <a:cs typeface="Times New Roman"/>
              </a:rPr>
              <a:t>Tüm-</a:t>
            </a:r>
            <a:r>
              <a:rPr sz="4400" b="1" spc="-15" dirty="0" smtClean="0">
                <a:latin typeface="Times New Roman"/>
                <a:cs typeface="Times New Roman"/>
              </a:rPr>
              <a:t>ikili </a:t>
            </a:r>
            <a:r>
              <a:rPr sz="4400" b="1" spc="-25" dirty="0" smtClean="0">
                <a:latin typeface="Times New Roman"/>
                <a:cs typeface="Times New Roman"/>
              </a:rPr>
              <a:t>en </a:t>
            </a:r>
            <a:r>
              <a:rPr sz="4400" b="1" spc="-20" dirty="0" smtClean="0">
                <a:latin typeface="Times New Roman"/>
                <a:cs typeface="Times New Roman"/>
              </a:rPr>
              <a:t>kısa yollar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21,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L19</a:t>
            </a:r>
            <a:r>
              <a:rPr sz="1400" spc="-5" dirty="0" smtClean="0">
                <a:latin typeface="Times New Roman"/>
                <a:cs typeface="Times New Roman"/>
              </a:rPr>
              <a:t>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30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1" y="1689735"/>
            <a:ext cx="8674099" cy="23361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r>
              <a:rPr sz="3200" b="1" spc="-25" dirty="0" smtClean="0">
                <a:solidFill>
                  <a:srgbClr val="CC0000"/>
                </a:solidFill>
                <a:latin typeface="Times New Roman"/>
                <a:cs typeface="Times New Roman"/>
              </a:rPr>
              <a:t>Gir</a:t>
            </a: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di</a:t>
            </a: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r>
              <a:rPr sz="3200" b="1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yönlü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graf</a:t>
            </a:r>
            <a:r>
              <a:rPr lang="tr-TR" sz="3200" spc="-15" dirty="0" smtClean="0">
                <a:latin typeface="Times New Roman"/>
                <a:cs typeface="Times New Roman"/>
              </a:rPr>
              <a:t>ında</a:t>
            </a:r>
            <a:r>
              <a:rPr sz="3200" spc="-10" smtClean="0">
                <a:latin typeface="Times New Roman"/>
                <a:cs typeface="Times New Roman"/>
              </a:rPr>
              <a:t>,</a:t>
            </a:r>
            <a:r>
              <a:rPr lang="tr-TR" sz="3200" spc="-10" dirty="0" smtClean="0">
                <a:latin typeface="Times New Roman"/>
                <a:cs typeface="Times New Roman"/>
              </a:rPr>
              <a:t> </a:t>
            </a:r>
            <a:r>
              <a:rPr sz="32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lang="tr-TR"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32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{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1,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32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40" smtClean="0">
                <a:solidFill>
                  <a:srgbClr val="008A87"/>
                </a:solidFill>
                <a:latin typeface="Times New Roman"/>
                <a:cs typeface="Times New Roman"/>
              </a:rPr>
              <a:t>…</a:t>
            </a:r>
            <a:r>
              <a:rPr sz="3200" spc="-1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r>
              <a:rPr sz="32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}</a:t>
            </a:r>
            <a:endParaRPr lang="tr-TR" sz="3200" spc="-20" dirty="0" smtClean="0">
              <a:solidFill>
                <a:srgbClr val="008A8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r>
              <a:rPr lang="tr-TR" sz="3200" spc="-15" dirty="0" smtClean="0">
                <a:latin typeface="Times New Roman"/>
                <a:cs typeface="Times New Roman"/>
              </a:rPr>
              <a:t>İ</a:t>
            </a:r>
            <a:r>
              <a:rPr sz="3200" spc="-15" smtClean="0">
                <a:latin typeface="Times New Roman"/>
                <a:cs typeface="Times New Roman"/>
              </a:rPr>
              <a:t>ken</a:t>
            </a:r>
            <a:r>
              <a:rPr lang="tr-TR" sz="3200" spc="-15" dirty="0" smtClean="0">
                <a:latin typeface="Times New Roman"/>
                <a:cs typeface="Times New Roman"/>
              </a:rPr>
              <a:t>  </a:t>
            </a:r>
            <a:r>
              <a:rPr sz="3200" i="1" spc="-25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3200" i="1" spc="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: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38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→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spc="-25" smtClean="0">
                <a:solidFill>
                  <a:srgbClr val="008A87"/>
                </a:solidFill>
                <a:latin typeface="Arial"/>
                <a:cs typeface="Arial"/>
              </a:rPr>
              <a:t>R</a:t>
            </a:r>
            <a:r>
              <a:rPr sz="3200" spc="-95" smtClean="0">
                <a:solidFill>
                  <a:srgbClr val="008A87"/>
                </a:solidFill>
                <a:latin typeface="Arial"/>
                <a:cs typeface="Arial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a</a:t>
            </a:r>
            <a:r>
              <a:rPr lang="tr-TR" sz="3200" spc="-15" dirty="0" smtClean="0">
                <a:latin typeface="Times New Roman"/>
                <a:cs typeface="Times New Roman"/>
              </a:rPr>
              <a:t>yrıt a</a:t>
            </a:r>
            <a:r>
              <a:rPr sz="3200" spc="-15" smtClean="0">
                <a:latin typeface="Times New Roman"/>
                <a:cs typeface="Times New Roman"/>
              </a:rPr>
              <a:t>ğırlık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fonksiyonu</a:t>
            </a:r>
            <a:r>
              <a:rPr lang="tr-TR" sz="3200" spc="-15" dirty="0" smtClean="0">
                <a:latin typeface="Times New Roman"/>
                <a:cs typeface="Times New Roman"/>
              </a:rPr>
              <a:t> olsun</a:t>
            </a:r>
            <a:r>
              <a:rPr sz="3200" spc="-10" smtClean="0">
                <a:latin typeface="Times New Roman"/>
                <a:cs typeface="Times New Roman"/>
              </a:rPr>
              <a:t>.</a:t>
            </a:r>
            <a:endParaRPr lang="tr-TR" sz="3200" spc="-10" dirty="0" smtClean="0">
              <a:latin typeface="Times New Roman"/>
              <a:cs typeface="Times New Roman"/>
            </a:endParaRPr>
          </a:p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endParaRPr lang="tr-TR" sz="3200" spc="-10" dirty="0">
              <a:latin typeface="Times New Roman"/>
              <a:cs typeface="Times New Roman"/>
            </a:endParaRPr>
          </a:p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r>
              <a:rPr sz="3200" b="1" spc="-25" smtClean="0">
                <a:solidFill>
                  <a:srgbClr val="CC0000"/>
                </a:solidFill>
                <a:latin typeface="Times New Roman"/>
                <a:cs typeface="Times New Roman"/>
              </a:rPr>
              <a:t>Çık</a:t>
            </a:r>
            <a:r>
              <a:rPr sz="3200" b="1" spc="-15" smtClean="0">
                <a:solidFill>
                  <a:srgbClr val="CC0000"/>
                </a:solidFill>
                <a:latin typeface="Times New Roman"/>
                <a:cs typeface="Times New Roman"/>
              </a:rPr>
              <a:t>tı</a:t>
            </a:r>
            <a:r>
              <a:rPr sz="3200" b="1" spc="-20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r>
              <a:rPr sz="3200" spc="-25" smtClean="0">
                <a:latin typeface="Times New Roman"/>
                <a:cs typeface="Times New Roman"/>
              </a:rPr>
              <a:t>Tüm</a:t>
            </a:r>
            <a:r>
              <a:rPr sz="3200" spc="-10" smtClean="0">
                <a:latin typeface="Times New Roman"/>
                <a:cs typeface="Times New Roman"/>
              </a:rPr>
              <a:t>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j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15" dirty="0" smtClean="0">
                <a:latin typeface="Times New Roman"/>
                <a:cs typeface="Times New Roman"/>
              </a:rPr>
              <a:t>için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δ(i,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 smtClean="0">
                <a:solidFill>
                  <a:srgbClr val="007F7F"/>
                </a:solidFill>
                <a:latin typeface="Times New Roman"/>
                <a:cs typeface="Times New Roman"/>
              </a:rPr>
              <a:t>j)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en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kısa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yol </a:t>
            </a:r>
            <a:r>
              <a:rPr sz="3200" spc="-15" smtClean="0">
                <a:latin typeface="Times New Roman"/>
                <a:cs typeface="Times New Roman"/>
              </a:rPr>
              <a:t>uzunlukları</a:t>
            </a:r>
            <a:r>
              <a:rPr lang="tr-TR" sz="3200" spc="-15" dirty="0" smtClean="0">
                <a:latin typeface="Times New Roman"/>
                <a:cs typeface="Times New Roman"/>
              </a:rPr>
              <a:t>nı veren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7F7F"/>
                </a:solidFill>
                <a:latin typeface="Times New Roman"/>
                <a:cs typeface="Times New Roman"/>
              </a:rPr>
              <a:t>n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7F7F"/>
                </a:solidFill>
                <a:latin typeface="Times New Roman"/>
                <a:cs typeface="Times New Roman"/>
              </a:rPr>
              <a:t>×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7F7F"/>
                </a:solidFill>
                <a:latin typeface="Times New Roman"/>
                <a:cs typeface="Times New Roman"/>
              </a:rPr>
              <a:t>n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matrisidir</a:t>
            </a:r>
            <a:r>
              <a:rPr sz="3200" spc="-15" smtClean="0">
                <a:latin typeface="Times New Roman"/>
                <a:cs typeface="Times New Roman"/>
              </a:rPr>
              <a:t>.</a:t>
            </a:r>
            <a:endParaRPr lang="tr-TR" sz="3200" spc="-15" dirty="0" smtClean="0">
              <a:latin typeface="Times New Roman"/>
              <a:cs typeface="Times New Roman"/>
            </a:endParaRPr>
          </a:p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endParaRPr lang="tr-TR" sz="3200" spc="-15" dirty="0">
              <a:latin typeface="Times New Roman"/>
              <a:cs typeface="Times New Roman"/>
            </a:endParaRPr>
          </a:p>
          <a:p>
            <a:pPr marL="12700">
              <a:lnSpc>
                <a:spcPts val="2745"/>
              </a:lnSpc>
            </a:pPr>
            <a:r>
              <a:rPr lang="tr-TR" sz="3200" b="1" dirty="0" smtClean="0">
                <a:solidFill>
                  <a:srgbClr val="CC0000"/>
                </a:solidFill>
                <a:latin typeface="Times New Roman"/>
                <a:cs typeface="Times New Roman"/>
              </a:rPr>
              <a:t>Fiki</a:t>
            </a:r>
            <a:r>
              <a:rPr lang="tr-TR" sz="3200" b="1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r</a:t>
            </a:r>
            <a:r>
              <a:rPr lang="tr-TR" sz="3200" b="1" spc="0" dirty="0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endParaRPr lang="tr-TR" sz="3200" dirty="0" smtClean="0">
              <a:latin typeface="Times New Roman"/>
              <a:cs typeface="Times New Roman"/>
            </a:endParaRPr>
          </a:p>
          <a:p>
            <a:pPr marL="233679" indent="-191135">
              <a:lnSpc>
                <a:spcPts val="2765"/>
              </a:lnSpc>
              <a:buClr>
                <a:srgbClr val="CC0000"/>
              </a:buClr>
              <a:buFont typeface="Times New Roman"/>
              <a:buChar char="•"/>
              <a:tabLst>
                <a:tab pos="233679" algn="l"/>
              </a:tabLst>
            </a:pPr>
            <a:r>
              <a:rPr lang="tr-TR" sz="3200" dirty="0" smtClean="0">
                <a:latin typeface="Times New Roman"/>
                <a:cs typeface="Times New Roman"/>
              </a:rPr>
              <a:t>Her tepeden </a:t>
            </a:r>
            <a:r>
              <a:rPr lang="tr-TR" sz="3200" spc="-15" dirty="0" smtClean="0">
                <a:latin typeface="Times New Roman"/>
                <a:cs typeface="Times New Roman"/>
              </a:rPr>
              <a:t>Bellman-Ford' u bir kere çalıştır.</a:t>
            </a:r>
            <a:endParaRPr lang="tr-TR" sz="3200" dirty="0" smtClean="0">
              <a:latin typeface="Times New Roman"/>
              <a:cs typeface="Times New Roman"/>
            </a:endParaRPr>
          </a:p>
          <a:p>
            <a:pPr marL="237490" indent="-19494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237490" algn="l"/>
              </a:tabLst>
            </a:pPr>
            <a:r>
              <a:rPr lang="tr-TR" sz="3200" spc="-15" dirty="0" smtClean="0">
                <a:latin typeface="Times New Roman"/>
                <a:cs typeface="Times New Roman"/>
              </a:rPr>
              <a:t>Çalışma zamanı</a:t>
            </a:r>
            <a:r>
              <a:rPr lang="tr-TR" sz="3200" spc="-10" dirty="0" smtClean="0">
                <a:latin typeface="Times New Roman"/>
                <a:cs typeface="Times New Roman"/>
              </a:rPr>
              <a:t> </a:t>
            </a:r>
            <a:r>
              <a:rPr lang="tr-TR"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O</a:t>
            </a:r>
            <a:r>
              <a:rPr lang="tr-TR"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lang="tr-TR"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lang="tr-TR" sz="3200" i="1" spc="-1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4400" spc="0" baseline="22222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lang="tr-TR"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lang="tr-TR"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lang="tr-TR" sz="3200" spc="0" dirty="0" smtClean="0">
                <a:latin typeface="Times New Roman"/>
                <a:cs typeface="Times New Roman"/>
              </a:rPr>
              <a:t>.</a:t>
            </a:r>
            <a:endParaRPr lang="tr-TR" sz="3200" dirty="0" smtClean="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49"/>
              </a:spcBef>
            </a:pPr>
            <a:endParaRPr lang="tr-TR" sz="600" dirty="0" smtClean="0"/>
          </a:p>
          <a:p>
            <a:pPr marL="43180">
              <a:lnSpc>
                <a:spcPct val="100000"/>
              </a:lnSpc>
            </a:pPr>
            <a:r>
              <a:rPr lang="tr-TR" sz="3200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•</a:t>
            </a:r>
            <a:r>
              <a:rPr lang="tr-TR" sz="320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lang="tr-TR" sz="3200" spc="0" dirty="0" smtClean="0">
                <a:latin typeface="Times New Roman"/>
                <a:cs typeface="Times New Roman"/>
              </a:rPr>
              <a:t>Yoğun</a:t>
            </a:r>
            <a:r>
              <a:rPr lang="tr-TR" sz="3200" spc="5" dirty="0" smtClean="0">
                <a:latin typeface="Times New Roman"/>
                <a:cs typeface="Times New Roman"/>
              </a:rPr>
              <a:t> </a:t>
            </a:r>
            <a:r>
              <a:rPr lang="tr-TR" sz="3200" spc="0" dirty="0" smtClean="0">
                <a:latin typeface="Times New Roman"/>
                <a:cs typeface="Times New Roman"/>
              </a:rPr>
              <a:t>graflarda</a:t>
            </a:r>
            <a:r>
              <a:rPr lang="tr-TR" sz="3200" spc="5" dirty="0" smtClean="0">
                <a:latin typeface="Times New Roman"/>
                <a:cs typeface="Times New Roman"/>
              </a:rPr>
              <a:t> </a:t>
            </a:r>
            <a:r>
              <a:rPr lang="tr-TR" sz="3200" spc="-10" dirty="0" smtClean="0">
                <a:latin typeface="Times New Roman"/>
                <a:cs typeface="Times New Roman"/>
              </a:rPr>
              <a:t>(</a:t>
            </a:r>
            <a:r>
              <a:rPr lang="tr-TR"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r>
              <a:rPr lang="tr-TR" sz="4400" spc="-22" baseline="22222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lang="tr-TR" sz="4400" spc="-7" baseline="22222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3200" spc="0" dirty="0" smtClean="0">
                <a:latin typeface="Times New Roman"/>
                <a:cs typeface="Times New Roman"/>
              </a:rPr>
              <a:t>ayrıtlı)</a:t>
            </a:r>
            <a:r>
              <a:rPr lang="tr-TR" sz="3200" spc="5" dirty="0" smtClean="0">
                <a:latin typeface="Times New Roman"/>
                <a:cs typeface="Times New Roman"/>
              </a:rPr>
              <a:t> </a:t>
            </a:r>
            <a:r>
              <a:rPr lang="tr-TR" sz="3200" spc="300" dirty="0" smtClean="0">
                <a:latin typeface="Segoe UI Symbol"/>
                <a:cs typeface="Segoe UI Symbol"/>
              </a:rPr>
              <a:t>⇒</a:t>
            </a:r>
            <a:r>
              <a:rPr lang="tr-TR" sz="3200" spc="114" dirty="0" smtClean="0">
                <a:latin typeface="Segoe UI Symbol"/>
                <a:cs typeface="Segoe UI Symbol"/>
              </a:rPr>
              <a:t> </a:t>
            </a:r>
            <a:r>
              <a:rPr lang="el-GR" sz="3200" spc="-40" dirty="0" smtClean="0">
                <a:latin typeface="Segoe UI Symbol"/>
                <a:cs typeface="Segoe UI Symbol"/>
              </a:rPr>
              <a:t>Θ</a:t>
            </a:r>
            <a:r>
              <a:rPr lang="el-GR"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lang="tr-TR"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r>
              <a:rPr lang="tr-TR" sz="3200" i="1" spc="-1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4400" spc="-22" baseline="22222" dirty="0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r>
              <a:rPr lang="tr-TR"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lang="tr-TR" sz="3200" spc="-15" dirty="0" smtClean="0">
                <a:latin typeface="Times New Roman"/>
                <a:cs typeface="Times New Roman"/>
              </a:rPr>
              <a:t>süre.</a:t>
            </a:r>
            <a:endParaRPr lang="tr-TR" sz="3200" dirty="0" smtClean="0">
              <a:latin typeface="Times New Roman"/>
              <a:cs typeface="Times New Roman"/>
            </a:endParaRPr>
          </a:p>
          <a:p>
            <a:pPr marL="12700">
              <a:lnSpc>
                <a:spcPts val="3565"/>
              </a:lnSpc>
              <a:tabLst>
                <a:tab pos="5996305" algn="l"/>
                <a:tab pos="6396990" algn="l"/>
              </a:tabLst>
            </a:pP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54405" y="181356"/>
            <a:ext cx="3781425" cy="10706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8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Floyd-</a:t>
            </a:r>
            <a:r>
              <a:rPr sz="4400" b="1" spc="-20" dirty="0" smtClean="0">
                <a:latin typeface="Times New Roman"/>
                <a:cs typeface="Times New Roman"/>
              </a:rPr>
              <a:t>Warshall için </a:t>
            </a:r>
            <a:r>
              <a:rPr sz="4400" b="1" spc="-25" dirty="0" smtClean="0">
                <a:latin typeface="Times New Roman"/>
                <a:cs typeface="Times New Roman"/>
              </a:rPr>
              <a:t>sözde kod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88100" y="2686304"/>
            <a:ext cx="300838" cy="838176"/>
          </a:xfrm>
          <a:custGeom>
            <a:avLst/>
            <a:gdLst/>
            <a:ahLst/>
            <a:cxnLst/>
            <a:rect l="l" t="t" r="r" b="b"/>
            <a:pathLst>
              <a:path w="300838" h="838176">
                <a:moveTo>
                  <a:pt x="0" y="0"/>
                </a:moveTo>
                <a:lnTo>
                  <a:pt x="54224" y="4565"/>
                </a:lnTo>
                <a:lnTo>
                  <a:pt x="99943" y="17114"/>
                </a:lnTo>
                <a:lnTo>
                  <a:pt x="133385" y="35920"/>
                </a:lnTo>
                <a:lnTo>
                  <a:pt x="152400" y="348996"/>
                </a:lnTo>
                <a:lnTo>
                  <a:pt x="153556" y="357681"/>
                </a:lnTo>
                <a:lnTo>
                  <a:pt x="178987" y="388571"/>
                </a:lnTo>
                <a:lnTo>
                  <a:pt x="216019" y="405973"/>
                </a:lnTo>
                <a:lnTo>
                  <a:pt x="264279" y="416589"/>
                </a:lnTo>
                <a:lnTo>
                  <a:pt x="300838" y="419076"/>
                </a:lnTo>
                <a:lnTo>
                  <a:pt x="282498" y="419633"/>
                </a:lnTo>
                <a:lnTo>
                  <a:pt x="231518" y="427375"/>
                </a:lnTo>
                <a:lnTo>
                  <a:pt x="189962" y="442795"/>
                </a:lnTo>
                <a:lnTo>
                  <a:pt x="156684" y="472122"/>
                </a:lnTo>
                <a:lnTo>
                  <a:pt x="152400" y="768096"/>
                </a:lnTo>
                <a:lnTo>
                  <a:pt x="151243" y="776781"/>
                </a:lnTo>
                <a:lnTo>
                  <a:pt x="125812" y="807671"/>
                </a:lnTo>
                <a:lnTo>
                  <a:pt x="88780" y="825073"/>
                </a:lnTo>
                <a:lnTo>
                  <a:pt x="40520" y="835689"/>
                </a:lnTo>
                <a:lnTo>
                  <a:pt x="22587" y="837433"/>
                </a:lnTo>
                <a:lnTo>
                  <a:pt x="3961" y="838176"/>
                </a:lnTo>
              </a:path>
            </a:pathLst>
          </a:custGeom>
          <a:ln w="12699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1439" y="1441450"/>
            <a:ext cx="3886835" cy="11931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0480">
              <a:lnSpc>
                <a:spcPts val="3190"/>
              </a:lnSpc>
            </a:pPr>
            <a:r>
              <a:rPr sz="2800" b="1" dirty="0" smtClean="0">
                <a:latin typeface="Times New Roman"/>
                <a:cs typeface="Times New Roman"/>
              </a:rPr>
              <a:t>for</a:t>
            </a:r>
            <a:r>
              <a:rPr sz="2800" b="1" spc="-10" dirty="0" smtClean="0">
                <a:latin typeface="Times New Roman"/>
                <a:cs typeface="Times New Roman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3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800" spc="-7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 </a:t>
            </a:r>
            <a:r>
              <a:rPr sz="2800" b="1" spc="0" dirty="0" smtClean="0">
                <a:latin typeface="Times New Roman"/>
                <a:cs typeface="Times New Roman"/>
              </a:rPr>
              <a:t>to</a:t>
            </a:r>
            <a:r>
              <a:rPr sz="2800" b="1" spc="-5" dirty="0" smtClean="0">
                <a:latin typeface="Times New Roman"/>
                <a:cs typeface="Times New Roman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025"/>
              </a:lnSpc>
            </a:pPr>
            <a:r>
              <a:rPr lang="tr-TR" sz="2700" b="1" baseline="52469" dirty="0" smtClean="0">
                <a:latin typeface="Times New Roman"/>
                <a:cs typeface="Times New Roman"/>
              </a:rPr>
              <a:t> </a:t>
            </a:r>
            <a:r>
              <a:rPr lang="tr-TR" sz="2700" b="1" dirty="0" smtClean="0">
                <a:latin typeface="Times New Roman"/>
                <a:cs typeface="Times New Roman"/>
              </a:rPr>
              <a:t>     </a:t>
            </a:r>
            <a:r>
              <a:rPr sz="2800" b="1" spc="0" smtClean="0">
                <a:latin typeface="Times New Roman"/>
                <a:cs typeface="Times New Roman"/>
              </a:rPr>
              <a:t>do </a:t>
            </a:r>
            <a:r>
              <a:rPr sz="2800" b="1" spc="0" dirty="0" smtClean="0">
                <a:latin typeface="Times New Roman"/>
                <a:cs typeface="Times New Roman"/>
              </a:rPr>
              <a:t>for</a:t>
            </a:r>
            <a:r>
              <a:rPr sz="2800" b="1" spc="-5" dirty="0" smtClean="0">
                <a:latin typeface="Times New Roman"/>
                <a:cs typeface="Times New Roman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3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800" spc="-7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latin typeface="Times New Roman"/>
                <a:cs typeface="Times New Roman"/>
              </a:rPr>
              <a:t>to</a:t>
            </a:r>
            <a:r>
              <a:rPr sz="2800" b="1" spc="5" dirty="0" smtClean="0">
                <a:latin typeface="Times New Roman"/>
                <a:cs typeface="Times New Roman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  <a:p>
            <a:pPr marL="520700">
              <a:lnSpc>
                <a:spcPts val="3180"/>
              </a:lnSpc>
            </a:pPr>
            <a:r>
              <a:rPr lang="tr-TR" sz="2700" b="1" spc="0" baseline="44753" dirty="0">
                <a:latin typeface="Times New Roman"/>
                <a:cs typeface="Times New Roman"/>
              </a:rPr>
              <a:t>	</a:t>
            </a:r>
            <a:r>
              <a:rPr sz="2800" b="1" spc="0" smtClean="0">
                <a:latin typeface="Times New Roman"/>
                <a:cs typeface="Times New Roman"/>
              </a:rPr>
              <a:t>do </a:t>
            </a:r>
            <a:r>
              <a:rPr sz="2800" b="1" spc="0" dirty="0" smtClean="0">
                <a:latin typeface="Times New Roman"/>
                <a:cs typeface="Times New Roman"/>
              </a:rPr>
              <a:t>for</a:t>
            </a:r>
            <a:r>
              <a:rPr sz="2800" b="1" spc="-5" dirty="0" smtClean="0">
                <a:latin typeface="Times New Roman"/>
                <a:cs typeface="Times New Roman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j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3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800" spc="-7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latin typeface="Times New Roman"/>
                <a:cs typeface="Times New Roman"/>
              </a:rPr>
              <a:t>to</a:t>
            </a:r>
            <a:r>
              <a:rPr sz="2800" b="1" spc="5" dirty="0" smtClean="0">
                <a:latin typeface="Times New Roman"/>
                <a:cs typeface="Times New Roman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21,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5100" y="2414879"/>
            <a:ext cx="3451860" cy="6946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4200" b="1" spc="0" baseline="-26785" dirty="0" smtClean="0">
                <a:latin typeface="Times New Roman"/>
                <a:cs typeface="Times New Roman"/>
              </a:rPr>
              <a:t>	</a:t>
            </a:r>
            <a:r>
              <a:rPr sz="4200" b="1" spc="0" baseline="-26785" smtClean="0">
                <a:latin typeface="Times New Roman"/>
                <a:cs typeface="Times New Roman"/>
              </a:rPr>
              <a:t>if </a:t>
            </a:r>
            <a:r>
              <a:rPr sz="4200" i="1" spc="-7" baseline="-26785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3150" i="1" spc="-22" baseline="-56878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150" i="1" spc="-15" baseline="-56878" dirty="0" smtClean="0">
                <a:solidFill>
                  <a:srgbClr val="008A87"/>
                </a:solidFill>
                <a:latin typeface="Times New Roman"/>
                <a:cs typeface="Times New Roman"/>
              </a:rPr>
              <a:t>j</a:t>
            </a:r>
            <a:r>
              <a:rPr sz="3150" i="1" spc="262" baseline="-56878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4200" spc="0" baseline="-26785" dirty="0" smtClean="0">
                <a:solidFill>
                  <a:srgbClr val="008A87"/>
                </a:solidFill>
                <a:latin typeface="Times New Roman"/>
                <a:cs typeface="Times New Roman"/>
              </a:rPr>
              <a:t>&gt; </a:t>
            </a:r>
            <a:r>
              <a:rPr sz="4200" i="1" spc="-7" baseline="-26785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3150" i="1" spc="-22" baseline="-56878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150" i="1" spc="-15" baseline="-56878" dirty="0" smtClean="0">
                <a:solidFill>
                  <a:srgbClr val="008A87"/>
                </a:solidFill>
                <a:latin typeface="Times New Roman"/>
                <a:cs typeface="Times New Roman"/>
              </a:rPr>
              <a:t>k</a:t>
            </a:r>
            <a:r>
              <a:rPr sz="3150" i="1" spc="262" baseline="-56878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4200" spc="0" baseline="-26785" dirty="0" smtClean="0">
                <a:solidFill>
                  <a:srgbClr val="008A87"/>
                </a:solidFill>
                <a:latin typeface="Times New Roman"/>
                <a:cs typeface="Times New Roman"/>
              </a:rPr>
              <a:t>+ </a:t>
            </a:r>
            <a:r>
              <a:rPr sz="4200" i="1" spc="-7" baseline="-26785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3150" i="1" spc="-22" baseline="-56878" dirty="0" smtClean="0">
                <a:solidFill>
                  <a:srgbClr val="008A87"/>
                </a:solidFill>
                <a:latin typeface="Times New Roman"/>
                <a:cs typeface="Times New Roman"/>
              </a:rPr>
              <a:t>kj</a:t>
            </a:r>
            <a:endParaRPr sz="3150" baseline="-56878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11500" y="3014217"/>
            <a:ext cx="2701290" cy="5219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b="1" dirty="0" smtClean="0">
                <a:latin typeface="Times New Roman"/>
                <a:cs typeface="Times New Roman"/>
              </a:rPr>
              <a:t>then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3150" i="1" spc="-22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150" i="1" spc="-15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j</a:t>
            </a:r>
            <a:r>
              <a:rPr sz="3150" i="1" spc="262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3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800" spc="-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3150" i="1" spc="-22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150" i="1" spc="-15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k</a:t>
            </a:r>
            <a:r>
              <a:rPr sz="3150" i="1" spc="262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+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c</a:t>
            </a:r>
            <a:r>
              <a:rPr sz="3150" i="1" spc="-22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kj</a:t>
            </a:r>
            <a:endParaRPr sz="3150" baseline="-21164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10502" y="2817876"/>
            <a:ext cx="1628139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i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Gevşe</a:t>
            </a:r>
            <a:r>
              <a:rPr sz="3200" b="1" i="1" spc="-10" dirty="0" smtClean="0">
                <a:solidFill>
                  <a:srgbClr val="CC0000"/>
                </a:solidFill>
                <a:latin typeface="Times New Roman"/>
                <a:cs typeface="Times New Roman"/>
              </a:rPr>
              <a:t>t</a:t>
            </a:r>
            <a:r>
              <a:rPr sz="3200" b="1" i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me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9641" y="3636260"/>
            <a:ext cx="7484745" cy="26892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645"/>
              </a:lnSpc>
            </a:pP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Not</a:t>
            </a: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lar:</a:t>
            </a:r>
            <a:endParaRPr sz="3200">
              <a:latin typeface="Times New Roman"/>
              <a:cs typeface="Times New Roman"/>
            </a:endParaRPr>
          </a:p>
          <a:p>
            <a:pPr marL="257175" indent="-245110">
              <a:lnSpc>
                <a:spcPts val="3235"/>
              </a:lnSpc>
              <a:buClr>
                <a:srgbClr val="CC0000"/>
              </a:buClr>
              <a:buFont typeface="Times New Roman"/>
              <a:buChar char="•"/>
              <a:tabLst>
                <a:tab pos="257175" algn="l"/>
              </a:tabLst>
            </a:pPr>
            <a:r>
              <a:rPr sz="3200" spc="-55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32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r>
              <a:rPr sz="3150" spc="7" baseline="26455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0" dirty="0" smtClean="0">
                <a:latin typeface="Times New Roman"/>
                <a:cs typeface="Times New Roman"/>
              </a:rPr>
              <a:t>zamanında </a:t>
            </a:r>
            <a:r>
              <a:rPr sz="3200" spc="-15" dirty="0" smtClean="0">
                <a:latin typeface="Times New Roman"/>
                <a:cs typeface="Times New Roman"/>
              </a:rPr>
              <a:t>çalışır.</a:t>
            </a:r>
            <a:endParaRPr sz="3200">
              <a:latin typeface="Times New Roman"/>
              <a:cs typeface="Times New Roman"/>
            </a:endParaRPr>
          </a:p>
          <a:p>
            <a:pPr marL="256540" indent="-243840">
              <a:lnSpc>
                <a:spcPts val="3415"/>
              </a:lnSpc>
              <a:buClr>
                <a:srgbClr val="CC0000"/>
              </a:buClr>
              <a:buFont typeface="Times New Roman"/>
              <a:buChar char="•"/>
              <a:tabLst>
                <a:tab pos="256540" algn="l"/>
              </a:tabLst>
            </a:pPr>
            <a:r>
              <a:rPr sz="3200" spc="-20" dirty="0" smtClean="0">
                <a:latin typeface="Times New Roman"/>
                <a:cs typeface="Times New Roman"/>
              </a:rPr>
              <a:t>Kodlaması </a:t>
            </a:r>
            <a:r>
              <a:rPr sz="3200" spc="-15" dirty="0" smtClean="0">
                <a:latin typeface="Times New Roman"/>
                <a:cs typeface="Times New Roman"/>
              </a:rPr>
              <a:t>basittir.</a:t>
            </a:r>
            <a:endParaRPr sz="3200">
              <a:latin typeface="Times New Roman"/>
              <a:cs typeface="Times New Roman"/>
            </a:endParaRPr>
          </a:p>
          <a:p>
            <a:pPr marL="255904" indent="-243840">
              <a:lnSpc>
                <a:spcPts val="3645"/>
              </a:lnSpc>
              <a:buClr>
                <a:srgbClr val="CC0000"/>
              </a:buClr>
              <a:buFont typeface="Times New Roman"/>
              <a:buChar char="•"/>
              <a:tabLst>
                <a:tab pos="255904" algn="l"/>
              </a:tabLst>
            </a:pPr>
            <a:r>
              <a:rPr sz="3200" spc="-15" dirty="0" smtClean="0">
                <a:latin typeface="Times New Roman"/>
                <a:cs typeface="Times New Roman"/>
              </a:rPr>
              <a:t>Pratikte verimlidir.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1755</Words>
  <Application>Microsoft Office PowerPoint</Application>
  <PresentationFormat>Custom</PresentationFormat>
  <Paragraphs>834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Algoritmalar</vt:lpstr>
      <vt:lpstr>Negatif-ağırlıklı çevrimler</vt:lpstr>
      <vt:lpstr>Negatif-ağırlıklı çevrimler</vt:lpstr>
      <vt:lpstr>Bellman-Ford algoritması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Bellman-Ford örneği</vt:lpstr>
      <vt:lpstr>Doğruluk</vt:lpstr>
      <vt:lpstr>En kısa yollar</vt:lpstr>
      <vt:lpstr>En kısa yollar</vt:lpstr>
      <vt:lpstr>Tüm-ikili en kısa yollar</vt:lpstr>
      <vt:lpstr>Tüm-ikili en kısa yollar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Shortest Paths II</dc:title>
  <dc:subject>Introduction to Algorithms</dc:subject>
  <dc:creator>Charles E. Leiserson</dc:creator>
  <cp:lastModifiedBy>kutucu</cp:lastModifiedBy>
  <cp:revision>6</cp:revision>
  <dcterms:created xsi:type="dcterms:W3CDTF">2013-05-22T22:09:21Z</dcterms:created>
  <dcterms:modified xsi:type="dcterms:W3CDTF">2013-05-22T20:24:25Z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2006-02-14T00:00:00Z</vt:filetime>
  </property>
  <property fmtid="{D5CDD505-2E9C-101B-9397-08002B2CF9AE}" pid="3" name="LastSaved">
    <vt:filetime>2013-05-22T00:00:00Z</vt:filetime>
  </property>
</Properties>
</file>